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3"/>
  </p:notesMasterIdLst>
  <p:sldIdLst>
    <p:sldId id="256" r:id="rId2"/>
    <p:sldId id="261" r:id="rId3"/>
    <p:sldId id="262" r:id="rId4"/>
    <p:sldId id="263" r:id="rId5"/>
    <p:sldId id="264" r:id="rId6"/>
    <p:sldId id="265" r:id="rId7"/>
    <p:sldId id="266" r:id="rId8"/>
    <p:sldId id="267" r:id="rId9"/>
    <p:sldId id="268" r:id="rId10"/>
    <p:sldId id="269" r:id="rId11"/>
    <p:sldId id="270" r:id="rId12"/>
  </p:sldIdLst>
  <p:sldSz cx="9144000" cy="6858000" type="screen4x3"/>
  <p:notesSz cx="6858000" cy="9144000"/>
  <p:defaultTextStyle>
    <a:lvl1pPr defTabSz="457200">
      <a:defRPr>
        <a:solidFill>
          <a:srgbClr val="002569"/>
        </a:solidFill>
      </a:defRPr>
    </a:lvl1pPr>
    <a:lvl2pPr indent="457200" defTabSz="457200">
      <a:defRPr>
        <a:solidFill>
          <a:srgbClr val="002569"/>
        </a:solidFill>
      </a:defRPr>
    </a:lvl2pPr>
    <a:lvl3pPr indent="914400" defTabSz="457200">
      <a:defRPr>
        <a:solidFill>
          <a:srgbClr val="002569"/>
        </a:solidFill>
      </a:defRPr>
    </a:lvl3pPr>
    <a:lvl4pPr indent="1371600" defTabSz="457200">
      <a:defRPr>
        <a:solidFill>
          <a:srgbClr val="002569"/>
        </a:solidFill>
      </a:defRPr>
    </a:lvl4pPr>
    <a:lvl5pPr indent="1828800" defTabSz="457200">
      <a:defRPr>
        <a:solidFill>
          <a:srgbClr val="002569"/>
        </a:solidFill>
      </a:defRPr>
    </a:lvl5pPr>
    <a:lvl6pPr indent="2286000" defTabSz="457200">
      <a:defRPr>
        <a:solidFill>
          <a:srgbClr val="002569"/>
        </a:solidFill>
      </a:defRPr>
    </a:lvl6pPr>
    <a:lvl7pPr indent="2743200" defTabSz="457200">
      <a:defRPr>
        <a:solidFill>
          <a:srgbClr val="002569"/>
        </a:solidFill>
      </a:defRPr>
    </a:lvl7pPr>
    <a:lvl8pPr indent="3200400" defTabSz="457200">
      <a:defRPr>
        <a:solidFill>
          <a:srgbClr val="002569"/>
        </a:solidFill>
      </a:defRPr>
    </a:lvl8pPr>
    <a:lvl9pPr indent="3657600" defTabSz="457200">
      <a:defRPr>
        <a:solidFill>
          <a:srgbClr val="002569"/>
        </a:solidFil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uke Smith" initials="LS" lastIdx="2" clrIdx="0">
    <p:extLst>
      <p:ext uri="{19B8F6BF-5375-455C-9EA6-DF929625EA0E}">
        <p15:presenceInfo xmlns:p15="http://schemas.microsoft.com/office/powerpoint/2012/main" userId="88bec4dde897cd6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DDCA"/>
          </a:solidFill>
        </a:fill>
      </a:tcStyle>
    </a:wholeTbl>
    <a:band2H>
      <a:tcTxStyle/>
      <a:tcStyle>
        <a:tcBdr/>
        <a:fill>
          <a:solidFill>
            <a:srgbClr val="FFEFE6"/>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Row>
  </a:tblStyle>
  <a:tblStyle styleId="{C7B018BB-80A7-4F77-B60F-C8B233D01FF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Row>
  </a:tblStyle>
  <a:tblStyle styleId="{EEE7283C-3CF3-47DC-8721-378D4A62B22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BCBCB"/>
          </a:solidFill>
        </a:fill>
      </a:tcStyle>
    </a:wholeTbl>
    <a:band2H>
      <a:tcTxStyle/>
      <a:tcStyle>
        <a:tcBdr/>
        <a:fill>
          <a:solidFill>
            <a:srgbClr val="EEE7E7"/>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Row>
  </a:tblStyle>
  <a:tblStyle styleId="{CF821DB8-F4EB-4A41-A1BA-3FCAFE7338EE}" styleName="">
    <a:tblBg/>
    <a:wholeTbl>
      <a:tcTxStyle b="on" i="on">
        <a:fontRef idx="major">
          <a:srgbClr val="002569"/>
        </a:fontRef>
        <a:srgbClr val="002569"/>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7EA"/>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9A00"/>
          </a:solidFill>
        </a:fill>
      </a:tcStyle>
    </a:firstCol>
    <a:lastRow>
      <a:tcTxStyle b="on" i="on">
        <a:fontRef idx="major">
          <a:srgbClr val="002569"/>
        </a:fontRef>
        <a:srgbClr val="002569"/>
      </a:tcTxStyle>
      <a:tcStyle>
        <a:tcBdr>
          <a:left>
            <a:ln w="12700" cap="flat">
              <a:noFill/>
              <a:miter lim="400000"/>
            </a:ln>
          </a:left>
          <a:right>
            <a:ln w="12700" cap="flat">
              <a:noFill/>
              <a:miter lim="400000"/>
            </a:ln>
          </a:right>
          <a:top>
            <a:ln w="508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Ref idx="major">
          <a:srgbClr val="FFFFFF"/>
        </a:fontRef>
        <a:srgbClr val="FFFFFF"/>
      </a:tcTxStyle>
      <a:tcStyle>
        <a:tcBdr>
          <a:left>
            <a:ln w="12700" cap="flat">
              <a:noFill/>
              <a:miter lim="400000"/>
            </a:ln>
          </a:left>
          <a:right>
            <a:ln w="12700" cap="flat">
              <a:noFill/>
              <a:miter lim="400000"/>
            </a:ln>
          </a:right>
          <a:top>
            <a:ln w="254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9A00"/>
          </a:solidFill>
        </a:fill>
      </a:tcStyle>
    </a:firstRow>
  </a:tblStyle>
  <a:tblStyle styleId="{33BA23B1-9221-436E-865A-0063620EA4FD}"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BD3"/>
          </a:solidFill>
        </a:fill>
      </a:tcStyle>
    </a:wholeTbl>
    <a:band2H>
      <a:tcTxStyle/>
      <a:tcStyle>
        <a:tcBdr/>
        <a:fill>
          <a:solidFill>
            <a:srgbClr val="E6E7EA"/>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Row>
  </a:tblStyle>
  <a:tblStyle styleId="{2708684C-4D16-4618-839F-0558EEFCDFE6}" styleName="">
    <a:tblBg/>
    <a:wholeTb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wholeTbl>
    <a:band2H>
      <a:tcTxStyle/>
      <a:tcStyle>
        <a:tcBdr/>
        <a:fill>
          <a:solidFill>
            <a:srgbClr val="FFFFFF"/>
          </a:solidFill>
        </a:fill>
      </a:tcStyle>
    </a:band2H>
    <a:firstCo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firstCol>
    <a:la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508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lastRow>
    <a:fir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254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16"/>
    <p:restoredTop sz="94690"/>
  </p:normalViewPr>
  <p:slideViewPr>
    <p:cSldViewPr>
      <p:cViewPr varScale="1">
        <p:scale>
          <a:sx n="69" d="100"/>
          <a:sy n="69" d="100"/>
        </p:scale>
        <p:origin x="1428"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uke Smith" userId="88bec4dde897cd60" providerId="LiveId" clId="{D5329A8B-B7A4-4FC9-90A5-E49454202F1E}"/>
    <pc:docChg chg="modMainMaster">
      <pc:chgData name="Luke Smith" userId="88bec4dde897cd60" providerId="LiveId" clId="{D5329A8B-B7A4-4FC9-90A5-E49454202F1E}" dt="2019-02-20T23:26:12.397" v="1" actId="20577"/>
      <pc:docMkLst>
        <pc:docMk/>
      </pc:docMkLst>
      <pc:sldMasterChg chg="modSldLayout">
        <pc:chgData name="Luke Smith" userId="88bec4dde897cd60" providerId="LiveId" clId="{D5329A8B-B7A4-4FC9-90A5-E49454202F1E}" dt="2019-02-20T23:26:12.397" v="1" actId="20577"/>
        <pc:sldMasterMkLst>
          <pc:docMk/>
          <pc:sldMasterMk cId="0" sldId="2147483648"/>
        </pc:sldMasterMkLst>
        <pc:sldLayoutChg chg="modSp">
          <pc:chgData name="Luke Smith" userId="88bec4dde897cd60" providerId="LiveId" clId="{D5329A8B-B7A4-4FC9-90A5-E49454202F1E}" dt="2019-02-20T23:26:12.397" v="1" actId="20577"/>
          <pc:sldLayoutMkLst>
            <pc:docMk/>
            <pc:sldMasterMk cId="0" sldId="2147483648"/>
            <pc:sldLayoutMk cId="0" sldId="2147483650"/>
          </pc:sldLayoutMkLst>
          <pc:spChg chg="mod">
            <ac:chgData name="Luke Smith" userId="88bec4dde897cd60" providerId="LiveId" clId="{D5329A8B-B7A4-4FC9-90A5-E49454202F1E}" dt="2019-02-20T23:26:12.397" v="1" actId="20577"/>
            <ac:spMkLst>
              <pc:docMk/>
              <pc:sldMasterMk cId="0" sldId="2147483648"/>
              <pc:sldLayoutMk cId="0" sldId="2147483650"/>
              <ac:spMk id="7" creationId="{00000000-0000-0000-0000-000000000000}"/>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hape 7"/>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8" name="Shape 8"/>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3530218368"/>
      </p:ext>
    </p:extLst>
  </p:cSld>
  <p:clrMap bg1="lt1" tx1="dk1" bg2="lt2" tx2="dk2" accent1="accent1" accent2="accent2" accent3="accent3" accent4="accent4" accent5="accent5" accent6="accent6" hlink="hlink" folHlink="folHlink"/>
  <p:notesStyle>
    <a:lvl1pPr defTabSz="457200">
      <a:lnSpc>
        <a:spcPct val="125000"/>
      </a:lnSpc>
      <a:defRPr sz="2400">
        <a:latin typeface="+mn-lt"/>
        <a:ea typeface="+mn-ea"/>
        <a:cs typeface="+mn-cs"/>
        <a:sym typeface="Avenir Roman"/>
      </a:defRPr>
    </a:lvl1pPr>
    <a:lvl2pPr indent="228600" defTabSz="457200">
      <a:lnSpc>
        <a:spcPct val="125000"/>
      </a:lnSpc>
      <a:defRPr sz="2400">
        <a:latin typeface="+mn-lt"/>
        <a:ea typeface="+mn-ea"/>
        <a:cs typeface="+mn-cs"/>
        <a:sym typeface="Avenir Roman"/>
      </a:defRPr>
    </a:lvl2pPr>
    <a:lvl3pPr indent="457200" defTabSz="457200">
      <a:lnSpc>
        <a:spcPct val="125000"/>
      </a:lnSpc>
      <a:defRPr sz="2400">
        <a:latin typeface="+mn-lt"/>
        <a:ea typeface="+mn-ea"/>
        <a:cs typeface="+mn-cs"/>
        <a:sym typeface="Avenir Roman"/>
      </a:defRPr>
    </a:lvl3pPr>
    <a:lvl4pPr indent="685800" defTabSz="457200">
      <a:lnSpc>
        <a:spcPct val="125000"/>
      </a:lnSpc>
      <a:defRPr sz="2400">
        <a:latin typeface="+mn-lt"/>
        <a:ea typeface="+mn-ea"/>
        <a:cs typeface="+mn-cs"/>
        <a:sym typeface="Avenir Roman"/>
      </a:defRPr>
    </a:lvl4pPr>
    <a:lvl5pPr indent="914400" defTabSz="457200">
      <a:lnSpc>
        <a:spcPct val="125000"/>
      </a:lnSpc>
      <a:defRPr sz="2400">
        <a:latin typeface="+mn-lt"/>
        <a:ea typeface="+mn-ea"/>
        <a:cs typeface="+mn-cs"/>
        <a:sym typeface="Avenir Roman"/>
      </a:defRPr>
    </a:lvl5pPr>
    <a:lvl6pPr indent="1143000" defTabSz="457200">
      <a:lnSpc>
        <a:spcPct val="125000"/>
      </a:lnSpc>
      <a:defRPr sz="2400">
        <a:latin typeface="+mn-lt"/>
        <a:ea typeface="+mn-ea"/>
        <a:cs typeface="+mn-cs"/>
        <a:sym typeface="Avenir Roman"/>
      </a:defRPr>
    </a:lvl6pPr>
    <a:lvl7pPr indent="1371600" defTabSz="457200">
      <a:lnSpc>
        <a:spcPct val="125000"/>
      </a:lnSpc>
      <a:defRPr sz="2400">
        <a:latin typeface="+mn-lt"/>
        <a:ea typeface="+mn-ea"/>
        <a:cs typeface="+mn-cs"/>
        <a:sym typeface="Avenir Roman"/>
      </a:defRPr>
    </a:lvl7pPr>
    <a:lvl8pPr indent="1600200" defTabSz="457200">
      <a:lnSpc>
        <a:spcPct val="125000"/>
      </a:lnSpc>
      <a:defRPr sz="2400">
        <a:latin typeface="+mn-lt"/>
        <a:ea typeface="+mn-ea"/>
        <a:cs typeface="+mn-cs"/>
        <a:sym typeface="Avenir Roman"/>
      </a:defRPr>
    </a:lvl8pPr>
    <a:lvl9pPr indent="1828800" defTabSz="457200">
      <a:lnSpc>
        <a:spcPct val="125000"/>
      </a:lnSpc>
      <a:defRPr sz="2400">
        <a:latin typeface="+mn-lt"/>
        <a:ea typeface="+mn-ea"/>
        <a:cs typeface="+mn-cs"/>
        <a:sym typeface="Avenir Roman"/>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36821459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figures</a:t>
            </a:r>
            <a:r>
              <a:rPr lang="en-GB" baseline="0" dirty="0" smtClean="0"/>
              <a:t> on the previous slide are contradicted by the number of citations of GEO in the CEOS work plan  …</a:t>
            </a:r>
          </a:p>
          <a:p>
            <a:r>
              <a:rPr lang="en-GB" baseline="0" dirty="0" smtClean="0"/>
              <a:t>This is </a:t>
            </a:r>
            <a:r>
              <a:rPr lang="en-GB" baseline="0" dirty="0" err="1" smtClean="0"/>
              <a:t>contradication</a:t>
            </a:r>
            <a:r>
              <a:rPr lang="en-GB" baseline="0" dirty="0" smtClean="0"/>
              <a:t> is also true if we look at the connections as defined by citations of CEOS agencies/entities that lead or are contributors according to the GEO FTs/Flagships/Initiatives/CA (run through in the next few slides?)</a:t>
            </a:r>
          </a:p>
          <a:p>
            <a:r>
              <a:rPr lang="en-GB" baseline="0" dirty="0" smtClean="0"/>
              <a:t>Conclusion – clear need to more rigorously map the contributions from CEOS into the GEO activities.</a:t>
            </a:r>
          </a:p>
        </p:txBody>
      </p:sp>
    </p:spTree>
    <p:extLst>
      <p:ext uri="{BB962C8B-B14F-4D97-AF65-F5344CB8AC3E}">
        <p14:creationId xmlns:p14="http://schemas.microsoft.com/office/powerpoint/2010/main" val="10418682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Conclusion slide 5 – clear need to more rigorously map the contributions from CEOS into the GEO activities.</a:t>
            </a:r>
          </a:p>
          <a:p>
            <a:r>
              <a:rPr lang="en-GB" baseline="0" dirty="0" smtClean="0"/>
              <a:t>Proposal to this is here.</a:t>
            </a:r>
            <a:endParaRPr lang="en-GB" dirty="0" smtClean="0"/>
          </a:p>
          <a:p>
            <a:endParaRPr lang="en-GB" dirty="0"/>
          </a:p>
        </p:txBody>
      </p:sp>
    </p:spTree>
    <p:extLst>
      <p:ext uri="{BB962C8B-B14F-4D97-AF65-F5344CB8AC3E}">
        <p14:creationId xmlns:p14="http://schemas.microsoft.com/office/powerpoint/2010/main" val="27701787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Conclusion slide 5 – clear need to more rigorously map the contributions from CEOS into the GEO activities.</a:t>
            </a:r>
          </a:p>
          <a:p>
            <a:r>
              <a:rPr lang="en-GB" baseline="0" dirty="0" smtClean="0"/>
              <a:t>Proposal to this is here.</a:t>
            </a:r>
            <a:endParaRPr lang="en-GB" dirty="0" smtClean="0"/>
          </a:p>
          <a:p>
            <a:endParaRPr lang="en-GB" dirty="0"/>
          </a:p>
        </p:txBody>
      </p:sp>
    </p:spTree>
    <p:extLst>
      <p:ext uri="{BB962C8B-B14F-4D97-AF65-F5344CB8AC3E}">
        <p14:creationId xmlns:p14="http://schemas.microsoft.com/office/powerpoint/2010/main" val="7828623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Slide">
    <p:bg>
      <p:bgPr>
        <a:blipFill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Blank">
    <p:spTree>
      <p:nvGrpSpPr>
        <p:cNvPr id="1" name=""/>
        <p:cNvGrpSpPr/>
        <p:nvPr/>
      </p:nvGrpSpPr>
      <p:grpSpPr>
        <a:xfrm>
          <a:off x="0" y="0"/>
          <a:ext cx="0" cy="0"/>
          <a:chOff x="0" y="0"/>
          <a:chExt cx="0" cy="0"/>
        </a:xfrm>
      </p:grpSpPr>
      <p:sp>
        <p:nvSpPr>
          <p:cNvPr id="6" name="Shape 6"/>
          <p:cNvSpPr>
            <a:spLocks noGrp="1"/>
          </p:cNvSpPr>
          <p:nvPr>
            <p:ph type="sldNum" sz="quarter" idx="2"/>
          </p:nvPr>
        </p:nvSpPr>
        <p:spPr>
          <a:xfrm>
            <a:off x="8763000" y="6629400"/>
            <a:ext cx="304800" cy="187285"/>
          </a:xfrm>
          <a:prstGeom prst="roundRect">
            <a:avLst/>
          </a:prstGeom>
          <a:solidFill>
            <a:schemeClr val="lt1">
              <a:alpha val="49000"/>
            </a:schemeClr>
          </a:solidFill>
          <a:ln>
            <a:solidFill>
              <a:schemeClr val="tx2">
                <a:alpha val="60000"/>
              </a:schemeClr>
            </a:solidFill>
          </a:ln>
        </p:spPr>
        <p:style>
          <a:lnRef idx="2">
            <a:schemeClr val="dk1"/>
          </a:lnRef>
          <a:fillRef idx="1">
            <a:schemeClr val="lt1"/>
          </a:fillRef>
          <a:effectRef idx="0">
            <a:schemeClr val="dk1"/>
          </a:effectRef>
          <a:fontRef idx="minor">
            <a:schemeClr val="dk1"/>
          </a:fontRef>
        </p:style>
        <p:txBody>
          <a:bodyPr wrap="square" lIns="0" tIns="0" rIns="0" bIns="0">
            <a:spAutoFit/>
          </a:bodyPr>
          <a:lstStyle>
            <a:lvl1pPr algn="ctr">
              <a:defRPr lang="uk-UA" sz="1100" i="1" smtClean="0">
                <a:solidFill>
                  <a:schemeClr val="tx2"/>
                </a:solidFill>
                <a:latin typeface="+mj-lt"/>
                <a:ea typeface="+mj-ea"/>
                <a:cs typeface="Proxima Nova Regular"/>
              </a:defRPr>
            </a:lvl1pPr>
          </a:lstStyle>
          <a:p>
            <a:pPr defTabSz="914400"/>
            <a:fld id="{86CB4B4D-7CA3-9044-876B-883B54F8677D}" type="slidenum">
              <a:rPr lang="uk-UA" smtClean="0"/>
              <a:pPr defTabSz="914400"/>
              <a:t>‹#›</a:t>
            </a:fld>
            <a:endParaRPr lang="uk-UA" dirty="0"/>
          </a:p>
        </p:txBody>
      </p:sp>
      <p:sp>
        <p:nvSpPr>
          <p:cNvPr id="3" name="Content Placeholder 2"/>
          <p:cNvSpPr>
            <a:spLocks noGrp="1"/>
          </p:cNvSpPr>
          <p:nvPr>
            <p:ph sz="quarter" idx="10"/>
          </p:nvPr>
        </p:nvSpPr>
        <p:spPr>
          <a:xfrm>
            <a:off x="76200" y="1219200"/>
            <a:ext cx="8991600" cy="5257800"/>
          </a:xfrm>
          <a:prstGeom prst="rect">
            <a:avLst/>
          </a:prstGeom>
        </p:spPr>
        <p:txBody>
          <a:bodyPr/>
          <a:lstStyle>
            <a:lvl1pPr>
              <a:defRPr sz="2000" b="1">
                <a:latin typeface="+mj-lt"/>
                <a:cs typeface="Arial" panose="020B0604020202020204" pitchFamily="34" charset="0"/>
              </a:defRPr>
            </a:lvl1pPr>
            <a:lvl2pPr marL="768927" indent="-311727">
              <a:buFont typeface="Courier New" panose="02070309020205020404" pitchFamily="49" charset="0"/>
              <a:buChar char="o"/>
              <a:defRPr sz="2000">
                <a:latin typeface="+mj-lt"/>
                <a:cs typeface="Arial" panose="020B0604020202020204" pitchFamily="34" charset="0"/>
              </a:defRPr>
            </a:lvl2pPr>
            <a:lvl3pPr marL="1188719" indent="-274319">
              <a:buFont typeface="Wingdings" panose="05000000000000000000" pitchFamily="2" charset="2"/>
              <a:buChar char="§"/>
              <a:defRPr sz="2000">
                <a:latin typeface="+mj-lt"/>
                <a:cs typeface="Arial" panose="020B0604020202020204" pitchFamily="34" charset="0"/>
              </a:defRPr>
            </a:lvl3pPr>
            <a:lvl4pPr>
              <a:defRPr sz="2000">
                <a:latin typeface="+mj-lt"/>
                <a:cs typeface="Arial" panose="020B0604020202020204" pitchFamily="34" charset="0"/>
              </a:defRPr>
            </a:lvl4pPr>
            <a:lvl5pPr>
              <a:defRPr sz="20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hape 3"/>
          <p:cNvSpPr/>
          <p:nvPr userDrawn="1"/>
        </p:nvSpPr>
        <p:spPr>
          <a:xfrm>
            <a:off x="76200" y="6629400"/>
            <a:ext cx="2362200" cy="187285"/>
          </a:xfrm>
          <a:prstGeom prst="roundRect">
            <a:avLst/>
          </a:prstGeom>
          <a:solidFill>
            <a:schemeClr val="lt1">
              <a:alpha val="49000"/>
            </a:schemeClr>
          </a:solidFill>
          <a:ln>
            <a:solidFill>
              <a:schemeClr val="tx2">
                <a:alpha val="60000"/>
              </a:schemeClr>
            </a:solidFill>
          </a:ln>
          <a:extLst>
            <a:ext uri="{C572A759-6A51-4108-AA02-DFA0A04FC94B}">
              <ma14:wrappingTextBoxFlag xmlns="" xmlns:ma14="http://schemas.microsoft.com/office/mac/drawingml/2011/main" val="1"/>
            </a:ext>
          </a:extLst>
        </p:spPr>
        <p:style>
          <a:lnRef idx="2">
            <a:schemeClr val="dk1"/>
          </a:lnRef>
          <a:fillRef idx="1">
            <a:schemeClr val="lt1"/>
          </a:fillRef>
          <a:effectRef idx="0">
            <a:schemeClr val="dk1"/>
          </a:effectRef>
          <a:fontRef idx="minor">
            <a:schemeClr val="dk1"/>
          </a:fontRef>
        </p:style>
        <p:txBody>
          <a:bodyPr wrap="square" lIns="0" tIns="0" rIns="0" bIns="0">
            <a:spAutoFit/>
          </a:bodyPr>
          <a:lstStyle/>
          <a:p>
            <a:pPr lvl="0" algn="ctr" defTabSz="914400">
              <a:defRPr>
                <a:solidFill>
                  <a:srgbClr val="000000"/>
                </a:solidFill>
              </a:defRPr>
            </a:pPr>
            <a:r>
              <a:rPr lang="en-AU" sz="1100" i="1">
                <a:solidFill>
                  <a:schemeClr val="tx2"/>
                </a:solidFill>
                <a:latin typeface="+mj-ea"/>
                <a:ea typeface="+mj-ea"/>
                <a:cs typeface="Proxima Nova Regular"/>
                <a:sym typeface="Proxima Nova Regular"/>
              </a:rPr>
              <a:t>SIT-34, </a:t>
            </a:r>
            <a:r>
              <a:rPr lang="en-AU" sz="1100" i="1" dirty="0">
                <a:solidFill>
                  <a:schemeClr val="tx2"/>
                </a:solidFill>
                <a:latin typeface="+mj-ea"/>
                <a:ea typeface="+mj-ea"/>
                <a:cs typeface="Proxima Nova Regular"/>
                <a:sym typeface="Proxima Nova Regular"/>
              </a:rPr>
              <a:t>3-4 April 2019</a:t>
            </a:r>
            <a:endParaRPr sz="1100" i="1" dirty="0">
              <a:solidFill>
                <a:schemeClr val="tx2"/>
              </a:solidFill>
              <a:latin typeface="+mj-ea"/>
              <a:ea typeface="+mj-ea"/>
              <a:cs typeface="Proxima Nova Regular"/>
              <a:sym typeface="Proxima Nova Regular"/>
            </a:endParaRPr>
          </a:p>
        </p:txBody>
      </p:sp>
      <p:sp>
        <p:nvSpPr>
          <p:cNvPr id="9" name="Content Placeholder 3"/>
          <p:cNvSpPr>
            <a:spLocks noGrp="1"/>
          </p:cNvSpPr>
          <p:nvPr>
            <p:ph sz="quarter" idx="11" hasCustomPrompt="1"/>
          </p:nvPr>
        </p:nvSpPr>
        <p:spPr>
          <a:xfrm>
            <a:off x="1981200" y="76200"/>
            <a:ext cx="4953000" cy="914400"/>
          </a:xfrm>
          <a:prstGeom prst="rect">
            <a:avLst/>
          </a:prstGeom>
        </p:spPr>
        <p:txBody>
          <a:bodyPr/>
          <a:lstStyle>
            <a:lvl1pPr marL="0" indent="0" algn="ctr">
              <a:buNone/>
              <a:defRPr sz="2800" b="1">
                <a:solidFill>
                  <a:schemeClr val="bg1"/>
                </a:solidFill>
                <a:latin typeface="+mj-lt"/>
              </a:defRPr>
            </a:lvl1pPr>
          </a:lstStyle>
          <a:p>
            <a:pPr marL="342900" marR="0" lvl="0" indent="-342900" defTabSz="914400" eaLnBrk="1" fontAlgn="auto" latinLnBrk="0" hangingPunct="1">
              <a:lnSpc>
                <a:spcPct val="100000"/>
              </a:lnSpc>
              <a:spcBef>
                <a:spcPts val="500"/>
              </a:spcBef>
              <a:spcAft>
                <a:spcPts val="0"/>
              </a:spcAft>
              <a:buClrTx/>
              <a:buSzPct val="100000"/>
              <a:tabLst/>
              <a:defRPr/>
            </a:pPr>
            <a:r>
              <a:rPr lang="en-US" dirty="0"/>
              <a:t>Title TBA</a:t>
            </a: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4"/>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sldNum" sz="quarter" idx="2"/>
          </p:nvPr>
        </p:nvSpPr>
        <p:spPr>
          <a:xfrm>
            <a:off x="7239000" y="6546850"/>
            <a:ext cx="1905000" cy="256540"/>
          </a:xfrm>
          <a:prstGeom prst="rect">
            <a:avLst/>
          </a:prstGeom>
          <a:ln w="12700">
            <a:miter lim="400000"/>
          </a:ln>
        </p:spPr>
        <p:txBody>
          <a:bodyPr lIns="45719" rIns="45719">
            <a:spAutoFit/>
          </a:bodyPr>
          <a:lstStyle>
            <a:lvl1pPr algn="r">
              <a:spcBef>
                <a:spcPts val="600"/>
              </a:spcBef>
              <a:defRPr sz="1000">
                <a:latin typeface="Calibri"/>
                <a:ea typeface="Calibri"/>
                <a:cs typeface="Calibri"/>
                <a:sym typeface="Calibri"/>
              </a:defRPr>
            </a:lvl1pPr>
          </a:lstStyle>
          <a:p>
            <a:pPr lvl="0"/>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ransition spd="med"/>
  <p:hf hdr="0" ftr="0" dt="0"/>
  <p:txStyles>
    <p:title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p:titleStyle>
    <p:body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p:bodyStyle>
    <p:otherStyle>
      <a:lvl1pPr algn="r" defTabSz="457200">
        <a:spcBef>
          <a:spcPts val="600"/>
        </a:spcBef>
        <a:defRPr sz="1000">
          <a:solidFill>
            <a:schemeClr val="tx1"/>
          </a:solidFill>
          <a:latin typeface="+mn-lt"/>
          <a:ea typeface="+mn-ea"/>
          <a:cs typeface="+mn-cs"/>
          <a:sym typeface="Calibri"/>
        </a:defRPr>
      </a:lvl1pPr>
      <a:lvl2pPr indent="457200" algn="r" defTabSz="457200">
        <a:spcBef>
          <a:spcPts val="600"/>
        </a:spcBef>
        <a:defRPr sz="1000">
          <a:solidFill>
            <a:schemeClr val="tx1"/>
          </a:solidFill>
          <a:latin typeface="+mn-lt"/>
          <a:ea typeface="+mn-ea"/>
          <a:cs typeface="+mn-cs"/>
          <a:sym typeface="Calibri"/>
        </a:defRPr>
      </a:lvl2pPr>
      <a:lvl3pPr indent="914400" algn="r" defTabSz="457200">
        <a:spcBef>
          <a:spcPts val="600"/>
        </a:spcBef>
        <a:defRPr sz="1000">
          <a:solidFill>
            <a:schemeClr val="tx1"/>
          </a:solidFill>
          <a:latin typeface="+mn-lt"/>
          <a:ea typeface="+mn-ea"/>
          <a:cs typeface="+mn-cs"/>
          <a:sym typeface="Calibri"/>
        </a:defRPr>
      </a:lvl3pPr>
      <a:lvl4pPr indent="1371600" algn="r" defTabSz="457200">
        <a:spcBef>
          <a:spcPts val="600"/>
        </a:spcBef>
        <a:defRPr sz="1000">
          <a:solidFill>
            <a:schemeClr val="tx1"/>
          </a:solidFill>
          <a:latin typeface="+mn-lt"/>
          <a:ea typeface="+mn-ea"/>
          <a:cs typeface="+mn-cs"/>
          <a:sym typeface="Calibri"/>
        </a:defRPr>
      </a:lvl4pPr>
      <a:lvl5pPr indent="1828800" algn="r" defTabSz="457200">
        <a:spcBef>
          <a:spcPts val="600"/>
        </a:spcBef>
        <a:defRPr sz="1000">
          <a:solidFill>
            <a:schemeClr val="tx1"/>
          </a:solidFill>
          <a:latin typeface="+mn-lt"/>
          <a:ea typeface="+mn-ea"/>
          <a:cs typeface="+mn-cs"/>
          <a:sym typeface="Calibri"/>
        </a:defRPr>
      </a:lvl5pPr>
      <a:lvl6pPr indent="2286000" algn="r" defTabSz="457200">
        <a:spcBef>
          <a:spcPts val="600"/>
        </a:spcBef>
        <a:defRPr sz="1000">
          <a:solidFill>
            <a:schemeClr val="tx1"/>
          </a:solidFill>
          <a:latin typeface="+mn-lt"/>
          <a:ea typeface="+mn-ea"/>
          <a:cs typeface="+mn-cs"/>
          <a:sym typeface="Calibri"/>
        </a:defRPr>
      </a:lvl6pPr>
      <a:lvl7pPr indent="2743200" algn="r" defTabSz="457200">
        <a:spcBef>
          <a:spcPts val="600"/>
        </a:spcBef>
        <a:defRPr sz="1000">
          <a:solidFill>
            <a:schemeClr val="tx1"/>
          </a:solidFill>
          <a:latin typeface="+mn-lt"/>
          <a:ea typeface="+mn-ea"/>
          <a:cs typeface="+mn-cs"/>
          <a:sym typeface="Calibri"/>
        </a:defRPr>
      </a:lvl7pPr>
      <a:lvl8pPr indent="3200400" algn="r" defTabSz="457200">
        <a:spcBef>
          <a:spcPts val="600"/>
        </a:spcBef>
        <a:defRPr sz="1000">
          <a:solidFill>
            <a:schemeClr val="tx1"/>
          </a:solidFill>
          <a:latin typeface="+mn-lt"/>
          <a:ea typeface="+mn-ea"/>
          <a:cs typeface="+mn-cs"/>
          <a:sym typeface="Calibri"/>
        </a:defRPr>
      </a:lvl8pPr>
      <a:lvl9pPr indent="3657600" algn="r" defTabSz="457200">
        <a:spcBef>
          <a:spcPts val="600"/>
        </a:spcBef>
        <a:defRPr sz="1000">
          <a:solidFill>
            <a:schemeClr val="tx1"/>
          </a:solidFill>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10"/>
          <p:cNvSpPr>
            <a:spLocks noGrp="1"/>
          </p:cNvSpPr>
          <p:nvPr>
            <p:ph type="title" idx="4294967295"/>
          </p:nvPr>
        </p:nvSpPr>
        <p:spPr>
          <a:xfrm>
            <a:off x="622789" y="2514600"/>
            <a:ext cx="7759211" cy="993131"/>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lvl1pPr algn="l">
              <a:defRPr sz="4200" b="1">
                <a:latin typeface="Droid Serif"/>
                <a:ea typeface="Droid Serif"/>
                <a:cs typeface="Droid Serif"/>
                <a:sym typeface="Droid Serif"/>
              </a:defRPr>
            </a:lvl1pPr>
          </a:lstStyle>
          <a:p>
            <a:pPr lvl="0">
              <a:defRPr sz="1800" b="0">
                <a:solidFill>
                  <a:srgbClr val="000000"/>
                </a:solidFill>
              </a:defRPr>
            </a:pPr>
            <a:r>
              <a:rPr lang="en-US" sz="4200" b="1" dirty="0" smtClean="0">
                <a:solidFill>
                  <a:srgbClr val="FFFFFF"/>
                </a:solidFill>
                <a:latin typeface="+mj-lt"/>
              </a:rPr>
              <a:t>CEOS Engagement with GEO</a:t>
            </a:r>
            <a:endParaRPr sz="4200" b="1" dirty="0">
              <a:solidFill>
                <a:srgbClr val="FFFFFF"/>
              </a:solidFill>
              <a:latin typeface="+mj-lt"/>
            </a:endParaRPr>
          </a:p>
        </p:txBody>
      </p:sp>
      <p:pic>
        <p:nvPicPr>
          <p:cNvPr id="12" name="ceos_logo.png"/>
          <p:cNvPicPr/>
          <p:nvPr/>
        </p:nvPicPr>
        <p:blipFill>
          <a:blip r:embed="rId2">
            <a:extLst/>
          </a:blip>
          <a:stretch>
            <a:fillRect/>
          </a:stretch>
        </p:blipFill>
        <p:spPr>
          <a:xfrm>
            <a:off x="622789" y="1217405"/>
            <a:ext cx="2507906" cy="993132"/>
          </a:xfrm>
          <a:prstGeom prst="rect">
            <a:avLst/>
          </a:prstGeom>
          <a:ln w="12700">
            <a:miter lim="400000"/>
          </a:ln>
        </p:spPr>
      </p:pic>
      <p:sp>
        <p:nvSpPr>
          <p:cNvPr id="5" name="Shape 10"/>
          <p:cNvSpPr txBox="1">
            <a:spLocks/>
          </p:cNvSpPr>
          <p:nvPr/>
        </p:nvSpPr>
        <p:spPr>
          <a:xfrm>
            <a:off x="622789" y="2246634"/>
            <a:ext cx="2806211" cy="210183"/>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defTabSz="914400">
              <a:defRPr sz="1800" b="0">
                <a:solidFill>
                  <a:srgbClr val="000000"/>
                </a:solidFill>
              </a:defRPr>
            </a:pPr>
            <a:r>
              <a:rPr lang="en-US" sz="1050" dirty="0">
                <a:solidFill>
                  <a:schemeClr val="bg1">
                    <a:lumMod val="20000"/>
                    <a:lumOff val="80000"/>
                  </a:schemeClr>
                </a:solidFill>
                <a:latin typeface="+mj-lt"/>
              </a:rPr>
              <a:t>Committee on Earth Observation Satellites</a:t>
            </a:r>
          </a:p>
        </p:txBody>
      </p:sp>
      <p:sp>
        <p:nvSpPr>
          <p:cNvPr id="6" name="Shape 11"/>
          <p:cNvSpPr/>
          <p:nvPr/>
        </p:nvSpPr>
        <p:spPr>
          <a:xfrm>
            <a:off x="622789" y="3276600"/>
            <a:ext cx="4830360" cy="32766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p>
            <a:pPr lvl="0" defTabSz="914400">
              <a:defRPr>
                <a:solidFill>
                  <a:srgbClr val="000000"/>
                </a:solidFill>
              </a:defRPr>
            </a:pPr>
            <a:r>
              <a:rPr lang="en-AU" b="1" dirty="0" smtClean="0">
                <a:solidFill>
                  <a:srgbClr val="FFFFFF"/>
                </a:solidFill>
                <a:ea typeface="Arial Bold"/>
                <a:cs typeface="Arial Bold"/>
                <a:sym typeface="Arial Bold"/>
              </a:rPr>
              <a:t>Steven Hosford, CEO</a:t>
            </a:r>
          </a:p>
          <a:p>
            <a:pPr lvl="0" defTabSz="914400">
              <a:defRPr>
                <a:solidFill>
                  <a:srgbClr val="000000"/>
                </a:solidFill>
              </a:defRPr>
            </a:pPr>
            <a:r>
              <a:rPr lang="en-AU" dirty="0" smtClean="0">
                <a:solidFill>
                  <a:srgbClr val="FFFFFF"/>
                </a:solidFill>
                <a:ea typeface="Arial Bold"/>
                <a:cs typeface="Arial Bold"/>
                <a:sym typeface="Arial Bold"/>
              </a:rPr>
              <a:t>European Space Agency (ESA) /              Centre National </a:t>
            </a:r>
            <a:r>
              <a:rPr lang="en-AU" dirty="0" err="1" smtClean="0">
                <a:solidFill>
                  <a:srgbClr val="FFFFFF"/>
                </a:solidFill>
                <a:ea typeface="Arial Bold"/>
                <a:cs typeface="Arial Bold"/>
                <a:sym typeface="Arial Bold"/>
              </a:rPr>
              <a:t>d’Etudes</a:t>
            </a:r>
            <a:r>
              <a:rPr lang="en-AU" dirty="0" smtClean="0">
                <a:solidFill>
                  <a:srgbClr val="FFFFFF"/>
                </a:solidFill>
                <a:ea typeface="Arial Bold"/>
                <a:cs typeface="Arial Bold"/>
                <a:sym typeface="Arial Bold"/>
              </a:rPr>
              <a:t> </a:t>
            </a:r>
            <a:r>
              <a:rPr lang="en-AU" dirty="0" err="1" smtClean="0">
                <a:solidFill>
                  <a:srgbClr val="FFFFFF"/>
                </a:solidFill>
                <a:ea typeface="Arial Bold"/>
                <a:cs typeface="Arial Bold"/>
                <a:sym typeface="Arial Bold"/>
              </a:rPr>
              <a:t>Spatiales</a:t>
            </a:r>
            <a:r>
              <a:rPr lang="en-AU" dirty="0" smtClean="0">
                <a:solidFill>
                  <a:srgbClr val="FFFFFF"/>
                </a:solidFill>
                <a:ea typeface="Arial Bold"/>
                <a:cs typeface="Arial Bold"/>
                <a:sym typeface="Arial Bold"/>
              </a:rPr>
              <a:t> (CNES)</a:t>
            </a:r>
          </a:p>
          <a:p>
            <a:pPr lvl="0" defTabSz="914400">
              <a:spcBef>
                <a:spcPts val="600"/>
              </a:spcBef>
              <a:defRPr>
                <a:solidFill>
                  <a:srgbClr val="000000"/>
                </a:solidFill>
              </a:defRPr>
            </a:pPr>
            <a:r>
              <a:rPr lang="en-AU" b="1" dirty="0" smtClean="0">
                <a:solidFill>
                  <a:srgbClr val="FFFFFF"/>
                </a:solidFill>
                <a:ea typeface="Arial Bold"/>
                <a:cs typeface="Arial Bold"/>
                <a:sym typeface="Arial Bold"/>
              </a:rPr>
              <a:t>Kerry Ann Sawyer, CEOS SIT Chair Team</a:t>
            </a:r>
          </a:p>
          <a:p>
            <a:pPr lvl="0" defTabSz="914400">
              <a:defRPr>
                <a:solidFill>
                  <a:srgbClr val="000000"/>
                </a:solidFill>
              </a:defRPr>
            </a:pPr>
            <a:r>
              <a:rPr lang="en-AU" dirty="0" smtClean="0">
                <a:solidFill>
                  <a:srgbClr val="FFFFFF"/>
                </a:solidFill>
                <a:ea typeface="Arial Bold"/>
                <a:cs typeface="Arial Bold"/>
                <a:sym typeface="Arial Bold"/>
              </a:rPr>
              <a:t>National Oceanic and Atmospheric Administration (NOAA)</a:t>
            </a:r>
          </a:p>
          <a:p>
            <a:pPr lvl="0" defTabSz="914400">
              <a:lnSpc>
                <a:spcPct val="150000"/>
              </a:lnSpc>
              <a:defRPr>
                <a:solidFill>
                  <a:srgbClr val="000000"/>
                </a:solidFill>
              </a:defRPr>
            </a:pPr>
            <a:r>
              <a:rPr lang="en-AU" dirty="0" smtClean="0">
                <a:solidFill>
                  <a:srgbClr val="FFFFFF"/>
                </a:solidFill>
                <a:ea typeface="Arial Bold"/>
                <a:cs typeface="Arial Bold"/>
                <a:sym typeface="Arial Bold"/>
              </a:rPr>
              <a:t>CEOS </a:t>
            </a:r>
            <a:r>
              <a:rPr lang="en-AU" dirty="0">
                <a:solidFill>
                  <a:srgbClr val="FFFFFF"/>
                </a:solidFill>
                <a:ea typeface="Arial Bold"/>
                <a:cs typeface="Arial Bold"/>
                <a:sym typeface="Arial Bold"/>
              </a:rPr>
              <a:t>SIT-34</a:t>
            </a:r>
          </a:p>
          <a:p>
            <a:pPr lvl="0" defTabSz="914400">
              <a:lnSpc>
                <a:spcPct val="150000"/>
              </a:lnSpc>
              <a:defRPr>
                <a:solidFill>
                  <a:srgbClr val="000000"/>
                </a:solidFill>
              </a:defRPr>
            </a:pPr>
            <a:r>
              <a:rPr lang="en-AU" dirty="0" smtClean="0">
                <a:solidFill>
                  <a:srgbClr val="FFFFFF"/>
                </a:solidFill>
                <a:ea typeface="Arial Bold"/>
                <a:cs typeface="Arial Bold"/>
                <a:sym typeface="Arial Bold"/>
              </a:rPr>
              <a:t>Session 3, </a:t>
            </a:r>
            <a:r>
              <a:rPr lang="en-AU" dirty="0">
                <a:solidFill>
                  <a:srgbClr val="FFFFFF"/>
                </a:solidFill>
                <a:ea typeface="Arial Bold"/>
                <a:cs typeface="Arial Bold"/>
                <a:sym typeface="Arial Bold"/>
              </a:rPr>
              <a:t>Agenda Item </a:t>
            </a:r>
            <a:r>
              <a:rPr lang="en-AU" dirty="0" smtClean="0">
                <a:solidFill>
                  <a:srgbClr val="FFFFFF"/>
                </a:solidFill>
                <a:ea typeface="Arial Bold"/>
                <a:cs typeface="Arial Bold"/>
                <a:sym typeface="Arial Bold"/>
              </a:rPr>
              <a:t>3.4</a:t>
            </a:r>
            <a:endParaRPr lang="en-AU" dirty="0">
              <a:solidFill>
                <a:srgbClr val="FFFFFF"/>
              </a:solidFill>
              <a:ea typeface="Arial Bold"/>
              <a:cs typeface="Arial Bold"/>
              <a:sym typeface="Arial Bold"/>
            </a:endParaRPr>
          </a:p>
          <a:p>
            <a:pPr lvl="0" defTabSz="914400">
              <a:lnSpc>
                <a:spcPct val="150000"/>
              </a:lnSpc>
              <a:defRPr>
                <a:solidFill>
                  <a:srgbClr val="000000"/>
                </a:solidFill>
              </a:defRPr>
            </a:pPr>
            <a:r>
              <a:rPr lang="en-AU" dirty="0">
                <a:solidFill>
                  <a:srgbClr val="FFFFFF"/>
                </a:solidFill>
                <a:ea typeface="Arial Bold"/>
                <a:cs typeface="Arial Bold"/>
                <a:sym typeface="Arial Bold"/>
              </a:rPr>
              <a:t>Miami, FL, USA</a:t>
            </a:r>
          </a:p>
          <a:p>
            <a:pPr lvl="0" defTabSz="914400">
              <a:lnSpc>
                <a:spcPct val="150000"/>
              </a:lnSpc>
              <a:defRPr>
                <a:solidFill>
                  <a:srgbClr val="000000"/>
                </a:solidFill>
              </a:defRPr>
            </a:pPr>
            <a:r>
              <a:rPr lang="en-AU" dirty="0">
                <a:solidFill>
                  <a:srgbClr val="FFFFFF"/>
                </a:solidFill>
                <a:ea typeface="Arial Bold"/>
                <a:cs typeface="Arial Bold"/>
                <a:sym typeface="Arial Bold"/>
              </a:rPr>
              <a:t>3 – 4 April 2019</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p:txBody>
          <a:bodyPr/>
          <a:lstStyle/>
          <a:p>
            <a:r>
              <a:rPr lang="en-GB" dirty="0" smtClean="0"/>
              <a:t>CEOS-GEO Coordination</a:t>
            </a:r>
            <a:endParaRPr lang="en-GB" dirty="0"/>
          </a:p>
        </p:txBody>
      </p:sp>
      <p:sp>
        <p:nvSpPr>
          <p:cNvPr id="2" name="Content Placeholder 1"/>
          <p:cNvSpPr>
            <a:spLocks noGrp="1"/>
          </p:cNvSpPr>
          <p:nvPr>
            <p:ph sz="quarter" idx="10"/>
          </p:nvPr>
        </p:nvSpPr>
        <p:spPr>
          <a:xfrm>
            <a:off x="76200" y="1143000"/>
            <a:ext cx="8915400" cy="5562600"/>
          </a:xfrm>
        </p:spPr>
        <p:txBody>
          <a:bodyPr/>
          <a:lstStyle/>
          <a:p>
            <a:r>
              <a:rPr lang="en-GB" sz="2400" dirty="0" smtClean="0"/>
              <a:t>Action at CEOS-GEO Bilateral for CEO and GEO WP Coordinator to initiate an exchange on work plan – work programme links</a:t>
            </a:r>
          </a:p>
          <a:p>
            <a:r>
              <a:rPr lang="en-GB" sz="2400" dirty="0" smtClean="0"/>
              <a:t>Analysis of </a:t>
            </a:r>
          </a:p>
          <a:p>
            <a:pPr lvl="1"/>
            <a:r>
              <a:rPr lang="en-GB" sz="2400" dirty="0" smtClean="0"/>
              <a:t>How does CEOS 2019-2021 Work Plan feed into GEO Work Programme under development? (building on reporting from slide 4)</a:t>
            </a:r>
          </a:p>
          <a:p>
            <a:pPr lvl="1"/>
            <a:r>
              <a:rPr lang="en-GB" sz="2400" dirty="0" smtClean="0"/>
              <a:t>What deliverables would be required in CEOS 2020-2022++ Work Plans to deliver GEO WP contents </a:t>
            </a:r>
            <a:endParaRPr lang="en-GB" sz="2400" dirty="0"/>
          </a:p>
        </p:txBody>
      </p:sp>
    </p:spTree>
    <p:extLst>
      <p:ext uri="{BB962C8B-B14F-4D97-AF65-F5344CB8AC3E}">
        <p14:creationId xmlns:p14="http://schemas.microsoft.com/office/powerpoint/2010/main" val="1522541608"/>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11</a:t>
            </a:fld>
            <a:endParaRPr lang="uk-UA" dirty="0"/>
          </a:p>
        </p:txBody>
      </p:sp>
      <p:sp>
        <p:nvSpPr>
          <p:cNvPr id="3" name="Content Placeholder 2"/>
          <p:cNvSpPr>
            <a:spLocks noGrp="1"/>
          </p:cNvSpPr>
          <p:nvPr>
            <p:ph sz="quarter" idx="10"/>
          </p:nvPr>
        </p:nvSpPr>
        <p:spPr/>
        <p:txBody>
          <a:bodyPr/>
          <a:lstStyle/>
          <a:p>
            <a:pPr lvl="0"/>
            <a:r>
              <a:rPr lang="en-US" sz="1600" dirty="0"/>
              <a:t>ACTION</a:t>
            </a:r>
            <a:r>
              <a:rPr lang="en-US" sz="1600" b="0" dirty="0"/>
              <a:t>:  GEOSEC will facilitate scheduling a 15-minute slot for CEOS at the 2019 GEO-XVI Plenary to highlight how Earth observations can help countries address needs by measuring and showing change related to a few Sustainable Development Goals.</a:t>
            </a:r>
          </a:p>
          <a:p>
            <a:r>
              <a:rPr lang="en-US" sz="1600" dirty="0"/>
              <a:t>ACTION</a:t>
            </a:r>
            <a:r>
              <a:rPr lang="en-US" sz="1600" b="0" dirty="0"/>
              <a:t>: GEO agrees to use CEOS to carry out a “technical feasibility evaluation” of the proposals received in response to the GEO-Amazon Credits </a:t>
            </a:r>
            <a:r>
              <a:rPr lang="en-US" sz="1600" b="0" dirty="0" err="1"/>
              <a:t>Programme</a:t>
            </a:r>
            <a:r>
              <a:rPr lang="en-US" sz="1600" b="0" dirty="0"/>
              <a:t>.  CEOS will provide feedback related to CEOS Agency datasets and data technology solutions.  This feedback is intended to identify those proposals with the greatest chance of success.  GEO will not be bound to take into account these elements of evaluation from CEOS in its final decisions.</a:t>
            </a:r>
          </a:p>
          <a:p>
            <a:pPr lvl="0"/>
            <a:r>
              <a:rPr lang="en-US" sz="1600" dirty="0" smtClean="0"/>
              <a:t>ACTION</a:t>
            </a:r>
            <a:r>
              <a:rPr lang="en-US" sz="1600" b="0" dirty="0"/>
              <a:t>:  CEOS will relay to the CEOS community the clearly expressed GEO requirement for a Sentinel-1 and Sentinel-2 analysis-ready data (ARD) data flow solution and that CEOS SEO and GEOSEC will collaborate on such a data flow solution with the intent to demonstrate the critical necessity of this output in support of Open </a:t>
            </a:r>
            <a:r>
              <a:rPr lang="en-US" sz="1600" b="0" dirty="0" err="1"/>
              <a:t>DataCube</a:t>
            </a:r>
            <a:r>
              <a:rPr lang="en-US" sz="1600" b="0" dirty="0"/>
              <a:t> prototypes and Digital Earth Africa.</a:t>
            </a:r>
          </a:p>
          <a:p>
            <a:pPr lvl="0"/>
            <a:r>
              <a:rPr lang="en-US" sz="1600" dirty="0"/>
              <a:t>ACTION</a:t>
            </a:r>
            <a:r>
              <a:rPr lang="en-US" sz="1600" b="0" dirty="0"/>
              <a:t>: GEO will identify a focused “demonstration use case” to better articulate the functioning of the GEO Knowledge Hub.  CEOS will evaluate the requirements for this demonstration and identify how they can contribute towards its success.</a:t>
            </a:r>
          </a:p>
          <a:p>
            <a:pPr lvl="0"/>
            <a:r>
              <a:rPr lang="en-US" sz="1600" dirty="0" smtClean="0"/>
              <a:t>ACTION</a:t>
            </a:r>
            <a:r>
              <a:rPr lang="en-US" sz="1600" b="0" dirty="0"/>
              <a:t>: GEO will facilitate a session for Essential Variables at the 2020 GEO Symposium and invite GWP activities which have created or discussed EVs to present on their efforts</a:t>
            </a:r>
            <a:r>
              <a:rPr lang="en-US" sz="1600" b="0" dirty="0" smtClean="0"/>
              <a:t>.</a:t>
            </a:r>
            <a:endParaRPr lang="en-US" sz="1600" b="0" dirty="0"/>
          </a:p>
        </p:txBody>
      </p:sp>
      <p:sp>
        <p:nvSpPr>
          <p:cNvPr id="4" name="Content Placeholder 3"/>
          <p:cNvSpPr>
            <a:spLocks noGrp="1"/>
          </p:cNvSpPr>
          <p:nvPr>
            <p:ph sz="quarter" idx="11"/>
          </p:nvPr>
        </p:nvSpPr>
        <p:spPr/>
        <p:txBody>
          <a:bodyPr/>
          <a:lstStyle/>
          <a:p>
            <a:r>
              <a:rPr lang="en-US" dirty="0" smtClean="0"/>
              <a:t>CEOS-GEO 2019 Bilateral Actions</a:t>
            </a:r>
            <a:endParaRPr lang="en-US" dirty="0"/>
          </a:p>
        </p:txBody>
      </p:sp>
    </p:spTree>
    <p:extLst>
      <p:ext uri="{BB962C8B-B14F-4D97-AF65-F5344CB8AC3E}">
        <p14:creationId xmlns:p14="http://schemas.microsoft.com/office/powerpoint/2010/main" val="1289588015"/>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304800" y="1600200"/>
            <a:ext cx="8686800" cy="3962400"/>
          </a:xfrm>
        </p:spPr>
        <p:txBody>
          <a:bodyPr/>
          <a:lstStyle/>
          <a:p>
            <a:pPr marL="0" indent="0">
              <a:buNone/>
            </a:pPr>
            <a:endParaRPr lang="en-AU" sz="2800" b="0" dirty="0" smtClean="0">
              <a:ea typeface="Calibri" charset="0"/>
              <a:cs typeface="Calibri" charset="0"/>
            </a:endParaRPr>
          </a:p>
          <a:p>
            <a:r>
              <a:rPr lang="en-AU" sz="2800" b="0" dirty="0" smtClean="0">
                <a:ea typeface="Calibri" charset="0"/>
                <a:cs typeface="Calibri" charset="0"/>
              </a:rPr>
              <a:t>A look back at how it was done 10 years ago … </a:t>
            </a:r>
          </a:p>
          <a:p>
            <a:r>
              <a:rPr lang="en-AU" sz="2800" b="0" dirty="0" smtClean="0">
                <a:ea typeface="Calibri" charset="0"/>
                <a:cs typeface="Calibri" charset="0"/>
              </a:rPr>
              <a:t>Status of recorded CEOS involvement in GEO WP</a:t>
            </a:r>
          </a:p>
          <a:p>
            <a:r>
              <a:rPr lang="en-AU" sz="2800" b="0" dirty="0" smtClean="0">
                <a:ea typeface="Calibri" charset="0"/>
                <a:cs typeface="Calibri" charset="0"/>
              </a:rPr>
              <a:t>Proposed approach to improve coordination and information on CEOS contributions to GEO WP</a:t>
            </a:r>
          </a:p>
          <a:p>
            <a:endParaRPr lang="en-AU" sz="2800" b="0" dirty="0">
              <a:ea typeface="Calibri" charset="0"/>
              <a:cs typeface="Calibri" charset="0"/>
            </a:endParaRPr>
          </a:p>
        </p:txBody>
      </p:sp>
      <p:sp>
        <p:nvSpPr>
          <p:cNvPr id="3" name="Content Placeholder 2"/>
          <p:cNvSpPr>
            <a:spLocks noGrp="1"/>
          </p:cNvSpPr>
          <p:nvPr>
            <p:ph sz="quarter" idx="11"/>
          </p:nvPr>
        </p:nvSpPr>
        <p:spPr/>
        <p:txBody>
          <a:bodyPr/>
          <a:lstStyle/>
          <a:p>
            <a:r>
              <a:rPr lang="en-AU" sz="4000" dirty="0" smtClean="0">
                <a:ea typeface="Calibri" charset="0"/>
                <a:cs typeface="Calibri" charset="0"/>
              </a:rPr>
              <a:t>Summary</a:t>
            </a:r>
            <a:endParaRPr lang="en-AU" sz="3600" dirty="0">
              <a:ea typeface="Calibri" charset="0"/>
              <a:cs typeface="Calibri" charset="0"/>
            </a:endParaRPr>
          </a:p>
        </p:txBody>
      </p:sp>
    </p:spTree>
    <p:extLst>
      <p:ext uri="{BB962C8B-B14F-4D97-AF65-F5344CB8AC3E}">
        <p14:creationId xmlns:p14="http://schemas.microsoft.com/office/powerpoint/2010/main" val="575168595"/>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152400" y="1238250"/>
            <a:ext cx="8153400" cy="4724400"/>
          </a:xfrm>
        </p:spPr>
        <p:txBody>
          <a:bodyPr/>
          <a:lstStyle/>
          <a:p>
            <a:pPr marL="0" indent="0">
              <a:buNone/>
            </a:pPr>
            <a:r>
              <a:rPr lang="en-GB" dirty="0" smtClean="0"/>
              <a:t>Let’s take, for example, SIT-22 (September 2008)</a:t>
            </a:r>
          </a:p>
          <a:p>
            <a:r>
              <a:rPr lang="en-GB" dirty="0" smtClean="0"/>
              <a:t>Meeting highly focused on reviewing CEOS actions for GEO by</a:t>
            </a:r>
          </a:p>
          <a:p>
            <a:pPr lvl="1"/>
            <a:r>
              <a:rPr lang="en-GB" dirty="0" smtClean="0"/>
              <a:t>Agency</a:t>
            </a:r>
          </a:p>
          <a:p>
            <a:pPr lvl="1"/>
            <a:r>
              <a:rPr lang="en-GB" dirty="0" smtClean="0"/>
              <a:t>CEOS entity – WG, VC, AHT</a:t>
            </a:r>
          </a:p>
          <a:p>
            <a:pPr lvl="1"/>
            <a:r>
              <a:rPr lang="en-GB" dirty="0" smtClean="0"/>
              <a:t>CEOS SBA coordinators  </a:t>
            </a:r>
          </a:p>
          <a:p>
            <a:pPr marL="0" indent="0">
              <a:buNone/>
            </a:pPr>
            <a:r>
              <a:rPr lang="en-GB" dirty="0" smtClean="0"/>
              <a:t>Approx. 70% of meeting time was set aside for status reporting on CEOS-GEO actions.</a:t>
            </a:r>
            <a:endParaRPr lang="en-GB" dirty="0"/>
          </a:p>
        </p:txBody>
      </p:sp>
      <p:sp>
        <p:nvSpPr>
          <p:cNvPr id="3" name="Content Placeholder 2"/>
          <p:cNvSpPr>
            <a:spLocks noGrp="1"/>
          </p:cNvSpPr>
          <p:nvPr>
            <p:ph sz="quarter" idx="11"/>
          </p:nvPr>
        </p:nvSpPr>
        <p:spPr>
          <a:xfrm>
            <a:off x="1981200" y="76200"/>
            <a:ext cx="5562600" cy="914400"/>
          </a:xfrm>
        </p:spPr>
        <p:txBody>
          <a:bodyPr/>
          <a:lstStyle/>
          <a:p>
            <a:r>
              <a:rPr lang="en-GB" dirty="0" smtClean="0"/>
              <a:t>GEO </a:t>
            </a:r>
            <a:r>
              <a:rPr lang="en-GB" dirty="0" smtClean="0"/>
              <a:t>Task </a:t>
            </a:r>
            <a:r>
              <a:rPr lang="en-GB" dirty="0"/>
              <a:t>T</a:t>
            </a:r>
            <a:r>
              <a:rPr lang="en-GB" dirty="0" smtClean="0"/>
              <a:t>racking </a:t>
            </a:r>
            <a:r>
              <a:rPr lang="en-GB" dirty="0" smtClean="0"/>
              <a:t>in 2008 …</a:t>
            </a: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00400" y="3600450"/>
            <a:ext cx="4038600" cy="3028950"/>
          </a:xfrm>
          <a:prstGeom prst="rect">
            <a:avLst/>
          </a:prstGeom>
        </p:spPr>
      </p:pic>
      <p:pic>
        <p:nvPicPr>
          <p:cNvPr id="6" name="Picture 5"/>
          <p:cNvPicPr>
            <a:picLocks noChangeAspect="1"/>
          </p:cNvPicPr>
          <p:nvPr/>
        </p:nvPicPr>
        <p:blipFill>
          <a:blip r:embed="rId3"/>
          <a:stretch>
            <a:fillRect/>
          </a:stretch>
        </p:blipFill>
        <p:spPr>
          <a:xfrm>
            <a:off x="3886200" y="3810000"/>
            <a:ext cx="4051668" cy="3024000"/>
          </a:xfrm>
          <a:prstGeom prst="rect">
            <a:avLst/>
          </a:prstGeom>
        </p:spPr>
      </p:pic>
      <p:pic>
        <p:nvPicPr>
          <p:cNvPr id="5" name="Picture 4"/>
          <p:cNvPicPr>
            <a:picLocks noChangeAspect="1"/>
          </p:cNvPicPr>
          <p:nvPr/>
        </p:nvPicPr>
        <p:blipFill>
          <a:blip r:embed="rId4"/>
          <a:stretch>
            <a:fillRect/>
          </a:stretch>
        </p:blipFill>
        <p:spPr>
          <a:xfrm>
            <a:off x="4878505" y="3986400"/>
            <a:ext cx="4036895" cy="3024000"/>
          </a:xfrm>
          <a:prstGeom prst="rect">
            <a:avLst/>
          </a:prstGeom>
        </p:spPr>
      </p:pic>
    </p:spTree>
    <p:extLst>
      <p:ext uri="{BB962C8B-B14F-4D97-AF65-F5344CB8AC3E}">
        <p14:creationId xmlns:p14="http://schemas.microsoft.com/office/powerpoint/2010/main" val="267179908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pPr marL="0" indent="0">
              <a:buNone/>
            </a:pPr>
            <a:r>
              <a:rPr lang="en-GB" dirty="0"/>
              <a:t>No appetite to return to this heavily CEOS-GEO actions focus for SIT or SIT TW, however </a:t>
            </a:r>
            <a:r>
              <a:rPr lang="en-GB" dirty="0" smtClean="0"/>
              <a:t>…. </a:t>
            </a:r>
          </a:p>
          <a:p>
            <a:r>
              <a:rPr lang="en-GB" dirty="0" smtClean="0"/>
              <a:t>Links from CEOS work into GEO Work Programme have become too tenuous</a:t>
            </a:r>
          </a:p>
          <a:p>
            <a:endParaRPr lang="en-GB" dirty="0" smtClean="0"/>
          </a:p>
          <a:p>
            <a:pPr marL="0" indent="0">
              <a:buNone/>
            </a:pPr>
            <a:r>
              <a:rPr lang="en-GB" dirty="0" smtClean="0"/>
              <a:t>Changes in CEOS WP 2019-2021development process:</a:t>
            </a:r>
            <a:endParaRPr lang="en-GB" dirty="0"/>
          </a:p>
          <a:p>
            <a:r>
              <a:rPr lang="en-GB" dirty="0" smtClean="0"/>
              <a:t>Explicit call to CEOS WP responsible entities to identify how their deliverable contributes to GEO WP</a:t>
            </a:r>
          </a:p>
          <a:p>
            <a:pPr marL="457200" lvl="1" indent="0">
              <a:buNone/>
            </a:pPr>
            <a:r>
              <a:rPr lang="en-GB" dirty="0" smtClean="0"/>
              <a:t>	Only </a:t>
            </a:r>
            <a:r>
              <a:rPr lang="en-GB" sz="2400" b="1" dirty="0" smtClean="0">
                <a:solidFill>
                  <a:srgbClr val="FF0000"/>
                </a:solidFill>
              </a:rPr>
              <a:t>22 of 103 CEOS WP </a:t>
            </a:r>
            <a:r>
              <a:rPr lang="en-GB" dirty="0" smtClean="0"/>
              <a:t>deliverables have identified 	contributions to GEO WP </a:t>
            </a:r>
          </a:p>
          <a:p>
            <a:pPr lvl="1"/>
            <a:r>
              <a:rPr lang="en-GB" dirty="0" smtClean="0"/>
              <a:t>Illustrates a disconnect</a:t>
            </a:r>
          </a:p>
          <a:p>
            <a:pPr lvl="1"/>
            <a:r>
              <a:rPr lang="en-GB" sz="2400" b="1" dirty="0" smtClean="0">
                <a:solidFill>
                  <a:srgbClr val="FF0000"/>
                </a:solidFill>
              </a:rPr>
              <a:t>~20%</a:t>
            </a:r>
            <a:r>
              <a:rPr lang="en-GB" dirty="0" smtClean="0"/>
              <a:t> does not fully reflect CEOS contributions to GEO  </a:t>
            </a:r>
            <a:endParaRPr lang="en-GB" dirty="0"/>
          </a:p>
        </p:txBody>
      </p:sp>
      <p:sp>
        <p:nvSpPr>
          <p:cNvPr id="3" name="Content Placeholder 2"/>
          <p:cNvSpPr>
            <a:spLocks noGrp="1"/>
          </p:cNvSpPr>
          <p:nvPr>
            <p:ph sz="quarter" idx="11"/>
          </p:nvPr>
        </p:nvSpPr>
        <p:spPr>
          <a:xfrm>
            <a:off x="1981200" y="76200"/>
            <a:ext cx="5638800" cy="914400"/>
          </a:xfrm>
        </p:spPr>
        <p:txBody>
          <a:bodyPr/>
          <a:lstStyle/>
          <a:p>
            <a:r>
              <a:rPr lang="en-GB" dirty="0" smtClean="0"/>
              <a:t>CEOS </a:t>
            </a:r>
            <a:r>
              <a:rPr lang="en-GB" dirty="0" smtClean="0"/>
              <a:t>Engagement </a:t>
            </a:r>
            <a:r>
              <a:rPr lang="en-GB" dirty="0"/>
              <a:t>C</a:t>
            </a:r>
            <a:r>
              <a:rPr lang="en-GB" dirty="0" smtClean="0"/>
              <a:t>urrent Status</a:t>
            </a:r>
            <a:endParaRPr lang="en-GB" dirty="0"/>
          </a:p>
        </p:txBody>
      </p:sp>
      <p:sp>
        <p:nvSpPr>
          <p:cNvPr id="4" name="Right Arrow 3"/>
          <p:cNvSpPr/>
          <p:nvPr/>
        </p:nvSpPr>
        <p:spPr>
          <a:xfrm>
            <a:off x="381000" y="4267200"/>
            <a:ext cx="533400" cy="304800"/>
          </a:xfrm>
          <a:prstGeom prst="rightArrow">
            <a:avLst/>
          </a:prstGeom>
          <a:solidFill>
            <a:srgbClr val="FFFFFF"/>
          </a:solidFill>
          <a:ln w="25400" cap="flat">
            <a:solidFill>
              <a:srgbClr val="FF9A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2569"/>
              </a:solidFill>
              <a:effectLst/>
              <a:uFillTx/>
            </a:endParaRPr>
          </a:p>
        </p:txBody>
      </p:sp>
    </p:spTree>
    <p:extLst>
      <p:ext uri="{BB962C8B-B14F-4D97-AF65-F5344CB8AC3E}">
        <p14:creationId xmlns:p14="http://schemas.microsoft.com/office/powerpoint/2010/main" val="2994178642"/>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5</a:t>
            </a:fld>
            <a:endParaRPr lang="uk-UA" dirty="0"/>
          </a:p>
        </p:txBody>
      </p:sp>
      <p:sp>
        <p:nvSpPr>
          <p:cNvPr id="3" name="Content Placeholder 2"/>
          <p:cNvSpPr>
            <a:spLocks noGrp="1"/>
          </p:cNvSpPr>
          <p:nvPr>
            <p:ph sz="quarter" idx="10"/>
          </p:nvPr>
        </p:nvSpPr>
        <p:spPr>
          <a:xfrm>
            <a:off x="152400" y="1295400"/>
            <a:ext cx="8915400" cy="2209800"/>
          </a:xfrm>
        </p:spPr>
        <p:txBody>
          <a:bodyPr/>
          <a:lstStyle/>
          <a:p>
            <a:pPr marL="0" indent="0">
              <a:buNone/>
            </a:pPr>
            <a:r>
              <a:rPr lang="en-US" sz="2400" dirty="0" smtClean="0"/>
              <a:t>Analysis of 2019-2021 CEOS Work Plan provides </a:t>
            </a:r>
            <a:r>
              <a:rPr lang="en-US" sz="2400" b="1" dirty="0" smtClean="0"/>
              <a:t>175 </a:t>
            </a:r>
            <a:r>
              <a:rPr lang="en-US" sz="2400" dirty="0" smtClean="0"/>
              <a:t>(162) citations of GEO</a:t>
            </a:r>
          </a:p>
          <a:p>
            <a:r>
              <a:rPr lang="en-US" sz="2400" dirty="0" smtClean="0"/>
              <a:t>Includes GEOSS, GEOGLAM, </a:t>
            </a:r>
            <a:r>
              <a:rPr lang="en-US" sz="2400" dirty="0" err="1" smtClean="0"/>
              <a:t>AmeriGEO</a:t>
            </a:r>
            <a:r>
              <a:rPr lang="en-US" sz="2400" dirty="0" smtClean="0"/>
              <a:t>, </a:t>
            </a:r>
            <a:r>
              <a:rPr lang="en-US" sz="2400" dirty="0" err="1" smtClean="0"/>
              <a:t>GEOHazards</a:t>
            </a:r>
            <a:r>
              <a:rPr lang="en-US" sz="2400" dirty="0" smtClean="0"/>
              <a:t>, GEO-DARMA, GEOBON, GEO Blue Planet, </a:t>
            </a:r>
            <a:r>
              <a:rPr lang="en-US" sz="2400" dirty="0" err="1" smtClean="0"/>
              <a:t>AfriGEOSS</a:t>
            </a:r>
            <a:r>
              <a:rPr lang="en-US" sz="2400" dirty="0" smtClean="0"/>
              <a:t>, AOGEO, …</a:t>
            </a:r>
          </a:p>
          <a:p>
            <a:pPr marL="0" indent="0">
              <a:buNone/>
            </a:pPr>
            <a:endParaRPr lang="en-US" sz="2400" dirty="0" smtClean="0"/>
          </a:p>
        </p:txBody>
      </p:sp>
      <p:sp>
        <p:nvSpPr>
          <p:cNvPr id="4" name="Content Placeholder 3"/>
          <p:cNvSpPr>
            <a:spLocks noGrp="1"/>
          </p:cNvSpPr>
          <p:nvPr>
            <p:ph sz="quarter" idx="11"/>
          </p:nvPr>
        </p:nvSpPr>
        <p:spPr>
          <a:xfrm>
            <a:off x="1981200" y="152400"/>
            <a:ext cx="4953000" cy="838200"/>
          </a:xfrm>
        </p:spPr>
        <p:txBody>
          <a:bodyPr/>
          <a:lstStyle/>
          <a:p>
            <a:r>
              <a:rPr lang="en-US" b="1" dirty="0" smtClean="0"/>
              <a:t>CEOS Work Plan and GEO </a:t>
            </a:r>
          </a:p>
          <a:p>
            <a:r>
              <a:rPr lang="en-US" sz="2000" b="1" dirty="0">
                <a:solidFill>
                  <a:srgbClr val="92D050"/>
                </a:solidFill>
              </a:rPr>
              <a:t>B</a:t>
            </a:r>
            <a:r>
              <a:rPr lang="en-US" sz="2000" b="1" dirty="0" smtClean="0">
                <a:solidFill>
                  <a:srgbClr val="92D050"/>
                </a:solidFill>
              </a:rPr>
              <a:t>y the numbers</a:t>
            </a:r>
            <a:endParaRPr lang="en-US" sz="2000" b="1" dirty="0">
              <a:solidFill>
                <a:srgbClr val="92D050"/>
              </a:solidFill>
            </a:endParaRP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2549"/>
          <a:stretch/>
        </p:blipFill>
        <p:spPr>
          <a:xfrm>
            <a:off x="5257800" y="2895600"/>
            <a:ext cx="2971800" cy="3946455"/>
          </a:xfrm>
          <a:prstGeom prst="rect">
            <a:avLst/>
          </a:prstGeom>
          <a:ln w="12700">
            <a:solidFill>
              <a:srgbClr val="002060"/>
            </a:solidFill>
          </a:ln>
        </p:spPr>
      </p:pic>
    </p:spTree>
    <p:extLst>
      <p:ext uri="{BB962C8B-B14F-4D97-AF65-F5344CB8AC3E}">
        <p14:creationId xmlns:p14="http://schemas.microsoft.com/office/powerpoint/2010/main" val="3494564668"/>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1752600" y="0"/>
            <a:ext cx="6229350" cy="990600"/>
          </a:xfrm>
          <a:prstGeom prst="rect">
            <a:avLst/>
          </a:prstGeom>
        </p:spPr>
        <p:txBody>
          <a:bodyPr/>
          <a:lst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algn="ctr" defTabSz="914400"/>
            <a:r>
              <a:rPr lang="en-US" dirty="0" smtClean="0"/>
              <a:t>Mapping - CEOS </a:t>
            </a:r>
            <a:r>
              <a:rPr lang="en-US" dirty="0" smtClean="0"/>
              <a:t>Connections to GEO 2017-2019 WP</a:t>
            </a:r>
            <a:endParaRPr lang="en-US" dirty="0"/>
          </a:p>
        </p:txBody>
      </p:sp>
      <p:sp>
        <p:nvSpPr>
          <p:cNvPr id="4" name="Content Placeholder 2"/>
          <p:cNvSpPr txBox="1">
            <a:spLocks/>
          </p:cNvSpPr>
          <p:nvPr/>
        </p:nvSpPr>
        <p:spPr>
          <a:xfrm>
            <a:off x="0" y="1143000"/>
            <a:ext cx="9144000" cy="5029200"/>
          </a:xfrm>
          <a:prstGeom prst="rect">
            <a:avLst/>
          </a:prstGeom>
        </p:spPr>
        <p:txBody>
          <a:bodyPr/>
          <a:lst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defTabSz="914400"/>
            <a:r>
              <a:rPr lang="en-US" dirty="0" smtClean="0">
                <a:latin typeface="Arial Bold" panose="020B0704020202020204" pitchFamily="34" charset="0"/>
                <a:cs typeface="Arial Bold" panose="020B0704020202020204" pitchFamily="34" charset="0"/>
              </a:rPr>
              <a:t>Flagships</a:t>
            </a:r>
          </a:p>
          <a:p>
            <a:pPr lvl="1" defTabSz="914400"/>
            <a:r>
              <a:rPr lang="en-US" sz="2000" dirty="0" smtClean="0">
                <a:latin typeface="Arial Bold" panose="020B0704020202020204" pitchFamily="34" charset="0"/>
                <a:cs typeface="Arial Bold" panose="020B0704020202020204" pitchFamily="34" charset="0"/>
              </a:rPr>
              <a:t>GFOI – Contributor (SDCG: ESA, UKSA, JAXA +SDCG Secretariat)</a:t>
            </a:r>
          </a:p>
          <a:p>
            <a:pPr lvl="1" defTabSz="914400"/>
            <a:r>
              <a:rPr lang="en-US" sz="2000" dirty="0" smtClean="0">
                <a:latin typeface="Arial Bold" panose="020B0704020202020204" pitchFamily="34" charset="0"/>
                <a:cs typeface="Arial Bold" panose="020B0704020202020204" pitchFamily="34" charset="0"/>
              </a:rPr>
              <a:t>GEOGLAM – Contributor (NASA, CNES)</a:t>
            </a:r>
          </a:p>
          <a:p>
            <a:pPr marL="457200" lvl="1" indent="0" defTabSz="914400">
              <a:buNone/>
            </a:pPr>
            <a:endParaRPr lang="en-US" sz="2000" dirty="0" smtClean="0">
              <a:latin typeface="Arial Bold" panose="020B0704020202020204" pitchFamily="34" charset="0"/>
              <a:cs typeface="Arial Bold" panose="020B0704020202020204" pitchFamily="34" charset="0"/>
            </a:endParaRPr>
          </a:p>
          <a:p>
            <a:pPr defTabSz="914400"/>
            <a:r>
              <a:rPr lang="en-US" dirty="0" smtClean="0">
                <a:latin typeface="Arial Bold" panose="020B0704020202020204" pitchFamily="34" charset="0"/>
                <a:cs typeface="Arial Bold" panose="020B0704020202020204" pitchFamily="34" charset="0"/>
              </a:rPr>
              <a:t>Initiatives</a:t>
            </a:r>
          </a:p>
          <a:p>
            <a:pPr lvl="1" defTabSz="914400"/>
            <a:r>
              <a:rPr lang="en-US" sz="2000" dirty="0" err="1" smtClean="0">
                <a:latin typeface="Arial Bold" panose="020B0704020202020204" pitchFamily="34" charset="0"/>
                <a:cs typeface="Arial Bold" panose="020B0704020202020204" pitchFamily="34" charset="0"/>
              </a:rPr>
              <a:t>AquaWatch</a:t>
            </a:r>
            <a:r>
              <a:rPr lang="en-US" sz="2000" dirty="0" smtClean="0">
                <a:latin typeface="Arial Bold" panose="020B0704020202020204" pitchFamily="34" charset="0"/>
                <a:cs typeface="Arial Bold" panose="020B0704020202020204" pitchFamily="34" charset="0"/>
              </a:rPr>
              <a:t> – Contributor (NOAA</a:t>
            </a:r>
            <a:r>
              <a:rPr lang="en-US" sz="2000" dirty="0" smtClean="0">
                <a:solidFill>
                  <a:schemeClr val="tx2">
                    <a:lumMod val="75000"/>
                  </a:schemeClr>
                </a:solidFill>
                <a:latin typeface="Arial Bold" panose="020B0704020202020204" pitchFamily="34" charset="0"/>
                <a:cs typeface="Arial Bold" panose="020B0704020202020204" pitchFamily="34" charset="0"/>
              </a:rPr>
              <a:t>, also co-Lead</a:t>
            </a:r>
            <a:r>
              <a:rPr lang="en-US" sz="2000" dirty="0" smtClean="0">
                <a:latin typeface="Arial Bold" panose="020B0704020202020204" pitchFamily="34" charset="0"/>
                <a:cs typeface="Arial Bold" panose="020B0704020202020204" pitchFamily="34" charset="0"/>
              </a:rPr>
              <a:t>)</a:t>
            </a:r>
          </a:p>
          <a:p>
            <a:pPr lvl="1" defTabSz="914400"/>
            <a:r>
              <a:rPr lang="en-US" sz="2000" dirty="0" smtClean="0">
                <a:latin typeface="Arial Bold" panose="020B0704020202020204" pitchFamily="34" charset="0"/>
                <a:cs typeface="Arial Bold" panose="020B0704020202020204" pitchFamily="34" charset="0"/>
              </a:rPr>
              <a:t>GEO-DARMA – Contributor (ESA</a:t>
            </a:r>
            <a:r>
              <a:rPr lang="en-US" sz="2000" dirty="0" smtClean="0">
                <a:solidFill>
                  <a:schemeClr val="tx2">
                    <a:lumMod val="75000"/>
                  </a:schemeClr>
                </a:solidFill>
                <a:latin typeface="Arial Bold" panose="020B0704020202020204" pitchFamily="34" charset="0"/>
                <a:cs typeface="Arial Bold" panose="020B0704020202020204" pitchFamily="34" charset="0"/>
              </a:rPr>
              <a:t>, also Lead</a:t>
            </a:r>
            <a:r>
              <a:rPr lang="en-US" sz="2000" dirty="0" smtClean="0">
                <a:latin typeface="Arial Bold" panose="020B0704020202020204" pitchFamily="34" charset="0"/>
                <a:cs typeface="Arial Bold" panose="020B0704020202020204" pitchFamily="34" charset="0"/>
              </a:rPr>
              <a:t>)</a:t>
            </a:r>
          </a:p>
          <a:p>
            <a:pPr lvl="1" defTabSz="914400"/>
            <a:r>
              <a:rPr lang="en-US" sz="2000" dirty="0" smtClean="0">
                <a:latin typeface="Arial Bold" panose="020B0704020202020204" pitchFamily="34" charset="0"/>
                <a:cs typeface="Arial Bold" panose="020B0704020202020204" pitchFamily="34" charset="0"/>
              </a:rPr>
              <a:t>EO4SDGs – Contributor (SDG AHT: CSIRO, ESA)</a:t>
            </a:r>
          </a:p>
          <a:p>
            <a:pPr lvl="1" defTabSz="914400"/>
            <a:r>
              <a:rPr lang="en-US" sz="2000" dirty="0" smtClean="0">
                <a:latin typeface="Arial Bold" panose="020B0704020202020204" pitchFamily="34" charset="0"/>
                <a:cs typeface="Arial Bold" panose="020B0704020202020204" pitchFamily="34" charset="0"/>
              </a:rPr>
              <a:t>GEO Carbon and GHG Initiative – Contributor </a:t>
            </a:r>
            <a:r>
              <a:rPr lang="en-US" sz="2000" dirty="0" smtClean="0">
                <a:solidFill>
                  <a:schemeClr val="tx2">
                    <a:lumMod val="75000"/>
                  </a:schemeClr>
                </a:solidFill>
                <a:latin typeface="Arial Bold" panose="020B0704020202020204" pitchFamily="34" charset="0"/>
                <a:cs typeface="Arial Bold" panose="020B0704020202020204" pitchFamily="34" charset="0"/>
              </a:rPr>
              <a:t>(EUMETSAT</a:t>
            </a:r>
            <a:r>
              <a:rPr lang="en-US" sz="2000" dirty="0" smtClean="0">
                <a:latin typeface="Arial Bold" panose="020B0704020202020204" pitchFamily="34" charset="0"/>
                <a:cs typeface="Arial Bold" panose="020B0704020202020204" pitchFamily="34" charset="0"/>
              </a:rPr>
              <a:t>)</a:t>
            </a:r>
            <a:endParaRPr lang="en-US" sz="1600" dirty="0" smtClean="0">
              <a:latin typeface="Arial Bold" panose="020B0704020202020204" pitchFamily="34" charset="0"/>
              <a:cs typeface="Arial Bold" panose="020B0704020202020204" pitchFamily="34" charset="0"/>
            </a:endParaRPr>
          </a:p>
          <a:p>
            <a:pPr lvl="1" defTabSz="914400"/>
            <a:r>
              <a:rPr lang="en-US" sz="2000" dirty="0" smtClean="0">
                <a:latin typeface="Arial Bold" panose="020B0704020202020204" pitchFamily="34" charset="0"/>
                <a:cs typeface="Arial Bold" panose="020B0704020202020204" pitchFamily="34" charset="0"/>
              </a:rPr>
              <a:t>GSNL – Contributor (DCT: DLR; </a:t>
            </a:r>
            <a:r>
              <a:rPr lang="en-US" sz="2000" dirty="0" err="1" smtClean="0">
                <a:latin typeface="Arial Bold" panose="020B0704020202020204" pitchFamily="34" charset="0"/>
                <a:cs typeface="Arial Bold" panose="020B0704020202020204" pitchFamily="34" charset="0"/>
              </a:rPr>
              <a:t>WGDisasters</a:t>
            </a:r>
            <a:r>
              <a:rPr lang="en-US" sz="2000" dirty="0" smtClean="0">
                <a:latin typeface="Arial Bold" panose="020B0704020202020204" pitchFamily="34" charset="0"/>
                <a:cs typeface="Arial Bold" panose="020B0704020202020204" pitchFamily="34" charset="0"/>
              </a:rPr>
              <a:t>)</a:t>
            </a:r>
          </a:p>
          <a:p>
            <a:pPr lvl="1" defTabSz="914400"/>
            <a:r>
              <a:rPr lang="en-US" sz="2000" dirty="0" smtClean="0">
                <a:solidFill>
                  <a:srgbClr val="002060"/>
                </a:solidFill>
                <a:latin typeface="Arial Bold" panose="020B0704020202020204" pitchFamily="34" charset="0"/>
                <a:cs typeface="Arial Bold" panose="020B0704020202020204" pitchFamily="34" charset="0"/>
              </a:rPr>
              <a:t>GEOSS-EVOLVE – Contributor (WGISS)</a:t>
            </a:r>
          </a:p>
          <a:p>
            <a:pPr lvl="1" defTabSz="914400"/>
            <a:r>
              <a:rPr lang="en-US" sz="2000" dirty="0" smtClean="0">
                <a:latin typeface="Arial Bold" panose="020B0704020202020204" pitchFamily="34" charset="0"/>
                <a:cs typeface="Arial Bold" panose="020B0704020202020204" pitchFamily="34" charset="0"/>
              </a:rPr>
              <a:t>Blue Planet – Contributor (CSIRO)</a:t>
            </a:r>
          </a:p>
        </p:txBody>
      </p:sp>
    </p:spTree>
    <p:extLst>
      <p:ext uri="{BB962C8B-B14F-4D97-AF65-F5344CB8AC3E}">
        <p14:creationId xmlns:p14="http://schemas.microsoft.com/office/powerpoint/2010/main" val="3293894159"/>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228600" y="1219200"/>
            <a:ext cx="8610600" cy="5486400"/>
          </a:xfrm>
          <a:prstGeom prst="rect">
            <a:avLst/>
          </a:prstGeom>
        </p:spPr>
        <p:txBody>
          <a:bodyPr/>
          <a:lst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defTabSz="914400"/>
            <a:r>
              <a:rPr lang="en-US" dirty="0" smtClean="0">
                <a:latin typeface="Arial Bold" panose="020B0704020202020204" pitchFamily="34" charset="0"/>
                <a:cs typeface="Arial Bold" panose="020B0704020202020204" pitchFamily="34" charset="0"/>
              </a:rPr>
              <a:t>Foundational Tasks</a:t>
            </a:r>
          </a:p>
          <a:p>
            <a:pPr lvl="1" defTabSz="914400"/>
            <a:r>
              <a:rPr lang="en-US" sz="2000" dirty="0" smtClean="0">
                <a:latin typeface="Arial Bold" panose="020B0704020202020204" pitchFamily="34" charset="0"/>
                <a:cs typeface="Arial Bold" panose="020B0704020202020204" pitchFamily="34" charset="0"/>
              </a:rPr>
              <a:t>Capacity Building Coordination – Lead &amp; Contributor (NASA)</a:t>
            </a:r>
          </a:p>
          <a:p>
            <a:pPr lvl="1" defTabSz="914400"/>
            <a:r>
              <a:rPr lang="en-US" sz="2000" dirty="0" smtClean="0">
                <a:latin typeface="Arial Bold" panose="020B0704020202020204" pitchFamily="34" charset="0"/>
                <a:cs typeface="Arial Bold" panose="020B0704020202020204" pitchFamily="34" charset="0"/>
              </a:rPr>
              <a:t>Advancing GEOSS Data Sharing Principles – Contributor (ESA/CNES)</a:t>
            </a:r>
          </a:p>
          <a:p>
            <a:pPr lvl="1" defTabSz="914400"/>
            <a:r>
              <a:rPr lang="en-US" i="1" dirty="0" smtClean="0">
                <a:latin typeface="Arial Bold" panose="020B0704020202020204" pitchFamily="34" charset="0"/>
                <a:cs typeface="Arial Bold" panose="020B0704020202020204" pitchFamily="34" charset="0"/>
              </a:rPr>
              <a:t>GEOSS Satellite Observation Resources** - Lead &amp; Contributor (</a:t>
            </a:r>
            <a:r>
              <a:rPr lang="en-US" i="1" dirty="0" smtClean="0">
                <a:solidFill>
                  <a:schemeClr val="tx2">
                    <a:lumMod val="75000"/>
                  </a:schemeClr>
                </a:solidFill>
                <a:latin typeface="Arial Bold" panose="020B0704020202020204" pitchFamily="34" charset="0"/>
                <a:cs typeface="Arial Bold" panose="020B0704020202020204" pitchFamily="34" charset="0"/>
              </a:rPr>
              <a:t>NOAA and ESA/CNES</a:t>
            </a:r>
            <a:r>
              <a:rPr lang="en-US" i="1" dirty="0" smtClean="0">
                <a:latin typeface="Arial Bold" panose="020B0704020202020204" pitchFamily="34" charset="0"/>
                <a:cs typeface="Arial Bold" panose="020B0704020202020204" pitchFamily="34" charset="0"/>
              </a:rPr>
              <a:t>)</a:t>
            </a:r>
          </a:p>
          <a:p>
            <a:pPr marL="457200" lvl="1" indent="0" defTabSz="914400">
              <a:buNone/>
            </a:pPr>
            <a:endParaRPr lang="en-US" i="1" dirty="0" smtClean="0">
              <a:latin typeface="Arial Bold" panose="020B0704020202020204" pitchFamily="34" charset="0"/>
              <a:cs typeface="Arial Bold" panose="020B0704020202020204" pitchFamily="34" charset="0"/>
            </a:endParaRPr>
          </a:p>
          <a:p>
            <a:pPr defTabSz="914400"/>
            <a:r>
              <a:rPr lang="en-US" dirty="0" smtClean="0">
                <a:latin typeface="Arial Bold" panose="020B0704020202020204" pitchFamily="34" charset="0"/>
                <a:cs typeface="Arial Bold" panose="020B0704020202020204" pitchFamily="34" charset="0"/>
              </a:rPr>
              <a:t>Community Activities</a:t>
            </a:r>
          </a:p>
          <a:p>
            <a:pPr lvl="1" defTabSz="914400"/>
            <a:r>
              <a:rPr lang="en-US" sz="2000" dirty="0" smtClean="0">
                <a:solidFill>
                  <a:schemeClr val="tx2">
                    <a:lumMod val="75000"/>
                  </a:schemeClr>
                </a:solidFill>
                <a:latin typeface="Arial Bold" panose="020B0704020202020204" pitchFamily="34" charset="0"/>
                <a:cs typeface="Arial Bold" panose="020B0704020202020204" pitchFamily="34" charset="0"/>
              </a:rPr>
              <a:t>Earth Observations for Disaster Risk Management – Lead &amp; Contributor (ASI)</a:t>
            </a:r>
          </a:p>
        </p:txBody>
      </p:sp>
      <p:sp>
        <p:nvSpPr>
          <p:cNvPr id="5" name="Title 3"/>
          <p:cNvSpPr txBox="1">
            <a:spLocks/>
          </p:cNvSpPr>
          <p:nvPr/>
        </p:nvSpPr>
        <p:spPr>
          <a:xfrm>
            <a:off x="1752600" y="0"/>
            <a:ext cx="6229350" cy="990600"/>
          </a:xfrm>
          <a:prstGeom prst="rect">
            <a:avLst/>
          </a:prstGeom>
        </p:spPr>
        <p:txBody>
          <a:bodyPr/>
          <a:lst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algn="ctr" defTabSz="914400"/>
            <a:r>
              <a:rPr lang="en-US" dirty="0" smtClean="0"/>
              <a:t>Mapping - CEOS </a:t>
            </a:r>
            <a:r>
              <a:rPr lang="en-US" dirty="0" smtClean="0"/>
              <a:t>Connections to GEO 2017-2019 WP</a:t>
            </a:r>
            <a:endParaRPr lang="en-US" dirty="0"/>
          </a:p>
        </p:txBody>
      </p:sp>
    </p:spTree>
    <p:extLst>
      <p:ext uri="{BB962C8B-B14F-4D97-AF65-F5344CB8AC3E}">
        <p14:creationId xmlns:p14="http://schemas.microsoft.com/office/powerpoint/2010/main" val="4221920786"/>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0" y="1219200"/>
            <a:ext cx="9144000" cy="5486400"/>
          </a:xfrm>
          <a:prstGeom prst="rect">
            <a:avLst/>
          </a:prstGeom>
        </p:spPr>
        <p:txBody>
          <a:bodyPr/>
          <a:lst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defTabSz="914400"/>
            <a:r>
              <a:rPr lang="en-US" dirty="0" smtClean="0">
                <a:latin typeface="Arial Bold" panose="020B0704020202020204" pitchFamily="34" charset="0"/>
                <a:cs typeface="Arial Bold" panose="020B0704020202020204" pitchFamily="34" charset="0"/>
              </a:rPr>
              <a:t>Reference to CEOS but no Lead/Contributor</a:t>
            </a:r>
          </a:p>
          <a:p>
            <a:pPr lvl="1" defTabSz="914400"/>
            <a:r>
              <a:rPr lang="en-US" sz="2000" dirty="0">
                <a:solidFill>
                  <a:schemeClr val="tx2">
                    <a:lumMod val="75000"/>
                  </a:schemeClr>
                </a:solidFill>
                <a:latin typeface="Arial Bold" panose="020B0704020202020204" pitchFamily="34" charset="0"/>
                <a:cs typeface="Arial Bold" panose="020B0704020202020204" pitchFamily="34" charset="0"/>
              </a:rPr>
              <a:t>Global Flood Risk Monitoring – Contributor (NASA is </a:t>
            </a:r>
            <a:r>
              <a:rPr lang="en-US" sz="2000" dirty="0" smtClean="0">
                <a:solidFill>
                  <a:schemeClr val="tx2">
                    <a:lumMod val="75000"/>
                  </a:schemeClr>
                </a:solidFill>
                <a:latin typeface="Arial Bold" panose="020B0704020202020204" pitchFamily="34" charset="0"/>
                <a:cs typeface="Arial Bold" panose="020B0704020202020204" pitchFamily="34" charset="0"/>
              </a:rPr>
              <a:t>Lead) </a:t>
            </a:r>
          </a:p>
          <a:p>
            <a:pPr lvl="2" defTabSz="914400"/>
            <a:r>
              <a:rPr lang="en-US" sz="1600" dirty="0" smtClean="0">
                <a:solidFill>
                  <a:schemeClr val="accent1">
                    <a:lumMod val="75000"/>
                  </a:schemeClr>
                </a:solidFill>
                <a:latin typeface="Arial Bold" panose="020B0704020202020204" pitchFamily="34" charset="0"/>
                <a:cs typeface="Arial Bold" panose="020B0704020202020204" pitchFamily="34" charset="0"/>
              </a:rPr>
              <a:t>States </a:t>
            </a:r>
            <a:r>
              <a:rPr lang="en-US" sz="1600" dirty="0">
                <a:solidFill>
                  <a:schemeClr val="accent1">
                    <a:lumMod val="75000"/>
                  </a:schemeClr>
                </a:solidFill>
                <a:latin typeface="Arial Bold" panose="020B0704020202020204" pitchFamily="34" charset="0"/>
                <a:cs typeface="Arial Bold" panose="020B0704020202020204" pitchFamily="34" charset="0"/>
              </a:rPr>
              <a:t>CEOS is contributor but no reference to any CEOS activity</a:t>
            </a:r>
          </a:p>
          <a:p>
            <a:pPr lvl="1" defTabSz="914400"/>
            <a:r>
              <a:rPr lang="en-US" sz="2000" dirty="0" smtClean="0">
                <a:latin typeface="Arial Bold" panose="020B0704020202020204" pitchFamily="34" charset="0"/>
                <a:cs typeface="Arial Bold" panose="020B0704020202020204" pitchFamily="34" charset="0"/>
              </a:rPr>
              <a:t>GEO Global Ecosystem Initiative (GEO ECO)</a:t>
            </a:r>
          </a:p>
          <a:p>
            <a:pPr lvl="2" defTabSz="914400"/>
            <a:r>
              <a:rPr lang="en-US" sz="1600" dirty="0">
                <a:solidFill>
                  <a:schemeClr val="accent1">
                    <a:lumMod val="75000"/>
                  </a:schemeClr>
                </a:solidFill>
                <a:latin typeface="Arial Bold" panose="020B0704020202020204" pitchFamily="34" charset="0"/>
                <a:cs typeface="Arial Bold" panose="020B0704020202020204" pitchFamily="34" charset="0"/>
              </a:rPr>
              <a:t>States </a:t>
            </a:r>
            <a:r>
              <a:rPr lang="en-US" sz="1600" dirty="0" smtClean="0">
                <a:solidFill>
                  <a:schemeClr val="accent1">
                    <a:lumMod val="75000"/>
                  </a:schemeClr>
                </a:solidFill>
                <a:latin typeface="Arial Bold" panose="020B0704020202020204" pitchFamily="34" charset="0"/>
                <a:cs typeface="Arial Bold" panose="020B0704020202020204" pitchFamily="34" charset="0"/>
              </a:rPr>
              <a:t>CEOS is contributor but no reference to any CEOS activity</a:t>
            </a:r>
            <a:endParaRPr lang="en-US" sz="1600" dirty="0">
              <a:solidFill>
                <a:schemeClr val="accent1">
                  <a:lumMod val="75000"/>
                </a:schemeClr>
              </a:solidFill>
              <a:latin typeface="Arial Bold" panose="020B0704020202020204" pitchFamily="34" charset="0"/>
              <a:cs typeface="Arial Bold" panose="020B0704020202020204" pitchFamily="34" charset="0"/>
            </a:endParaRPr>
          </a:p>
          <a:p>
            <a:pPr lvl="1" defTabSz="914400"/>
            <a:r>
              <a:rPr lang="en-US" sz="2000" dirty="0" smtClean="0">
                <a:latin typeface="Arial Bold" panose="020B0704020202020204" pitchFamily="34" charset="0"/>
                <a:cs typeface="Arial Bold" panose="020B0704020202020204" pitchFamily="34" charset="0"/>
              </a:rPr>
              <a:t>DIAS</a:t>
            </a:r>
          </a:p>
          <a:p>
            <a:pPr lvl="2" defTabSz="914400"/>
            <a:r>
              <a:rPr lang="en-US" sz="1600" dirty="0" smtClean="0">
                <a:solidFill>
                  <a:schemeClr val="accent1">
                    <a:lumMod val="75000"/>
                  </a:schemeClr>
                </a:solidFill>
                <a:latin typeface="Arial Bold" panose="020B0704020202020204" pitchFamily="34" charset="0"/>
                <a:cs typeface="Arial Bold" panose="020B0704020202020204" pitchFamily="34" charset="0"/>
              </a:rPr>
              <a:t>States smooth access to data will be continued via CEOS Water Portal</a:t>
            </a:r>
          </a:p>
          <a:p>
            <a:pPr lvl="1" defTabSz="914400"/>
            <a:r>
              <a:rPr lang="en-US" sz="2000" dirty="0" smtClean="0">
                <a:latin typeface="Arial Bold" panose="020B0704020202020204" pitchFamily="34" charset="0"/>
                <a:cs typeface="Arial Bold" panose="020B0704020202020204" pitchFamily="34" charset="0"/>
              </a:rPr>
              <a:t>Earth Observations for Managing Mineral Resources</a:t>
            </a:r>
          </a:p>
          <a:p>
            <a:pPr lvl="2" defTabSz="914400"/>
            <a:r>
              <a:rPr lang="en-US" sz="1600" dirty="0">
                <a:solidFill>
                  <a:schemeClr val="accent1">
                    <a:lumMod val="75000"/>
                  </a:schemeClr>
                </a:solidFill>
                <a:latin typeface="Arial Bold" panose="020B0704020202020204" pitchFamily="34" charset="0"/>
                <a:cs typeface="Arial Bold" panose="020B0704020202020204" pitchFamily="34" charset="0"/>
              </a:rPr>
              <a:t>States contacts with CEOS and space agencies for design of future high spectral resolution missions.</a:t>
            </a:r>
            <a:endParaRPr lang="en-US" sz="1600" dirty="0" smtClean="0">
              <a:solidFill>
                <a:schemeClr val="accent1">
                  <a:lumMod val="75000"/>
                </a:schemeClr>
              </a:solidFill>
              <a:latin typeface="Arial Bold" panose="020B0704020202020204" pitchFamily="34" charset="0"/>
              <a:cs typeface="Arial Bold" panose="020B0704020202020204" pitchFamily="34" charset="0"/>
            </a:endParaRPr>
          </a:p>
          <a:p>
            <a:pPr lvl="1" defTabSz="914400"/>
            <a:r>
              <a:rPr lang="en-US" sz="2000" dirty="0" smtClean="0">
                <a:latin typeface="Arial Bold" panose="020B0704020202020204" pitchFamily="34" charset="0"/>
                <a:cs typeface="Arial Bold" panose="020B0704020202020204" pitchFamily="34" charset="0"/>
              </a:rPr>
              <a:t>In-Situ Observations and Practices for the Water Cycle</a:t>
            </a:r>
          </a:p>
          <a:p>
            <a:pPr lvl="2" defTabSz="914400"/>
            <a:r>
              <a:rPr lang="en-US" sz="1600" dirty="0">
                <a:solidFill>
                  <a:schemeClr val="accent1">
                    <a:lumMod val="75000"/>
                  </a:schemeClr>
                </a:solidFill>
                <a:latin typeface="Arial Bold" panose="020B0704020202020204" pitchFamily="34" charset="0"/>
                <a:cs typeface="Arial Bold" panose="020B0704020202020204" pitchFamily="34" charset="0"/>
              </a:rPr>
              <a:t>States close linkage will be kept between new CA and satellite component through cooperation/coordination with CEOS</a:t>
            </a:r>
            <a:r>
              <a:rPr lang="en-US" sz="1600" dirty="0" smtClean="0">
                <a:solidFill>
                  <a:schemeClr val="accent1">
                    <a:lumMod val="75000"/>
                  </a:schemeClr>
                </a:solidFill>
                <a:latin typeface="Arial Bold" panose="020B0704020202020204" pitchFamily="34" charset="0"/>
                <a:cs typeface="Arial Bold" panose="020B0704020202020204" pitchFamily="34" charset="0"/>
              </a:rPr>
              <a:t>.</a:t>
            </a:r>
          </a:p>
        </p:txBody>
      </p:sp>
      <p:sp>
        <p:nvSpPr>
          <p:cNvPr id="5" name="Title 3"/>
          <p:cNvSpPr txBox="1">
            <a:spLocks/>
          </p:cNvSpPr>
          <p:nvPr/>
        </p:nvSpPr>
        <p:spPr>
          <a:xfrm>
            <a:off x="1752600" y="0"/>
            <a:ext cx="6229350" cy="990600"/>
          </a:xfrm>
          <a:prstGeom prst="rect">
            <a:avLst/>
          </a:prstGeom>
        </p:spPr>
        <p:txBody>
          <a:bodyPr/>
          <a:lst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algn="ctr" defTabSz="914400"/>
            <a:r>
              <a:rPr lang="en-US" dirty="0" smtClean="0"/>
              <a:t>Mapping - CEOS </a:t>
            </a:r>
            <a:r>
              <a:rPr lang="en-US" dirty="0" smtClean="0"/>
              <a:t>Connections to GEO 2017-2019 WP</a:t>
            </a:r>
            <a:endParaRPr lang="en-US" dirty="0"/>
          </a:p>
        </p:txBody>
      </p:sp>
    </p:spTree>
    <p:extLst>
      <p:ext uri="{BB962C8B-B14F-4D97-AF65-F5344CB8AC3E}">
        <p14:creationId xmlns:p14="http://schemas.microsoft.com/office/powerpoint/2010/main" val="2241526089"/>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p:txBody>
          <a:bodyPr/>
          <a:lstStyle/>
          <a:p>
            <a:r>
              <a:rPr lang="en-GB" dirty="0" smtClean="0"/>
              <a:t>Development </a:t>
            </a:r>
            <a:r>
              <a:rPr lang="en-GB" dirty="0" smtClean="0"/>
              <a:t>Schedule </a:t>
            </a:r>
            <a:r>
              <a:rPr lang="en-GB" dirty="0" smtClean="0"/>
              <a:t>of </a:t>
            </a:r>
          </a:p>
          <a:p>
            <a:r>
              <a:rPr lang="en-GB" dirty="0" smtClean="0"/>
              <a:t>2020-2022 GEO WP</a:t>
            </a:r>
            <a:endParaRPr lang="en-GB" dirty="0"/>
          </a:p>
        </p:txBody>
      </p:sp>
      <p:pic>
        <p:nvPicPr>
          <p:cNvPr id="4" name="Picture 3"/>
          <p:cNvPicPr>
            <a:picLocks noChangeAspect="1"/>
          </p:cNvPicPr>
          <p:nvPr/>
        </p:nvPicPr>
        <p:blipFill>
          <a:blip r:embed="rId3"/>
          <a:stretch>
            <a:fillRect/>
          </a:stretch>
        </p:blipFill>
        <p:spPr>
          <a:xfrm>
            <a:off x="101821" y="1447800"/>
            <a:ext cx="8864158" cy="4176000"/>
          </a:xfrm>
          <a:prstGeom prst="rect">
            <a:avLst/>
          </a:prstGeom>
        </p:spPr>
      </p:pic>
      <p:sp>
        <p:nvSpPr>
          <p:cNvPr id="5" name="Oval 4"/>
          <p:cNvSpPr/>
          <p:nvPr/>
        </p:nvSpPr>
        <p:spPr>
          <a:xfrm>
            <a:off x="26773" y="2337486"/>
            <a:ext cx="1725827" cy="762000"/>
          </a:xfrm>
          <a:prstGeom prst="ellipse">
            <a:avLst/>
          </a:prstGeom>
          <a:noFill/>
          <a:ln w="25400" cap="flat">
            <a:solidFill>
              <a:srgbClr val="FF00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2569"/>
              </a:solidFill>
              <a:effectLst/>
              <a:uFillTx/>
            </a:endParaRPr>
          </a:p>
        </p:txBody>
      </p:sp>
      <p:sp>
        <p:nvSpPr>
          <p:cNvPr id="6" name="Content Placeholder 2"/>
          <p:cNvSpPr>
            <a:spLocks noGrp="1"/>
          </p:cNvSpPr>
          <p:nvPr>
            <p:ph sz="quarter" idx="10"/>
          </p:nvPr>
        </p:nvSpPr>
        <p:spPr>
          <a:xfrm>
            <a:off x="152400" y="5791200"/>
            <a:ext cx="8915400" cy="914400"/>
          </a:xfrm>
        </p:spPr>
        <p:txBody>
          <a:bodyPr/>
          <a:lstStyle/>
          <a:p>
            <a:pPr marL="0" indent="0">
              <a:buNone/>
            </a:pPr>
            <a:r>
              <a:rPr lang="en-US" sz="2400" dirty="0" smtClean="0"/>
              <a:t>CEOS &amp; Agency participants to GEO </a:t>
            </a:r>
            <a:r>
              <a:rPr lang="en-US" sz="2400" dirty="0" err="1" smtClean="0"/>
              <a:t>Programme</a:t>
            </a:r>
            <a:r>
              <a:rPr lang="en-US" sz="2400" dirty="0" smtClean="0"/>
              <a:t> Board heavily involved in GEO WP development  </a:t>
            </a:r>
          </a:p>
          <a:p>
            <a:pPr marL="0" indent="0">
              <a:buNone/>
            </a:pPr>
            <a:endParaRPr lang="en-US" sz="2400" dirty="0" smtClean="0"/>
          </a:p>
        </p:txBody>
      </p:sp>
    </p:spTree>
    <p:extLst>
      <p:ext uri="{BB962C8B-B14F-4D97-AF65-F5344CB8AC3E}">
        <p14:creationId xmlns:p14="http://schemas.microsoft.com/office/powerpoint/2010/main" val="3350425994"/>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Defaul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FF9A00"/>
      </a:accent1>
      <a:accent2>
        <a:srgbClr val="9F2D20"/>
      </a:accent2>
      <a:accent3>
        <a:srgbClr val="8F8F8F"/>
      </a:accent3>
      <a:accent4>
        <a:srgbClr val="001E59"/>
      </a:accent4>
      <a:accent5>
        <a:srgbClr val="FFCAAA"/>
      </a:accent5>
      <a:accent6>
        <a:srgbClr val="90281C"/>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8953</TotalTime>
  <Words>987</Words>
  <Application>Microsoft Office PowerPoint</Application>
  <PresentationFormat>On-screen Show (4:3)</PresentationFormat>
  <Paragraphs>91</Paragraphs>
  <Slides>11</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11</vt:i4>
      </vt:variant>
    </vt:vector>
  </HeadingPairs>
  <TitlesOfParts>
    <vt:vector size="21" baseType="lpstr">
      <vt:lpstr>Arial</vt:lpstr>
      <vt:lpstr>Arial Bold</vt:lpstr>
      <vt:lpstr>Avenir Roman</vt:lpstr>
      <vt:lpstr>Calibri</vt:lpstr>
      <vt:lpstr>Courier New</vt:lpstr>
      <vt:lpstr>Droid Serif</vt:lpstr>
      <vt:lpstr>Helvetica</vt:lpstr>
      <vt:lpstr>Proxima Nova Regular</vt:lpstr>
      <vt:lpstr>Wingdings</vt:lpstr>
      <vt:lpstr>Default</vt:lpstr>
      <vt:lpstr>CEOS Engagement with GEO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dc:title>
  <dc:creator>Brian R. Williams</dc:creator>
  <cp:lastModifiedBy>Kerry Sawyer</cp:lastModifiedBy>
  <cp:revision>154</cp:revision>
  <dcterms:modified xsi:type="dcterms:W3CDTF">2019-04-03T03:09:58Z</dcterms:modified>
</cp:coreProperties>
</file>