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 showSpecialPlsOnTitleSld="0">
  <p:sldMasterIdLst>
    <p:sldMasterId id="214748365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</p:sldIdLst>
  <p:sldSz cy="6858000" cx="9144000"/>
  <p:notesSz cx="6858000" cy="9144000"/>
  <p:embeddedFontLst>
    <p:embeddedFont>
      <p:font typeface="Helvetica Neue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6A245980-A7C3-4B6A-A7CC-069C5B82C73D}">
  <a:tblStyle styleId="{6A245980-A7C3-4B6A-A7CC-069C5B82C73D}" styleName="Table_0">
    <a:wholeTbl>
      <a:tcTxStyle b="off" i="off">
        <a:font>
          <a:latin typeface="Avenir Roman"/>
          <a:ea typeface="Avenir Roman"/>
          <a:cs typeface="Avenir Roman"/>
        </a:font>
        <a:schemeClr val="dk1"/>
      </a:tcTxStyle>
      <a:tcStyle>
        <a:tcBdr>
          <a:left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3ABA7DFF-EF34-44AD-ABA1-FBD6C76CCCEC}" styleName="Table_1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font" Target="fonts/HelveticaNeue-bold.fntdata"/><Relationship Id="rId12" Type="http://schemas.openxmlformats.org/officeDocument/2006/relationships/font" Target="fonts/HelveticaNeue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HelveticaNeue-boldItalic.fntdata"/><Relationship Id="rId14" Type="http://schemas.openxmlformats.org/officeDocument/2006/relationships/font" Target="fonts/HelveticaNeue-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latin typeface="Avenir"/>
                <a:ea typeface="Avenir"/>
                <a:cs typeface="Avenir"/>
                <a:sym typeface="Avenir"/>
              </a:defRPr>
            </a:lvl1pPr>
            <a:lvl2pPr indent="-228600" lvl="1" marL="9144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latin typeface="Avenir"/>
                <a:ea typeface="Avenir"/>
                <a:cs typeface="Avenir"/>
                <a:sym typeface="Avenir"/>
              </a:defRPr>
            </a:lvl2pPr>
            <a:lvl3pPr indent="-228600" lvl="2" marL="13716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latin typeface="Avenir"/>
                <a:ea typeface="Avenir"/>
                <a:cs typeface="Avenir"/>
                <a:sym typeface="Avenir"/>
              </a:defRPr>
            </a:lvl3pPr>
            <a:lvl4pPr indent="-228600" lvl="3" marL="18288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latin typeface="Avenir"/>
                <a:ea typeface="Avenir"/>
                <a:cs typeface="Avenir"/>
                <a:sym typeface="Avenir"/>
              </a:defRPr>
            </a:lvl4pPr>
            <a:lvl5pPr indent="-228600" lvl="4" marL="22860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latin typeface="Avenir"/>
                <a:ea typeface="Avenir"/>
                <a:cs typeface="Avenir"/>
                <a:sym typeface="Avenir"/>
              </a:defRPr>
            </a:lvl5pPr>
            <a:lvl6pPr indent="-228600" lvl="5" marL="27432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latin typeface="Avenir"/>
                <a:ea typeface="Avenir"/>
                <a:cs typeface="Avenir"/>
                <a:sym typeface="Avenir"/>
              </a:defRPr>
            </a:lvl6pPr>
            <a:lvl7pPr indent="-228600" lvl="6" marL="32004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latin typeface="Avenir"/>
                <a:ea typeface="Avenir"/>
                <a:cs typeface="Avenir"/>
                <a:sym typeface="Avenir"/>
              </a:defRPr>
            </a:lvl7pPr>
            <a:lvl8pPr indent="-228600" lvl="7" marL="36576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latin typeface="Avenir"/>
                <a:ea typeface="Avenir"/>
                <a:cs typeface="Avenir"/>
                <a:sym typeface="Avenir"/>
              </a:defRPr>
            </a:lvl8pPr>
            <a:lvl9pPr indent="-228600" lvl="8" marL="41148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latin typeface="Avenir"/>
                <a:ea typeface="Avenir"/>
                <a:cs typeface="Avenir"/>
                <a:sym typeface="Avenir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" name="Google Shape;15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" name="Google Shape;31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g55732a760b_0_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g55732a760b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showMasterSp="0" type="tx">
  <p:cSld name="TITLE_AND_BOD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showMasterSp="0">
  <p:cSld name="Blank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3"/>
          <p:cNvSpPr/>
          <p:nvPr>
            <p:ph idx="12" type="sldNum"/>
          </p:nvPr>
        </p:nvSpPr>
        <p:spPr>
          <a:xfrm>
            <a:off x="8763000" y="6629400"/>
            <a:ext cx="304800" cy="187285"/>
          </a:xfrm>
          <a:prstGeom prst="roundRect">
            <a:avLst>
              <a:gd fmla="val 16667" name="adj"/>
            </a:avLst>
          </a:prstGeom>
          <a:solidFill>
            <a:schemeClr val="lt1">
              <a:alpha val="48627"/>
            </a:schemeClr>
          </a:solidFill>
          <a:ln cap="flat" cmpd="sng" w="25400">
            <a:solidFill>
              <a:schemeClr val="dk2">
                <a:alpha val="6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ctr">
              <a:spcBef>
                <a:spcPts val="0"/>
              </a:spcBef>
              <a:buNone/>
              <a:defRPr b="0" i="1" sz="11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algn="ctr">
              <a:spcBef>
                <a:spcPts val="0"/>
              </a:spcBef>
              <a:buNone/>
              <a:defRPr b="0" i="1" sz="11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algn="ctr">
              <a:spcBef>
                <a:spcPts val="0"/>
              </a:spcBef>
              <a:buNone/>
              <a:defRPr b="0" i="1" sz="11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algn="ctr">
              <a:spcBef>
                <a:spcPts val="0"/>
              </a:spcBef>
              <a:buNone/>
              <a:defRPr b="0" i="1" sz="11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algn="ctr">
              <a:spcBef>
                <a:spcPts val="0"/>
              </a:spcBef>
              <a:buNone/>
              <a:defRPr b="0" i="1" sz="11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marR="0" algn="ctr">
              <a:spcBef>
                <a:spcPts val="0"/>
              </a:spcBef>
              <a:buNone/>
              <a:defRPr b="0" i="1" sz="11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0" lvl="6" marL="0" marR="0" algn="ctr">
              <a:spcBef>
                <a:spcPts val="0"/>
              </a:spcBef>
              <a:buNone/>
              <a:defRPr b="0" i="1" sz="11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0" lvl="7" marL="0" marR="0" algn="ctr">
              <a:spcBef>
                <a:spcPts val="0"/>
              </a:spcBef>
              <a:buNone/>
              <a:defRPr b="0" i="1" sz="11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0" lvl="8" marL="0" marR="0" algn="ctr">
              <a:spcBef>
                <a:spcPts val="0"/>
              </a:spcBef>
              <a:buNone/>
              <a:defRPr b="0" i="1" sz="11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" name="Google Shape;10;p3"/>
          <p:cNvSpPr txBox="1"/>
          <p:nvPr>
            <p:ph idx="1" type="body"/>
          </p:nvPr>
        </p:nvSpPr>
        <p:spPr>
          <a:xfrm>
            <a:off x="76200" y="1219200"/>
            <a:ext cx="89916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55600" lvl="0" marL="457200" marR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  <a:defRPr b="1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355600" lvl="1" marL="914400" marR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Courier New"/>
              <a:buChar char="o"/>
              <a:defRPr b="0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355600" lvl="2" marL="1371600" marR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355600" lvl="3" marL="1828800" marR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▪"/>
              <a:defRPr b="0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355600" lvl="4" marL="2286000" marR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3"/>
          <p:cNvSpPr/>
          <p:nvPr/>
        </p:nvSpPr>
        <p:spPr>
          <a:xfrm>
            <a:off x="76200" y="6629400"/>
            <a:ext cx="2362200" cy="187285"/>
          </a:xfrm>
          <a:prstGeom prst="roundRect">
            <a:avLst>
              <a:gd fmla="val 16667" name="adj"/>
            </a:avLst>
          </a:prstGeom>
          <a:solidFill>
            <a:schemeClr val="lt1">
              <a:alpha val="48627"/>
            </a:schemeClr>
          </a:solidFill>
          <a:ln cap="flat" cmpd="sng" w="25400">
            <a:solidFill>
              <a:schemeClr val="dk2">
                <a:alpha val="6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11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SIT-34, 3-4 April 2019</a:t>
            </a:r>
            <a:endParaRPr b="0" i="1" sz="1100" u="none" cap="none" strike="noStrike">
              <a:solidFill>
                <a:schemeClr val="dk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" name="Google Shape;12;p3"/>
          <p:cNvSpPr txBox="1"/>
          <p:nvPr>
            <p:ph idx="2" type="body"/>
          </p:nvPr>
        </p:nvSpPr>
        <p:spPr>
          <a:xfrm>
            <a:off x="1981200" y="76200"/>
            <a:ext cx="4953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ctr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381000" lvl="1" marL="914400" marR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o"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81000" lvl="3" marL="1828800" marR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▪"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81000" lvl="4" marL="2286000" marR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2" type="sldNum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457200" y="2456817"/>
            <a:ext cx="5746243" cy="99313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Session Introduction: </a:t>
            </a:r>
            <a:r>
              <a:rPr b="1" i="1" lang="en-US" sz="24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Partnerships</a:t>
            </a:r>
            <a:endParaRPr b="1" i="1" sz="42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8" name="Google Shape;18;p4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</a:rPr>
              <a:t>Dr. Stephen Volz, NOAA, CEOS SIT Chair CEOS SIT-34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</a:rPr>
              <a:t>Session 3, Agenda Item 3.1</a:t>
            </a:r>
            <a:endParaRPr b="0" i="0" sz="1800" u="none" cap="none" strike="noStrike">
              <a:solidFill>
                <a:srgbClr val="FFFFFF"/>
              </a:solidFill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</a:rPr>
              <a:t>Miami, FL, USA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</a:rPr>
              <a:t>3 – 4 April 2019</a:t>
            </a:r>
            <a:endParaRPr/>
          </a:p>
        </p:txBody>
      </p:sp>
      <p:pic>
        <p:nvPicPr>
          <p:cNvPr id="19" name="Google Shape;19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2789" y="1217405"/>
            <a:ext cx="2507906" cy="993132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4"/>
          <p:cNvSpPr txBox="1"/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50" u="none" cap="none" strike="noStrik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Committee on Earth Observation Satellites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>
            <p:ph idx="12" type="sldNum"/>
          </p:nvPr>
        </p:nvSpPr>
        <p:spPr>
          <a:xfrm>
            <a:off x="8763000" y="6629400"/>
            <a:ext cx="304800" cy="187285"/>
          </a:xfrm>
          <a:prstGeom prst="roundRect">
            <a:avLst>
              <a:gd fmla="val 16667" name="adj"/>
            </a:avLst>
          </a:prstGeom>
          <a:solidFill>
            <a:schemeClr val="lt1">
              <a:alpha val="48627"/>
            </a:schemeClr>
          </a:solidFill>
          <a:ln cap="flat" cmpd="sng" w="25400">
            <a:solidFill>
              <a:schemeClr val="dk2">
                <a:alpha val="6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2095500" y="381000"/>
            <a:ext cx="4953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en-US"/>
              <a:t>Session Discussion Points</a:t>
            </a:r>
            <a:endParaRPr/>
          </a:p>
        </p:txBody>
      </p:sp>
      <p:graphicFrame>
        <p:nvGraphicFramePr>
          <p:cNvPr id="27" name="Google Shape;27;p5"/>
          <p:cNvGraphicFramePr/>
          <p:nvPr/>
        </p:nvGraphicFramePr>
        <p:xfrm>
          <a:off x="5862" y="173501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{6A245980-A7C3-4B6A-A7CC-069C5B82C73D}</a:tableStyleId>
              </a:tblPr>
              <a:tblGrid>
                <a:gridCol w="8991600"/>
              </a:tblGrid>
              <a:tr h="11195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1" lang="en-US" sz="2000" u="sng" cap="none" strike="noStrike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Objective:</a:t>
                      </a:r>
                      <a:r>
                        <a:rPr b="1" i="0" lang="en-US" sz="2000" u="none" cap="none" strike="noStrike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 </a:t>
                      </a: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Discuss how CEOS currently interacts with our strategic partners (GEO, GCOS, and WMO) and consider how to continue to develop these engagements.  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solidFill>
                      <a:srgbClr val="D8D8D8"/>
                    </a:solidFill>
                  </a:tcPr>
                </a:tc>
              </a:tr>
            </a:tbl>
          </a:graphicData>
        </a:graphic>
      </p:graphicFrame>
      <p:sp>
        <p:nvSpPr>
          <p:cNvPr id="28" name="Google Shape;28;p5"/>
          <p:cNvSpPr txBox="1"/>
          <p:nvPr/>
        </p:nvSpPr>
        <p:spPr>
          <a:xfrm>
            <a:off x="58615" y="3352800"/>
            <a:ext cx="8991600" cy="31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Arial"/>
              <a:buNone/>
            </a:pPr>
            <a:r>
              <a:rPr b="1" i="1" lang="en-US" sz="2200" u="sng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Key Questions: </a:t>
            </a:r>
            <a:endParaRPr/>
          </a:p>
          <a:p>
            <a:pPr indent="-342900" lvl="0" marL="342900" marR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b="1" i="0" lang="en-US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How are our partners progressing in CEOS-related efforts?</a:t>
            </a:r>
            <a:endParaRPr/>
          </a:p>
          <a:p>
            <a:pPr indent="-342900" lvl="0" marL="342900" marR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b="1" i="0" lang="en-US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Are there opportunities for enhanced collaboration? </a:t>
            </a:r>
            <a:endParaRPr/>
          </a:p>
          <a:p>
            <a:pPr indent="-342900" lvl="0" marL="342900" marR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b="1" i="0" lang="en-US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How does CEOS engage with the current and future GEO Work Programme? </a:t>
            </a:r>
            <a:endParaRPr/>
          </a:p>
          <a:p>
            <a:pPr indent="-342900" lvl="0" marL="342900" marR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b="1" i="0" lang="en-US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is our community doing to prepare for the upcoming 2019 GEO Week, including the ministerial?  </a:t>
            </a:r>
            <a:endParaRPr b="1" i="0" sz="2000" u="none" cap="none" strike="noStrike">
              <a:solidFill>
                <a:srgbClr val="00256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/>
          <p:nvPr>
            <p:ph idx="12" type="sldNum"/>
          </p:nvPr>
        </p:nvSpPr>
        <p:spPr>
          <a:xfrm>
            <a:off x="8763000" y="6629400"/>
            <a:ext cx="304800" cy="187285"/>
          </a:xfrm>
          <a:prstGeom prst="roundRect">
            <a:avLst>
              <a:gd fmla="val 16667" name="adj"/>
            </a:avLst>
          </a:prstGeom>
          <a:solidFill>
            <a:schemeClr val="lt1">
              <a:alpha val="48627"/>
            </a:schemeClr>
          </a:solidFill>
          <a:ln cap="flat" cmpd="sng" w="25400">
            <a:solidFill>
              <a:schemeClr val="dk2">
                <a:alpha val="6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4" name="Google Shape;34;p6"/>
          <p:cNvSpPr txBox="1"/>
          <p:nvPr>
            <p:ph idx="2" type="body"/>
          </p:nvPr>
        </p:nvSpPr>
        <p:spPr>
          <a:xfrm>
            <a:off x="1981200" y="76200"/>
            <a:ext cx="4953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en-US"/>
              <a:t>Session Overview</a:t>
            </a:r>
            <a:endParaRPr/>
          </a:p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533400" y="1219200"/>
            <a:ext cx="85344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2569"/>
              </a:buClr>
              <a:buSzPts val="2400"/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None/>
            </a:pPr>
            <a:r>
              <a:rPr lang="en-US" sz="2400"/>
              <a:t>3.1, 10 min:	</a:t>
            </a:r>
            <a:r>
              <a:rPr b="0" lang="en-US" sz="2400"/>
              <a:t>Session Introduction </a:t>
            </a:r>
            <a:r>
              <a:rPr lang="en-US" sz="2400"/>
              <a:t>(Steve Volz)</a:t>
            </a:r>
            <a:endParaRPr sz="2400"/>
          </a:p>
          <a:p>
            <a:pPr indent="0" lvl="0" marL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None/>
            </a:pPr>
            <a:r>
              <a:rPr lang="en-US" sz="2400"/>
              <a:t>3.2, 10 min:	</a:t>
            </a:r>
            <a:r>
              <a:rPr b="0" lang="en-US" sz="2400"/>
              <a:t>Global Climate Observing System (GCOS) 			Update </a:t>
            </a:r>
            <a:r>
              <a:rPr lang="en-US" sz="2400"/>
              <a:t>(</a:t>
            </a:r>
            <a:r>
              <a:rPr i="1" lang="en-US" sz="2400"/>
              <a:t>Carolin Richter*)</a:t>
            </a:r>
            <a:endParaRPr sz="2400"/>
          </a:p>
          <a:p>
            <a:pPr indent="0" lvl="0" marL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None/>
            </a:pPr>
            <a:r>
              <a:rPr lang="en-US" sz="2400"/>
              <a:t>3.3, 15 min:	</a:t>
            </a:r>
            <a:r>
              <a:rPr b="0" lang="en-US" sz="2400"/>
              <a:t>Group on Earth Observations (GEO)</a:t>
            </a:r>
            <a:endParaRPr/>
          </a:p>
          <a:p>
            <a:pPr indent="0" lvl="0" marL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None/>
            </a:pPr>
            <a:r>
              <a:rPr b="0" lang="en-US" sz="2400"/>
              <a:t>		</a:t>
            </a:r>
            <a:r>
              <a:rPr lang="en-US" sz="2400"/>
              <a:t>(Craig Larlee)</a:t>
            </a:r>
            <a:endParaRPr sz="2400"/>
          </a:p>
          <a:p>
            <a:pPr indent="0" lvl="0" marL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None/>
            </a:pPr>
            <a:r>
              <a:rPr lang="en-US" sz="2400"/>
              <a:t>3.4, 10 min:  </a:t>
            </a:r>
            <a:r>
              <a:rPr b="0" lang="en-US" sz="2400"/>
              <a:t>CEOS Engagement with GEO </a:t>
            </a:r>
            <a:r>
              <a:rPr lang="en-US" sz="2400"/>
              <a:t>(Kerry 				Sawyer/Steven Hosford)</a:t>
            </a:r>
            <a:endParaRPr sz="2400"/>
          </a:p>
          <a:p>
            <a:pPr indent="0" lvl="0" marL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None/>
            </a:pPr>
            <a:r>
              <a:rPr lang="en-US" sz="2400"/>
              <a:t>3.5, 10 min:	</a:t>
            </a:r>
            <a:r>
              <a:rPr b="0" lang="en-US" sz="2400"/>
              <a:t>GEO Amazon Credits </a:t>
            </a:r>
            <a:endParaRPr/>
          </a:p>
          <a:p>
            <a:pPr indent="0" lvl="0" marL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None/>
            </a:pPr>
            <a:r>
              <a:rPr b="0" lang="en-US" sz="2400"/>
              <a:t>		</a:t>
            </a:r>
            <a:r>
              <a:rPr lang="en-US" sz="2400"/>
              <a:t>(Brian Kilough)</a:t>
            </a:r>
            <a:endParaRPr sz="2400"/>
          </a:p>
          <a:p>
            <a:pPr indent="0" lvl="0" marL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None/>
            </a:pPr>
            <a:r>
              <a:rPr lang="en-US" sz="2400"/>
              <a:t>3.6, 10 min:	</a:t>
            </a:r>
            <a:r>
              <a:rPr b="0" lang="en-US" sz="2400"/>
              <a:t>GEO-XVI Plenary &amp; Ministerial </a:t>
            </a:r>
            <a:endParaRPr/>
          </a:p>
          <a:p>
            <a:pPr indent="0" lvl="0" marL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None/>
            </a:pPr>
            <a:r>
              <a:rPr b="0" lang="en-US" sz="2400"/>
              <a:t>		</a:t>
            </a:r>
            <a:r>
              <a:rPr lang="en-US" sz="2400"/>
              <a:t>(Jonathon Ross)</a:t>
            </a:r>
            <a:endParaRPr sz="2400"/>
          </a:p>
          <a:p>
            <a:pPr indent="0" lvl="0" marL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/>
          <p:nvPr>
            <p:ph idx="12" type="sldNum"/>
          </p:nvPr>
        </p:nvSpPr>
        <p:spPr>
          <a:xfrm>
            <a:off x="8763000" y="6629400"/>
            <a:ext cx="304800" cy="187285"/>
          </a:xfrm>
          <a:prstGeom prst="roundRect">
            <a:avLst>
              <a:gd fmla="val 16667" name="adj"/>
            </a:avLst>
          </a:prstGeom>
          <a:solidFill>
            <a:schemeClr val="lt1">
              <a:alpha val="48627"/>
            </a:schemeClr>
          </a:solidFill>
          <a:ln cap="flat" cmpd="sng" w="25400">
            <a:solidFill>
              <a:schemeClr val="dk2">
                <a:alpha val="6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1" name="Google Shape;41;p7"/>
          <p:cNvSpPr txBox="1"/>
          <p:nvPr>
            <p:ph idx="2" type="body"/>
          </p:nvPr>
        </p:nvSpPr>
        <p:spPr>
          <a:xfrm>
            <a:off x="1981200" y="76200"/>
            <a:ext cx="4953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en-US"/>
              <a:t>Session Overview</a:t>
            </a:r>
            <a:endParaRPr/>
          </a:p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533400" y="1219200"/>
            <a:ext cx="85344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2569"/>
              </a:buClr>
              <a:buSzPts val="2400"/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None/>
            </a:pPr>
            <a:r>
              <a:t/>
            </a:r>
            <a:endParaRPr b="0" sz="2400"/>
          </a:p>
        </p:txBody>
      </p:sp>
      <p:sp>
        <p:nvSpPr>
          <p:cNvPr id="43" name="Google Shape;43;p7"/>
          <p:cNvSpPr txBox="1"/>
          <p:nvPr/>
        </p:nvSpPr>
        <p:spPr>
          <a:xfrm>
            <a:off x="685800" y="1371600"/>
            <a:ext cx="85344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rgbClr val="00256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3.7, 10 min:	</a:t>
            </a:r>
            <a:r>
              <a:rPr b="0" i="0" lang="en-US" sz="24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GEO-LEO Activities Update </a:t>
            </a:r>
            <a:r>
              <a:rPr b="1" i="0" lang="en-US" sz="24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(Mitch Goldberg)</a:t>
            </a:r>
            <a:endParaRPr/>
          </a:p>
          <a:p>
            <a:pPr indent="0" lvl="0" marL="0" marR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rgbClr val="00256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3.8, 10 min:  </a:t>
            </a:r>
            <a:r>
              <a:rPr b="0" i="0" lang="en-US" sz="24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World Meteorological Organization (WMO) 			Update </a:t>
            </a:r>
            <a:r>
              <a:rPr b="1" i="0" lang="en-US" sz="24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(Werner Balogh)</a:t>
            </a:r>
            <a:endParaRPr/>
          </a:p>
          <a:p>
            <a:pPr indent="0" lvl="0" marL="0" marR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rgbClr val="00256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3.9, 10 min:  </a:t>
            </a:r>
            <a:r>
              <a:rPr b="0" i="0" lang="en-US" sz="24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Working Group on Capacity Building and Data 			Democracy (WGCapD</a:t>
            </a:r>
            <a:r>
              <a:rPr b="1" i="0" lang="en-US" sz="24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) (Nancy Searby) </a:t>
            </a:r>
            <a:endParaRPr/>
          </a:p>
          <a:p>
            <a:pPr indent="0" lvl="0" marL="0" marR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256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3.10, 25 min: </a:t>
            </a:r>
            <a:r>
              <a:rPr b="0" i="0" lang="en-US" sz="24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Discussion </a:t>
            </a:r>
            <a:r>
              <a:rPr b="1" i="0" lang="en-US" sz="24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(ALL) </a:t>
            </a:r>
            <a:endParaRPr b="1" i="0" sz="2400" u="none" cap="none" strike="noStrike">
              <a:solidFill>
                <a:srgbClr val="00256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/>
          <p:nvPr>
            <p:ph idx="12" type="sldNum"/>
          </p:nvPr>
        </p:nvSpPr>
        <p:spPr>
          <a:xfrm>
            <a:off x="8763000" y="6629400"/>
            <a:ext cx="304800" cy="187200"/>
          </a:xfrm>
          <a:prstGeom prst="roundRect">
            <a:avLst>
              <a:gd fmla="val 16667" name="adj"/>
            </a:avLst>
          </a:prstGeom>
          <a:solidFill>
            <a:schemeClr val="lt1">
              <a:alpha val="48630"/>
            </a:schemeClr>
          </a:solidFill>
          <a:ln cap="flat" cmpd="sng" w="25400">
            <a:solidFill>
              <a:schemeClr val="dk2">
                <a:alpha val="6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aphicFrame>
        <p:nvGraphicFramePr>
          <p:cNvPr id="49" name="Google Shape;49;p8"/>
          <p:cNvGraphicFramePr/>
          <p:nvPr/>
        </p:nvGraphicFramePr>
        <p:xfrm>
          <a:off x="419100" y="289560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{3ABA7DFF-EF34-44AD-ABA1-FBD6C76CCCEC}</a:tableStyleId>
              </a:tblPr>
              <a:tblGrid>
                <a:gridCol w="1772100"/>
                <a:gridCol w="1637200"/>
                <a:gridCol w="1571000"/>
                <a:gridCol w="1662325"/>
                <a:gridCol w="1663175"/>
              </a:tblGrid>
              <a:tr h="353925">
                <a:tc>
                  <a:txBody>
                    <a:bodyPr>
                      <a:noAutofit/>
                    </a:bodyPr>
                    <a:lstStyle/>
                    <a:p>
                      <a:pPr indent="0" lvl="0" marL="90170" marR="9017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Position</a:t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90170" marR="9017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2018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90170" marR="9017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2019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90170" marR="9017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2020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90170" marR="9017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2021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3366"/>
                    </a:solidFill>
                  </a:tcPr>
                </a:tc>
              </a:tr>
              <a:tr h="527250">
                <a:tc>
                  <a:txBody>
                    <a:bodyPr>
                      <a:noAutofit/>
                    </a:bodyPr>
                    <a:lstStyle/>
                    <a:p>
                      <a:pPr indent="0" lvl="0" marL="90170" marR="9017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WGCapD Chair</a:t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90170" marR="9017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WGCapD Vice-Chair</a:t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90170" marR="9017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ISRO (P. Chauhan)</a:t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90170" marR="9017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NASA (N. Searby)</a:t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90170" marR="9017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ISRO (P. Chauhan)</a:t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90170" marR="9017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NASA (N. Searby)</a:t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90170" marR="9017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NASA (N. Searby)</a:t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90170" marR="9017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TBD</a:t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90170" marR="9017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NASA (N. Searby)</a:t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90170" marR="9017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TBD</a:t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50" name="Google Shape;50;p8"/>
          <p:cNvSpPr txBox="1"/>
          <p:nvPr>
            <p:ph idx="2" type="body"/>
          </p:nvPr>
        </p:nvSpPr>
        <p:spPr>
          <a:xfrm>
            <a:off x="1981200" y="76200"/>
            <a:ext cx="4953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en-US"/>
              <a:t>CEOS Leadership Succession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