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1" r:id="rId2"/>
  </p:sldMasterIdLst>
  <p:notesMasterIdLst>
    <p:notesMasterId r:id="rId18"/>
  </p:notesMasterIdLst>
  <p:sldIdLst>
    <p:sldId id="256" r:id="rId3"/>
    <p:sldId id="261" r:id="rId4"/>
    <p:sldId id="260" r:id="rId5"/>
    <p:sldId id="267" r:id="rId6"/>
    <p:sldId id="293" r:id="rId7"/>
    <p:sldId id="263" r:id="rId8"/>
    <p:sldId id="264" r:id="rId9"/>
    <p:sldId id="265" r:id="rId10"/>
    <p:sldId id="266" r:id="rId11"/>
    <p:sldId id="288" r:id="rId12"/>
    <p:sldId id="294" r:id="rId13"/>
    <p:sldId id="295" r:id="rId14"/>
    <p:sldId id="287" r:id="rId15"/>
    <p:sldId id="289" r:id="rId16"/>
    <p:sldId id="286" r:id="rId1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Smith" initials="LS" lastIdx="2" clrIdx="0">
    <p:extLst>
      <p:ext uri="{19B8F6BF-5375-455C-9EA6-DF929625EA0E}">
        <p15:presenceInfo xmlns:p15="http://schemas.microsoft.com/office/powerpoint/2012/main" userId="88bec4dde897cd6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569"/>
    <a:srgbClr val="CC0066"/>
    <a:srgbClr val="CCCCFF"/>
    <a:srgbClr val="AFA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16"/>
    <p:restoredTop sz="94690"/>
  </p:normalViewPr>
  <p:slideViewPr>
    <p:cSldViewPr>
      <p:cViewPr varScale="1">
        <p:scale>
          <a:sx n="69" d="100"/>
          <a:sy n="69" d="100"/>
        </p:scale>
        <p:origin x="142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e Smith" userId="88bec4dde897cd60" providerId="LiveId" clId="{D5329A8B-B7A4-4FC9-90A5-E49454202F1E}"/>
    <pc:docChg chg="modMainMaster">
      <pc:chgData name="Luke Smith" userId="88bec4dde897cd60" providerId="LiveId" clId="{D5329A8B-B7A4-4FC9-90A5-E49454202F1E}" dt="2019-02-20T23:26:12.397" v="1" actId="20577"/>
      <pc:docMkLst>
        <pc:docMk/>
      </pc:docMkLst>
      <pc:sldMasterChg chg="modSldLayout">
        <pc:chgData name="Luke Smith" userId="88bec4dde897cd60" providerId="LiveId" clId="{D5329A8B-B7A4-4FC9-90A5-E49454202F1E}" dt="2019-02-20T23:26:12.397" v="1" actId="20577"/>
        <pc:sldMasterMkLst>
          <pc:docMk/>
          <pc:sldMasterMk cId="0" sldId="2147483648"/>
        </pc:sldMasterMkLst>
        <pc:sldLayoutChg chg="modSp">
          <pc:chgData name="Luke Smith" userId="88bec4dde897cd60" providerId="LiveId" clId="{D5329A8B-B7A4-4FC9-90A5-E49454202F1E}" dt="2019-02-20T23:26:12.397" v="1" actId="20577"/>
          <pc:sldLayoutMkLst>
            <pc:docMk/>
            <pc:sldMasterMk cId="0" sldId="2147483648"/>
            <pc:sldLayoutMk cId="0" sldId="2147483650"/>
          </pc:sldLayoutMkLst>
          <pc:spChg chg="mod">
            <ac:chgData name="Luke Smith" userId="88bec4dde897cd60" providerId="LiveId" clId="{D5329A8B-B7A4-4FC9-90A5-E49454202F1E}" dt="2019-02-20T23:26:12.397" v="1" actId="20577"/>
            <ac:spMkLst>
              <pc:docMk/>
              <pc:sldMasterMk cId="0" sldId="2147483648"/>
              <pc:sldLayoutMk cId="0" sldId="2147483650"/>
              <ac:spMk id="7"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70802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42578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5547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1791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1435" tIns="45717" rIns="91435" bIns="45717"/>
          <a:lstStyle/>
          <a:p>
            <a:endParaRPr lang="en-US"/>
          </a:p>
        </p:txBody>
      </p:sp>
      <p:sp>
        <p:nvSpPr>
          <p:cNvPr id="4" name="Slide Number Placeholder 3"/>
          <p:cNvSpPr>
            <a:spLocks noGrp="1"/>
          </p:cNvSpPr>
          <p:nvPr>
            <p:ph type="sldNum" sz="quarter" idx="10"/>
          </p:nvPr>
        </p:nvSpPr>
        <p:spPr>
          <a:xfrm>
            <a:off x="3970339" y="8829675"/>
            <a:ext cx="3038475" cy="465138"/>
          </a:xfrm>
          <a:prstGeom prst="rect">
            <a:avLst/>
          </a:prstGeom>
        </p:spPr>
        <p:txBody>
          <a:bodyPr lIns="91435" tIns="45717" rIns="91435" bIns="45717"/>
          <a:lstStyle/>
          <a:p>
            <a:pPr marL="0" marR="0" lvl="0" indent="0" defTabSz="457200" eaLnBrk="1" fontAlgn="auto" latinLnBrk="0" hangingPunct="1">
              <a:lnSpc>
                <a:spcPct val="100000"/>
              </a:lnSpc>
              <a:spcBef>
                <a:spcPts val="0"/>
              </a:spcBef>
              <a:spcAft>
                <a:spcPts val="0"/>
              </a:spcAft>
              <a:buClrTx/>
              <a:buSzTx/>
              <a:buFontTx/>
              <a:buNone/>
              <a:tabLst/>
              <a:defRPr/>
            </a:pPr>
            <a:fld id="{B7D0C9C3-9C34-4707-BB37-AD785BB16E1C}" type="slidenum">
              <a:rPr kumimoji="0" lang="en-US" sz="1800" b="0" i="0" u="none" strike="noStrike" kern="0" cap="none" spc="0" normalizeH="0" baseline="0" noProof="0" smtClean="0">
                <a:ln>
                  <a:noFill/>
                </a:ln>
                <a:solidFill>
                  <a:srgbClr val="002569"/>
                </a:solidFill>
                <a:effectLst/>
                <a:uLnTx/>
                <a:uFillTx/>
              </a:rPr>
              <a:pPr marL="0" marR="0" lvl="0" indent="0" defTabSz="457200" eaLnBrk="1" fontAlgn="auto" latinLnBrk="0" hangingPunct="1">
                <a:lnSpc>
                  <a:spcPct val="100000"/>
                </a:lnSpc>
                <a:spcBef>
                  <a:spcPts val="0"/>
                </a:spcBef>
                <a:spcAft>
                  <a:spcPts val="0"/>
                </a:spcAft>
                <a:buClrTx/>
                <a:buSzTx/>
                <a:buFontTx/>
                <a:buNone/>
                <a:tabLst/>
                <a:defRPr/>
              </a:pPr>
              <a:t>8</a:t>
            </a:fld>
            <a:endParaRPr kumimoji="0" lang="en-US" sz="1800" b="0" i="0" u="none" strike="noStrike" kern="0" cap="none" spc="0" normalizeH="0" baseline="0" noProof="0">
              <a:ln>
                <a:noFill/>
              </a:ln>
              <a:solidFill>
                <a:srgbClr val="002569"/>
              </a:solidFill>
              <a:effectLst/>
              <a:uLnTx/>
              <a:uFillTx/>
            </a:endParaRPr>
          </a:p>
        </p:txBody>
      </p:sp>
    </p:spTree>
    <p:extLst>
      <p:ext uri="{BB962C8B-B14F-4D97-AF65-F5344CB8AC3E}">
        <p14:creationId xmlns:p14="http://schemas.microsoft.com/office/powerpoint/2010/main" val="2428162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1435" tIns="45717" rIns="91435" bIns="45717"/>
          <a:lstStyle/>
          <a:p>
            <a:endParaRPr lang="en-US"/>
          </a:p>
        </p:txBody>
      </p:sp>
      <p:sp>
        <p:nvSpPr>
          <p:cNvPr id="4" name="Slide Number Placeholder 3"/>
          <p:cNvSpPr>
            <a:spLocks noGrp="1"/>
          </p:cNvSpPr>
          <p:nvPr>
            <p:ph type="sldNum" sz="quarter" idx="10"/>
          </p:nvPr>
        </p:nvSpPr>
        <p:spPr>
          <a:xfrm>
            <a:off x="3970339" y="8829675"/>
            <a:ext cx="3038475" cy="465138"/>
          </a:xfrm>
          <a:prstGeom prst="rect">
            <a:avLst/>
          </a:prstGeom>
        </p:spPr>
        <p:txBody>
          <a:bodyPr lIns="91435" tIns="45717" rIns="91435" bIns="45717"/>
          <a:lstStyle/>
          <a:p>
            <a:pPr marL="0" marR="0" lvl="0" indent="0" defTabSz="457200" eaLnBrk="1" fontAlgn="auto" latinLnBrk="0" hangingPunct="1">
              <a:lnSpc>
                <a:spcPct val="100000"/>
              </a:lnSpc>
              <a:spcBef>
                <a:spcPts val="0"/>
              </a:spcBef>
              <a:spcAft>
                <a:spcPts val="0"/>
              </a:spcAft>
              <a:buClrTx/>
              <a:buSzTx/>
              <a:buFontTx/>
              <a:buNone/>
              <a:tabLst/>
              <a:defRPr/>
            </a:pPr>
            <a:fld id="{B7D0C9C3-9C34-4707-BB37-AD785BB16E1C}" type="slidenum">
              <a:rPr kumimoji="0" lang="en-US" sz="1800" b="0" i="0" u="none" strike="noStrike" kern="0" cap="none" spc="0" normalizeH="0" baseline="0" noProof="0" smtClean="0">
                <a:ln>
                  <a:noFill/>
                </a:ln>
                <a:solidFill>
                  <a:srgbClr val="002569"/>
                </a:solidFill>
                <a:effectLst/>
                <a:uLnTx/>
                <a:uFillTx/>
              </a:rPr>
              <a:pPr marL="0" marR="0" lvl="0" indent="0" defTabSz="457200" eaLnBrk="1" fontAlgn="auto" latinLnBrk="0" hangingPunct="1">
                <a:lnSpc>
                  <a:spcPct val="100000"/>
                </a:lnSpc>
                <a:spcBef>
                  <a:spcPts val="0"/>
                </a:spcBef>
                <a:spcAft>
                  <a:spcPts val="0"/>
                </a:spcAft>
                <a:buClrTx/>
                <a:buSzTx/>
                <a:buFontTx/>
                <a:buNone/>
                <a:tabLst/>
                <a:defRPr/>
              </a:pPr>
              <a:t>9</a:t>
            </a:fld>
            <a:endParaRPr kumimoji="0" lang="en-US" sz="1800" b="0" i="0" u="none" strike="noStrike" kern="0" cap="none" spc="0" normalizeH="0" baseline="0" noProof="0">
              <a:ln>
                <a:noFill/>
              </a:ln>
              <a:solidFill>
                <a:srgbClr val="002569"/>
              </a:solidFill>
              <a:effectLst/>
              <a:uLnTx/>
              <a:uFillTx/>
            </a:endParaRPr>
          </a:p>
        </p:txBody>
      </p:sp>
    </p:spTree>
    <p:extLst>
      <p:ext uri="{BB962C8B-B14F-4D97-AF65-F5344CB8AC3E}">
        <p14:creationId xmlns:p14="http://schemas.microsoft.com/office/powerpoint/2010/main" val="26378199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76200" y="1219200"/>
            <a:ext cx="8991600" cy="5257800"/>
          </a:xfrm>
          <a:prstGeom prst="rect">
            <a:avLst/>
          </a:prstGeom>
        </p:spPr>
        <p:txBody>
          <a:bodyPr/>
          <a:lstStyle>
            <a:lvl1pPr>
              <a:defRPr sz="2000" b="1">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a:solidFill>
                  <a:schemeClr val="tx2"/>
                </a:solidFill>
                <a:latin typeface="+mj-ea"/>
                <a:ea typeface="+mj-ea"/>
                <a:cs typeface="Proxima Nova Regular"/>
                <a:sym typeface="Proxima Nova Regular"/>
              </a:rPr>
              <a:t>SIT-34, </a:t>
            </a:r>
            <a:r>
              <a:rPr lang="en-AU" sz="1100" i="1" dirty="0">
                <a:solidFill>
                  <a:schemeClr val="tx2"/>
                </a:solidFill>
                <a:latin typeface="+mj-ea"/>
                <a:ea typeface="+mj-ea"/>
                <a:cs typeface="Proxima Nova Regular"/>
                <a:sym typeface="Proxima Nova Regular"/>
              </a:rPr>
              <a:t>3-4 April 2019</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1981200" y="76200"/>
            <a:ext cx="4953000" cy="914400"/>
          </a:xfrm>
          <a:prstGeom prst="rect">
            <a:avLst/>
          </a:prstGeom>
        </p:spPr>
        <p:txBody>
          <a:bodyPr/>
          <a:lstStyle>
            <a:lvl1pPr marL="0" indent="0" algn="ctr">
              <a:buNone/>
              <a:defRPr sz="2800" b="1">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77645661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848600" cy="990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0" y="1143000"/>
            <a:ext cx="9144000" cy="4191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6E7E44A-95A4-4D84-B060-74C5DA9603ED}" type="slidenum">
              <a:rPr lang="en-US"/>
              <a:pPr/>
              <a:t>‹#›</a:t>
            </a:fld>
            <a:endParaRPr lang="en-US"/>
          </a:p>
        </p:txBody>
      </p:sp>
    </p:spTree>
    <p:extLst>
      <p:ext uri="{BB962C8B-B14F-4D97-AF65-F5344CB8AC3E}">
        <p14:creationId xmlns:p14="http://schemas.microsoft.com/office/powerpoint/2010/main" val="1696928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extLst>
      <p:ext uri="{BB962C8B-B14F-4D97-AF65-F5344CB8AC3E}">
        <p14:creationId xmlns:p14="http://schemas.microsoft.com/office/powerpoint/2010/main" val="2994699734"/>
      </p:ext>
    </p:extLst>
  </p:cSld>
  <p:clrMap bg1="lt1" tx1="dk1" bg2="lt2" tx2="dk2" accent1="accent1" accent2="accent2" accent3="accent3" accent4="accent4" accent5="accent5" accent6="accent6" hlink="hlink" folHlink="folHlink"/>
  <p:sldLayoutIdLst>
    <p:sldLayoutId id="2147483652" r:id="rId1"/>
    <p:sldLayoutId id="2147483653"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5400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smtClean="0">
                <a:solidFill>
                  <a:srgbClr val="FFFFFF"/>
                </a:solidFill>
                <a:latin typeface="+mj-lt"/>
              </a:rPr>
              <a:t>CEOS Resources</a:t>
            </a:r>
            <a:endParaRPr sz="4200" b="1" dirty="0">
              <a:solidFill>
                <a:srgbClr val="FFFFFF"/>
              </a:solidFill>
              <a:latin typeface="+mj-lt"/>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6" name="Shape 11"/>
          <p:cNvSpPr/>
          <p:nvPr/>
        </p:nvSpPr>
        <p:spPr>
          <a:xfrm>
            <a:off x="622789" y="3759200"/>
            <a:ext cx="4810858" cy="27940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b="1" dirty="0" smtClean="0">
                <a:solidFill>
                  <a:srgbClr val="FFFFFF"/>
                </a:solidFill>
                <a:ea typeface="Arial Bold"/>
                <a:cs typeface="Arial Bold"/>
                <a:sym typeface="Arial Bold"/>
              </a:rPr>
              <a:t>Kerry Ann Sawyer, CEOS SIT Chair Team</a:t>
            </a:r>
          </a:p>
          <a:p>
            <a:pPr lvl="0" defTabSz="914400">
              <a:defRPr>
                <a:solidFill>
                  <a:srgbClr val="000000"/>
                </a:solidFill>
              </a:defRPr>
            </a:pPr>
            <a:r>
              <a:rPr lang="en-AU" dirty="0" smtClean="0">
                <a:solidFill>
                  <a:srgbClr val="FFFFFF"/>
                </a:solidFill>
                <a:ea typeface="Arial Bold"/>
                <a:cs typeface="Arial Bold"/>
                <a:sym typeface="Arial Bold"/>
              </a:rPr>
              <a:t>National Oceanic and Atmospheric Administration (NOAA)</a:t>
            </a:r>
          </a:p>
          <a:p>
            <a:pPr lvl="0" defTabSz="914400">
              <a:lnSpc>
                <a:spcPct val="150000"/>
              </a:lnSpc>
              <a:defRPr>
                <a:solidFill>
                  <a:srgbClr val="000000"/>
                </a:solidFill>
              </a:defRPr>
            </a:pPr>
            <a:r>
              <a:rPr lang="en-AU" dirty="0" smtClean="0">
                <a:solidFill>
                  <a:srgbClr val="FFFFFF"/>
                </a:solidFill>
                <a:ea typeface="Arial Bold"/>
                <a:cs typeface="Arial Bold"/>
                <a:sym typeface="Arial Bold"/>
              </a:rPr>
              <a:t>CEOS </a:t>
            </a:r>
            <a:r>
              <a:rPr lang="en-AU" dirty="0">
                <a:solidFill>
                  <a:srgbClr val="FFFFFF"/>
                </a:solidFill>
                <a:ea typeface="Arial Bold"/>
                <a:cs typeface="Arial Bold"/>
                <a:sym typeface="Arial Bold"/>
              </a:rPr>
              <a:t>SIT-34</a:t>
            </a:r>
          </a:p>
          <a:p>
            <a:pPr lvl="0" defTabSz="914400">
              <a:lnSpc>
                <a:spcPct val="150000"/>
              </a:lnSpc>
              <a:defRPr>
                <a:solidFill>
                  <a:srgbClr val="000000"/>
                </a:solidFill>
              </a:defRPr>
            </a:pPr>
            <a:r>
              <a:rPr lang="en-AU" dirty="0" smtClean="0">
                <a:solidFill>
                  <a:srgbClr val="FFFFFF"/>
                </a:solidFill>
                <a:ea typeface="Arial Bold"/>
                <a:cs typeface="Arial Bold"/>
                <a:sym typeface="Arial Bold"/>
              </a:rPr>
              <a:t>Session 2, </a:t>
            </a:r>
            <a:r>
              <a:rPr lang="en-AU" dirty="0">
                <a:solidFill>
                  <a:srgbClr val="FFFFFF"/>
                </a:solidFill>
                <a:ea typeface="Arial Bold"/>
                <a:cs typeface="Arial Bold"/>
                <a:sym typeface="Arial Bold"/>
              </a:rPr>
              <a:t>Agenda Item </a:t>
            </a:r>
            <a:r>
              <a:rPr lang="en-AU" dirty="0" smtClean="0">
                <a:solidFill>
                  <a:srgbClr val="FFFFFF"/>
                </a:solidFill>
                <a:ea typeface="Arial Bold"/>
                <a:cs typeface="Arial Bold"/>
                <a:sym typeface="Arial Bold"/>
              </a:rPr>
              <a:t>2.3</a:t>
            </a:r>
            <a:endParaRPr lang="en-AU" dirty="0">
              <a:solidFill>
                <a:srgbClr val="FFFFFF"/>
              </a:solidFill>
              <a:ea typeface="Arial Bold"/>
              <a:cs typeface="Arial Bold"/>
              <a:sym typeface="Arial Bold"/>
            </a:endParaRPr>
          </a:p>
          <a:p>
            <a:pPr lvl="0" defTabSz="914400">
              <a:lnSpc>
                <a:spcPct val="150000"/>
              </a:lnSpc>
              <a:defRPr>
                <a:solidFill>
                  <a:srgbClr val="000000"/>
                </a:solidFill>
              </a:defRPr>
            </a:pPr>
            <a:r>
              <a:rPr lang="en-AU" dirty="0">
                <a:solidFill>
                  <a:srgbClr val="FFFFFF"/>
                </a:solidFill>
                <a:ea typeface="Arial Bold"/>
                <a:cs typeface="Arial Bold"/>
                <a:sym typeface="Arial Bold"/>
              </a:rPr>
              <a:t>Miami, FL, USA</a:t>
            </a:r>
          </a:p>
          <a:p>
            <a:pPr lvl="0" defTabSz="914400">
              <a:lnSpc>
                <a:spcPct val="150000"/>
              </a:lnSpc>
              <a:defRPr>
                <a:solidFill>
                  <a:srgbClr val="000000"/>
                </a:solidFill>
              </a:defRPr>
            </a:pPr>
            <a:r>
              <a:rPr lang="en-AU" dirty="0">
                <a:solidFill>
                  <a:srgbClr val="FFFFFF"/>
                </a:solidFill>
                <a:ea typeface="Arial Bold"/>
                <a:cs typeface="Arial Bold"/>
                <a:sym typeface="Arial Bold"/>
              </a:rPr>
              <a:t>3 – 4 April 2019</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p:cNvSpPr>
            <a:spLocks noGrp="1"/>
          </p:cNvSpPr>
          <p:nvPr>
            <p:ph sz="quarter" idx="10"/>
          </p:nvPr>
        </p:nvSpPr>
        <p:spPr/>
        <p:txBody>
          <a:bodyPr/>
          <a:lstStyle/>
          <a:p>
            <a:r>
              <a:rPr lang="en-US" sz="3200" b="0" dirty="0" smtClean="0"/>
              <a:t>CEOS Newsletter – </a:t>
            </a:r>
            <a:r>
              <a:rPr lang="en-US" sz="3200" dirty="0" smtClean="0"/>
              <a:t>JAXA</a:t>
            </a:r>
          </a:p>
          <a:p>
            <a:endParaRPr lang="en-US" sz="3200" b="0" dirty="0" smtClean="0"/>
          </a:p>
          <a:p>
            <a:r>
              <a:rPr lang="en-US" sz="3200" b="0" dirty="0" smtClean="0"/>
              <a:t>CEOS Missions, Instruments, and Measurements (MIM) Database and Earth Observation Handbooks – </a:t>
            </a:r>
            <a:r>
              <a:rPr lang="en-US" sz="3200" dirty="0" smtClean="0"/>
              <a:t>ESA</a:t>
            </a:r>
          </a:p>
          <a:p>
            <a:endParaRPr lang="en-US" sz="3200" b="0" dirty="0" smtClean="0"/>
          </a:p>
          <a:p>
            <a:r>
              <a:rPr lang="en-US" sz="3200" b="0" dirty="0" smtClean="0"/>
              <a:t>CEOS Systems Engineering Office (SEO) - </a:t>
            </a:r>
            <a:r>
              <a:rPr lang="en-US" sz="3200" dirty="0" smtClean="0"/>
              <a:t>NASA</a:t>
            </a:r>
            <a:endParaRPr lang="en-US" sz="3200" dirty="0"/>
          </a:p>
        </p:txBody>
      </p:sp>
      <p:sp>
        <p:nvSpPr>
          <p:cNvPr id="4" name="Content Placeholder 3"/>
          <p:cNvSpPr>
            <a:spLocks noGrp="1"/>
          </p:cNvSpPr>
          <p:nvPr>
            <p:ph sz="quarter" idx="11"/>
          </p:nvPr>
        </p:nvSpPr>
        <p:spPr/>
        <p:txBody>
          <a:bodyPr/>
          <a:lstStyle/>
          <a:p>
            <a:r>
              <a:rPr lang="en-US" dirty="0" smtClean="0"/>
              <a:t>Key Contributions to </a:t>
            </a:r>
            <a:br>
              <a:rPr lang="en-US" dirty="0" smtClean="0"/>
            </a:br>
            <a:r>
              <a:rPr lang="en-US" dirty="0" smtClean="0"/>
              <a:t>CEOS – Consistent</a:t>
            </a:r>
            <a:endParaRPr lang="en-US" dirty="0"/>
          </a:p>
        </p:txBody>
      </p:sp>
    </p:spTree>
    <p:extLst>
      <p:ext uri="{BB962C8B-B14F-4D97-AF65-F5344CB8AC3E}">
        <p14:creationId xmlns:p14="http://schemas.microsoft.com/office/powerpoint/2010/main" val="91052689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3" name="Content Placeholder 2"/>
          <p:cNvSpPr>
            <a:spLocks noGrp="1"/>
          </p:cNvSpPr>
          <p:nvPr>
            <p:ph sz="quarter" idx="10"/>
          </p:nvPr>
        </p:nvSpPr>
        <p:spPr>
          <a:xfrm>
            <a:off x="76200" y="1219199"/>
            <a:ext cx="6705600" cy="5597485"/>
          </a:xfrm>
        </p:spPr>
        <p:txBody>
          <a:bodyPr/>
          <a:lstStyle/>
          <a:p>
            <a:pPr marL="0" indent="0">
              <a:buNone/>
            </a:pPr>
            <a:r>
              <a:rPr lang="en-US" dirty="0" smtClean="0"/>
              <a:t>2010</a:t>
            </a:r>
          </a:p>
          <a:p>
            <a:r>
              <a:rPr lang="en-US" dirty="0" smtClean="0"/>
              <a:t>Six Virtual Constellations = 14 Co-Leads</a:t>
            </a:r>
          </a:p>
          <a:p>
            <a:r>
              <a:rPr lang="en-US" dirty="0" smtClean="0"/>
              <a:t>Eight SBAs = 10 CEOS SBA Experts</a:t>
            </a:r>
          </a:p>
          <a:p>
            <a:r>
              <a:rPr lang="en-US" dirty="0" smtClean="0"/>
              <a:t>Four Working Groups = 8 Chairs and Vice Chairs</a:t>
            </a:r>
          </a:p>
          <a:p>
            <a:pPr marL="0" indent="0">
              <a:buNone/>
            </a:pPr>
            <a:endParaRPr lang="en-US" sz="1100" dirty="0"/>
          </a:p>
          <a:p>
            <a:pPr marL="0" indent="0">
              <a:buNone/>
            </a:pPr>
            <a:r>
              <a:rPr lang="en-US" dirty="0" smtClean="0"/>
              <a:t>2012</a:t>
            </a:r>
          </a:p>
          <a:p>
            <a:r>
              <a:rPr lang="en-US" dirty="0" smtClean="0"/>
              <a:t>Six Virtual Constellations = 15 Co-Leads</a:t>
            </a:r>
          </a:p>
          <a:p>
            <a:r>
              <a:rPr lang="en-US" dirty="0" smtClean="0"/>
              <a:t>Eight SBAs = 8 CEOS SBA Experts</a:t>
            </a:r>
          </a:p>
          <a:p>
            <a:r>
              <a:rPr lang="en-US" dirty="0"/>
              <a:t>Four Working Groups = 8 Chairs and Vice </a:t>
            </a:r>
            <a:r>
              <a:rPr lang="en-US" dirty="0" smtClean="0"/>
              <a:t>Chairs</a:t>
            </a:r>
          </a:p>
          <a:p>
            <a:r>
              <a:rPr lang="en-US" dirty="0" smtClean="0"/>
              <a:t>Four Task Forces, Teams, etc. = 8</a:t>
            </a:r>
            <a:endParaRPr lang="en-US" dirty="0"/>
          </a:p>
          <a:p>
            <a:pPr marL="0" indent="0">
              <a:buNone/>
            </a:pPr>
            <a:endParaRPr lang="en-US" sz="1100" dirty="0"/>
          </a:p>
          <a:p>
            <a:pPr marL="0" indent="0">
              <a:buNone/>
            </a:pPr>
            <a:r>
              <a:rPr lang="en-US" dirty="0" smtClean="0"/>
              <a:t>2014</a:t>
            </a:r>
            <a:endParaRPr lang="en-US" dirty="0"/>
          </a:p>
          <a:p>
            <a:r>
              <a:rPr lang="en-US" dirty="0" smtClean="0"/>
              <a:t>Seven Virtual Constellations = 16 Co-Leads</a:t>
            </a:r>
          </a:p>
          <a:p>
            <a:r>
              <a:rPr lang="en-US" dirty="0" smtClean="0"/>
              <a:t>Five Working Groups = 10 Chairs and Vice Chairs</a:t>
            </a:r>
          </a:p>
          <a:p>
            <a:r>
              <a:rPr lang="en-US" dirty="0" smtClean="0"/>
              <a:t>Five Ad Hoc Teams = 10 Co-Leads</a:t>
            </a:r>
            <a:endParaRPr lang="en-US" dirty="0"/>
          </a:p>
        </p:txBody>
      </p:sp>
      <p:sp>
        <p:nvSpPr>
          <p:cNvPr id="4" name="Content Placeholder 3"/>
          <p:cNvSpPr>
            <a:spLocks noGrp="1"/>
          </p:cNvSpPr>
          <p:nvPr>
            <p:ph sz="quarter" idx="11"/>
          </p:nvPr>
        </p:nvSpPr>
        <p:spPr/>
        <p:txBody>
          <a:bodyPr/>
          <a:lstStyle/>
          <a:p>
            <a:r>
              <a:rPr lang="en-US" dirty="0" smtClean="0"/>
              <a:t>CEOS Lead Roles</a:t>
            </a:r>
          </a:p>
          <a:p>
            <a:r>
              <a:rPr lang="en-US" dirty="0" smtClean="0"/>
              <a:t>Circa 2010, 2012, and 2014 </a:t>
            </a:r>
            <a:endParaRPr lang="en-US" dirty="0"/>
          </a:p>
        </p:txBody>
      </p:sp>
      <p:sp>
        <p:nvSpPr>
          <p:cNvPr id="5" name="TextBox 4"/>
          <p:cNvSpPr txBox="1"/>
          <p:nvPr/>
        </p:nvSpPr>
        <p:spPr>
          <a:xfrm>
            <a:off x="7467600" y="1981200"/>
            <a:ext cx="609600" cy="58477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3200" b="1" i="0" u="none" strike="noStrike" cap="none" spc="0" normalizeH="0" baseline="0" dirty="0" smtClean="0">
                <a:ln>
                  <a:noFill/>
                </a:ln>
                <a:solidFill>
                  <a:srgbClr val="CC0066"/>
                </a:solidFill>
                <a:effectLst/>
                <a:uFillTx/>
              </a:rPr>
              <a:t>32</a:t>
            </a:r>
            <a:endParaRPr kumimoji="0" lang="en-US" sz="3200" b="1" i="0" u="none" strike="noStrike" cap="none" spc="0" normalizeH="0" baseline="0" dirty="0">
              <a:ln>
                <a:noFill/>
              </a:ln>
              <a:solidFill>
                <a:srgbClr val="CC0066"/>
              </a:solidFill>
              <a:effectLst/>
              <a:uFillTx/>
            </a:endParaRPr>
          </a:p>
        </p:txBody>
      </p:sp>
      <p:sp>
        <p:nvSpPr>
          <p:cNvPr id="6" name="TextBox 5"/>
          <p:cNvSpPr txBox="1"/>
          <p:nvPr/>
        </p:nvSpPr>
        <p:spPr>
          <a:xfrm>
            <a:off x="7467600" y="3555713"/>
            <a:ext cx="609600" cy="58477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lang="en-US" sz="3200" b="1" dirty="0" smtClean="0">
                <a:solidFill>
                  <a:srgbClr val="CC0066"/>
                </a:solidFill>
              </a:rPr>
              <a:t>39</a:t>
            </a:r>
            <a:endParaRPr kumimoji="0" lang="en-US" sz="3200" b="1" i="0" u="none" strike="noStrike" cap="none" spc="0" normalizeH="0" baseline="0" dirty="0">
              <a:ln>
                <a:noFill/>
              </a:ln>
              <a:solidFill>
                <a:srgbClr val="CC0066"/>
              </a:solidFill>
              <a:effectLst/>
              <a:uFillTx/>
            </a:endParaRPr>
          </a:p>
        </p:txBody>
      </p:sp>
      <p:sp>
        <p:nvSpPr>
          <p:cNvPr id="8" name="TextBox 7"/>
          <p:cNvSpPr txBox="1"/>
          <p:nvPr/>
        </p:nvSpPr>
        <p:spPr>
          <a:xfrm>
            <a:off x="7467600" y="5410200"/>
            <a:ext cx="609600" cy="58477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3200" b="1" i="0" u="none" strike="noStrike" cap="none" spc="0" normalizeH="0" baseline="0" dirty="0" smtClean="0">
                <a:ln>
                  <a:noFill/>
                </a:ln>
                <a:solidFill>
                  <a:srgbClr val="CC0066"/>
                </a:solidFill>
                <a:effectLst/>
                <a:uFillTx/>
              </a:rPr>
              <a:t>36</a:t>
            </a:r>
            <a:endParaRPr kumimoji="0" lang="en-US" sz="3200" b="1" i="0" u="none" strike="noStrike" cap="none" spc="0" normalizeH="0" baseline="0" dirty="0">
              <a:ln>
                <a:noFill/>
              </a:ln>
              <a:solidFill>
                <a:srgbClr val="CC0066"/>
              </a:solidFill>
              <a:effectLst/>
              <a:uFillTx/>
            </a:endParaRPr>
          </a:p>
        </p:txBody>
      </p:sp>
    </p:spTree>
    <p:extLst>
      <p:ext uri="{BB962C8B-B14F-4D97-AF65-F5344CB8AC3E}">
        <p14:creationId xmlns:p14="http://schemas.microsoft.com/office/powerpoint/2010/main" val="37285614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p:cNvSpPr>
            <a:spLocks noGrp="1"/>
          </p:cNvSpPr>
          <p:nvPr>
            <p:ph sz="quarter" idx="10"/>
          </p:nvPr>
        </p:nvSpPr>
        <p:spPr>
          <a:xfrm>
            <a:off x="76200" y="1219199"/>
            <a:ext cx="7391400" cy="5597485"/>
          </a:xfrm>
        </p:spPr>
        <p:txBody>
          <a:bodyPr/>
          <a:lstStyle/>
          <a:p>
            <a:pPr marL="0" indent="0">
              <a:buNone/>
            </a:pPr>
            <a:r>
              <a:rPr lang="en-US" dirty="0" smtClean="0"/>
              <a:t>2016</a:t>
            </a:r>
          </a:p>
          <a:p>
            <a:r>
              <a:rPr lang="en-US" dirty="0" smtClean="0"/>
              <a:t>Seven Virtual Constellations = 17 Co-Leads</a:t>
            </a:r>
          </a:p>
          <a:p>
            <a:r>
              <a:rPr lang="en-US" dirty="0" smtClean="0"/>
              <a:t>Five Working Groups = 10 Chairs and Vice Chairs</a:t>
            </a:r>
          </a:p>
          <a:p>
            <a:r>
              <a:rPr lang="en-US" dirty="0" smtClean="0"/>
              <a:t>Five Ad Hoc Teams/Working Groups/Task Teams = 12 </a:t>
            </a:r>
          </a:p>
          <a:p>
            <a:r>
              <a:rPr lang="en-US" dirty="0" smtClean="0"/>
              <a:t>SBA Experts = 6</a:t>
            </a:r>
          </a:p>
          <a:p>
            <a:pPr marL="0" indent="0">
              <a:buNone/>
            </a:pPr>
            <a:endParaRPr lang="en-US" sz="1100" dirty="0"/>
          </a:p>
          <a:p>
            <a:pPr marL="0" indent="0">
              <a:buNone/>
            </a:pPr>
            <a:r>
              <a:rPr lang="en-US" dirty="0" smtClean="0"/>
              <a:t>2019</a:t>
            </a:r>
          </a:p>
          <a:p>
            <a:r>
              <a:rPr lang="en-US" dirty="0" smtClean="0"/>
              <a:t>Seven Virtual Constellations = 16 Co-Leads</a:t>
            </a:r>
          </a:p>
          <a:p>
            <a:r>
              <a:rPr lang="en-US" dirty="0" smtClean="0"/>
              <a:t>Five </a:t>
            </a:r>
            <a:r>
              <a:rPr lang="en-US" dirty="0"/>
              <a:t>Working Groups = </a:t>
            </a:r>
            <a:r>
              <a:rPr lang="en-US" dirty="0" smtClean="0"/>
              <a:t>10 </a:t>
            </a:r>
            <a:r>
              <a:rPr lang="en-US" dirty="0"/>
              <a:t>Chairs and Vice </a:t>
            </a:r>
            <a:r>
              <a:rPr lang="en-US" dirty="0" smtClean="0"/>
              <a:t>Chairs</a:t>
            </a:r>
          </a:p>
          <a:p>
            <a:r>
              <a:rPr lang="en-US" dirty="0" smtClean="0"/>
              <a:t>Three Ad Hoc Teams/Working Groups = 10 Co-Leads</a:t>
            </a:r>
          </a:p>
          <a:p>
            <a:r>
              <a:rPr lang="en-US" dirty="0" smtClean="0"/>
              <a:t>CEOS Experts/Task Force/COVERAGE = 8 Experts</a:t>
            </a:r>
            <a:endParaRPr lang="en-US" dirty="0"/>
          </a:p>
          <a:p>
            <a:pPr marL="0" indent="0">
              <a:buNone/>
            </a:pPr>
            <a:endParaRPr lang="en-US" sz="1100" dirty="0"/>
          </a:p>
        </p:txBody>
      </p:sp>
      <p:sp>
        <p:nvSpPr>
          <p:cNvPr id="4" name="Content Placeholder 3"/>
          <p:cNvSpPr>
            <a:spLocks noGrp="1"/>
          </p:cNvSpPr>
          <p:nvPr>
            <p:ph sz="quarter" idx="11"/>
          </p:nvPr>
        </p:nvSpPr>
        <p:spPr/>
        <p:txBody>
          <a:bodyPr/>
          <a:lstStyle/>
          <a:p>
            <a:r>
              <a:rPr lang="en-US" dirty="0" smtClean="0"/>
              <a:t>CEOS Lead Roles</a:t>
            </a:r>
          </a:p>
          <a:p>
            <a:r>
              <a:rPr lang="en-US" dirty="0" smtClean="0"/>
              <a:t>Circa 2016 and </a:t>
            </a:r>
            <a:r>
              <a:rPr lang="en-US" dirty="0" smtClean="0"/>
              <a:t>2019</a:t>
            </a:r>
            <a:endParaRPr lang="en-US" dirty="0"/>
          </a:p>
        </p:txBody>
      </p:sp>
      <p:sp>
        <p:nvSpPr>
          <p:cNvPr id="5" name="TextBox 4"/>
          <p:cNvSpPr txBox="1"/>
          <p:nvPr/>
        </p:nvSpPr>
        <p:spPr>
          <a:xfrm>
            <a:off x="7467600" y="1981200"/>
            <a:ext cx="609600" cy="58477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lang="en-US" sz="3200" b="1" dirty="0" smtClean="0">
                <a:solidFill>
                  <a:srgbClr val="CC0066"/>
                </a:solidFill>
              </a:rPr>
              <a:t>45</a:t>
            </a:r>
            <a:endParaRPr kumimoji="0" lang="en-US" sz="3200" b="1" i="0" u="none" strike="noStrike" cap="none" spc="0" normalizeH="0" baseline="0" dirty="0">
              <a:ln>
                <a:noFill/>
              </a:ln>
              <a:solidFill>
                <a:srgbClr val="CC0066"/>
              </a:solidFill>
              <a:effectLst/>
              <a:uFillTx/>
            </a:endParaRPr>
          </a:p>
        </p:txBody>
      </p:sp>
      <p:sp>
        <p:nvSpPr>
          <p:cNvPr id="6" name="TextBox 5"/>
          <p:cNvSpPr txBox="1"/>
          <p:nvPr/>
        </p:nvSpPr>
        <p:spPr>
          <a:xfrm>
            <a:off x="7467600" y="3834827"/>
            <a:ext cx="609600" cy="58477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lang="en-US" sz="3200" b="1" dirty="0" smtClean="0">
                <a:solidFill>
                  <a:srgbClr val="CC0066"/>
                </a:solidFill>
              </a:rPr>
              <a:t>42</a:t>
            </a:r>
            <a:endParaRPr kumimoji="0" lang="en-US" sz="3200" b="1" i="0" u="none" strike="noStrike" cap="none" spc="0" normalizeH="0" baseline="0" dirty="0">
              <a:ln>
                <a:noFill/>
              </a:ln>
              <a:solidFill>
                <a:srgbClr val="CC0066"/>
              </a:solidFill>
              <a:effectLst/>
              <a:uFillTx/>
            </a:endParaRPr>
          </a:p>
        </p:txBody>
      </p:sp>
    </p:spTree>
    <p:extLst>
      <p:ext uri="{BB962C8B-B14F-4D97-AF65-F5344CB8AC3E}">
        <p14:creationId xmlns:p14="http://schemas.microsoft.com/office/powerpoint/2010/main" val="3319444043"/>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4" name="Content Placeholder 3"/>
          <p:cNvSpPr>
            <a:spLocks noGrp="1"/>
          </p:cNvSpPr>
          <p:nvPr>
            <p:ph sz="quarter" idx="11"/>
          </p:nvPr>
        </p:nvSpPr>
        <p:spPr/>
        <p:txBody>
          <a:bodyPr/>
          <a:lstStyle/>
          <a:p>
            <a:r>
              <a:rPr lang="en-US" dirty="0" smtClean="0"/>
              <a:t>Leadership Positions by Agency 2009-2013</a:t>
            </a:r>
          </a:p>
        </p:txBody>
      </p:sp>
      <p:graphicFrame>
        <p:nvGraphicFramePr>
          <p:cNvPr id="6" name="Object 5"/>
          <p:cNvGraphicFramePr>
            <a:graphicFrameLocks noChangeAspect="1"/>
          </p:cNvGraphicFramePr>
          <p:nvPr>
            <p:extLst>
              <p:ext uri="{D42A27DB-BD31-4B8C-83A1-F6EECF244321}">
                <p14:modId xmlns:p14="http://schemas.microsoft.com/office/powerpoint/2010/main" val="843492352"/>
              </p:ext>
            </p:extLst>
          </p:nvPr>
        </p:nvGraphicFramePr>
        <p:xfrm>
          <a:off x="990600" y="1204835"/>
          <a:ext cx="7478918" cy="5424565"/>
        </p:xfrm>
        <a:graphic>
          <a:graphicData uri="http://schemas.openxmlformats.org/presentationml/2006/ole">
            <mc:AlternateContent xmlns:mc="http://schemas.openxmlformats.org/markup-compatibility/2006">
              <mc:Choice xmlns:v="urn:schemas-microsoft-com:vml" Requires="v">
                <p:oleObj spid="_x0000_s1033" name="Worksheet" r:id="rId3" imgW="5305344" imgH="3848267" progId="Excel.Sheet.12">
                  <p:embed/>
                </p:oleObj>
              </mc:Choice>
              <mc:Fallback>
                <p:oleObj name="Worksheet" r:id="rId3" imgW="5305344" imgH="3848267" progId="Excel.Sheet.12">
                  <p:embed/>
                  <p:pic>
                    <p:nvPicPr>
                      <p:cNvPr id="0" name=""/>
                      <p:cNvPicPr/>
                      <p:nvPr/>
                    </p:nvPicPr>
                    <p:blipFill>
                      <a:blip r:embed="rId4"/>
                      <a:stretch>
                        <a:fillRect/>
                      </a:stretch>
                    </p:blipFill>
                    <p:spPr>
                      <a:xfrm>
                        <a:off x="990600" y="1204835"/>
                        <a:ext cx="7478918" cy="5424565"/>
                      </a:xfrm>
                      <a:prstGeom prst="rect">
                        <a:avLst/>
                      </a:prstGeom>
                    </p:spPr>
                  </p:pic>
                </p:oleObj>
              </mc:Fallback>
            </mc:AlternateContent>
          </a:graphicData>
        </a:graphic>
      </p:graphicFrame>
    </p:spTree>
    <p:extLst>
      <p:ext uri="{BB962C8B-B14F-4D97-AF65-F5344CB8AC3E}">
        <p14:creationId xmlns:p14="http://schemas.microsoft.com/office/powerpoint/2010/main" val="1265765397"/>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14</a:t>
            </a:fld>
            <a:endParaRPr lang="uk-UA" dirty="0"/>
          </a:p>
        </p:txBody>
      </p:sp>
      <p:sp>
        <p:nvSpPr>
          <p:cNvPr id="4" name="Content Placeholder 3"/>
          <p:cNvSpPr>
            <a:spLocks noGrp="1"/>
          </p:cNvSpPr>
          <p:nvPr>
            <p:ph sz="quarter" idx="11"/>
          </p:nvPr>
        </p:nvSpPr>
        <p:spPr/>
        <p:txBody>
          <a:bodyPr/>
          <a:lstStyle/>
          <a:p>
            <a:r>
              <a:rPr lang="en-US" dirty="0" smtClean="0"/>
              <a:t>Leadership Positions by Agency 2014-2019</a:t>
            </a:r>
          </a:p>
        </p:txBody>
      </p:sp>
      <p:graphicFrame>
        <p:nvGraphicFramePr>
          <p:cNvPr id="5" name="Object 4"/>
          <p:cNvGraphicFramePr>
            <a:graphicFrameLocks noChangeAspect="1"/>
          </p:cNvGraphicFramePr>
          <p:nvPr>
            <p:extLst>
              <p:ext uri="{D42A27DB-BD31-4B8C-83A1-F6EECF244321}">
                <p14:modId xmlns:p14="http://schemas.microsoft.com/office/powerpoint/2010/main" val="1367182754"/>
              </p:ext>
            </p:extLst>
          </p:nvPr>
        </p:nvGraphicFramePr>
        <p:xfrm>
          <a:off x="152400" y="1219200"/>
          <a:ext cx="8661150" cy="5334000"/>
        </p:xfrm>
        <a:graphic>
          <a:graphicData uri="http://schemas.openxmlformats.org/presentationml/2006/ole">
            <mc:AlternateContent xmlns:mc="http://schemas.openxmlformats.org/markup-compatibility/2006">
              <mc:Choice xmlns:v="urn:schemas-microsoft-com:vml" Requires="v">
                <p:oleObj spid="_x0000_s2058" name="Worksheet" r:id="rId3" imgW="6248181" imgH="3848267" progId="Excel.Sheet.12">
                  <p:embed/>
                </p:oleObj>
              </mc:Choice>
              <mc:Fallback>
                <p:oleObj name="Worksheet" r:id="rId3" imgW="6248181" imgH="3848267" progId="Excel.Sheet.12">
                  <p:embed/>
                  <p:pic>
                    <p:nvPicPr>
                      <p:cNvPr id="0" name=""/>
                      <p:cNvPicPr/>
                      <p:nvPr/>
                    </p:nvPicPr>
                    <p:blipFill>
                      <a:blip r:embed="rId4"/>
                      <a:stretch>
                        <a:fillRect/>
                      </a:stretch>
                    </p:blipFill>
                    <p:spPr>
                      <a:xfrm>
                        <a:off x="152400" y="1219200"/>
                        <a:ext cx="8661150" cy="5334000"/>
                      </a:xfrm>
                      <a:prstGeom prst="rect">
                        <a:avLst/>
                      </a:prstGeom>
                    </p:spPr>
                  </p:pic>
                </p:oleObj>
              </mc:Fallback>
            </mc:AlternateContent>
          </a:graphicData>
        </a:graphic>
      </p:graphicFrame>
    </p:spTree>
    <p:extLst>
      <p:ext uri="{BB962C8B-B14F-4D97-AF65-F5344CB8AC3E}">
        <p14:creationId xmlns:p14="http://schemas.microsoft.com/office/powerpoint/2010/main" val="270793750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15</a:t>
            </a:fld>
            <a:endParaRPr lang="uk-UA" dirty="0"/>
          </a:p>
        </p:txBody>
      </p:sp>
      <p:sp>
        <p:nvSpPr>
          <p:cNvPr id="3" name="Content Placeholder 2"/>
          <p:cNvSpPr>
            <a:spLocks noGrp="1"/>
          </p:cNvSpPr>
          <p:nvPr>
            <p:ph sz="quarter" idx="10"/>
          </p:nvPr>
        </p:nvSpPr>
        <p:spPr/>
        <p:txBody>
          <a:bodyPr/>
          <a:lstStyle/>
          <a:p>
            <a:r>
              <a:rPr lang="en-US" dirty="0" smtClean="0"/>
              <a:t>Encourage all agencies that are not identified to consider how to commit to leadership roles in the various CEOS entities</a:t>
            </a:r>
          </a:p>
          <a:p>
            <a:endParaRPr lang="en-US" dirty="0" smtClean="0"/>
          </a:p>
          <a:p>
            <a:r>
              <a:rPr lang="en-US" dirty="0" smtClean="0"/>
              <a:t>Seeking leadership positions (Vice Chairs) in a number of Working Groups as of October 2019</a:t>
            </a:r>
          </a:p>
          <a:p>
            <a:pPr lvl="1"/>
            <a:r>
              <a:rPr lang="en-US" dirty="0" err="1" smtClean="0"/>
              <a:t>WGDisasters</a:t>
            </a:r>
            <a:endParaRPr lang="en-US" dirty="0" smtClean="0"/>
          </a:p>
          <a:p>
            <a:pPr lvl="1"/>
            <a:r>
              <a:rPr lang="en-US" dirty="0" smtClean="0"/>
              <a:t>WGISS</a:t>
            </a:r>
          </a:p>
          <a:p>
            <a:pPr lvl="1"/>
            <a:r>
              <a:rPr lang="en-US" dirty="0" err="1" smtClean="0"/>
              <a:t>WGCapD</a:t>
            </a:r>
            <a:endParaRPr lang="en-US" dirty="0" smtClean="0"/>
          </a:p>
          <a:p>
            <a:pPr lvl="1"/>
            <a:r>
              <a:rPr lang="en-US" dirty="0" err="1" smtClean="0"/>
              <a:t>WGClimate</a:t>
            </a:r>
            <a:endParaRPr lang="en-US" dirty="0" smtClean="0"/>
          </a:p>
          <a:p>
            <a:pPr marL="0" indent="0">
              <a:buNone/>
            </a:pPr>
            <a:endParaRPr lang="en-US" dirty="0" smtClean="0"/>
          </a:p>
          <a:p>
            <a:r>
              <a:rPr lang="en-US" dirty="0" smtClean="0"/>
              <a:t>Seeking a DCEO (ASAP) and CEO</a:t>
            </a:r>
          </a:p>
          <a:p>
            <a:endParaRPr lang="en-US" dirty="0"/>
          </a:p>
        </p:txBody>
      </p:sp>
    </p:spTree>
    <p:extLst>
      <p:ext uri="{BB962C8B-B14F-4D97-AF65-F5344CB8AC3E}">
        <p14:creationId xmlns:p14="http://schemas.microsoft.com/office/powerpoint/2010/main" val="1894098827"/>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6200" y="1219200"/>
            <a:ext cx="8991600" cy="5410200"/>
          </a:xfrm>
        </p:spPr>
        <p:txBody>
          <a:bodyPr/>
          <a:lstStyle/>
          <a:p>
            <a:pPr marL="0" indent="0">
              <a:spcBef>
                <a:spcPts val="600"/>
              </a:spcBef>
              <a:spcAft>
                <a:spcPts val="600"/>
              </a:spcAft>
              <a:buNone/>
            </a:pPr>
            <a:endParaRPr lang="en-US" sz="2800" b="0" dirty="0" smtClean="0"/>
          </a:p>
          <a:p>
            <a:pPr marL="0" indent="0">
              <a:spcBef>
                <a:spcPts val="600"/>
              </a:spcBef>
              <a:spcAft>
                <a:spcPts val="600"/>
              </a:spcAft>
              <a:buNone/>
            </a:pPr>
            <a:r>
              <a:rPr lang="en-US" sz="2800" b="0" dirty="0" smtClean="0"/>
              <a:t>Before the presentation even commences…</a:t>
            </a:r>
          </a:p>
          <a:p>
            <a:pPr marL="0" indent="0">
              <a:spcBef>
                <a:spcPts val="600"/>
              </a:spcBef>
              <a:spcAft>
                <a:spcPts val="600"/>
              </a:spcAft>
              <a:buNone/>
            </a:pPr>
            <a:r>
              <a:rPr lang="en-US" sz="2400" dirty="0" smtClean="0"/>
              <a:t>SIT-34 ACTION XX</a:t>
            </a:r>
            <a:r>
              <a:rPr lang="en-US" sz="2400" b="0" dirty="0" smtClean="0"/>
              <a:t>:  </a:t>
            </a:r>
          </a:p>
          <a:p>
            <a:pPr marL="0" indent="0">
              <a:spcBef>
                <a:spcPts val="600"/>
              </a:spcBef>
              <a:spcAft>
                <a:spcPts val="600"/>
              </a:spcAft>
              <a:buNone/>
            </a:pPr>
            <a:r>
              <a:rPr lang="en-US" sz="2400" b="0" dirty="0" smtClean="0"/>
              <a:t>All CEOS Virtual Constellation Co-Leads, Working Group Chairs and Vice Chairs, and </a:t>
            </a:r>
            <a:r>
              <a:rPr lang="en-US" sz="2400" b="0" i="1" dirty="0" smtClean="0"/>
              <a:t>Ad Hoc</a:t>
            </a:r>
            <a:r>
              <a:rPr lang="en-US" sz="2400" b="0" dirty="0" smtClean="0"/>
              <a:t> Team Co-Leads to provide updated content and information for the CEOS website to CEOS SEO, with a cc to the CEO.  </a:t>
            </a:r>
            <a:r>
              <a:rPr lang="en-US" sz="2400" dirty="0" smtClean="0">
                <a:solidFill>
                  <a:srgbClr val="CC0066"/>
                </a:solidFill>
              </a:rPr>
              <a:t>Due Date:  30 June 2019</a:t>
            </a:r>
          </a:p>
          <a:p>
            <a:pPr marL="0" indent="0">
              <a:spcBef>
                <a:spcPts val="600"/>
              </a:spcBef>
              <a:spcAft>
                <a:spcPts val="600"/>
              </a:spcAft>
              <a:buNone/>
            </a:pPr>
            <a:endParaRPr lang="en-US" b="0"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4" name="Content Placeholder 3"/>
          <p:cNvSpPr>
            <a:spLocks noGrp="1"/>
          </p:cNvSpPr>
          <p:nvPr>
            <p:ph sz="quarter" idx="11"/>
          </p:nvPr>
        </p:nvSpPr>
        <p:spPr>
          <a:xfrm>
            <a:off x="1981200" y="152400"/>
            <a:ext cx="4953000" cy="990600"/>
          </a:xfrm>
        </p:spPr>
        <p:txBody>
          <a:bodyPr/>
          <a:lstStyle/>
          <a:p>
            <a:pPr lvl="0">
              <a:spcBef>
                <a:spcPts val="0"/>
              </a:spcBef>
              <a:buSzTx/>
              <a:defRPr/>
            </a:pPr>
            <a:r>
              <a:rPr lang="en-US" sz="3600" dirty="0" smtClean="0"/>
              <a:t>Surprise</a:t>
            </a:r>
            <a:endParaRPr lang="en-US" sz="3600" dirty="0"/>
          </a:p>
        </p:txBody>
      </p:sp>
    </p:spTree>
    <p:extLst>
      <p:ext uri="{BB962C8B-B14F-4D97-AF65-F5344CB8AC3E}">
        <p14:creationId xmlns:p14="http://schemas.microsoft.com/office/powerpoint/2010/main" val="3722799707"/>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2"/>
          </p:nvPr>
        </p:nvSpPr>
        <p:spPr/>
        <p:txBody>
          <a:bodyPr/>
          <a:lstStyle/>
          <a:p>
            <a:pPr lvl="0"/>
            <a:fld id="{86CB4B4D-7CA3-9044-876B-883B54F8677D}" type="slidenum">
              <a:rPr lang="uk-UA" smtClean="0"/>
              <a:t>3</a:t>
            </a:fld>
            <a:endParaRPr lang="uk-UA"/>
          </a:p>
        </p:txBody>
      </p:sp>
      <p:sp>
        <p:nvSpPr>
          <p:cNvPr id="5" name="Content Placeholder 1"/>
          <p:cNvSpPr>
            <a:spLocks noGrp="1"/>
          </p:cNvSpPr>
          <p:nvPr>
            <p:ph sz="quarter" idx="10"/>
          </p:nvPr>
        </p:nvSpPr>
        <p:spPr>
          <a:xfrm>
            <a:off x="76200" y="4953001"/>
            <a:ext cx="8991600" cy="1600200"/>
          </a:xfrm>
        </p:spPr>
        <p:txBody>
          <a:bodyPr/>
          <a:lstStyle/>
          <a:p>
            <a:pPr marL="0" indent="0">
              <a:spcBef>
                <a:spcPts val="600"/>
              </a:spcBef>
              <a:spcAft>
                <a:spcPts val="600"/>
              </a:spcAft>
              <a:buNone/>
            </a:pPr>
            <a:r>
              <a:rPr lang="en-US" b="0" i="1" dirty="0" smtClean="0"/>
              <a:t>Disclaimer – presentation was compiled using the data available (from website, from 2018 VC and WG questionnaires, and from Kerry’s archives,…).  If you know your agency is contributing to a particular area and it is not captured in this presentation, please let me know.</a:t>
            </a:r>
          </a:p>
          <a:p>
            <a:pPr marL="0" indent="0">
              <a:spcBef>
                <a:spcPts val="600"/>
              </a:spcBef>
              <a:spcAft>
                <a:spcPts val="600"/>
              </a:spcAft>
              <a:buNone/>
            </a:pPr>
            <a:endParaRPr lang="en-US" sz="1600" b="0" dirty="0" smtClean="0"/>
          </a:p>
          <a:p>
            <a:pPr marL="0" indent="0">
              <a:spcBef>
                <a:spcPts val="600"/>
              </a:spcBef>
              <a:spcAft>
                <a:spcPts val="600"/>
              </a:spcAft>
              <a:buNone/>
            </a:pPr>
            <a:endParaRPr lang="en-US" sz="1600" b="0" dirty="0"/>
          </a:p>
          <a:p>
            <a:pPr marL="0" indent="0">
              <a:spcBef>
                <a:spcPts val="600"/>
              </a:spcBef>
              <a:spcAft>
                <a:spcPts val="600"/>
              </a:spcAft>
              <a:buNone/>
            </a:pPr>
            <a:endParaRPr lang="en-US" sz="1600" b="0" dirty="0" smtClean="0"/>
          </a:p>
        </p:txBody>
      </p:sp>
      <p:sp>
        <p:nvSpPr>
          <p:cNvPr id="6" name="Content Placeholder 1"/>
          <p:cNvSpPr>
            <a:spLocks noGrp="1"/>
          </p:cNvSpPr>
          <p:nvPr>
            <p:ph sz="quarter" idx="10"/>
          </p:nvPr>
        </p:nvSpPr>
        <p:spPr>
          <a:xfrm>
            <a:off x="76200" y="1219199"/>
            <a:ext cx="8991600" cy="2743201"/>
          </a:xfrm>
        </p:spPr>
        <p:txBody>
          <a:bodyPr/>
          <a:lstStyle/>
          <a:p>
            <a:pPr marL="0" indent="0">
              <a:spcBef>
                <a:spcPts val="600"/>
              </a:spcBef>
              <a:spcAft>
                <a:spcPts val="600"/>
              </a:spcAft>
              <a:buNone/>
            </a:pPr>
            <a:r>
              <a:rPr lang="en-US" sz="2800" b="0" dirty="0" smtClean="0"/>
              <a:t>This presentation is a snapshot as of 31 March 2019 of CEOS SIT Agency contributions (including financial) to various CEOS activities for the period of 2009 to 2019 (except Chair, SIT Chair, and CEO which are captured from 1984, 1996, and 2006, respectively).</a:t>
            </a:r>
            <a:endParaRPr lang="en-US" sz="1600" b="0" dirty="0" smtClean="0"/>
          </a:p>
        </p:txBody>
      </p:sp>
    </p:spTree>
    <p:extLst>
      <p:ext uri="{BB962C8B-B14F-4D97-AF65-F5344CB8AC3E}">
        <p14:creationId xmlns:p14="http://schemas.microsoft.com/office/powerpoint/2010/main" val="306823469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
          <p:cNvSpPr/>
          <p:nvPr/>
        </p:nvSpPr>
        <p:spPr>
          <a:xfrm>
            <a:off x="1879600" y="330200"/>
            <a:ext cx="5943600" cy="5080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28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CEOS Members and Associates</a:t>
            </a:r>
          </a:p>
        </p:txBody>
      </p:sp>
      <p:sp>
        <p:nvSpPr>
          <p:cNvPr id="4" name="TextBox 3"/>
          <p:cNvSpPr txBox="1"/>
          <p:nvPr/>
        </p:nvSpPr>
        <p:spPr>
          <a:xfrm>
            <a:off x="152400" y="1227921"/>
            <a:ext cx="5181600" cy="512448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CC0066"/>
                </a:solidFill>
                <a:effectLst/>
                <a:uLnTx/>
                <a:uFillTx/>
              </a:rPr>
              <a:t>MEMBERS - 34</a:t>
            </a:r>
            <a:endParaRPr kumimoji="0" lang="en-US" sz="1400" b="1" i="0" u="none" strike="noStrike" kern="0" cap="none" spc="0" normalizeH="0" baseline="0" noProof="0" dirty="0">
              <a:ln>
                <a:noFill/>
              </a:ln>
              <a:solidFill>
                <a:srgbClr val="CC0066"/>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Agenzia Spaziale Italiana (ASI)</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Canadian Space Agency (CSA)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Centre National </a:t>
            </a:r>
            <a:r>
              <a:rPr kumimoji="0" lang="en-US" sz="900" b="0" i="0" u="none" strike="noStrike" kern="0" cap="none" spc="0" normalizeH="0" baseline="0" noProof="0" dirty="0" err="1">
                <a:ln>
                  <a:noFill/>
                </a:ln>
                <a:solidFill>
                  <a:srgbClr val="696969">
                    <a:lumMod val="50000"/>
                  </a:srgbClr>
                </a:solidFill>
                <a:effectLst/>
                <a:uLnTx/>
                <a:uFillTx/>
              </a:rPr>
              <a:t>d’Etudes</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Spatiales</a:t>
            </a:r>
            <a:r>
              <a:rPr kumimoji="0" lang="en-US" sz="900" b="0" i="0" u="none" strike="noStrike" kern="0" cap="none" spc="0" normalizeH="0" baseline="0" noProof="0" dirty="0">
                <a:ln>
                  <a:noFill/>
                </a:ln>
                <a:solidFill>
                  <a:srgbClr val="696969">
                    <a:lumMod val="50000"/>
                  </a:srgbClr>
                </a:solidFill>
                <a:effectLst/>
                <a:uLnTx/>
                <a:uFillTx/>
              </a:rPr>
              <a:t> (CNES), France</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Centro para </a:t>
            </a:r>
            <a:r>
              <a:rPr kumimoji="0" lang="en-US" sz="900" b="0" i="0" u="none" strike="noStrike" kern="0" cap="none" spc="0" normalizeH="0" baseline="0" noProof="0" dirty="0" err="1">
                <a:ln>
                  <a:noFill/>
                </a:ln>
                <a:solidFill>
                  <a:srgbClr val="696969">
                    <a:lumMod val="50000"/>
                  </a:srgbClr>
                </a:solidFill>
                <a:effectLst/>
                <a:uLnTx/>
                <a:uFillTx/>
              </a:rPr>
              <a:t>Desarrollo</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Tecnólogico</a:t>
            </a:r>
            <a:r>
              <a:rPr kumimoji="0" lang="en-US" sz="900" b="0" i="0" u="none" strike="noStrike" kern="0" cap="none" spc="0" normalizeH="0" baseline="0" noProof="0" dirty="0">
                <a:ln>
                  <a:noFill/>
                </a:ln>
                <a:solidFill>
                  <a:srgbClr val="696969">
                    <a:lumMod val="50000"/>
                  </a:srgbClr>
                </a:solidFill>
                <a:effectLst/>
                <a:uLnTx/>
                <a:uFillTx/>
              </a:rPr>
              <a:t> Industrial (CDTI), Spain</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China Center for Resources Satellite Data and Applications (CRESDA)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Chinese Academy of Space Technology (CAST)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err="1">
                <a:ln>
                  <a:noFill/>
                </a:ln>
                <a:solidFill>
                  <a:srgbClr val="696969">
                    <a:lumMod val="50000"/>
                  </a:srgbClr>
                </a:solidFill>
                <a:effectLst/>
                <a:uLnTx/>
                <a:uFillTx/>
              </a:rPr>
              <a:t>Comisión</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Nacional</a:t>
            </a:r>
            <a:r>
              <a:rPr kumimoji="0" lang="en-US" sz="900" b="0" i="0" u="none" strike="noStrike" kern="0" cap="none" spc="0" normalizeH="0" baseline="0" noProof="0" dirty="0">
                <a:ln>
                  <a:noFill/>
                </a:ln>
                <a:solidFill>
                  <a:srgbClr val="696969">
                    <a:lumMod val="50000"/>
                  </a:srgbClr>
                </a:solidFill>
                <a:effectLst/>
                <a:uLnTx/>
                <a:uFillTx/>
              </a:rPr>
              <a:t> de </a:t>
            </a:r>
            <a:r>
              <a:rPr kumimoji="0" lang="en-US" sz="900" b="0" i="0" u="none" strike="noStrike" kern="0" cap="none" spc="0" normalizeH="0" baseline="0" noProof="0" dirty="0" err="1">
                <a:ln>
                  <a:noFill/>
                </a:ln>
                <a:solidFill>
                  <a:srgbClr val="696969">
                    <a:lumMod val="50000"/>
                  </a:srgbClr>
                </a:solidFill>
                <a:effectLst/>
                <a:uLnTx/>
                <a:uFillTx/>
              </a:rPr>
              <a:t>Actividades</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Espaciales</a:t>
            </a:r>
            <a:r>
              <a:rPr kumimoji="0" lang="en-US" sz="900" b="0" i="0" u="none" strike="noStrike" kern="0" cap="none" spc="0" normalizeH="0" baseline="0" noProof="0" dirty="0">
                <a:ln>
                  <a:noFill/>
                </a:ln>
                <a:solidFill>
                  <a:srgbClr val="696969">
                    <a:lumMod val="50000"/>
                  </a:srgbClr>
                </a:solidFill>
                <a:effectLst/>
                <a:uLnTx/>
                <a:uFillTx/>
              </a:rPr>
              <a:t> (CONAE), Argentina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Commonwealth Scientific &amp; Industrial Research </a:t>
            </a:r>
            <a:r>
              <a:rPr kumimoji="0" lang="en-US" sz="900" b="0" i="0" u="none" strike="noStrike" kern="0" cap="none" spc="0" normalizeH="0" baseline="0" noProof="0" dirty="0" err="1">
                <a:ln>
                  <a:noFill/>
                </a:ln>
                <a:solidFill>
                  <a:srgbClr val="696969">
                    <a:lumMod val="50000"/>
                  </a:srgbClr>
                </a:solidFill>
                <a:effectLst/>
                <a:uLnTx/>
                <a:uFillTx/>
              </a:rPr>
              <a:t>Organisation</a:t>
            </a:r>
            <a:r>
              <a:rPr kumimoji="0" lang="en-US" sz="900" b="0" i="0" u="none" strike="noStrike" kern="0" cap="none" spc="0" normalizeH="0" baseline="0" noProof="0" dirty="0">
                <a:ln>
                  <a:noFill/>
                </a:ln>
                <a:solidFill>
                  <a:srgbClr val="696969">
                    <a:lumMod val="50000"/>
                  </a:srgbClr>
                </a:solidFill>
                <a:effectLst/>
                <a:uLnTx/>
                <a:uFillTx/>
              </a:rPr>
              <a:t> (CSIRO), </a:t>
            </a:r>
            <a:r>
              <a:rPr kumimoji="0" lang="en-US" sz="900" b="0" i="0" u="none" strike="noStrike" kern="0" cap="none" spc="0" normalizeH="0" baseline="0" noProof="0" dirty="0" smtClean="0">
                <a:ln>
                  <a:noFill/>
                </a:ln>
                <a:solidFill>
                  <a:srgbClr val="696969">
                    <a:lumMod val="50000"/>
                  </a:srgbClr>
                </a:solidFill>
                <a:effectLst/>
                <a:uLnTx/>
                <a:uFillTx/>
              </a:rPr>
              <a:t>Australia</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err="1">
                <a:ln>
                  <a:noFill/>
                </a:ln>
                <a:solidFill>
                  <a:srgbClr val="696969">
                    <a:lumMod val="50000"/>
                  </a:srgbClr>
                </a:solidFill>
                <a:effectLst/>
                <a:uLnTx/>
                <a:uFillTx/>
              </a:rPr>
              <a:t>Deutsches</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Zentrum</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fürLuft</a:t>
            </a:r>
            <a:r>
              <a:rPr kumimoji="0" lang="en-US" sz="900" b="0" i="0" u="none" strike="noStrike" kern="0" cap="none" spc="0" normalizeH="0" baseline="0" noProof="0" dirty="0">
                <a:ln>
                  <a:noFill/>
                </a:ln>
                <a:solidFill>
                  <a:srgbClr val="696969">
                    <a:lumMod val="50000"/>
                  </a:srgbClr>
                </a:solidFill>
                <a:effectLst/>
                <a:uLnTx/>
                <a:uFillTx/>
              </a:rPr>
              <a:t>-und </a:t>
            </a:r>
            <a:r>
              <a:rPr kumimoji="0" lang="en-US" sz="900" b="0" i="0" u="none" strike="noStrike" kern="0" cap="none" spc="0" normalizeH="0" baseline="0" noProof="0" dirty="0" err="1">
                <a:ln>
                  <a:noFill/>
                </a:ln>
                <a:solidFill>
                  <a:srgbClr val="696969">
                    <a:lumMod val="50000"/>
                  </a:srgbClr>
                </a:solidFill>
                <a:effectLst/>
                <a:uLnTx/>
                <a:uFillTx/>
              </a:rPr>
              <a:t>Raumfahrt</a:t>
            </a:r>
            <a:r>
              <a:rPr kumimoji="0" lang="en-US" sz="900" b="0" i="0" u="none" strike="noStrike" kern="0" cap="none" spc="0" normalizeH="0" baseline="0" noProof="0" dirty="0">
                <a:ln>
                  <a:noFill/>
                </a:ln>
                <a:solidFill>
                  <a:srgbClr val="696969">
                    <a:lumMod val="50000"/>
                  </a:srgbClr>
                </a:solidFill>
                <a:effectLst/>
                <a:uLnTx/>
                <a:uFillTx/>
              </a:rPr>
              <a:t> (DLR), Germany</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European Commission (EC)</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European </a:t>
            </a:r>
            <a:r>
              <a:rPr kumimoji="0" lang="en-US" sz="900" b="0" i="0" u="none" strike="noStrike" kern="0" cap="none" spc="0" normalizeH="0" baseline="0" noProof="0" dirty="0" err="1">
                <a:ln>
                  <a:noFill/>
                </a:ln>
                <a:solidFill>
                  <a:srgbClr val="696969">
                    <a:lumMod val="50000"/>
                  </a:srgbClr>
                </a:solidFill>
                <a:effectLst/>
                <a:uLnTx/>
                <a:uFillTx/>
              </a:rPr>
              <a:t>Organisation</a:t>
            </a:r>
            <a:r>
              <a:rPr kumimoji="0" lang="en-US" sz="900" b="0" i="0" u="none" strike="noStrike" kern="0" cap="none" spc="0" normalizeH="0" baseline="0" noProof="0" dirty="0">
                <a:ln>
                  <a:noFill/>
                </a:ln>
                <a:solidFill>
                  <a:srgbClr val="696969">
                    <a:lumMod val="50000"/>
                  </a:srgbClr>
                </a:solidFill>
                <a:effectLst/>
                <a:uLnTx/>
                <a:uFillTx/>
              </a:rPr>
              <a:t> for the Exploitation of Meteorological </a:t>
            </a:r>
            <a:r>
              <a:rPr kumimoji="0" lang="en-US" sz="900" b="0" i="0" u="none" strike="noStrike" kern="0" cap="none" spc="0" normalizeH="0" baseline="0" noProof="0" dirty="0" smtClean="0">
                <a:ln>
                  <a:noFill/>
                </a:ln>
                <a:solidFill>
                  <a:srgbClr val="696969">
                    <a:lumMod val="50000"/>
                  </a:srgbClr>
                </a:solidFill>
                <a:effectLst/>
                <a:uLnTx/>
                <a:uFillTx/>
              </a:rPr>
              <a:t>Satellites (EUMETSAT</a:t>
            </a:r>
            <a:r>
              <a:rPr kumimoji="0" lang="en-US" sz="900" b="0" i="0" u="none" strike="noStrike" kern="0" cap="none" spc="0" normalizeH="0" baseline="0" noProof="0" dirty="0">
                <a:ln>
                  <a:noFill/>
                </a:ln>
                <a:solidFill>
                  <a:srgbClr val="696969">
                    <a:lumMod val="50000"/>
                  </a:srgbClr>
                </a:solidFill>
                <a:effectLst/>
                <a:uLnTx/>
                <a:uFillTx/>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European Space Agency (ESA)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Geo-Informatics and Space Technology Development Agency (GISTDA), </a:t>
            </a:r>
            <a:r>
              <a:rPr kumimoji="0" lang="en-US" sz="900" b="0" i="0" u="none" strike="noStrike" kern="0" cap="none" spc="0" normalizeH="0" baseline="0" noProof="0" dirty="0" smtClean="0">
                <a:ln>
                  <a:noFill/>
                </a:ln>
                <a:solidFill>
                  <a:srgbClr val="696969">
                    <a:lumMod val="50000"/>
                  </a:srgbClr>
                </a:solidFill>
                <a:effectLst/>
                <a:uLnTx/>
                <a:uFillTx/>
              </a:rPr>
              <a:t>Thailand</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Indian Space Research </a:t>
            </a:r>
            <a:r>
              <a:rPr kumimoji="0" lang="en-US" sz="900" b="0" i="0" u="none" strike="noStrike" kern="0" cap="none" spc="0" normalizeH="0" baseline="0" noProof="0" dirty="0" err="1">
                <a:ln>
                  <a:noFill/>
                </a:ln>
                <a:solidFill>
                  <a:srgbClr val="696969">
                    <a:lumMod val="50000"/>
                  </a:srgbClr>
                </a:solidFill>
                <a:effectLst/>
                <a:uLnTx/>
                <a:uFillTx/>
              </a:rPr>
              <a:t>Organisation</a:t>
            </a:r>
            <a:r>
              <a:rPr kumimoji="0" lang="en-US" sz="900" b="0" i="0" u="none" strike="noStrike" kern="0" cap="none" spc="0" normalizeH="0" baseline="0" noProof="0" dirty="0">
                <a:ln>
                  <a:noFill/>
                </a:ln>
                <a:solidFill>
                  <a:srgbClr val="696969">
                    <a:lumMod val="50000"/>
                  </a:srgbClr>
                </a:solidFill>
                <a:effectLst/>
                <a:uLnTx/>
                <a:uFillTx/>
              </a:rPr>
              <a:t> (ISRO)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err="1">
                <a:ln>
                  <a:noFill/>
                </a:ln>
                <a:solidFill>
                  <a:srgbClr val="696969">
                    <a:lumMod val="50000"/>
                  </a:srgbClr>
                </a:solidFill>
                <a:effectLst/>
                <a:uLnTx/>
                <a:uFillTx/>
              </a:rPr>
              <a:t>Instituto</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Nacional</a:t>
            </a:r>
            <a:r>
              <a:rPr kumimoji="0" lang="en-US" sz="900" b="0" i="0" u="none" strike="noStrike" kern="0" cap="none" spc="0" normalizeH="0" baseline="0" noProof="0" dirty="0">
                <a:ln>
                  <a:noFill/>
                </a:ln>
                <a:solidFill>
                  <a:srgbClr val="696969">
                    <a:lumMod val="50000"/>
                  </a:srgbClr>
                </a:solidFill>
                <a:effectLst/>
                <a:uLnTx/>
                <a:uFillTx/>
              </a:rPr>
              <a:t> de </a:t>
            </a:r>
            <a:r>
              <a:rPr kumimoji="0" lang="en-US" sz="900" b="0" i="0" u="none" strike="noStrike" kern="0" cap="none" spc="0" normalizeH="0" baseline="0" noProof="0" dirty="0" err="1">
                <a:ln>
                  <a:noFill/>
                </a:ln>
                <a:solidFill>
                  <a:srgbClr val="696969">
                    <a:lumMod val="50000"/>
                  </a:srgbClr>
                </a:solidFill>
                <a:effectLst/>
                <a:uLnTx/>
                <a:uFillTx/>
              </a:rPr>
              <a:t>Pesquisas</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Espaciais</a:t>
            </a:r>
            <a:r>
              <a:rPr kumimoji="0" lang="en-US" sz="900" b="0" i="0" u="none" strike="noStrike" kern="0" cap="none" spc="0" normalizeH="0" baseline="0" noProof="0" dirty="0">
                <a:ln>
                  <a:noFill/>
                </a:ln>
                <a:solidFill>
                  <a:srgbClr val="696969">
                    <a:lumMod val="50000"/>
                  </a:srgbClr>
                </a:solidFill>
                <a:effectLst/>
                <a:uLnTx/>
                <a:uFillTx/>
              </a:rPr>
              <a:t> (INPE), Brazil</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Japan Aerospace Exploration Agency/Ministry of Education, Culture, Sports, </a:t>
            </a:r>
            <a:r>
              <a:rPr kumimoji="0" lang="en-US" sz="900" b="0" i="0" u="none" strike="noStrike" kern="0" cap="none" spc="0" normalizeH="0" baseline="0" noProof="0" dirty="0" smtClean="0">
                <a:ln>
                  <a:noFill/>
                </a:ln>
                <a:solidFill>
                  <a:srgbClr val="696969">
                    <a:lumMod val="50000"/>
                  </a:srgbClr>
                </a:solidFill>
                <a:effectLst/>
                <a:uLnTx/>
                <a:uFillTx/>
              </a:rPr>
              <a:t>Science</a:t>
            </a:r>
            <a:r>
              <a:rPr kumimoji="0" lang="en-US" sz="900" b="0" i="0" u="none" strike="noStrike" kern="0" cap="none" spc="0" normalizeH="0" baseline="0" noProof="0" dirty="0">
                <a:ln>
                  <a:noFill/>
                </a:ln>
                <a:solidFill>
                  <a:srgbClr val="696969">
                    <a:lumMod val="50000"/>
                  </a:srgbClr>
                </a:solidFill>
                <a:effectLst/>
                <a:uLnTx/>
                <a:uFillTx/>
              </a:rPr>
              <a:t>, and </a:t>
            </a:r>
            <a:r>
              <a:rPr kumimoji="0" lang="en-US" sz="900" b="0" i="0" u="none" strike="noStrike" kern="0" cap="none" spc="0" normalizeH="0" baseline="0" noProof="0" dirty="0" smtClean="0">
                <a:ln>
                  <a:noFill/>
                </a:ln>
                <a:solidFill>
                  <a:srgbClr val="696969">
                    <a:lumMod val="50000"/>
                  </a:srgbClr>
                </a:solidFill>
                <a:effectLst/>
                <a:uLnTx/>
                <a:uFillTx/>
              </a:rPr>
              <a:t>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Technology </a:t>
            </a:r>
            <a:r>
              <a:rPr kumimoji="0" lang="en-US" sz="900" b="0" i="0" u="none" strike="noStrike" kern="0" cap="none" spc="0" normalizeH="0" baseline="0" noProof="0" dirty="0">
                <a:ln>
                  <a:noFill/>
                </a:ln>
                <a:solidFill>
                  <a:srgbClr val="696969">
                    <a:lumMod val="50000"/>
                  </a:srgbClr>
                </a:solidFill>
                <a:effectLst/>
                <a:uLnTx/>
                <a:uFillTx/>
              </a:rPr>
              <a:t>(JAXA/MEXT)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Korea Aerospace Research Institute (KARI</a:t>
            </a:r>
            <a:r>
              <a:rPr kumimoji="0" lang="en-US" sz="900" b="0" i="0" u="none" strike="noStrike" kern="0" cap="none" spc="0" normalizeH="0" baseline="0" noProof="0" dirty="0" smtClean="0">
                <a:ln>
                  <a:noFill/>
                </a:ln>
                <a:solidFill>
                  <a:srgbClr val="696969">
                    <a:lumMod val="50000"/>
                  </a:srgbClr>
                </a:solidFill>
                <a:effectLst/>
                <a:uLnTx/>
                <a:uFillTx/>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Korea Meteorological Administration (KMA)</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National </a:t>
            </a:r>
            <a:r>
              <a:rPr kumimoji="0" lang="en-US" sz="900" b="0" i="0" u="none" strike="noStrike" kern="0" cap="none" spc="0" normalizeH="0" baseline="0" noProof="0" dirty="0">
                <a:ln>
                  <a:noFill/>
                </a:ln>
                <a:solidFill>
                  <a:srgbClr val="696969">
                    <a:lumMod val="50000"/>
                  </a:srgbClr>
                </a:solidFill>
                <a:effectLst/>
                <a:uLnTx/>
                <a:uFillTx/>
              </a:rPr>
              <a:t>Aeronautics and Space Administration (NASA), </a:t>
            </a:r>
            <a:r>
              <a:rPr kumimoji="0" lang="en-US" sz="900" b="0" i="0" u="none" strike="noStrike" kern="0" cap="none" spc="0" normalizeH="0" baseline="0" noProof="0" dirty="0" smtClean="0">
                <a:ln>
                  <a:noFill/>
                </a:ln>
                <a:solidFill>
                  <a:srgbClr val="696969">
                    <a:lumMod val="50000"/>
                  </a:srgbClr>
                </a:solidFill>
                <a:effectLst/>
                <a:uLnTx/>
                <a:uFillTx/>
              </a:rPr>
              <a:t>USA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National Institute of Environmental Research (NIER), Korea</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Oceanic and Atmospheric Administration (NOAA), USA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Remote Sensing Center of China (NRSCC)</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Satellite Meteorological Center/Chinese Meteorological Administration </a:t>
            </a:r>
            <a:r>
              <a:rPr kumimoji="0" lang="en-US" sz="900" b="0" i="0" u="none" strike="noStrike" kern="0" cap="none" spc="0" normalizeH="0" baseline="0" noProof="0" dirty="0" smtClean="0">
                <a:ln>
                  <a:noFill/>
                </a:ln>
                <a:solidFill>
                  <a:srgbClr val="696969">
                    <a:lumMod val="50000"/>
                  </a:srgbClr>
                </a:solidFill>
                <a:effectLst/>
                <a:uLnTx/>
                <a:uFillTx/>
              </a:rPr>
              <a:t>(</a:t>
            </a:r>
            <a:r>
              <a:rPr kumimoji="0" lang="en-US" sz="900" b="0" i="0" u="none" strike="noStrike" kern="0" cap="none" spc="0" normalizeH="0" baseline="0" noProof="0" dirty="0">
                <a:ln>
                  <a:noFill/>
                </a:ln>
                <a:solidFill>
                  <a:srgbClr val="696969">
                    <a:lumMod val="50000"/>
                  </a:srgbClr>
                </a:solidFill>
                <a:effectLst/>
                <a:uLnTx/>
                <a:uFillTx/>
              </a:rPr>
              <a:t>NSMC/CMA)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Space Agency of Ukraine (NKAU)</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Space Research Agency of Nigeria (NASRDA)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Netherlands Space Office (NSO)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Russian Federal Space Agency (</a:t>
            </a:r>
            <a:r>
              <a:rPr kumimoji="0" lang="en-US" sz="900" b="0" i="0" u="none" strike="noStrike" kern="0" cap="none" spc="0" normalizeH="0" baseline="0" noProof="0" dirty="0" smtClean="0">
                <a:ln>
                  <a:noFill/>
                </a:ln>
                <a:solidFill>
                  <a:srgbClr val="696969">
                    <a:lumMod val="50000"/>
                  </a:srgbClr>
                </a:solidFill>
                <a:effectLst/>
                <a:uLnTx/>
                <a:uFillTx/>
              </a:rPr>
              <a:t>ROSCOSMOS</a:t>
            </a:r>
            <a:r>
              <a:rPr kumimoji="0" lang="en-US" sz="900" b="0" i="0" u="none" strike="noStrike" kern="0" cap="none" spc="0" normalizeH="0" baseline="0" noProof="0" dirty="0">
                <a:ln>
                  <a:noFill/>
                </a:ln>
                <a:solidFill>
                  <a:srgbClr val="696969">
                    <a:lumMod val="50000"/>
                  </a:srgbClr>
                </a:solidFill>
                <a:effectLst/>
                <a:uLnTx/>
                <a:uFillTx/>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Russian Federal Service for Hydrometeorology and Environmental </a:t>
            </a:r>
            <a:r>
              <a:rPr kumimoji="0" lang="en-US" sz="900" b="0" i="0" u="none" strike="noStrike" kern="0" cap="none" spc="0" normalizeH="0" baseline="0" noProof="0" dirty="0" smtClean="0">
                <a:ln>
                  <a:noFill/>
                </a:ln>
                <a:solidFill>
                  <a:srgbClr val="696969">
                    <a:lumMod val="50000"/>
                  </a:srgbClr>
                </a:solidFill>
                <a:effectLst/>
                <a:uLnTx/>
                <a:uFillTx/>
              </a:rPr>
              <a:t>Monitoring (</a:t>
            </a:r>
            <a:r>
              <a:rPr kumimoji="0" lang="en-US" sz="900" b="0" i="0" u="none" strike="noStrike" kern="0" cap="none" spc="0" normalizeH="0" baseline="0" noProof="0" dirty="0">
                <a:ln>
                  <a:noFill/>
                </a:ln>
                <a:solidFill>
                  <a:srgbClr val="696969">
                    <a:lumMod val="50000"/>
                  </a:srgbClr>
                </a:solidFill>
                <a:effectLst/>
                <a:uLnTx/>
                <a:uFillTx/>
              </a:rPr>
              <a:t>ROSHYDROMET)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South African National Space Agency (SANSA)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Scientific and Technological Research Council of Turkey (TÜBITAK)</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United Arab Emirates Space Agency (UAE 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United </a:t>
            </a:r>
            <a:r>
              <a:rPr kumimoji="0" lang="en-US" sz="900" b="0" i="0" u="none" strike="noStrike" kern="0" cap="none" spc="0" normalizeH="0" baseline="0" noProof="0" dirty="0">
                <a:ln>
                  <a:noFill/>
                </a:ln>
                <a:solidFill>
                  <a:srgbClr val="696969">
                    <a:lumMod val="50000"/>
                  </a:srgbClr>
                </a:solidFill>
                <a:effectLst/>
                <a:uLnTx/>
                <a:uFillTx/>
              </a:rPr>
              <a:t>Kingdom Space Agency (UKSA)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States Geological Survey (USGS)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Vietnam Academy of Science and Technology (VAST)</a:t>
            </a:r>
          </a:p>
        </p:txBody>
      </p:sp>
      <p:sp>
        <p:nvSpPr>
          <p:cNvPr id="5" name="TextBox 4"/>
          <p:cNvSpPr txBox="1"/>
          <p:nvPr/>
        </p:nvSpPr>
        <p:spPr>
          <a:xfrm>
            <a:off x="5334000" y="1193007"/>
            <a:ext cx="3810000" cy="486287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CC0066"/>
                </a:solidFill>
                <a:effectLst/>
                <a:uLnTx/>
                <a:uFillTx/>
              </a:rPr>
              <a:t>ASSOCIATES -</a:t>
            </a:r>
            <a:r>
              <a:rPr kumimoji="0" lang="en-US" sz="1400" b="1" i="0" u="none" strike="noStrike" kern="0" cap="none" spc="0" normalizeH="0" baseline="0" noProof="0" dirty="0" smtClean="0">
                <a:ln>
                  <a:noFill/>
                </a:ln>
                <a:solidFill>
                  <a:srgbClr val="002060"/>
                </a:solidFill>
                <a:effectLst/>
                <a:uLnTx/>
                <a:uFillTx/>
              </a:rPr>
              <a:t> </a:t>
            </a:r>
            <a:r>
              <a:rPr kumimoji="0" lang="en-US" sz="1400" b="1" i="0" u="none" strike="noStrike" kern="0" cap="none" spc="0" normalizeH="0" baseline="0" noProof="0" dirty="0" smtClean="0">
                <a:ln>
                  <a:noFill/>
                </a:ln>
                <a:solidFill>
                  <a:srgbClr val="C00000"/>
                </a:solidFill>
                <a:effectLst/>
                <a:uLnTx/>
                <a:uFillTx/>
              </a:rPr>
              <a:t>28</a:t>
            </a:r>
            <a:endParaRPr kumimoji="0" lang="en-US" sz="1400" b="1" i="0" u="none" strike="noStrike" kern="0" cap="none" spc="0" normalizeH="0" baseline="0" noProof="0" dirty="0">
              <a:ln>
                <a:noFill/>
              </a:ln>
              <a:solidFill>
                <a:srgbClr val="C00000"/>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Australian Bureau of Meteorology (BOM)</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Belgian </a:t>
            </a:r>
            <a:r>
              <a:rPr kumimoji="0" lang="en-US" sz="900" b="0" i="0" u="none" strike="noStrike" kern="0" cap="none" spc="0" normalizeH="0" baseline="0" noProof="0" dirty="0">
                <a:ln>
                  <a:noFill/>
                </a:ln>
                <a:solidFill>
                  <a:srgbClr val="696969">
                    <a:lumMod val="50000"/>
                  </a:srgbClr>
                </a:solidFill>
                <a:effectLst/>
                <a:uLnTx/>
                <a:uFillTx/>
              </a:rPr>
              <a:t>Federal Science Policy Office (BELSPO)</a:t>
            </a:r>
            <a:br>
              <a:rPr kumimoji="0" lang="en-US" sz="900" b="0" i="0" u="none" strike="noStrike" kern="0" cap="none" spc="0" normalizeH="0" baseline="0" noProof="0" dirty="0">
                <a:ln>
                  <a:noFill/>
                </a:ln>
                <a:solidFill>
                  <a:srgbClr val="696969">
                    <a:lumMod val="50000"/>
                  </a:srgbClr>
                </a:solidFill>
                <a:effectLst/>
                <a:uLnTx/>
                <a:uFillTx/>
              </a:rPr>
            </a:br>
            <a:r>
              <a:rPr kumimoji="0" lang="en-US" sz="900" b="0" i="0" u="none" strike="noStrike" kern="0" cap="none" spc="0" normalizeH="0" baseline="0" noProof="0" dirty="0">
                <a:ln>
                  <a:noFill/>
                </a:ln>
                <a:solidFill>
                  <a:srgbClr val="696969">
                    <a:lumMod val="50000"/>
                  </a:srgbClr>
                </a:solidFill>
                <a:effectLst/>
                <a:uLnTx/>
                <a:uFillTx/>
              </a:rPr>
              <a:t>Canada Centre for Mapping &amp; Earth Observation (CCMEO)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Crown Research Institute (CRI), New Zealand</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Earth Systems Science </a:t>
            </a:r>
            <a:r>
              <a:rPr kumimoji="0" lang="en-US" sz="900" b="0" i="0" u="none" strike="noStrike" kern="0" cap="none" spc="0" normalizeH="0" baseline="0" noProof="0" dirty="0" err="1">
                <a:ln>
                  <a:noFill/>
                </a:ln>
                <a:solidFill>
                  <a:srgbClr val="696969">
                    <a:lumMod val="50000"/>
                  </a:srgbClr>
                </a:solidFill>
                <a:effectLst/>
                <a:uLnTx/>
                <a:uFillTx/>
              </a:rPr>
              <a:t>Organisation</a:t>
            </a:r>
            <a:r>
              <a:rPr kumimoji="0" lang="en-US" sz="900" b="0" i="0" u="none" strike="noStrike" kern="0" cap="none" spc="0" normalizeH="0" baseline="0" noProof="0" dirty="0">
                <a:ln>
                  <a:noFill/>
                </a:ln>
                <a:solidFill>
                  <a:srgbClr val="696969">
                    <a:lumMod val="50000"/>
                  </a:srgbClr>
                </a:solidFill>
                <a:effectLst/>
                <a:uLnTx/>
                <a:uFillTx/>
              </a:rPr>
              <a:t> (ESSO), India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South African Council for Scientific and Industrial Research </a:t>
            </a:r>
            <a:endParaRPr kumimoji="0" lang="en-US" sz="900" b="0" i="0" u="none" strike="noStrike" kern="0" cap="none" spc="0" normalizeH="0" baseline="0" noProof="0" dirty="0" smtClean="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a:t>
            </a:r>
            <a:r>
              <a:rPr kumimoji="0" lang="en-US" sz="900" b="0" i="0" u="none" strike="noStrike" kern="0" cap="none" spc="0" normalizeH="0" baseline="0" noProof="0" dirty="0">
                <a:ln>
                  <a:noFill/>
                </a:ln>
                <a:solidFill>
                  <a:srgbClr val="696969">
                    <a:lumMod val="50000"/>
                  </a:srgbClr>
                </a:solidFill>
                <a:effectLst/>
                <a:uLnTx/>
                <a:uFillTx/>
              </a:rPr>
              <a:t>CSIR)/Satellite Applications Centre (SAC)</a:t>
            </a:r>
            <a:br>
              <a:rPr kumimoji="0" lang="en-US" sz="900" b="0" i="0" u="none" strike="noStrike" kern="0" cap="none" spc="0" normalizeH="0" baseline="0" noProof="0" dirty="0">
                <a:ln>
                  <a:noFill/>
                </a:ln>
                <a:solidFill>
                  <a:srgbClr val="696969">
                    <a:lumMod val="50000"/>
                  </a:srgbClr>
                </a:solidFill>
                <a:effectLst/>
                <a:uLnTx/>
                <a:uFillTx/>
              </a:rPr>
            </a:br>
            <a:r>
              <a:rPr kumimoji="0" lang="en-AU" sz="900" b="0" i="0" u="none" strike="noStrike" kern="0" cap="none" spc="0" normalizeH="0" baseline="0" noProof="0" dirty="0">
                <a:ln>
                  <a:noFill/>
                </a:ln>
                <a:solidFill>
                  <a:srgbClr val="696969">
                    <a:lumMod val="50000"/>
                  </a:srgbClr>
                </a:solidFill>
                <a:effectLst/>
                <a:uLnTx/>
                <a:uFillTx/>
              </a:rPr>
              <a:t>Gabonese Agency for Space Studies and Observations (AGEOS)</a:t>
            </a:r>
            <a:endParaRPr kumimoji="0" lang="en-US" sz="900" b="0" i="0" u="none" strike="noStrike" kern="0" cap="none" spc="0" normalizeH="0" baseline="0" noProof="0" dirty="0" smtClean="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Global </a:t>
            </a:r>
            <a:r>
              <a:rPr kumimoji="0" lang="en-US" sz="900" b="0" i="0" u="none" strike="noStrike" kern="0" cap="none" spc="0" normalizeH="0" baseline="0" noProof="0" dirty="0">
                <a:ln>
                  <a:noFill/>
                </a:ln>
                <a:solidFill>
                  <a:srgbClr val="696969">
                    <a:lumMod val="50000"/>
                  </a:srgbClr>
                </a:solidFill>
                <a:effectLst/>
                <a:uLnTx/>
                <a:uFillTx/>
              </a:rPr>
              <a:t>Climate Observing System (GCOS)</a:t>
            </a:r>
            <a:br>
              <a:rPr kumimoji="0" lang="en-US" sz="900" b="0" i="0" u="none" strike="noStrike" kern="0" cap="none" spc="0" normalizeH="0" baseline="0" noProof="0" dirty="0">
                <a:ln>
                  <a:noFill/>
                </a:ln>
                <a:solidFill>
                  <a:srgbClr val="696969">
                    <a:lumMod val="50000"/>
                  </a:srgbClr>
                </a:solidFill>
                <a:effectLst/>
                <a:uLnTx/>
                <a:uFillTx/>
              </a:rPr>
            </a:br>
            <a:r>
              <a:rPr kumimoji="0" lang="en-US" sz="900" b="0" i="0" u="none" strike="noStrike" kern="0" cap="none" spc="0" normalizeH="0" baseline="0" noProof="0" dirty="0">
                <a:ln>
                  <a:noFill/>
                </a:ln>
                <a:solidFill>
                  <a:srgbClr val="696969">
                    <a:lumMod val="50000"/>
                  </a:srgbClr>
                </a:solidFill>
                <a:effectLst/>
                <a:uLnTx/>
                <a:uFillTx/>
              </a:rPr>
              <a:t>Geoscience </a:t>
            </a:r>
            <a:r>
              <a:rPr kumimoji="0" lang="en-US" sz="900" b="0" i="0" u="none" strike="noStrike" kern="0" cap="none" spc="0" normalizeH="0" baseline="0" noProof="0" dirty="0" smtClean="0">
                <a:ln>
                  <a:noFill/>
                </a:ln>
                <a:solidFill>
                  <a:srgbClr val="696969">
                    <a:lumMod val="50000"/>
                  </a:srgbClr>
                </a:solidFill>
                <a:effectLst/>
                <a:uLnTx/>
                <a:uFillTx/>
              </a:rPr>
              <a:t>Australia (GA)</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Global Geodetic Observing System (GGOS)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Global Ocean Observing System (GOOS)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C00000"/>
                </a:solidFill>
                <a:effectLst/>
                <a:uLnTx/>
                <a:uFillTx/>
              </a:rPr>
              <a:t>Global Terrestrial Observing System (GTOS)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Intergovernmental Oceanographic Commission (IOC)</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International Council for Science (ICSU)</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C00000"/>
                </a:solidFill>
                <a:effectLst/>
                <a:uLnTx/>
                <a:uFillTx/>
              </a:rPr>
              <a:t>International Geosphere-Biosphere </a:t>
            </a:r>
            <a:r>
              <a:rPr kumimoji="0" lang="en-US" sz="900" b="0" i="0" u="none" strike="noStrike" kern="0" cap="none" spc="0" normalizeH="0" baseline="0" noProof="0" dirty="0" err="1">
                <a:ln>
                  <a:noFill/>
                </a:ln>
                <a:solidFill>
                  <a:srgbClr val="C00000"/>
                </a:solidFill>
                <a:effectLst/>
                <a:uLnTx/>
                <a:uFillTx/>
              </a:rPr>
              <a:t>Programme</a:t>
            </a:r>
            <a:r>
              <a:rPr kumimoji="0" lang="en-US" sz="900" b="0" i="0" u="none" strike="noStrike" kern="0" cap="none" spc="0" normalizeH="0" baseline="0" noProof="0" dirty="0">
                <a:ln>
                  <a:noFill/>
                </a:ln>
                <a:solidFill>
                  <a:srgbClr val="C00000"/>
                </a:solidFill>
                <a:effectLst/>
                <a:uLnTx/>
                <a:uFillTx/>
              </a:rPr>
              <a:t> (IGBP)</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International Ocean </a:t>
            </a:r>
            <a:r>
              <a:rPr kumimoji="0" lang="en-US" sz="900" b="0" i="0" u="none" strike="noStrike" kern="0" cap="none" spc="0" normalizeH="0" baseline="0" noProof="0" dirty="0" err="1">
                <a:ln>
                  <a:noFill/>
                </a:ln>
                <a:solidFill>
                  <a:srgbClr val="696969">
                    <a:lumMod val="50000"/>
                  </a:srgbClr>
                </a:solidFill>
                <a:effectLst/>
                <a:uLnTx/>
                <a:uFillTx/>
              </a:rPr>
              <a:t>Colour</a:t>
            </a:r>
            <a:r>
              <a:rPr kumimoji="0" lang="en-US" sz="900" b="0" i="0" u="none" strike="noStrike" kern="0" cap="none" spc="0" normalizeH="0" baseline="0" noProof="0" dirty="0">
                <a:ln>
                  <a:noFill/>
                </a:ln>
                <a:solidFill>
                  <a:srgbClr val="696969">
                    <a:lumMod val="50000"/>
                  </a:srgbClr>
                </a:solidFill>
                <a:effectLst/>
                <a:uLnTx/>
                <a:uFillTx/>
              </a:rPr>
              <a:t> Coordinating Group (IOCCG)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International Society of Photogrammetry and Remote Sensing </a:t>
            </a:r>
            <a:r>
              <a:rPr kumimoji="0" lang="en-US" sz="900" b="0" i="0" u="none" strike="noStrike" kern="0" cap="none" spc="0" normalizeH="0" baseline="0" noProof="0" dirty="0" smtClean="0">
                <a:ln>
                  <a:noFill/>
                </a:ln>
                <a:solidFill>
                  <a:srgbClr val="696969">
                    <a:lumMod val="50000"/>
                  </a:srgbClr>
                </a:solidFill>
                <a:effectLst/>
                <a:uLnTx/>
                <a:uFillTx/>
              </a:rPr>
              <a:t>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a:t>
            </a:r>
            <a:r>
              <a:rPr kumimoji="0" lang="en-US" sz="900" b="0" i="0" u="none" strike="noStrike" kern="0" cap="none" spc="0" normalizeH="0" baseline="0" noProof="0" dirty="0">
                <a:ln>
                  <a:noFill/>
                </a:ln>
                <a:solidFill>
                  <a:srgbClr val="696969">
                    <a:lumMod val="50000"/>
                  </a:srgbClr>
                </a:solidFill>
                <a:effectLst/>
                <a:uLnTx/>
                <a:uFillTx/>
              </a:rPr>
              <a:t>ISPRS</a:t>
            </a:r>
            <a:r>
              <a:rPr kumimoji="0" lang="en-US" sz="900" b="0" i="0" u="none" strike="noStrike" kern="0" cap="none" spc="0" normalizeH="0" baseline="0" noProof="0" dirty="0" smtClean="0">
                <a:ln>
                  <a:noFill/>
                </a:ln>
                <a:solidFill>
                  <a:srgbClr val="696969">
                    <a:lumMod val="50000"/>
                  </a:srgbClr>
                </a:solidFill>
                <a:effectLst/>
                <a:uLnTx/>
                <a:uFillTx/>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Malaysian National Space Agency </a:t>
            </a:r>
            <a:r>
              <a:rPr kumimoji="0" lang="en-US" sz="900" b="0" i="0" u="none" strike="noStrike" kern="0" cap="none" spc="0" normalizeH="0" baseline="0" noProof="0" dirty="0" smtClean="0">
                <a:ln>
                  <a:noFill/>
                </a:ln>
                <a:solidFill>
                  <a:srgbClr val="696969">
                    <a:lumMod val="50000"/>
                  </a:srgbClr>
                </a:solidFill>
                <a:effectLst/>
                <a:uLnTx/>
                <a:uFillTx/>
              </a:rPr>
              <a:t>(ANGKASA)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Mexican Space Agency (AEM)</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Norwegian Space </a:t>
            </a:r>
            <a:r>
              <a:rPr kumimoji="0" lang="en-US" sz="900" b="0" i="0" u="none" strike="noStrike" kern="0" cap="none" spc="0" normalizeH="0" baseline="0" noProof="0" dirty="0" smtClean="0">
                <a:ln>
                  <a:noFill/>
                </a:ln>
                <a:solidFill>
                  <a:srgbClr val="696969">
                    <a:lumMod val="50000"/>
                  </a:srgbClr>
                </a:solidFill>
                <a:effectLst/>
                <a:uLnTx/>
                <a:uFillTx/>
              </a:rPr>
              <a:t>Centre </a:t>
            </a:r>
            <a:r>
              <a:rPr kumimoji="0" lang="en-US" sz="900" b="0" i="0" u="none" strike="noStrike" kern="0" cap="none" spc="0" normalizeH="0" baseline="0" noProof="0" dirty="0">
                <a:ln>
                  <a:noFill/>
                </a:ln>
                <a:solidFill>
                  <a:srgbClr val="696969">
                    <a:lumMod val="50000"/>
                  </a:srgbClr>
                </a:solidFill>
                <a:effectLst/>
                <a:uLnTx/>
                <a:uFillTx/>
              </a:rPr>
              <a:t>(NSC)</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Swedish National Space </a:t>
            </a:r>
            <a:r>
              <a:rPr kumimoji="0" lang="en-US" sz="900" b="0" i="0" u="none" strike="noStrike" kern="0" cap="none" spc="0" normalizeH="0" baseline="0" noProof="0" dirty="0" smtClean="0">
                <a:ln>
                  <a:noFill/>
                </a:ln>
                <a:solidFill>
                  <a:srgbClr val="696969">
                    <a:lumMod val="50000"/>
                  </a:srgbClr>
                </a:solidFill>
                <a:effectLst/>
                <a:uLnTx/>
                <a:uFillTx/>
              </a:rPr>
              <a:t>Agency </a:t>
            </a:r>
            <a:r>
              <a:rPr kumimoji="0" lang="en-US" sz="900" b="0" i="0" u="none" strike="noStrike" kern="0" cap="none" spc="0" normalizeH="0" baseline="0" noProof="0" dirty="0">
                <a:ln>
                  <a:noFill/>
                </a:ln>
                <a:solidFill>
                  <a:srgbClr val="696969">
                    <a:lumMod val="50000"/>
                  </a:srgbClr>
                </a:solidFill>
                <a:effectLst/>
                <a:uLnTx/>
                <a:uFillTx/>
              </a:rPr>
              <a:t>(</a:t>
            </a:r>
            <a:r>
              <a:rPr kumimoji="0" lang="en-US" sz="900" b="0" i="0" u="none" strike="noStrike" kern="0" cap="none" spc="0" normalizeH="0" baseline="0" noProof="0" dirty="0" smtClean="0">
                <a:ln>
                  <a:noFill/>
                </a:ln>
                <a:solidFill>
                  <a:srgbClr val="696969">
                    <a:lumMod val="50000"/>
                  </a:srgbClr>
                </a:solidFill>
                <a:effectLst/>
                <a:uLnTx/>
                <a:uFillTx/>
              </a:rPr>
              <a:t>SNSA)</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Economic and Social Commission for Asia and the </a:t>
            </a:r>
            <a:endParaRPr kumimoji="0" lang="en-US" sz="900" b="0" i="0" u="none" strike="noStrike" kern="0" cap="none" spc="0" normalizeH="0" baseline="0" noProof="0" dirty="0" smtClean="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Pacific </a:t>
            </a:r>
            <a:r>
              <a:rPr kumimoji="0" lang="en-US" sz="900" b="0" i="0" u="none" strike="noStrike" kern="0" cap="none" spc="0" normalizeH="0" baseline="0" noProof="0" dirty="0">
                <a:ln>
                  <a:noFill/>
                </a:ln>
                <a:solidFill>
                  <a:srgbClr val="696969">
                    <a:lumMod val="50000"/>
                  </a:srgbClr>
                </a:solidFill>
                <a:effectLst/>
                <a:uLnTx/>
                <a:uFillTx/>
              </a:rPr>
              <a:t>(ESCAP)</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Educational, Scientific and Cultural Organization </a:t>
            </a:r>
            <a:endParaRPr kumimoji="0" lang="en-US" sz="900" b="0" i="0" u="none" strike="noStrike" kern="0" cap="none" spc="0" normalizeH="0" baseline="0" noProof="0" dirty="0" smtClean="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a:t>
            </a:r>
            <a:r>
              <a:rPr kumimoji="0" lang="en-US" sz="900" b="0" i="0" u="none" strike="noStrike" kern="0" cap="none" spc="0" normalizeH="0" baseline="0" noProof="0" dirty="0">
                <a:ln>
                  <a:noFill/>
                </a:ln>
                <a:solidFill>
                  <a:srgbClr val="696969">
                    <a:lumMod val="50000"/>
                  </a:srgbClr>
                </a:solidFill>
                <a:effectLst/>
                <a:uLnTx/>
                <a:uFillTx/>
              </a:rPr>
              <a:t>UNESCO)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Environment </a:t>
            </a:r>
            <a:r>
              <a:rPr kumimoji="0" lang="en-US" sz="900" b="0" i="0" u="none" strike="noStrike" kern="0" cap="none" spc="0" normalizeH="0" baseline="0" noProof="0" dirty="0" err="1">
                <a:ln>
                  <a:noFill/>
                </a:ln>
                <a:solidFill>
                  <a:srgbClr val="696969">
                    <a:lumMod val="50000"/>
                  </a:srgbClr>
                </a:solidFill>
                <a:effectLst/>
                <a:uLnTx/>
                <a:uFillTx/>
              </a:rPr>
              <a:t>Programme</a:t>
            </a:r>
            <a:r>
              <a:rPr kumimoji="0" lang="en-US" sz="900" b="0" i="0" u="none" strike="noStrike" kern="0" cap="none" spc="0" normalizeH="0" baseline="0" noProof="0" dirty="0">
                <a:ln>
                  <a:noFill/>
                </a:ln>
                <a:solidFill>
                  <a:srgbClr val="696969">
                    <a:lumMod val="50000"/>
                  </a:srgbClr>
                </a:solidFill>
                <a:effectLst/>
                <a:uLnTx/>
                <a:uFillTx/>
              </a:rPr>
              <a:t> (UNEP)</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Food and Agriculture Organization (FAO)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Office for Outer Space Affairs (UNOOSA)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World Climate Research </a:t>
            </a:r>
            <a:r>
              <a:rPr kumimoji="0" lang="en-US" sz="900" b="0" i="0" u="none" strike="noStrike" kern="0" cap="none" spc="0" normalizeH="0" baseline="0" noProof="0" dirty="0" err="1">
                <a:ln>
                  <a:noFill/>
                </a:ln>
                <a:solidFill>
                  <a:srgbClr val="696969">
                    <a:lumMod val="50000"/>
                  </a:srgbClr>
                </a:solidFill>
                <a:effectLst/>
                <a:uLnTx/>
                <a:uFillTx/>
              </a:rPr>
              <a:t>Programme</a:t>
            </a:r>
            <a:r>
              <a:rPr kumimoji="0" lang="en-US" sz="900" b="0" i="0" u="none" strike="noStrike" kern="0" cap="none" spc="0" normalizeH="0" baseline="0" noProof="0" dirty="0">
                <a:ln>
                  <a:noFill/>
                </a:ln>
                <a:solidFill>
                  <a:srgbClr val="696969">
                    <a:lumMod val="50000"/>
                  </a:srgbClr>
                </a:solidFill>
                <a:effectLst/>
                <a:uLnTx/>
                <a:uFillTx/>
              </a:rPr>
              <a:t> (WCRP)</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World Meteorological Organization (WMO)</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srgbClr val="696969"/>
              </a:solidFill>
              <a:effectLst/>
              <a:uLnTx/>
              <a:uFillTx/>
            </a:endParaRPr>
          </a:p>
        </p:txBody>
      </p:sp>
      <p:sp>
        <p:nvSpPr>
          <p:cNvPr id="6" name="Shape 14"/>
          <p:cNvSpPr>
            <a:spLocks noGrp="1"/>
          </p:cNvSpPr>
          <p:nvPr>
            <p:ph type="sldNum" sz="quarter" idx="2"/>
          </p:nvPr>
        </p:nvSpPr>
        <p:spPr>
          <a:xfrm>
            <a:off x="7239000" y="6546850"/>
            <a:ext cx="1905000" cy="256540"/>
          </a:xfrm>
        </p:spPr>
        <p:txBody>
          <a:bodyPr/>
          <a:lstStyle>
            <a:lvl1pPr>
              <a:spcBef>
                <a:spcPts val="0"/>
              </a:spcBef>
            </a:lvl1pPr>
          </a:lstStyle>
          <a:p>
            <a:pPr marL="0" marR="0" lvl="0" indent="0" algn="r" defTabSz="457200" eaLnBrk="1" fontAlgn="auto" latinLnBrk="0" hangingPunct="1">
              <a:lnSpc>
                <a:spcPct val="100000"/>
              </a:lnSpc>
              <a:spcBef>
                <a:spcPts val="0"/>
              </a:spcBef>
              <a:spcAft>
                <a:spcPts val="0"/>
              </a:spcAft>
              <a:buClrTx/>
              <a:buSzTx/>
              <a:buFontTx/>
              <a:buNone/>
              <a:tabLst/>
              <a:defRPr/>
            </a:pPr>
            <a:fld id="{86CB4B4D-7CA3-9044-876B-883B54F8677D}" type="slidenum">
              <a:rPr kumimoji="0" lang="en-US" sz="1000" b="0" i="0" u="none" strike="noStrike" kern="0" cap="none" spc="0" normalizeH="0" baseline="0" noProof="0" smtClean="0">
                <a:ln>
                  <a:noFill/>
                </a:ln>
                <a:solidFill>
                  <a:srgbClr val="002569"/>
                </a:solidFill>
                <a:effectLst/>
                <a:uLnTx/>
                <a:uFillTx/>
                <a:latin typeface="Calibri"/>
                <a:cs typeface="Calibri"/>
                <a:sym typeface="Calibri"/>
              </a:rPr>
              <a:pPr marL="0" marR="0" lvl="0" indent="0" algn="r" defTabSz="457200" eaLnBrk="1" fontAlgn="auto" latinLnBrk="0" hangingPunct="1">
                <a:lnSpc>
                  <a:spcPct val="100000"/>
                </a:lnSpc>
                <a:spcBef>
                  <a:spcPts val="0"/>
                </a:spcBef>
                <a:spcAft>
                  <a:spcPts val="0"/>
                </a:spcAft>
                <a:buClrTx/>
                <a:buSzTx/>
                <a:buFontTx/>
                <a:buNone/>
                <a:tabLst/>
                <a:defRPr/>
              </a:pPr>
              <a:t>4</a:t>
            </a:fld>
            <a:endParaRPr kumimoji="0" lang="en-US" sz="1000" b="0" i="0" u="none" strike="noStrike" kern="0" cap="none" spc="0" normalizeH="0" baseline="0" noProof="0">
              <a:ln>
                <a:noFill/>
              </a:ln>
              <a:solidFill>
                <a:srgbClr val="002569"/>
              </a:solidFill>
              <a:effectLst/>
              <a:uLnTx/>
              <a:uFillTx/>
              <a:latin typeface="Calibri"/>
              <a:cs typeface="Calibri"/>
              <a:sym typeface="Calibri"/>
            </a:endParaRPr>
          </a:p>
        </p:txBody>
      </p:sp>
      <p:sp>
        <p:nvSpPr>
          <p:cNvPr id="3" name="TextBox 2"/>
          <p:cNvSpPr txBox="1"/>
          <p:nvPr/>
        </p:nvSpPr>
        <p:spPr>
          <a:xfrm>
            <a:off x="7137400" y="6513985"/>
            <a:ext cx="1371600" cy="25391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2569"/>
                </a:solidFill>
                <a:effectLst/>
                <a:uLnTx/>
                <a:uFillTx/>
              </a:rPr>
              <a:t>Updated 22 Oct 18</a:t>
            </a:r>
            <a:endParaRPr kumimoji="0" lang="en-US" sz="1050" b="0" i="0" u="none" strike="noStrike" kern="0" cap="none" spc="0" normalizeH="0" baseline="0" noProof="0" dirty="0">
              <a:ln>
                <a:noFill/>
              </a:ln>
              <a:solidFill>
                <a:srgbClr val="002569"/>
              </a:solidFill>
              <a:effectLst/>
              <a:uLnTx/>
              <a:uFillTx/>
            </a:endParaRPr>
          </a:p>
        </p:txBody>
      </p:sp>
    </p:spTree>
    <p:extLst>
      <p:ext uri="{BB962C8B-B14F-4D97-AF65-F5344CB8AC3E}">
        <p14:creationId xmlns:p14="http://schemas.microsoft.com/office/powerpoint/2010/main" val="1366826100"/>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
          <p:cNvSpPr/>
          <p:nvPr/>
        </p:nvSpPr>
        <p:spPr>
          <a:xfrm>
            <a:off x="1879600" y="185521"/>
            <a:ext cx="5943600" cy="5080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2800" b="0" i="1" u="none" strike="noStrike" kern="0" cap="none" spc="0" normalizeH="0" baseline="0" noProof="0" dirty="0" smtClean="0">
                <a:ln>
                  <a:noFill/>
                </a:ln>
                <a:solidFill>
                  <a:srgbClr val="92D050"/>
                </a:solidFill>
                <a:effectLst/>
                <a:uLnTx/>
                <a:uFillTx/>
                <a:latin typeface="Arial Bold"/>
                <a:ea typeface="Arial Bold"/>
                <a:cs typeface="Arial Bold"/>
                <a:sym typeface="Arial Bold"/>
              </a:rPr>
              <a:t>Key Contributing </a:t>
            </a:r>
            <a:r>
              <a:rPr kumimoji="0" lang="en-AU" sz="28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CEOS Members and Associates</a:t>
            </a:r>
          </a:p>
        </p:txBody>
      </p:sp>
      <p:sp>
        <p:nvSpPr>
          <p:cNvPr id="4" name="TextBox 3"/>
          <p:cNvSpPr txBox="1"/>
          <p:nvPr/>
        </p:nvSpPr>
        <p:spPr>
          <a:xfrm>
            <a:off x="152400" y="1227921"/>
            <a:ext cx="5181600" cy="512448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CC0066"/>
                </a:solidFill>
                <a:effectLst/>
                <a:uLnTx/>
                <a:uFillTx/>
              </a:rPr>
              <a:t>MEMBERS - 34</a:t>
            </a:r>
            <a:endParaRPr kumimoji="0" lang="en-US" sz="1400" b="1" i="0" u="none" strike="noStrike" kern="0" cap="none" spc="0" normalizeH="0" baseline="0" noProof="0" dirty="0">
              <a:ln>
                <a:noFill/>
              </a:ln>
              <a:solidFill>
                <a:srgbClr val="CC0066"/>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Agenzia Spaziale Italiana (ASI)</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Canadian Space Agency (CSA)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Centre National </a:t>
            </a:r>
            <a:r>
              <a:rPr kumimoji="0" lang="en-US" sz="900" b="1" i="0" u="none" strike="noStrike" kern="0" cap="none" spc="0" normalizeH="0" baseline="0" noProof="0" dirty="0" err="1">
                <a:ln>
                  <a:noFill/>
                </a:ln>
                <a:solidFill>
                  <a:srgbClr val="CC0066"/>
                </a:solidFill>
                <a:effectLst/>
                <a:uLnTx/>
                <a:uFillTx/>
              </a:rPr>
              <a:t>d’Etudes</a:t>
            </a:r>
            <a:r>
              <a:rPr kumimoji="0" lang="en-US" sz="900" b="1" i="0" u="none" strike="noStrike" kern="0" cap="none" spc="0" normalizeH="0" baseline="0" noProof="0" dirty="0">
                <a:ln>
                  <a:noFill/>
                </a:ln>
                <a:solidFill>
                  <a:srgbClr val="CC0066"/>
                </a:solidFill>
                <a:effectLst/>
                <a:uLnTx/>
                <a:uFillTx/>
              </a:rPr>
              <a:t> </a:t>
            </a:r>
            <a:r>
              <a:rPr kumimoji="0" lang="en-US" sz="900" b="1" i="0" u="none" strike="noStrike" kern="0" cap="none" spc="0" normalizeH="0" baseline="0" noProof="0" dirty="0" err="1">
                <a:ln>
                  <a:noFill/>
                </a:ln>
                <a:solidFill>
                  <a:srgbClr val="CC0066"/>
                </a:solidFill>
                <a:effectLst/>
                <a:uLnTx/>
                <a:uFillTx/>
              </a:rPr>
              <a:t>Spatiales</a:t>
            </a:r>
            <a:r>
              <a:rPr kumimoji="0" lang="en-US" sz="900" b="1" i="0" u="none" strike="noStrike" kern="0" cap="none" spc="0" normalizeH="0" baseline="0" noProof="0" dirty="0">
                <a:ln>
                  <a:noFill/>
                </a:ln>
                <a:solidFill>
                  <a:srgbClr val="CC0066"/>
                </a:solidFill>
                <a:effectLst/>
                <a:uLnTx/>
                <a:uFillTx/>
              </a:rPr>
              <a:t> (CNES), France</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Centro para </a:t>
            </a:r>
            <a:r>
              <a:rPr kumimoji="0" lang="en-US" sz="900" b="0" i="0" u="none" strike="noStrike" kern="0" cap="none" spc="0" normalizeH="0" baseline="0" noProof="0" dirty="0" err="1">
                <a:ln>
                  <a:noFill/>
                </a:ln>
                <a:solidFill>
                  <a:srgbClr val="696969">
                    <a:lumMod val="50000"/>
                  </a:srgbClr>
                </a:solidFill>
                <a:effectLst/>
                <a:uLnTx/>
                <a:uFillTx/>
              </a:rPr>
              <a:t>Desarrollo</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Tecnólogico</a:t>
            </a:r>
            <a:r>
              <a:rPr kumimoji="0" lang="en-US" sz="900" b="0" i="0" u="none" strike="noStrike" kern="0" cap="none" spc="0" normalizeH="0" baseline="0" noProof="0" dirty="0">
                <a:ln>
                  <a:noFill/>
                </a:ln>
                <a:solidFill>
                  <a:srgbClr val="696969">
                    <a:lumMod val="50000"/>
                  </a:srgbClr>
                </a:solidFill>
                <a:effectLst/>
                <a:uLnTx/>
                <a:uFillTx/>
              </a:rPr>
              <a:t> Industrial (CDTI), Spain</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China Center for Resources Satellite Data and Applications (CRESDA)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Chinese Academy of Space Technology (CAST)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err="1">
                <a:ln>
                  <a:noFill/>
                </a:ln>
                <a:solidFill>
                  <a:srgbClr val="696969">
                    <a:lumMod val="50000"/>
                  </a:srgbClr>
                </a:solidFill>
                <a:effectLst/>
                <a:uLnTx/>
                <a:uFillTx/>
              </a:rPr>
              <a:t>Comisión</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Nacional</a:t>
            </a:r>
            <a:r>
              <a:rPr kumimoji="0" lang="en-US" sz="900" b="0" i="0" u="none" strike="noStrike" kern="0" cap="none" spc="0" normalizeH="0" baseline="0" noProof="0" dirty="0">
                <a:ln>
                  <a:noFill/>
                </a:ln>
                <a:solidFill>
                  <a:srgbClr val="696969">
                    <a:lumMod val="50000"/>
                  </a:srgbClr>
                </a:solidFill>
                <a:effectLst/>
                <a:uLnTx/>
                <a:uFillTx/>
              </a:rPr>
              <a:t> de </a:t>
            </a:r>
            <a:r>
              <a:rPr kumimoji="0" lang="en-US" sz="900" b="0" i="0" u="none" strike="noStrike" kern="0" cap="none" spc="0" normalizeH="0" baseline="0" noProof="0" dirty="0" err="1">
                <a:ln>
                  <a:noFill/>
                </a:ln>
                <a:solidFill>
                  <a:srgbClr val="696969">
                    <a:lumMod val="50000"/>
                  </a:srgbClr>
                </a:solidFill>
                <a:effectLst/>
                <a:uLnTx/>
                <a:uFillTx/>
              </a:rPr>
              <a:t>Actividades</a:t>
            </a: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err="1">
                <a:ln>
                  <a:noFill/>
                </a:ln>
                <a:solidFill>
                  <a:srgbClr val="696969">
                    <a:lumMod val="50000"/>
                  </a:srgbClr>
                </a:solidFill>
                <a:effectLst/>
                <a:uLnTx/>
                <a:uFillTx/>
              </a:rPr>
              <a:t>Espaciales</a:t>
            </a:r>
            <a:r>
              <a:rPr kumimoji="0" lang="en-US" sz="900" b="0" i="0" u="none" strike="noStrike" kern="0" cap="none" spc="0" normalizeH="0" baseline="0" noProof="0" dirty="0">
                <a:ln>
                  <a:noFill/>
                </a:ln>
                <a:solidFill>
                  <a:srgbClr val="696969">
                    <a:lumMod val="50000"/>
                  </a:srgbClr>
                </a:solidFill>
                <a:effectLst/>
                <a:uLnTx/>
                <a:uFillTx/>
              </a:rPr>
              <a:t> (CONAE), Argentina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Commonwealth Scientific &amp; Industrial Research </a:t>
            </a:r>
            <a:r>
              <a:rPr kumimoji="0" lang="en-US" sz="900" b="1" i="0" u="none" strike="noStrike" kern="0" cap="none" spc="0" normalizeH="0" baseline="0" noProof="0" dirty="0" err="1">
                <a:ln>
                  <a:noFill/>
                </a:ln>
                <a:solidFill>
                  <a:srgbClr val="CC0066"/>
                </a:solidFill>
                <a:effectLst/>
                <a:uLnTx/>
                <a:uFillTx/>
              </a:rPr>
              <a:t>Organisation</a:t>
            </a:r>
            <a:r>
              <a:rPr kumimoji="0" lang="en-US" sz="900" b="1" i="0" u="none" strike="noStrike" kern="0" cap="none" spc="0" normalizeH="0" baseline="0" noProof="0" dirty="0">
                <a:ln>
                  <a:noFill/>
                </a:ln>
                <a:solidFill>
                  <a:srgbClr val="CC0066"/>
                </a:solidFill>
                <a:effectLst/>
                <a:uLnTx/>
                <a:uFillTx/>
              </a:rPr>
              <a:t> (CSIRO), </a:t>
            </a:r>
            <a:r>
              <a:rPr kumimoji="0" lang="en-US" sz="900" b="1" i="0" u="none" strike="noStrike" kern="0" cap="none" spc="0" normalizeH="0" baseline="0" noProof="0" dirty="0" smtClean="0">
                <a:ln>
                  <a:noFill/>
                </a:ln>
                <a:solidFill>
                  <a:srgbClr val="CC0066"/>
                </a:solidFill>
                <a:effectLst/>
                <a:uLnTx/>
                <a:uFillTx/>
              </a:rPr>
              <a:t>Australia</a:t>
            </a:r>
            <a:endParaRPr kumimoji="0" lang="en-US" sz="900" b="1" i="0" u="none" strike="noStrike" kern="0" cap="none" spc="0" normalizeH="0" baseline="0" noProof="0" dirty="0">
              <a:ln>
                <a:noFill/>
              </a:ln>
              <a:solidFill>
                <a:srgbClr val="CC0066"/>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err="1">
                <a:ln>
                  <a:noFill/>
                </a:ln>
                <a:solidFill>
                  <a:srgbClr val="CC0066"/>
                </a:solidFill>
                <a:effectLst/>
                <a:uLnTx/>
                <a:uFillTx/>
              </a:rPr>
              <a:t>Deutsches</a:t>
            </a:r>
            <a:r>
              <a:rPr kumimoji="0" lang="en-US" sz="900" b="1" i="0" u="none" strike="noStrike" kern="0" cap="none" spc="0" normalizeH="0" baseline="0" noProof="0" dirty="0">
                <a:ln>
                  <a:noFill/>
                </a:ln>
                <a:solidFill>
                  <a:srgbClr val="CC0066"/>
                </a:solidFill>
                <a:effectLst/>
                <a:uLnTx/>
                <a:uFillTx/>
              </a:rPr>
              <a:t> </a:t>
            </a:r>
            <a:r>
              <a:rPr kumimoji="0" lang="en-US" sz="900" b="1" i="0" u="none" strike="noStrike" kern="0" cap="none" spc="0" normalizeH="0" baseline="0" noProof="0" dirty="0" err="1">
                <a:ln>
                  <a:noFill/>
                </a:ln>
                <a:solidFill>
                  <a:srgbClr val="CC0066"/>
                </a:solidFill>
                <a:effectLst/>
                <a:uLnTx/>
                <a:uFillTx/>
              </a:rPr>
              <a:t>Zentrum</a:t>
            </a:r>
            <a:r>
              <a:rPr kumimoji="0" lang="en-US" sz="900" b="1" i="0" u="none" strike="noStrike" kern="0" cap="none" spc="0" normalizeH="0" baseline="0" noProof="0" dirty="0">
                <a:ln>
                  <a:noFill/>
                </a:ln>
                <a:solidFill>
                  <a:srgbClr val="CC0066"/>
                </a:solidFill>
                <a:effectLst/>
                <a:uLnTx/>
                <a:uFillTx/>
              </a:rPr>
              <a:t> </a:t>
            </a:r>
            <a:r>
              <a:rPr kumimoji="0" lang="en-US" sz="900" b="1" i="0" u="none" strike="noStrike" kern="0" cap="none" spc="0" normalizeH="0" baseline="0" noProof="0" dirty="0" err="1">
                <a:ln>
                  <a:noFill/>
                </a:ln>
                <a:solidFill>
                  <a:srgbClr val="CC0066"/>
                </a:solidFill>
                <a:effectLst/>
                <a:uLnTx/>
                <a:uFillTx/>
              </a:rPr>
              <a:t>fürLuft</a:t>
            </a:r>
            <a:r>
              <a:rPr kumimoji="0" lang="en-US" sz="900" b="1" i="0" u="none" strike="noStrike" kern="0" cap="none" spc="0" normalizeH="0" baseline="0" noProof="0" dirty="0">
                <a:ln>
                  <a:noFill/>
                </a:ln>
                <a:solidFill>
                  <a:srgbClr val="CC0066"/>
                </a:solidFill>
                <a:effectLst/>
                <a:uLnTx/>
                <a:uFillTx/>
              </a:rPr>
              <a:t>-und </a:t>
            </a:r>
            <a:r>
              <a:rPr kumimoji="0" lang="en-US" sz="900" b="1" i="0" u="none" strike="noStrike" kern="0" cap="none" spc="0" normalizeH="0" baseline="0" noProof="0" dirty="0" err="1">
                <a:ln>
                  <a:noFill/>
                </a:ln>
                <a:solidFill>
                  <a:srgbClr val="CC0066"/>
                </a:solidFill>
                <a:effectLst/>
                <a:uLnTx/>
                <a:uFillTx/>
              </a:rPr>
              <a:t>Raumfahrt</a:t>
            </a:r>
            <a:r>
              <a:rPr kumimoji="0" lang="en-US" sz="900" b="1" i="0" u="none" strike="noStrike" kern="0" cap="none" spc="0" normalizeH="0" baseline="0" noProof="0" dirty="0">
                <a:ln>
                  <a:noFill/>
                </a:ln>
                <a:solidFill>
                  <a:srgbClr val="CC0066"/>
                </a:solidFill>
                <a:effectLst/>
                <a:uLnTx/>
                <a:uFillTx/>
              </a:rPr>
              <a:t> (DLR), Germany</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European Commission (EC)</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European </a:t>
            </a:r>
            <a:r>
              <a:rPr kumimoji="0" lang="en-US" sz="900" b="1" i="0" u="none" strike="noStrike" kern="0" cap="none" spc="0" normalizeH="0" baseline="0" noProof="0" dirty="0" err="1">
                <a:ln>
                  <a:noFill/>
                </a:ln>
                <a:solidFill>
                  <a:srgbClr val="CC0066"/>
                </a:solidFill>
                <a:effectLst/>
                <a:uLnTx/>
                <a:uFillTx/>
              </a:rPr>
              <a:t>Organisation</a:t>
            </a:r>
            <a:r>
              <a:rPr kumimoji="0" lang="en-US" sz="900" b="1" i="0" u="none" strike="noStrike" kern="0" cap="none" spc="0" normalizeH="0" baseline="0" noProof="0" dirty="0">
                <a:ln>
                  <a:noFill/>
                </a:ln>
                <a:solidFill>
                  <a:srgbClr val="CC0066"/>
                </a:solidFill>
                <a:effectLst/>
                <a:uLnTx/>
                <a:uFillTx/>
              </a:rPr>
              <a:t> for the Exploitation of Meteorological </a:t>
            </a:r>
            <a:r>
              <a:rPr kumimoji="0" lang="en-US" sz="900" b="1" i="0" u="none" strike="noStrike" kern="0" cap="none" spc="0" normalizeH="0" baseline="0" noProof="0" dirty="0" smtClean="0">
                <a:ln>
                  <a:noFill/>
                </a:ln>
                <a:solidFill>
                  <a:srgbClr val="CC0066"/>
                </a:solidFill>
                <a:effectLst/>
                <a:uLnTx/>
                <a:uFillTx/>
              </a:rPr>
              <a:t>Satellites (EUMETSAT</a:t>
            </a:r>
            <a:r>
              <a:rPr kumimoji="0" lang="en-US" sz="900" b="1" i="0" u="none" strike="noStrike" kern="0" cap="none" spc="0" normalizeH="0" baseline="0" noProof="0" dirty="0">
                <a:ln>
                  <a:noFill/>
                </a:ln>
                <a:solidFill>
                  <a:srgbClr val="CC0066"/>
                </a:solidFill>
                <a:effectLst/>
                <a:uLnTx/>
                <a:uFillTx/>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European Space Agency (ESA)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Geo-Informatics and Space Technology Development Agency (GISTDA), </a:t>
            </a:r>
            <a:r>
              <a:rPr kumimoji="0" lang="en-US" sz="900" b="0" i="0" u="none" strike="noStrike" kern="0" cap="none" spc="0" normalizeH="0" baseline="0" noProof="0" dirty="0" smtClean="0">
                <a:ln>
                  <a:noFill/>
                </a:ln>
                <a:solidFill>
                  <a:srgbClr val="696969">
                    <a:lumMod val="50000"/>
                  </a:srgbClr>
                </a:solidFill>
                <a:effectLst/>
                <a:uLnTx/>
                <a:uFillTx/>
              </a:rPr>
              <a:t>Thailand</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Indian Space Research </a:t>
            </a:r>
            <a:r>
              <a:rPr kumimoji="0" lang="en-US" sz="900" b="1" i="0" u="none" strike="noStrike" kern="0" cap="none" spc="0" normalizeH="0" baseline="0" noProof="0" dirty="0" err="1">
                <a:ln>
                  <a:noFill/>
                </a:ln>
                <a:solidFill>
                  <a:srgbClr val="CC0066"/>
                </a:solidFill>
                <a:effectLst/>
                <a:uLnTx/>
                <a:uFillTx/>
              </a:rPr>
              <a:t>Organisation</a:t>
            </a:r>
            <a:r>
              <a:rPr kumimoji="0" lang="en-US" sz="900" b="1" i="0" u="none" strike="noStrike" kern="0" cap="none" spc="0" normalizeH="0" baseline="0" noProof="0" dirty="0">
                <a:ln>
                  <a:noFill/>
                </a:ln>
                <a:solidFill>
                  <a:srgbClr val="CC0066"/>
                </a:solidFill>
                <a:effectLst/>
                <a:uLnTx/>
                <a:uFillTx/>
              </a:rPr>
              <a:t> (ISRO)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err="1">
                <a:ln>
                  <a:noFill/>
                </a:ln>
                <a:solidFill>
                  <a:srgbClr val="CC0066"/>
                </a:solidFill>
                <a:effectLst/>
                <a:uLnTx/>
                <a:uFillTx/>
              </a:rPr>
              <a:t>Instituto</a:t>
            </a:r>
            <a:r>
              <a:rPr kumimoji="0" lang="en-US" sz="900" b="1" i="0" u="none" strike="noStrike" kern="0" cap="none" spc="0" normalizeH="0" baseline="0" noProof="0" dirty="0">
                <a:ln>
                  <a:noFill/>
                </a:ln>
                <a:solidFill>
                  <a:srgbClr val="CC0066"/>
                </a:solidFill>
                <a:effectLst/>
                <a:uLnTx/>
                <a:uFillTx/>
              </a:rPr>
              <a:t> </a:t>
            </a:r>
            <a:r>
              <a:rPr kumimoji="0" lang="en-US" sz="900" b="1" i="0" u="none" strike="noStrike" kern="0" cap="none" spc="0" normalizeH="0" baseline="0" noProof="0" dirty="0" err="1">
                <a:ln>
                  <a:noFill/>
                </a:ln>
                <a:solidFill>
                  <a:srgbClr val="CC0066"/>
                </a:solidFill>
                <a:effectLst/>
                <a:uLnTx/>
                <a:uFillTx/>
              </a:rPr>
              <a:t>Nacional</a:t>
            </a:r>
            <a:r>
              <a:rPr kumimoji="0" lang="en-US" sz="900" b="1" i="0" u="none" strike="noStrike" kern="0" cap="none" spc="0" normalizeH="0" baseline="0" noProof="0" dirty="0">
                <a:ln>
                  <a:noFill/>
                </a:ln>
                <a:solidFill>
                  <a:srgbClr val="CC0066"/>
                </a:solidFill>
                <a:effectLst/>
                <a:uLnTx/>
                <a:uFillTx/>
              </a:rPr>
              <a:t> de </a:t>
            </a:r>
            <a:r>
              <a:rPr kumimoji="0" lang="en-US" sz="900" b="1" i="0" u="none" strike="noStrike" kern="0" cap="none" spc="0" normalizeH="0" baseline="0" noProof="0" dirty="0" err="1">
                <a:ln>
                  <a:noFill/>
                </a:ln>
                <a:solidFill>
                  <a:srgbClr val="CC0066"/>
                </a:solidFill>
                <a:effectLst/>
                <a:uLnTx/>
                <a:uFillTx/>
              </a:rPr>
              <a:t>Pesquisas</a:t>
            </a:r>
            <a:r>
              <a:rPr kumimoji="0" lang="en-US" sz="900" b="1" i="0" u="none" strike="noStrike" kern="0" cap="none" spc="0" normalizeH="0" baseline="0" noProof="0" dirty="0">
                <a:ln>
                  <a:noFill/>
                </a:ln>
                <a:solidFill>
                  <a:srgbClr val="CC0066"/>
                </a:solidFill>
                <a:effectLst/>
                <a:uLnTx/>
                <a:uFillTx/>
              </a:rPr>
              <a:t> </a:t>
            </a:r>
            <a:r>
              <a:rPr kumimoji="0" lang="en-US" sz="900" b="1" i="0" u="none" strike="noStrike" kern="0" cap="none" spc="0" normalizeH="0" baseline="0" noProof="0" dirty="0" err="1">
                <a:ln>
                  <a:noFill/>
                </a:ln>
                <a:solidFill>
                  <a:srgbClr val="CC0066"/>
                </a:solidFill>
                <a:effectLst/>
                <a:uLnTx/>
                <a:uFillTx/>
              </a:rPr>
              <a:t>Espaciais</a:t>
            </a:r>
            <a:r>
              <a:rPr kumimoji="0" lang="en-US" sz="900" b="1" i="0" u="none" strike="noStrike" kern="0" cap="none" spc="0" normalizeH="0" baseline="0" noProof="0" dirty="0">
                <a:ln>
                  <a:noFill/>
                </a:ln>
                <a:solidFill>
                  <a:srgbClr val="CC0066"/>
                </a:solidFill>
                <a:effectLst/>
                <a:uLnTx/>
                <a:uFillTx/>
              </a:rPr>
              <a:t> (INPE), Brazil</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Japan Aerospace Exploration Agency/Ministry of Education, Culture, Sports, </a:t>
            </a:r>
            <a:r>
              <a:rPr kumimoji="0" lang="en-US" sz="900" b="1" i="0" u="none" strike="noStrike" kern="0" cap="none" spc="0" normalizeH="0" baseline="0" noProof="0" dirty="0" smtClean="0">
                <a:ln>
                  <a:noFill/>
                </a:ln>
                <a:solidFill>
                  <a:srgbClr val="CC0066"/>
                </a:solidFill>
                <a:effectLst/>
                <a:uLnTx/>
                <a:uFillTx/>
              </a:rPr>
              <a:t>Science</a:t>
            </a:r>
            <a:r>
              <a:rPr kumimoji="0" lang="en-US" sz="900" b="1" i="0" u="none" strike="noStrike" kern="0" cap="none" spc="0" normalizeH="0" baseline="0" noProof="0" dirty="0">
                <a:ln>
                  <a:noFill/>
                </a:ln>
                <a:solidFill>
                  <a:srgbClr val="CC0066"/>
                </a:solidFill>
                <a:effectLst/>
                <a:uLnTx/>
                <a:uFillTx/>
              </a:rPr>
              <a:t>, and </a:t>
            </a:r>
            <a:r>
              <a:rPr kumimoji="0" lang="en-US" sz="900" b="1" i="0" u="none" strike="noStrike" kern="0" cap="none" spc="0" normalizeH="0" baseline="0" noProof="0" dirty="0" smtClean="0">
                <a:ln>
                  <a:noFill/>
                </a:ln>
                <a:solidFill>
                  <a:srgbClr val="CC0066"/>
                </a:solidFill>
                <a:effectLst/>
                <a:uLnTx/>
                <a:uFillTx/>
              </a:rPr>
              <a:t>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 </a:t>
            </a:r>
            <a:r>
              <a:rPr kumimoji="0" lang="en-US" sz="900" b="1" i="0" u="none" strike="noStrike" kern="0" cap="none" spc="0" normalizeH="0" baseline="0" noProof="0" dirty="0" smtClean="0">
                <a:ln>
                  <a:noFill/>
                </a:ln>
                <a:solidFill>
                  <a:srgbClr val="CC0066"/>
                </a:solidFill>
                <a:effectLst/>
                <a:uLnTx/>
                <a:uFillTx/>
              </a:rPr>
              <a:t>   Technology </a:t>
            </a:r>
            <a:r>
              <a:rPr kumimoji="0" lang="en-US" sz="900" b="1" i="0" u="none" strike="noStrike" kern="0" cap="none" spc="0" normalizeH="0" baseline="0" noProof="0" dirty="0">
                <a:ln>
                  <a:noFill/>
                </a:ln>
                <a:solidFill>
                  <a:srgbClr val="CC0066"/>
                </a:solidFill>
                <a:effectLst/>
                <a:uLnTx/>
                <a:uFillTx/>
              </a:rPr>
              <a:t>(JAXA/MEXT)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Korea Aerospace Research Institute (KARI</a:t>
            </a:r>
            <a:r>
              <a:rPr kumimoji="0" lang="en-US" sz="900" b="0" i="0" u="none" strike="noStrike" kern="0" cap="none" spc="0" normalizeH="0" baseline="0" noProof="0" dirty="0" smtClean="0">
                <a:ln>
                  <a:noFill/>
                </a:ln>
                <a:solidFill>
                  <a:srgbClr val="696969">
                    <a:lumMod val="50000"/>
                  </a:srgbClr>
                </a:solidFill>
                <a:effectLst/>
                <a:uLnTx/>
                <a:uFillTx/>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Korea Meteorological Administration (KMA)</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CC0066"/>
                </a:solidFill>
                <a:effectLst/>
                <a:uLnTx/>
                <a:uFillTx/>
              </a:rPr>
              <a:t>National </a:t>
            </a:r>
            <a:r>
              <a:rPr kumimoji="0" lang="en-US" sz="900" b="1" i="0" u="none" strike="noStrike" kern="0" cap="none" spc="0" normalizeH="0" baseline="0" noProof="0" dirty="0">
                <a:ln>
                  <a:noFill/>
                </a:ln>
                <a:solidFill>
                  <a:srgbClr val="CC0066"/>
                </a:solidFill>
                <a:effectLst/>
                <a:uLnTx/>
                <a:uFillTx/>
              </a:rPr>
              <a:t>Aeronautics and Space Administration (NASA), </a:t>
            </a:r>
            <a:r>
              <a:rPr kumimoji="0" lang="en-US" sz="900" b="1" i="0" u="none" strike="noStrike" kern="0" cap="none" spc="0" normalizeH="0" baseline="0" noProof="0" dirty="0" smtClean="0">
                <a:ln>
                  <a:noFill/>
                </a:ln>
                <a:solidFill>
                  <a:srgbClr val="CC0066"/>
                </a:solidFill>
                <a:effectLst/>
                <a:uLnTx/>
                <a:uFillTx/>
              </a:rPr>
              <a:t>USA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National Institute of Environmental Research (NIER), Korea</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National Oceanic and Atmospheric Administration (NOAA), USA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Remote Sensing Center of China (NRSCC)</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Satellite Meteorological Center/Chinese Meteorological Administration </a:t>
            </a:r>
            <a:r>
              <a:rPr kumimoji="0" lang="en-US" sz="900" b="0" i="0" u="none" strike="noStrike" kern="0" cap="none" spc="0" normalizeH="0" baseline="0" noProof="0" dirty="0" smtClean="0">
                <a:ln>
                  <a:noFill/>
                </a:ln>
                <a:solidFill>
                  <a:srgbClr val="696969">
                    <a:lumMod val="50000"/>
                  </a:srgbClr>
                </a:solidFill>
                <a:effectLst/>
                <a:uLnTx/>
                <a:uFillTx/>
              </a:rPr>
              <a:t>(</a:t>
            </a:r>
            <a:r>
              <a:rPr kumimoji="0" lang="en-US" sz="900" b="0" i="0" u="none" strike="noStrike" kern="0" cap="none" spc="0" normalizeH="0" baseline="0" noProof="0" dirty="0">
                <a:ln>
                  <a:noFill/>
                </a:ln>
                <a:solidFill>
                  <a:srgbClr val="696969">
                    <a:lumMod val="50000"/>
                  </a:srgbClr>
                </a:solidFill>
                <a:effectLst/>
                <a:uLnTx/>
                <a:uFillTx/>
              </a:rPr>
              <a:t>NSMC/CMA)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Space Agency of Ukraine (NKAU)</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National Space Research Agency of Nigeria (NASRDA)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Netherlands Space Office (NSO)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Russian Federal Space Agency (</a:t>
            </a:r>
            <a:r>
              <a:rPr kumimoji="0" lang="en-US" sz="900" b="0" i="0" u="none" strike="noStrike" kern="0" cap="none" spc="0" normalizeH="0" baseline="0" noProof="0" dirty="0" smtClean="0">
                <a:ln>
                  <a:noFill/>
                </a:ln>
                <a:solidFill>
                  <a:srgbClr val="696969">
                    <a:lumMod val="50000"/>
                  </a:srgbClr>
                </a:solidFill>
                <a:effectLst/>
                <a:uLnTx/>
                <a:uFillTx/>
              </a:rPr>
              <a:t>ROSCOSMOS</a:t>
            </a:r>
            <a:r>
              <a:rPr kumimoji="0" lang="en-US" sz="900" b="0" i="0" u="none" strike="noStrike" kern="0" cap="none" spc="0" normalizeH="0" baseline="0" noProof="0" dirty="0">
                <a:ln>
                  <a:noFill/>
                </a:ln>
                <a:solidFill>
                  <a:srgbClr val="696969">
                    <a:lumMod val="50000"/>
                  </a:srgbClr>
                </a:solidFill>
                <a:effectLst/>
                <a:uLnTx/>
                <a:uFillTx/>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Russian Federal Service for Hydrometeorology and Environmental </a:t>
            </a:r>
            <a:r>
              <a:rPr kumimoji="0" lang="en-US" sz="900" b="0" i="0" u="none" strike="noStrike" kern="0" cap="none" spc="0" normalizeH="0" baseline="0" noProof="0" dirty="0" smtClean="0">
                <a:ln>
                  <a:noFill/>
                </a:ln>
                <a:solidFill>
                  <a:srgbClr val="696969">
                    <a:lumMod val="50000"/>
                  </a:srgbClr>
                </a:solidFill>
                <a:effectLst/>
                <a:uLnTx/>
                <a:uFillTx/>
              </a:rPr>
              <a:t>Monitoring (</a:t>
            </a:r>
            <a:r>
              <a:rPr kumimoji="0" lang="en-US" sz="900" b="0" i="0" u="none" strike="noStrike" kern="0" cap="none" spc="0" normalizeH="0" baseline="0" noProof="0" dirty="0">
                <a:ln>
                  <a:noFill/>
                </a:ln>
                <a:solidFill>
                  <a:srgbClr val="696969">
                    <a:lumMod val="50000"/>
                  </a:srgbClr>
                </a:solidFill>
                <a:effectLst/>
                <a:uLnTx/>
                <a:uFillTx/>
              </a:rPr>
              <a:t>ROSHYDROMET)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South African National Space Agency (SANSA)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Scientific and Technological Research Council of Turkey (TÜBITAK)</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United Arab Emirates Space Agency (UAE 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CC0066"/>
                </a:solidFill>
                <a:effectLst/>
                <a:uLnTx/>
                <a:uFillTx/>
              </a:rPr>
              <a:t>United </a:t>
            </a:r>
            <a:r>
              <a:rPr kumimoji="0" lang="en-US" sz="900" b="1" i="0" u="none" strike="noStrike" kern="0" cap="none" spc="0" normalizeH="0" baseline="0" noProof="0" dirty="0">
                <a:ln>
                  <a:noFill/>
                </a:ln>
                <a:solidFill>
                  <a:srgbClr val="CC0066"/>
                </a:solidFill>
                <a:effectLst/>
                <a:uLnTx/>
                <a:uFillTx/>
              </a:rPr>
              <a:t>Kingdom Space Agency (UKSA)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United States Geological Survey (USGS)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CC0066"/>
                </a:solidFill>
                <a:effectLst/>
                <a:uLnTx/>
                <a:uFillTx/>
              </a:rPr>
              <a:t>Vietnam Academy of Science and Technology (VAST)</a:t>
            </a:r>
          </a:p>
        </p:txBody>
      </p:sp>
      <p:sp>
        <p:nvSpPr>
          <p:cNvPr id="5" name="TextBox 4"/>
          <p:cNvSpPr txBox="1"/>
          <p:nvPr/>
        </p:nvSpPr>
        <p:spPr>
          <a:xfrm>
            <a:off x="5334000" y="1193007"/>
            <a:ext cx="3810000" cy="486287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CC0066"/>
                </a:solidFill>
                <a:effectLst/>
                <a:uLnTx/>
                <a:uFillTx/>
              </a:rPr>
              <a:t>ASSOCIATES -</a:t>
            </a:r>
            <a:r>
              <a:rPr kumimoji="0" lang="en-US" sz="1400" b="1" i="0" u="none" strike="noStrike" kern="0" cap="none" spc="0" normalizeH="0" baseline="0" noProof="0" dirty="0" smtClean="0">
                <a:ln>
                  <a:noFill/>
                </a:ln>
                <a:solidFill>
                  <a:srgbClr val="002060"/>
                </a:solidFill>
                <a:effectLst/>
                <a:uLnTx/>
                <a:uFillTx/>
              </a:rPr>
              <a:t> </a:t>
            </a:r>
            <a:r>
              <a:rPr kumimoji="0" lang="en-US" sz="1400" b="1" i="0" u="none" strike="noStrike" kern="0" cap="none" spc="0" normalizeH="0" baseline="0" noProof="0" dirty="0" smtClean="0">
                <a:ln>
                  <a:noFill/>
                </a:ln>
                <a:solidFill>
                  <a:srgbClr val="C00000"/>
                </a:solidFill>
                <a:effectLst/>
                <a:uLnTx/>
                <a:uFillTx/>
              </a:rPr>
              <a:t>28</a:t>
            </a:r>
            <a:endParaRPr kumimoji="0" lang="en-US" sz="1400" b="1" i="0" u="none" strike="noStrike" kern="0" cap="none" spc="0" normalizeH="0" baseline="0" noProof="0" dirty="0">
              <a:ln>
                <a:noFill/>
              </a:ln>
              <a:solidFill>
                <a:srgbClr val="C00000"/>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Australian Bureau of Meteorology (BOM)</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Belgian </a:t>
            </a:r>
            <a:r>
              <a:rPr kumimoji="0" lang="en-US" sz="900" b="0" i="0" u="none" strike="noStrike" kern="0" cap="none" spc="0" normalizeH="0" baseline="0" noProof="0" dirty="0">
                <a:ln>
                  <a:noFill/>
                </a:ln>
                <a:solidFill>
                  <a:srgbClr val="696969">
                    <a:lumMod val="50000"/>
                  </a:srgbClr>
                </a:solidFill>
                <a:effectLst/>
                <a:uLnTx/>
                <a:uFillTx/>
              </a:rPr>
              <a:t>Federal Science Policy Office (BELSPO)</a:t>
            </a:r>
            <a:br>
              <a:rPr kumimoji="0" lang="en-US" sz="900" b="0" i="0" u="none" strike="noStrike" kern="0" cap="none" spc="0" normalizeH="0" baseline="0" noProof="0" dirty="0">
                <a:ln>
                  <a:noFill/>
                </a:ln>
                <a:solidFill>
                  <a:srgbClr val="696969">
                    <a:lumMod val="50000"/>
                  </a:srgbClr>
                </a:solidFill>
                <a:effectLst/>
                <a:uLnTx/>
                <a:uFillTx/>
              </a:rPr>
            </a:br>
            <a:r>
              <a:rPr kumimoji="0" lang="en-US" sz="900" b="0" i="0" u="none" strike="noStrike" kern="0" cap="none" spc="0" normalizeH="0" baseline="0" noProof="0" dirty="0">
                <a:ln>
                  <a:noFill/>
                </a:ln>
                <a:solidFill>
                  <a:srgbClr val="696969">
                    <a:lumMod val="50000"/>
                  </a:srgbClr>
                </a:solidFill>
                <a:effectLst/>
                <a:uLnTx/>
                <a:uFillTx/>
              </a:rPr>
              <a:t>Canada Centre for Mapping &amp; Earth Observation (CCMEO)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Crown Research Institute (CRI), New Zealand</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Earth Systems Science </a:t>
            </a:r>
            <a:r>
              <a:rPr kumimoji="0" lang="en-US" sz="900" b="0" i="0" u="none" strike="noStrike" kern="0" cap="none" spc="0" normalizeH="0" baseline="0" noProof="0" dirty="0" err="1">
                <a:ln>
                  <a:noFill/>
                </a:ln>
                <a:solidFill>
                  <a:srgbClr val="696969">
                    <a:lumMod val="50000"/>
                  </a:srgbClr>
                </a:solidFill>
                <a:effectLst/>
                <a:uLnTx/>
                <a:uFillTx/>
              </a:rPr>
              <a:t>Organisation</a:t>
            </a:r>
            <a:r>
              <a:rPr kumimoji="0" lang="en-US" sz="900" b="0" i="0" u="none" strike="noStrike" kern="0" cap="none" spc="0" normalizeH="0" baseline="0" noProof="0" dirty="0">
                <a:ln>
                  <a:noFill/>
                </a:ln>
                <a:solidFill>
                  <a:srgbClr val="696969">
                    <a:lumMod val="50000"/>
                  </a:srgbClr>
                </a:solidFill>
                <a:effectLst/>
                <a:uLnTx/>
                <a:uFillTx/>
              </a:rPr>
              <a:t> (ESSO), India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South African Council for Scientific and Industrial Research </a:t>
            </a:r>
            <a:endParaRPr kumimoji="0" lang="en-US" sz="900" b="0" i="0" u="none" strike="noStrike" kern="0" cap="none" spc="0" normalizeH="0" baseline="0" noProof="0" dirty="0" smtClean="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a:t>
            </a:r>
            <a:r>
              <a:rPr kumimoji="0" lang="en-US" sz="900" b="0" i="0" u="none" strike="noStrike" kern="0" cap="none" spc="0" normalizeH="0" baseline="0" noProof="0" dirty="0">
                <a:ln>
                  <a:noFill/>
                </a:ln>
                <a:solidFill>
                  <a:srgbClr val="696969">
                    <a:lumMod val="50000"/>
                  </a:srgbClr>
                </a:solidFill>
                <a:effectLst/>
                <a:uLnTx/>
                <a:uFillTx/>
              </a:rPr>
              <a:t>CSIR)/Satellite Applications Centre (SAC)</a:t>
            </a:r>
            <a:br>
              <a:rPr kumimoji="0" lang="en-US" sz="900" b="0" i="0" u="none" strike="noStrike" kern="0" cap="none" spc="0" normalizeH="0" baseline="0" noProof="0" dirty="0">
                <a:ln>
                  <a:noFill/>
                </a:ln>
                <a:solidFill>
                  <a:srgbClr val="696969">
                    <a:lumMod val="50000"/>
                  </a:srgbClr>
                </a:solidFill>
                <a:effectLst/>
                <a:uLnTx/>
                <a:uFillTx/>
              </a:rPr>
            </a:br>
            <a:r>
              <a:rPr kumimoji="0" lang="en-AU" sz="900" b="0" i="0" u="none" strike="noStrike" kern="0" cap="none" spc="0" normalizeH="0" baseline="0" noProof="0" dirty="0">
                <a:ln>
                  <a:noFill/>
                </a:ln>
                <a:solidFill>
                  <a:srgbClr val="696969">
                    <a:lumMod val="50000"/>
                  </a:srgbClr>
                </a:solidFill>
                <a:effectLst/>
                <a:uLnTx/>
                <a:uFillTx/>
              </a:rPr>
              <a:t>Gabonese Agency for Space Studies and Observations (AGEOS)</a:t>
            </a:r>
            <a:endParaRPr kumimoji="0" lang="en-US" sz="900" b="0" i="0" u="none" strike="noStrike" kern="0" cap="none" spc="0" normalizeH="0" baseline="0" noProof="0" dirty="0" smtClean="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696969">
                    <a:lumMod val="50000"/>
                  </a:srgbClr>
                </a:solidFill>
                <a:effectLst/>
                <a:uLnTx/>
                <a:uFillTx/>
              </a:rPr>
              <a:t>Global </a:t>
            </a:r>
            <a:r>
              <a:rPr kumimoji="0" lang="en-US" sz="900" b="0" i="0" u="none" strike="noStrike" kern="0" cap="none" spc="0" normalizeH="0" baseline="0" noProof="0" dirty="0">
                <a:ln>
                  <a:noFill/>
                </a:ln>
                <a:solidFill>
                  <a:srgbClr val="696969">
                    <a:lumMod val="50000"/>
                  </a:srgbClr>
                </a:solidFill>
                <a:effectLst/>
                <a:uLnTx/>
                <a:uFillTx/>
              </a:rPr>
              <a:t>Climate Observing System (GCOS)</a:t>
            </a:r>
            <a:br>
              <a:rPr kumimoji="0" lang="en-US" sz="900" b="0" i="0" u="none" strike="noStrike" kern="0" cap="none" spc="0" normalizeH="0" baseline="0" noProof="0" dirty="0">
                <a:ln>
                  <a:noFill/>
                </a:ln>
                <a:solidFill>
                  <a:srgbClr val="696969">
                    <a:lumMod val="50000"/>
                  </a:srgbClr>
                </a:solidFill>
                <a:effectLst/>
                <a:uLnTx/>
                <a:uFillTx/>
              </a:rPr>
            </a:br>
            <a:r>
              <a:rPr kumimoji="0" lang="en-US" sz="900" b="1" i="0" u="none" strike="noStrike" kern="0" cap="none" spc="0" normalizeH="0" baseline="0" noProof="0" dirty="0">
                <a:ln>
                  <a:noFill/>
                </a:ln>
                <a:solidFill>
                  <a:srgbClr val="CC0066"/>
                </a:solidFill>
                <a:effectLst/>
                <a:uLnTx/>
                <a:uFillTx/>
              </a:rPr>
              <a:t>Geoscience </a:t>
            </a:r>
            <a:r>
              <a:rPr kumimoji="0" lang="en-US" sz="900" b="1" i="0" u="none" strike="noStrike" kern="0" cap="none" spc="0" normalizeH="0" baseline="0" noProof="0" dirty="0" smtClean="0">
                <a:ln>
                  <a:noFill/>
                </a:ln>
                <a:solidFill>
                  <a:srgbClr val="CC0066"/>
                </a:solidFill>
                <a:effectLst/>
                <a:uLnTx/>
                <a:uFillTx/>
              </a:rPr>
              <a:t>Australia (GA)</a:t>
            </a:r>
            <a:endParaRPr kumimoji="0" lang="en-US" sz="900" b="1" i="0" u="none" strike="noStrike" kern="0" cap="none" spc="0" normalizeH="0" baseline="0" noProof="0" dirty="0">
              <a:ln>
                <a:noFill/>
              </a:ln>
              <a:solidFill>
                <a:srgbClr val="CC0066"/>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Global Geodetic Observing System (GGOS)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Global Ocean Observing System (GOOS)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C00000"/>
                </a:solidFill>
                <a:effectLst/>
                <a:uLnTx/>
                <a:uFillTx/>
              </a:rPr>
              <a:t>Global Terrestrial Observing System (GTOS)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Intergovernmental Oceanographic Commission (IOC)</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International Council for Science (ICSU)</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C00000"/>
                </a:solidFill>
                <a:effectLst/>
                <a:uLnTx/>
                <a:uFillTx/>
              </a:rPr>
              <a:t>International Geosphere-Biosphere </a:t>
            </a:r>
            <a:r>
              <a:rPr kumimoji="0" lang="en-US" sz="900" b="0" i="0" u="none" strike="noStrike" kern="0" cap="none" spc="0" normalizeH="0" baseline="0" noProof="0" dirty="0" err="1">
                <a:ln>
                  <a:noFill/>
                </a:ln>
                <a:solidFill>
                  <a:srgbClr val="C00000"/>
                </a:solidFill>
                <a:effectLst/>
                <a:uLnTx/>
                <a:uFillTx/>
              </a:rPr>
              <a:t>Programme</a:t>
            </a:r>
            <a:r>
              <a:rPr kumimoji="0" lang="en-US" sz="900" b="0" i="0" u="none" strike="noStrike" kern="0" cap="none" spc="0" normalizeH="0" baseline="0" noProof="0" dirty="0">
                <a:ln>
                  <a:noFill/>
                </a:ln>
                <a:solidFill>
                  <a:srgbClr val="C00000"/>
                </a:solidFill>
                <a:effectLst/>
                <a:uLnTx/>
                <a:uFillTx/>
              </a:rPr>
              <a:t> (IGBP)</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International Ocean </a:t>
            </a:r>
            <a:r>
              <a:rPr kumimoji="0" lang="en-US" sz="900" b="0" i="0" u="none" strike="noStrike" kern="0" cap="none" spc="0" normalizeH="0" baseline="0" noProof="0" dirty="0" err="1">
                <a:ln>
                  <a:noFill/>
                </a:ln>
                <a:solidFill>
                  <a:srgbClr val="696969">
                    <a:lumMod val="50000"/>
                  </a:srgbClr>
                </a:solidFill>
                <a:effectLst/>
                <a:uLnTx/>
                <a:uFillTx/>
              </a:rPr>
              <a:t>Colour</a:t>
            </a:r>
            <a:r>
              <a:rPr kumimoji="0" lang="en-US" sz="900" b="0" i="0" u="none" strike="noStrike" kern="0" cap="none" spc="0" normalizeH="0" baseline="0" noProof="0" dirty="0">
                <a:ln>
                  <a:noFill/>
                </a:ln>
                <a:solidFill>
                  <a:srgbClr val="696969">
                    <a:lumMod val="50000"/>
                  </a:srgbClr>
                </a:solidFill>
                <a:effectLst/>
                <a:uLnTx/>
                <a:uFillTx/>
              </a:rPr>
              <a:t> Coordinating Group (IOCCG)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International Society of Photogrammetry and Remote Sensing </a:t>
            </a:r>
            <a:r>
              <a:rPr kumimoji="0" lang="en-US" sz="900" b="0" i="0" u="none" strike="noStrike" kern="0" cap="none" spc="0" normalizeH="0" baseline="0" noProof="0" dirty="0" smtClean="0">
                <a:ln>
                  <a:noFill/>
                </a:ln>
                <a:solidFill>
                  <a:srgbClr val="696969">
                    <a:lumMod val="50000"/>
                  </a:srgbClr>
                </a:solidFill>
                <a:effectLst/>
                <a:uLnTx/>
                <a:uFillTx/>
              </a:rPr>
              <a:t>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a:t>
            </a:r>
            <a:r>
              <a:rPr kumimoji="0" lang="en-US" sz="900" b="0" i="0" u="none" strike="noStrike" kern="0" cap="none" spc="0" normalizeH="0" baseline="0" noProof="0" dirty="0">
                <a:ln>
                  <a:noFill/>
                </a:ln>
                <a:solidFill>
                  <a:srgbClr val="696969">
                    <a:lumMod val="50000"/>
                  </a:srgbClr>
                </a:solidFill>
                <a:effectLst/>
                <a:uLnTx/>
                <a:uFillTx/>
              </a:rPr>
              <a:t>ISPRS</a:t>
            </a:r>
            <a:r>
              <a:rPr kumimoji="0" lang="en-US" sz="900" b="0" i="0" u="none" strike="noStrike" kern="0" cap="none" spc="0" normalizeH="0" baseline="0" noProof="0" dirty="0" smtClean="0">
                <a:ln>
                  <a:noFill/>
                </a:ln>
                <a:solidFill>
                  <a:srgbClr val="696969">
                    <a:lumMod val="50000"/>
                  </a:srgbClr>
                </a:solidFill>
                <a:effectLst/>
                <a:uLnTx/>
                <a:uFillTx/>
              </a:rPr>
              <a:t>)</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Malaysian National Space Agency </a:t>
            </a:r>
            <a:r>
              <a:rPr kumimoji="0" lang="en-US" sz="900" b="0" i="0" u="none" strike="noStrike" kern="0" cap="none" spc="0" normalizeH="0" baseline="0" noProof="0" dirty="0" smtClean="0">
                <a:ln>
                  <a:noFill/>
                </a:ln>
                <a:solidFill>
                  <a:srgbClr val="696969">
                    <a:lumMod val="50000"/>
                  </a:srgbClr>
                </a:solidFill>
                <a:effectLst/>
                <a:uLnTx/>
                <a:uFillTx/>
              </a:rPr>
              <a:t>(ANGKASA)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Mexican Space Agency (AEM)</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Norwegian Space </a:t>
            </a:r>
            <a:r>
              <a:rPr kumimoji="0" lang="en-US" sz="900" b="0" i="0" u="none" strike="noStrike" kern="0" cap="none" spc="0" normalizeH="0" baseline="0" noProof="0" dirty="0" smtClean="0">
                <a:ln>
                  <a:noFill/>
                </a:ln>
                <a:solidFill>
                  <a:srgbClr val="696969">
                    <a:lumMod val="50000"/>
                  </a:srgbClr>
                </a:solidFill>
                <a:effectLst/>
                <a:uLnTx/>
                <a:uFillTx/>
              </a:rPr>
              <a:t>Centre </a:t>
            </a:r>
            <a:r>
              <a:rPr kumimoji="0" lang="en-US" sz="900" b="0" i="0" u="none" strike="noStrike" kern="0" cap="none" spc="0" normalizeH="0" baseline="0" noProof="0" dirty="0">
                <a:ln>
                  <a:noFill/>
                </a:ln>
                <a:solidFill>
                  <a:srgbClr val="696969">
                    <a:lumMod val="50000"/>
                  </a:srgbClr>
                </a:solidFill>
                <a:effectLst/>
                <a:uLnTx/>
                <a:uFillTx/>
              </a:rPr>
              <a:t>(NSC)</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Swedish National Space </a:t>
            </a:r>
            <a:r>
              <a:rPr kumimoji="0" lang="en-US" sz="900" b="0" i="0" u="none" strike="noStrike" kern="0" cap="none" spc="0" normalizeH="0" baseline="0" noProof="0" dirty="0" smtClean="0">
                <a:ln>
                  <a:noFill/>
                </a:ln>
                <a:solidFill>
                  <a:srgbClr val="696969">
                    <a:lumMod val="50000"/>
                  </a:srgbClr>
                </a:solidFill>
                <a:effectLst/>
                <a:uLnTx/>
                <a:uFillTx/>
              </a:rPr>
              <a:t>Agency </a:t>
            </a:r>
            <a:r>
              <a:rPr kumimoji="0" lang="en-US" sz="900" b="0" i="0" u="none" strike="noStrike" kern="0" cap="none" spc="0" normalizeH="0" baseline="0" noProof="0" dirty="0">
                <a:ln>
                  <a:noFill/>
                </a:ln>
                <a:solidFill>
                  <a:srgbClr val="696969">
                    <a:lumMod val="50000"/>
                  </a:srgbClr>
                </a:solidFill>
                <a:effectLst/>
                <a:uLnTx/>
                <a:uFillTx/>
              </a:rPr>
              <a:t>(</a:t>
            </a:r>
            <a:r>
              <a:rPr kumimoji="0" lang="en-US" sz="900" b="0" i="0" u="none" strike="noStrike" kern="0" cap="none" spc="0" normalizeH="0" baseline="0" noProof="0" dirty="0" smtClean="0">
                <a:ln>
                  <a:noFill/>
                </a:ln>
                <a:solidFill>
                  <a:srgbClr val="696969">
                    <a:lumMod val="50000"/>
                  </a:srgbClr>
                </a:solidFill>
                <a:effectLst/>
                <a:uLnTx/>
                <a:uFillTx/>
              </a:rPr>
              <a:t>SNSA)</a:t>
            </a:r>
            <a:endParaRPr kumimoji="0" lang="en-US" sz="900" b="0" i="0" u="none" strike="noStrike" kern="0" cap="none" spc="0" normalizeH="0" baseline="0" noProof="0" dirty="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Economic and Social Commission for Asia and the </a:t>
            </a:r>
            <a:endParaRPr kumimoji="0" lang="en-US" sz="900" b="0" i="0" u="none" strike="noStrike" kern="0" cap="none" spc="0" normalizeH="0" baseline="0" noProof="0" dirty="0" smtClean="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Pacific </a:t>
            </a:r>
            <a:r>
              <a:rPr kumimoji="0" lang="en-US" sz="900" b="0" i="0" u="none" strike="noStrike" kern="0" cap="none" spc="0" normalizeH="0" baseline="0" noProof="0" dirty="0">
                <a:ln>
                  <a:noFill/>
                </a:ln>
                <a:solidFill>
                  <a:srgbClr val="696969">
                    <a:lumMod val="50000"/>
                  </a:srgbClr>
                </a:solidFill>
                <a:effectLst/>
                <a:uLnTx/>
                <a:uFillTx/>
              </a:rPr>
              <a:t>(ESCAP)</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Educational, Scientific and Cultural Organization </a:t>
            </a:r>
            <a:endParaRPr kumimoji="0" lang="en-US" sz="900" b="0" i="0" u="none" strike="noStrike" kern="0" cap="none" spc="0" normalizeH="0" baseline="0" noProof="0" dirty="0" smtClean="0">
              <a:ln>
                <a:noFill/>
              </a:ln>
              <a:solidFill>
                <a:srgbClr val="696969">
                  <a:lumMod val="50000"/>
                </a:srgbClr>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 </a:t>
            </a:r>
            <a:r>
              <a:rPr kumimoji="0" lang="en-US" sz="900" b="0" i="0" u="none" strike="noStrike" kern="0" cap="none" spc="0" normalizeH="0" baseline="0" noProof="0" dirty="0" smtClean="0">
                <a:ln>
                  <a:noFill/>
                </a:ln>
                <a:solidFill>
                  <a:srgbClr val="696969">
                    <a:lumMod val="50000"/>
                  </a:srgbClr>
                </a:solidFill>
                <a:effectLst/>
                <a:uLnTx/>
                <a:uFillTx/>
              </a:rPr>
              <a:t>  (</a:t>
            </a:r>
            <a:r>
              <a:rPr kumimoji="0" lang="en-US" sz="900" b="0" i="0" u="none" strike="noStrike" kern="0" cap="none" spc="0" normalizeH="0" baseline="0" noProof="0" dirty="0">
                <a:ln>
                  <a:noFill/>
                </a:ln>
                <a:solidFill>
                  <a:srgbClr val="696969">
                    <a:lumMod val="50000"/>
                  </a:srgbClr>
                </a:solidFill>
                <a:effectLst/>
                <a:uLnTx/>
                <a:uFillTx/>
              </a:rPr>
              <a:t>UNESCO)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Environment </a:t>
            </a:r>
            <a:r>
              <a:rPr kumimoji="0" lang="en-US" sz="900" b="0" i="0" u="none" strike="noStrike" kern="0" cap="none" spc="0" normalizeH="0" baseline="0" noProof="0" dirty="0" err="1">
                <a:ln>
                  <a:noFill/>
                </a:ln>
                <a:solidFill>
                  <a:srgbClr val="696969">
                    <a:lumMod val="50000"/>
                  </a:srgbClr>
                </a:solidFill>
                <a:effectLst/>
                <a:uLnTx/>
                <a:uFillTx/>
              </a:rPr>
              <a:t>Programme</a:t>
            </a:r>
            <a:r>
              <a:rPr kumimoji="0" lang="en-US" sz="900" b="0" i="0" u="none" strike="noStrike" kern="0" cap="none" spc="0" normalizeH="0" baseline="0" noProof="0" dirty="0">
                <a:ln>
                  <a:noFill/>
                </a:ln>
                <a:solidFill>
                  <a:srgbClr val="696969">
                    <a:lumMod val="50000"/>
                  </a:srgbClr>
                </a:solidFill>
                <a:effectLst/>
                <a:uLnTx/>
                <a:uFillTx/>
              </a:rPr>
              <a:t> (UNEP)</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Food and Agriculture Organization (FAO)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United Nations Office for Outer Space Affairs (UNOOSA)</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World Climate Research </a:t>
            </a:r>
            <a:r>
              <a:rPr kumimoji="0" lang="en-US" sz="900" b="0" i="0" u="none" strike="noStrike" kern="0" cap="none" spc="0" normalizeH="0" baseline="0" noProof="0" dirty="0" err="1">
                <a:ln>
                  <a:noFill/>
                </a:ln>
                <a:solidFill>
                  <a:srgbClr val="696969">
                    <a:lumMod val="50000"/>
                  </a:srgbClr>
                </a:solidFill>
                <a:effectLst/>
                <a:uLnTx/>
                <a:uFillTx/>
              </a:rPr>
              <a:t>Programme</a:t>
            </a:r>
            <a:r>
              <a:rPr kumimoji="0" lang="en-US" sz="900" b="0" i="0" u="none" strike="noStrike" kern="0" cap="none" spc="0" normalizeH="0" baseline="0" noProof="0" dirty="0">
                <a:ln>
                  <a:noFill/>
                </a:ln>
                <a:solidFill>
                  <a:srgbClr val="696969">
                    <a:lumMod val="50000"/>
                  </a:srgbClr>
                </a:solidFill>
                <a:effectLst/>
                <a:uLnTx/>
                <a:uFillTx/>
              </a:rPr>
              <a:t> (WCRP)</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696969">
                    <a:lumMod val="50000"/>
                  </a:srgbClr>
                </a:solidFill>
                <a:effectLst/>
                <a:uLnTx/>
                <a:uFillTx/>
              </a:rPr>
              <a:t>World Meteorological Organization (WMO)</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srgbClr val="696969"/>
              </a:solidFill>
              <a:effectLst/>
              <a:uLnTx/>
              <a:uFillTx/>
            </a:endParaRPr>
          </a:p>
        </p:txBody>
      </p:sp>
      <p:sp>
        <p:nvSpPr>
          <p:cNvPr id="6" name="Shape 14"/>
          <p:cNvSpPr>
            <a:spLocks noGrp="1"/>
          </p:cNvSpPr>
          <p:nvPr>
            <p:ph type="sldNum" sz="quarter" idx="2"/>
          </p:nvPr>
        </p:nvSpPr>
        <p:spPr>
          <a:xfrm>
            <a:off x="7239000" y="6546850"/>
            <a:ext cx="1905000" cy="256540"/>
          </a:xfrm>
        </p:spPr>
        <p:txBody>
          <a:bodyPr/>
          <a:lstStyle>
            <a:lvl1pPr>
              <a:spcBef>
                <a:spcPts val="0"/>
              </a:spcBef>
            </a:lvl1pPr>
          </a:lstStyle>
          <a:p>
            <a:pPr marL="0" marR="0" lvl="0" indent="0" algn="r" defTabSz="457200" eaLnBrk="1" fontAlgn="auto" latinLnBrk="0" hangingPunct="1">
              <a:lnSpc>
                <a:spcPct val="100000"/>
              </a:lnSpc>
              <a:spcBef>
                <a:spcPts val="0"/>
              </a:spcBef>
              <a:spcAft>
                <a:spcPts val="0"/>
              </a:spcAft>
              <a:buClrTx/>
              <a:buSzTx/>
              <a:buFontTx/>
              <a:buNone/>
              <a:tabLst/>
              <a:defRPr/>
            </a:pPr>
            <a:fld id="{86CB4B4D-7CA3-9044-876B-883B54F8677D}" type="slidenum">
              <a:rPr kumimoji="0" lang="en-US" sz="1000" b="0" i="0" u="none" strike="noStrike" kern="0" cap="none" spc="0" normalizeH="0" baseline="0" noProof="0" smtClean="0">
                <a:ln>
                  <a:noFill/>
                </a:ln>
                <a:solidFill>
                  <a:srgbClr val="002569"/>
                </a:solidFill>
                <a:effectLst/>
                <a:uLnTx/>
                <a:uFillTx/>
                <a:latin typeface="Calibri"/>
                <a:cs typeface="Calibri"/>
                <a:sym typeface="Calibri"/>
              </a:rPr>
              <a:pPr marL="0" marR="0" lvl="0" indent="0" algn="r" defTabSz="457200" eaLnBrk="1" fontAlgn="auto" latinLnBrk="0" hangingPunct="1">
                <a:lnSpc>
                  <a:spcPct val="100000"/>
                </a:lnSpc>
                <a:spcBef>
                  <a:spcPts val="0"/>
                </a:spcBef>
                <a:spcAft>
                  <a:spcPts val="0"/>
                </a:spcAft>
                <a:buClrTx/>
                <a:buSzTx/>
                <a:buFontTx/>
                <a:buNone/>
                <a:tabLst/>
                <a:defRPr/>
              </a:pPr>
              <a:t>5</a:t>
            </a:fld>
            <a:endParaRPr kumimoji="0" lang="en-US" sz="1000" b="0" i="0" u="none" strike="noStrike" kern="0" cap="none" spc="0" normalizeH="0" baseline="0" noProof="0">
              <a:ln>
                <a:noFill/>
              </a:ln>
              <a:solidFill>
                <a:srgbClr val="002569"/>
              </a:solidFill>
              <a:effectLst/>
              <a:uLnTx/>
              <a:uFillTx/>
              <a:latin typeface="Calibri"/>
              <a:cs typeface="Calibri"/>
              <a:sym typeface="Calibri"/>
            </a:endParaRPr>
          </a:p>
        </p:txBody>
      </p:sp>
      <p:sp>
        <p:nvSpPr>
          <p:cNvPr id="3" name="TextBox 2"/>
          <p:cNvSpPr txBox="1"/>
          <p:nvPr/>
        </p:nvSpPr>
        <p:spPr>
          <a:xfrm>
            <a:off x="7137400" y="6513985"/>
            <a:ext cx="1371600" cy="25391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kumimoji="0" lang="en-US" sz="1050" b="0" i="0" u="none" strike="noStrike" kern="0" cap="none" spc="0" normalizeH="0" baseline="0" noProof="0" dirty="0" smtClean="0">
                <a:ln>
                  <a:noFill/>
                </a:ln>
                <a:solidFill>
                  <a:srgbClr val="002569"/>
                </a:solidFill>
                <a:effectLst/>
                <a:uLnTx/>
                <a:uFillTx/>
              </a:rPr>
              <a:t>Updated 22 Oct 18</a:t>
            </a:r>
            <a:endParaRPr kumimoji="0" lang="en-US" sz="1050" b="0" i="0" u="none" strike="noStrike" kern="0" cap="none" spc="0" normalizeH="0" baseline="0" noProof="0" dirty="0">
              <a:ln>
                <a:noFill/>
              </a:ln>
              <a:solidFill>
                <a:srgbClr val="002569"/>
              </a:solidFill>
              <a:effectLst/>
              <a:uLnTx/>
              <a:uFillTx/>
            </a:endParaRPr>
          </a:p>
        </p:txBody>
      </p:sp>
      <p:sp>
        <p:nvSpPr>
          <p:cNvPr id="7" name="TextBox 6"/>
          <p:cNvSpPr txBox="1"/>
          <p:nvPr/>
        </p:nvSpPr>
        <p:spPr>
          <a:xfrm>
            <a:off x="3810000" y="1274090"/>
            <a:ext cx="1400381" cy="5078311"/>
          </a:xfrm>
          <a:prstGeom prst="rect">
            <a:avLst/>
          </a:prstGeom>
          <a:solidFill>
            <a:srgbClr val="CC0066"/>
          </a:solidFill>
          <a:ln w="12700" cap="flat">
            <a:solidFill>
              <a:srgbClr val="002569"/>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18 Total</a:t>
            </a:r>
          </a:p>
          <a:p>
            <a:pPr marL="0" marR="0" indent="0" algn="ctr" defTabSz="457200" rtl="0" fontAlgn="auto" latinLnBrk="1" hangingPunct="0">
              <a:lnSpc>
                <a:spcPct val="100000"/>
              </a:lnSpc>
              <a:spcBef>
                <a:spcPts val="0"/>
              </a:spcBef>
              <a:spcAft>
                <a:spcPts val="0"/>
              </a:spcAft>
              <a:buClrTx/>
              <a:buSzTx/>
              <a:buFontTx/>
              <a:buNone/>
              <a:tabLst/>
            </a:pPr>
            <a:r>
              <a:rPr lang="en-US" b="1" dirty="0" smtClean="0">
                <a:solidFill>
                  <a:schemeClr val="tx2">
                    <a:lumMod val="20000"/>
                    <a:lumOff val="80000"/>
                  </a:schemeClr>
                </a:solidFill>
              </a:rPr>
              <a:t>ASI</a:t>
            </a:r>
          </a:p>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CSA</a:t>
            </a:r>
          </a:p>
          <a:p>
            <a:pPr marL="0" marR="0" indent="0" algn="ctr" defTabSz="457200" rtl="0" fontAlgn="auto" latinLnBrk="1" hangingPunct="0">
              <a:lnSpc>
                <a:spcPct val="100000"/>
              </a:lnSpc>
              <a:spcBef>
                <a:spcPts val="0"/>
              </a:spcBef>
              <a:spcAft>
                <a:spcPts val="0"/>
              </a:spcAft>
              <a:buClrTx/>
              <a:buSzTx/>
              <a:buFontTx/>
              <a:buNone/>
              <a:tabLst/>
            </a:pPr>
            <a:r>
              <a:rPr lang="en-US" b="1" dirty="0" smtClean="0">
                <a:solidFill>
                  <a:schemeClr val="tx2">
                    <a:lumMod val="20000"/>
                    <a:lumOff val="80000"/>
                  </a:schemeClr>
                </a:solidFill>
              </a:rPr>
              <a:t>CNES</a:t>
            </a:r>
          </a:p>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CSIRO</a:t>
            </a:r>
          </a:p>
          <a:p>
            <a:pPr marL="0" marR="0" indent="0" algn="ctr" defTabSz="457200" rtl="0" fontAlgn="auto" latinLnBrk="1" hangingPunct="0">
              <a:lnSpc>
                <a:spcPct val="100000"/>
              </a:lnSpc>
              <a:spcBef>
                <a:spcPts val="0"/>
              </a:spcBef>
              <a:spcAft>
                <a:spcPts val="0"/>
              </a:spcAft>
              <a:buClrTx/>
              <a:buSzTx/>
              <a:buFontTx/>
              <a:buNone/>
              <a:tabLst/>
            </a:pPr>
            <a:r>
              <a:rPr lang="en-US" b="1" dirty="0" smtClean="0">
                <a:solidFill>
                  <a:schemeClr val="tx2">
                    <a:lumMod val="20000"/>
                    <a:lumOff val="80000"/>
                  </a:schemeClr>
                </a:solidFill>
              </a:rPr>
              <a:t>EC</a:t>
            </a:r>
          </a:p>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EUMETSAT</a:t>
            </a:r>
          </a:p>
          <a:p>
            <a:pPr marL="0" marR="0" indent="0" algn="ctr" defTabSz="457200" rtl="0" fontAlgn="auto" latinLnBrk="1" hangingPunct="0">
              <a:lnSpc>
                <a:spcPct val="100000"/>
              </a:lnSpc>
              <a:spcBef>
                <a:spcPts val="0"/>
              </a:spcBef>
              <a:spcAft>
                <a:spcPts val="0"/>
              </a:spcAft>
              <a:buClrTx/>
              <a:buSzTx/>
              <a:buFontTx/>
              <a:buNone/>
              <a:tabLst/>
            </a:pPr>
            <a:r>
              <a:rPr lang="en-US" b="1" dirty="0" smtClean="0">
                <a:solidFill>
                  <a:schemeClr val="tx2">
                    <a:lumMod val="20000"/>
                    <a:lumOff val="80000"/>
                  </a:schemeClr>
                </a:solidFill>
              </a:rPr>
              <a:t>ESA</a:t>
            </a:r>
          </a:p>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ISRO</a:t>
            </a:r>
          </a:p>
          <a:p>
            <a:pPr marL="0" marR="0" indent="0" algn="ctr" defTabSz="457200" rtl="0" fontAlgn="auto" latinLnBrk="1" hangingPunct="0">
              <a:lnSpc>
                <a:spcPct val="100000"/>
              </a:lnSpc>
              <a:spcBef>
                <a:spcPts val="0"/>
              </a:spcBef>
              <a:spcAft>
                <a:spcPts val="0"/>
              </a:spcAft>
              <a:buClrTx/>
              <a:buSzTx/>
              <a:buFontTx/>
              <a:buNone/>
              <a:tabLst/>
            </a:pPr>
            <a:r>
              <a:rPr lang="en-US" b="1" dirty="0" smtClean="0">
                <a:solidFill>
                  <a:schemeClr val="tx2">
                    <a:lumMod val="20000"/>
                    <a:lumOff val="80000"/>
                  </a:schemeClr>
                </a:solidFill>
              </a:rPr>
              <a:t>INPE</a:t>
            </a:r>
          </a:p>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JAXA</a:t>
            </a:r>
          </a:p>
          <a:p>
            <a:pPr marL="0" marR="0" indent="0" algn="ctr" defTabSz="457200" rtl="0" fontAlgn="auto" latinLnBrk="1" hangingPunct="0">
              <a:lnSpc>
                <a:spcPct val="100000"/>
              </a:lnSpc>
              <a:spcBef>
                <a:spcPts val="0"/>
              </a:spcBef>
              <a:spcAft>
                <a:spcPts val="0"/>
              </a:spcAft>
              <a:buClrTx/>
              <a:buSzTx/>
              <a:buFontTx/>
              <a:buNone/>
              <a:tabLst/>
            </a:pPr>
            <a:r>
              <a:rPr lang="en-US" b="1" dirty="0" smtClean="0">
                <a:solidFill>
                  <a:schemeClr val="tx2">
                    <a:lumMod val="20000"/>
                    <a:lumOff val="80000"/>
                  </a:schemeClr>
                </a:solidFill>
              </a:rPr>
              <a:t>NASA</a:t>
            </a:r>
          </a:p>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NOAA</a:t>
            </a:r>
          </a:p>
          <a:p>
            <a:pPr marL="0" marR="0" indent="0" algn="ctr" defTabSz="457200" rtl="0" fontAlgn="auto" latinLnBrk="1" hangingPunct="0">
              <a:lnSpc>
                <a:spcPct val="100000"/>
              </a:lnSpc>
              <a:spcBef>
                <a:spcPts val="0"/>
              </a:spcBef>
              <a:spcAft>
                <a:spcPts val="0"/>
              </a:spcAft>
              <a:buClrTx/>
              <a:buSzTx/>
              <a:buFontTx/>
              <a:buNone/>
              <a:tabLst/>
            </a:pPr>
            <a:r>
              <a:rPr lang="en-US" b="1" dirty="0" smtClean="0">
                <a:solidFill>
                  <a:schemeClr val="tx2">
                    <a:lumMod val="20000"/>
                    <a:lumOff val="80000"/>
                  </a:schemeClr>
                </a:solidFill>
              </a:rPr>
              <a:t>SANSA</a:t>
            </a:r>
            <a:br>
              <a:rPr lang="en-US" b="1" dirty="0" smtClean="0">
                <a:solidFill>
                  <a:schemeClr val="tx2">
                    <a:lumMod val="20000"/>
                    <a:lumOff val="80000"/>
                  </a:schemeClr>
                </a:solidFill>
              </a:rPr>
            </a:br>
            <a:r>
              <a:rPr lang="en-US" b="1" dirty="0" smtClean="0">
                <a:solidFill>
                  <a:schemeClr val="tx2">
                    <a:lumMod val="20000"/>
                    <a:lumOff val="80000"/>
                  </a:schemeClr>
                </a:solidFill>
              </a:rPr>
              <a:t>UKSA</a:t>
            </a:r>
          </a:p>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USGS</a:t>
            </a:r>
          </a:p>
          <a:p>
            <a:pPr marL="0" marR="0" indent="0" algn="ctr" defTabSz="457200" rtl="0" fontAlgn="auto" latinLnBrk="1" hangingPunct="0">
              <a:lnSpc>
                <a:spcPct val="100000"/>
              </a:lnSpc>
              <a:spcBef>
                <a:spcPts val="0"/>
              </a:spcBef>
              <a:spcAft>
                <a:spcPts val="0"/>
              </a:spcAft>
              <a:buClrTx/>
              <a:buSzTx/>
              <a:buFontTx/>
              <a:buNone/>
              <a:tabLst/>
            </a:pPr>
            <a:r>
              <a:rPr lang="en-US" b="1" dirty="0" smtClean="0">
                <a:solidFill>
                  <a:schemeClr val="tx2">
                    <a:lumMod val="20000"/>
                    <a:lumOff val="80000"/>
                  </a:schemeClr>
                </a:solidFill>
              </a:rPr>
              <a:t>VAST/VNSC</a:t>
            </a:r>
          </a:p>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chemeClr val="tx2">
                    <a:lumMod val="20000"/>
                    <a:lumOff val="80000"/>
                  </a:schemeClr>
                </a:solidFill>
                <a:effectLst/>
                <a:uFillTx/>
              </a:rPr>
              <a:t>GA</a:t>
            </a:r>
            <a:endParaRPr kumimoji="0" lang="en-US" sz="1800" b="1" i="0" u="none" strike="noStrike" cap="none" spc="0" normalizeH="0" baseline="0" dirty="0">
              <a:ln>
                <a:noFill/>
              </a:ln>
              <a:solidFill>
                <a:schemeClr val="tx2">
                  <a:lumMod val="20000"/>
                  <a:lumOff val="80000"/>
                </a:schemeClr>
              </a:solidFill>
              <a:effectLst/>
              <a:uFillTx/>
            </a:endParaRPr>
          </a:p>
        </p:txBody>
      </p:sp>
    </p:spTree>
    <p:extLst>
      <p:ext uri="{BB962C8B-B14F-4D97-AF65-F5344CB8AC3E}">
        <p14:creationId xmlns:p14="http://schemas.microsoft.com/office/powerpoint/2010/main" val="259811229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949923"/>
              </p:ext>
            </p:extLst>
          </p:nvPr>
        </p:nvGraphicFramePr>
        <p:xfrm>
          <a:off x="152401" y="1187970"/>
          <a:ext cx="8915399" cy="5563350"/>
        </p:xfrm>
        <a:graphic>
          <a:graphicData uri="http://schemas.openxmlformats.org/drawingml/2006/table">
            <a:tbl>
              <a:tblPr firstRow="1" bandRow="1">
                <a:tableStyleId>{5C22544A-7EE6-4342-B048-85BDC9FD1C3A}</a:tableStyleId>
              </a:tblPr>
              <a:tblGrid>
                <a:gridCol w="457199">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198823">
                  <a:extLst>
                    <a:ext uri="{9D8B030D-6E8A-4147-A177-3AD203B41FA5}">
                      <a16:colId xmlns:a16="http://schemas.microsoft.com/office/drawing/2014/main" val="20003"/>
                    </a:ext>
                  </a:extLst>
                </a:gridCol>
                <a:gridCol w="211534">
                  <a:extLst>
                    <a:ext uri="{9D8B030D-6E8A-4147-A177-3AD203B41FA5}">
                      <a16:colId xmlns:a16="http://schemas.microsoft.com/office/drawing/2014/main" val="20004"/>
                    </a:ext>
                  </a:extLst>
                </a:gridCol>
                <a:gridCol w="494643">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gridCol w="1981200">
                  <a:extLst>
                    <a:ext uri="{9D8B030D-6E8A-4147-A177-3AD203B41FA5}">
                      <a16:colId xmlns:a16="http://schemas.microsoft.com/office/drawing/2014/main" val="20007"/>
                    </a:ext>
                  </a:extLst>
                </a:gridCol>
                <a:gridCol w="1219200">
                  <a:extLst>
                    <a:ext uri="{9D8B030D-6E8A-4147-A177-3AD203B41FA5}">
                      <a16:colId xmlns:a16="http://schemas.microsoft.com/office/drawing/2014/main" val="20008"/>
                    </a:ext>
                  </a:extLst>
                </a:gridCol>
              </a:tblGrid>
              <a:tr h="259830">
                <a:tc>
                  <a:txBody>
                    <a:bodyPr/>
                    <a:lstStyle/>
                    <a:p>
                      <a:pPr algn="ctr"/>
                      <a:endParaRPr lang="en-US" sz="1050" b="1" dirty="0">
                        <a:solidFill>
                          <a:schemeClr val="accent6">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Year</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Venue</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Host</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endParaRPr lang="en-US" sz="700" b="0" dirty="0">
                        <a:solidFill>
                          <a:schemeClr val="tx1">
                            <a:lumMod val="50000"/>
                          </a:schemeClr>
                        </a:solidFill>
                      </a:endParaRPr>
                    </a:p>
                  </a:txBody>
                  <a:tcPr>
                    <a:solidFill>
                      <a:schemeClr val="accent4">
                        <a:lumMod val="10000"/>
                        <a:lumOff val="90000"/>
                      </a:schemeClr>
                    </a:solidFill>
                  </a:tcPr>
                </a:tc>
                <a:tc>
                  <a:txBody>
                    <a:bodyPr/>
                    <a:lstStyle/>
                    <a:p>
                      <a:pPr algn="ct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Year</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Venue</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Host</a:t>
                      </a:r>
                      <a:endParaRPr lang="en-US" sz="1050" b="1" dirty="0">
                        <a:solidFill>
                          <a:schemeClr val="tx1">
                            <a:lumMod val="50000"/>
                          </a:schemeClr>
                        </a:solidFill>
                      </a:endParaRPr>
                    </a:p>
                  </a:txBody>
                  <a:tcPr>
                    <a:solidFill>
                      <a:schemeClr val="accent4">
                        <a:lumMod val="10000"/>
                        <a:lumOff val="90000"/>
                      </a:schemeClr>
                    </a:solidFill>
                  </a:tcPr>
                </a:tc>
                <a:extLst>
                  <a:ext uri="{0D108BD9-81ED-4DB2-BD59-A6C34878D82A}">
                    <a16:rowId xmlns:a16="http://schemas.microsoft.com/office/drawing/2014/main" val="10000"/>
                  </a:ext>
                </a:extLst>
              </a:tr>
              <a:tr h="331470">
                <a:tc>
                  <a:txBody>
                    <a:bodyPr/>
                    <a:lstStyle/>
                    <a:p>
                      <a:r>
                        <a:rPr lang="en-US" sz="1100" b="1" dirty="0" smtClean="0">
                          <a:solidFill>
                            <a:srgbClr val="92D050"/>
                          </a:solidFill>
                        </a:rPr>
                        <a:t>1</a:t>
                      </a:r>
                      <a:r>
                        <a:rPr lang="en-US" sz="1100" b="1" baseline="30000" dirty="0" smtClean="0">
                          <a:solidFill>
                            <a:srgbClr val="92D050"/>
                          </a:solidFill>
                        </a:rPr>
                        <a:t>st</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1984</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Washington</a:t>
                      </a:r>
                      <a:r>
                        <a:rPr lang="en-US" sz="1100" b="1" baseline="0" dirty="0" smtClean="0">
                          <a:solidFill>
                            <a:srgbClr val="92D050"/>
                          </a:solidFill>
                        </a:rPr>
                        <a:t> DC, USA</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NOAA</a:t>
                      </a:r>
                      <a:endParaRPr lang="en-US" sz="1100" b="1" dirty="0">
                        <a:solidFill>
                          <a:srgbClr val="92D050"/>
                        </a:solidFill>
                      </a:endParaRPr>
                    </a:p>
                  </a:txBody>
                  <a:tcPr>
                    <a:solidFill>
                      <a:srgbClr val="002060"/>
                    </a:solidFill>
                  </a:tcPr>
                </a:tc>
                <a:tc>
                  <a:txBody>
                    <a:bodyPr/>
                    <a:lstStyle/>
                    <a:p>
                      <a:endParaRPr lang="en-US" sz="800" b="1" dirty="0">
                        <a:solidFill>
                          <a:srgbClr val="99FF33"/>
                        </a:solidFill>
                      </a:endParaRPr>
                    </a:p>
                  </a:txBody>
                  <a:tcPr>
                    <a:solidFill>
                      <a:srgbClr val="9999FF"/>
                    </a:solidFill>
                  </a:tcPr>
                </a:tc>
                <a:tc>
                  <a:txBody>
                    <a:bodyPr/>
                    <a:lstStyle/>
                    <a:p>
                      <a:r>
                        <a:rPr lang="en-US" sz="1100" b="1" dirty="0" smtClean="0">
                          <a:solidFill>
                            <a:srgbClr val="92D050"/>
                          </a:solidFill>
                        </a:rPr>
                        <a:t>17</a:t>
                      </a:r>
                      <a:r>
                        <a:rPr lang="en-US" sz="1100" b="1" baseline="30000" dirty="0" smtClean="0">
                          <a:solidFill>
                            <a:srgbClr val="92D050"/>
                          </a:solidFill>
                        </a:rPr>
                        <a:t>th</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2003</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Colorado</a:t>
                      </a:r>
                      <a:r>
                        <a:rPr lang="en-US" sz="1100" b="1" baseline="0" dirty="0" smtClean="0">
                          <a:solidFill>
                            <a:srgbClr val="92D050"/>
                          </a:solidFill>
                        </a:rPr>
                        <a:t> Springs, USA</a:t>
                      </a:r>
                      <a:endParaRPr lang="en-US" sz="1100" b="1" dirty="0">
                        <a:solidFill>
                          <a:srgbClr val="92D050"/>
                        </a:solidFill>
                      </a:endParaRPr>
                    </a:p>
                  </a:txBody>
                  <a:tcPr>
                    <a:solidFill>
                      <a:srgbClr val="002060"/>
                    </a:solidFill>
                  </a:tcPr>
                </a:tc>
                <a:tc>
                  <a:txBody>
                    <a:bodyPr/>
                    <a:lstStyle/>
                    <a:p>
                      <a:pPr algn="r"/>
                      <a:r>
                        <a:rPr lang="en-US" sz="1100" b="1" dirty="0" smtClean="0">
                          <a:solidFill>
                            <a:srgbClr val="92D050"/>
                          </a:solidFill>
                        </a:rPr>
                        <a:t>NOAA</a:t>
                      </a:r>
                      <a:endParaRPr lang="en-US" sz="1100" b="1" dirty="0">
                        <a:solidFill>
                          <a:srgbClr val="92D050"/>
                        </a:solidFill>
                      </a:endParaRPr>
                    </a:p>
                  </a:txBody>
                  <a:tcPr>
                    <a:solidFill>
                      <a:srgbClr val="002060"/>
                    </a:solidFill>
                  </a:tcPr>
                </a:tc>
                <a:extLst>
                  <a:ext uri="{0D108BD9-81ED-4DB2-BD59-A6C34878D82A}">
                    <a16:rowId xmlns:a16="http://schemas.microsoft.com/office/drawing/2014/main" val="10001"/>
                  </a:ext>
                </a:extLst>
              </a:tr>
              <a:tr h="331470">
                <a:tc>
                  <a:txBody>
                    <a:bodyPr/>
                    <a:lstStyle/>
                    <a:p>
                      <a:r>
                        <a:rPr lang="en-US" sz="1100" b="1" dirty="0" smtClean="0">
                          <a:solidFill>
                            <a:schemeClr val="accent4">
                              <a:lumMod val="10000"/>
                              <a:lumOff val="90000"/>
                            </a:schemeClr>
                          </a:solidFill>
                        </a:rPr>
                        <a:t>2</a:t>
                      </a:r>
                      <a:r>
                        <a:rPr lang="en-US" sz="1100" b="1" baseline="30000" dirty="0" smtClean="0">
                          <a:solidFill>
                            <a:schemeClr val="accent4">
                              <a:lumMod val="10000"/>
                              <a:lumOff val="90000"/>
                            </a:schemeClr>
                          </a:solidFill>
                        </a:rPr>
                        <a:t>nd</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1986</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err="1" smtClean="0">
                          <a:solidFill>
                            <a:schemeClr val="accent4">
                              <a:lumMod val="10000"/>
                              <a:lumOff val="90000"/>
                            </a:schemeClr>
                          </a:solidFill>
                        </a:rPr>
                        <a:t>Frascati</a:t>
                      </a:r>
                      <a:r>
                        <a:rPr lang="en-US" sz="1100" b="1" baseline="0" dirty="0" smtClean="0">
                          <a:solidFill>
                            <a:schemeClr val="accent4">
                              <a:lumMod val="10000"/>
                              <a:lumOff val="90000"/>
                            </a:schemeClr>
                          </a:solidFill>
                        </a:rPr>
                        <a:t>, Italy</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ESA</a:t>
                      </a:r>
                      <a:endParaRPr lang="en-US" sz="1100" b="1" dirty="0">
                        <a:solidFill>
                          <a:schemeClr val="accent4">
                            <a:lumMod val="10000"/>
                            <a:lumOff val="90000"/>
                          </a:schemeClr>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AFAFFF"/>
                          </a:solidFill>
                        </a:rPr>
                        <a:t>18</a:t>
                      </a:r>
                      <a:r>
                        <a:rPr lang="en-US" sz="1100" b="1" baseline="30000" dirty="0" smtClean="0">
                          <a:solidFill>
                            <a:srgbClr val="AFAFFF"/>
                          </a:solidFill>
                        </a:rPr>
                        <a:t>th</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2004</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Beijing, China</a:t>
                      </a:r>
                    </a:p>
                  </a:txBody>
                  <a:tcPr>
                    <a:solidFill>
                      <a:srgbClr val="002060"/>
                    </a:solidFill>
                  </a:tcPr>
                </a:tc>
                <a:tc>
                  <a:txBody>
                    <a:bodyPr/>
                    <a:lstStyle/>
                    <a:p>
                      <a:pPr algn="r"/>
                      <a:r>
                        <a:rPr lang="en-US" sz="1100" b="1" dirty="0" smtClean="0">
                          <a:solidFill>
                            <a:srgbClr val="AFAFFF"/>
                          </a:solidFill>
                        </a:rPr>
                        <a:t>NRSCC</a:t>
                      </a:r>
                      <a:endParaRPr lang="en-US" sz="1100" b="1" dirty="0">
                        <a:solidFill>
                          <a:srgbClr val="AFAFFF"/>
                        </a:solidFill>
                      </a:endParaRPr>
                    </a:p>
                  </a:txBody>
                  <a:tcPr>
                    <a:solidFill>
                      <a:srgbClr val="002060"/>
                    </a:solidFill>
                  </a:tcPr>
                </a:tc>
                <a:extLst>
                  <a:ext uri="{0D108BD9-81ED-4DB2-BD59-A6C34878D82A}">
                    <a16:rowId xmlns:a16="http://schemas.microsoft.com/office/drawing/2014/main" val="10002"/>
                  </a:ext>
                </a:extLst>
              </a:tr>
              <a:tr h="331470">
                <a:tc>
                  <a:txBody>
                    <a:bodyPr/>
                    <a:lstStyle/>
                    <a:p>
                      <a:r>
                        <a:rPr lang="en-US" sz="1100" b="1" dirty="0" smtClean="0">
                          <a:solidFill>
                            <a:srgbClr val="92D050"/>
                          </a:solidFill>
                        </a:rPr>
                        <a:t>3</a:t>
                      </a:r>
                      <a:r>
                        <a:rPr lang="en-US" sz="1100" b="1" baseline="30000" dirty="0" smtClean="0">
                          <a:solidFill>
                            <a:srgbClr val="92D050"/>
                          </a:solidFill>
                        </a:rPr>
                        <a:t>rd</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1988</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Ottawa, Canada</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CSA</a:t>
                      </a:r>
                      <a:endParaRPr lang="en-US" sz="1100" b="1" dirty="0">
                        <a:solidFill>
                          <a:srgbClr val="92D050"/>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chemeClr val="accent4">
                              <a:lumMod val="10000"/>
                              <a:lumOff val="90000"/>
                            </a:schemeClr>
                          </a:solidFill>
                        </a:rPr>
                        <a:t>19</a:t>
                      </a:r>
                      <a:r>
                        <a:rPr lang="en-US" sz="1100" b="1" baseline="30000" dirty="0" smtClean="0">
                          <a:solidFill>
                            <a:schemeClr val="accent4">
                              <a:lumMod val="10000"/>
                              <a:lumOff val="90000"/>
                            </a:schemeClr>
                          </a:solidFill>
                        </a:rPr>
                        <a:t>th</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2005</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London, UK</a:t>
                      </a:r>
                      <a:endParaRPr lang="en-US" sz="1100" b="1" dirty="0">
                        <a:solidFill>
                          <a:schemeClr val="accent4">
                            <a:lumMod val="10000"/>
                            <a:lumOff val="90000"/>
                          </a:schemeClr>
                        </a:solidFill>
                      </a:endParaRPr>
                    </a:p>
                  </a:txBody>
                  <a:tcPr>
                    <a:solidFill>
                      <a:srgbClr val="002060"/>
                    </a:solidFill>
                  </a:tcPr>
                </a:tc>
                <a:tc>
                  <a:txBody>
                    <a:bodyPr/>
                    <a:lstStyle/>
                    <a:p>
                      <a:pPr algn="r"/>
                      <a:r>
                        <a:rPr lang="en-US" sz="1100" b="1" dirty="0" smtClean="0">
                          <a:solidFill>
                            <a:schemeClr val="accent4">
                              <a:lumMod val="10000"/>
                              <a:lumOff val="90000"/>
                            </a:schemeClr>
                          </a:solidFill>
                        </a:rPr>
                        <a:t>BNSC</a:t>
                      </a:r>
                      <a:endParaRPr lang="en-US" sz="1100" b="1" dirty="0">
                        <a:solidFill>
                          <a:schemeClr val="accent4">
                            <a:lumMod val="10000"/>
                            <a:lumOff val="90000"/>
                          </a:schemeClr>
                        </a:solidFill>
                      </a:endParaRPr>
                    </a:p>
                  </a:txBody>
                  <a:tcPr>
                    <a:solidFill>
                      <a:srgbClr val="002060"/>
                    </a:solidFill>
                  </a:tcPr>
                </a:tc>
                <a:extLst>
                  <a:ext uri="{0D108BD9-81ED-4DB2-BD59-A6C34878D82A}">
                    <a16:rowId xmlns:a16="http://schemas.microsoft.com/office/drawing/2014/main" val="10003"/>
                  </a:ext>
                </a:extLst>
              </a:tr>
              <a:tr h="331470">
                <a:tc>
                  <a:txBody>
                    <a:bodyPr/>
                    <a:lstStyle/>
                    <a:p>
                      <a:r>
                        <a:rPr lang="en-US" sz="1100" b="1" dirty="0" smtClean="0">
                          <a:solidFill>
                            <a:srgbClr val="92D050"/>
                          </a:solidFill>
                        </a:rPr>
                        <a:t>4</a:t>
                      </a:r>
                      <a:r>
                        <a:rPr lang="en-US" sz="1100" b="1" baseline="30000" dirty="0" smtClean="0">
                          <a:solidFill>
                            <a:srgbClr val="92D050"/>
                          </a:solidFill>
                        </a:rPr>
                        <a:t>th</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1990</a:t>
                      </a:r>
                      <a:endParaRPr lang="en-US" sz="1100" b="1" dirty="0">
                        <a:solidFill>
                          <a:srgbClr val="92D050"/>
                        </a:solidFill>
                      </a:endParaRPr>
                    </a:p>
                  </a:txBody>
                  <a:tcPr>
                    <a:solidFill>
                      <a:srgbClr val="002060"/>
                    </a:solidFill>
                  </a:tcPr>
                </a:tc>
                <a:tc>
                  <a:txBody>
                    <a:bodyPr/>
                    <a:lstStyle/>
                    <a:p>
                      <a:r>
                        <a:rPr lang="en-US" sz="1050" b="1" dirty="0" smtClean="0">
                          <a:solidFill>
                            <a:srgbClr val="92D050"/>
                          </a:solidFill>
                        </a:rPr>
                        <a:t>Sao Jose dos Campos, Brazil</a:t>
                      </a:r>
                      <a:endParaRPr lang="en-US" sz="1050" b="1" dirty="0">
                        <a:solidFill>
                          <a:srgbClr val="92D050"/>
                        </a:solidFill>
                      </a:endParaRPr>
                    </a:p>
                  </a:txBody>
                  <a:tcPr>
                    <a:solidFill>
                      <a:srgbClr val="002060"/>
                    </a:solidFill>
                  </a:tcPr>
                </a:tc>
                <a:tc>
                  <a:txBody>
                    <a:bodyPr/>
                    <a:lstStyle/>
                    <a:p>
                      <a:r>
                        <a:rPr lang="en-US" sz="1100" b="1" dirty="0" smtClean="0">
                          <a:solidFill>
                            <a:srgbClr val="92D050"/>
                          </a:solidFill>
                        </a:rPr>
                        <a:t>INPE</a:t>
                      </a:r>
                      <a:endParaRPr lang="en-US" sz="1100" b="1" dirty="0">
                        <a:solidFill>
                          <a:srgbClr val="92D050"/>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92D050"/>
                          </a:solidFill>
                        </a:rPr>
                        <a:t>20</a:t>
                      </a:r>
                      <a:r>
                        <a:rPr lang="en-US" sz="1100" b="1" baseline="30000" dirty="0" smtClean="0">
                          <a:solidFill>
                            <a:srgbClr val="92D050"/>
                          </a:solidFill>
                        </a:rPr>
                        <a:t>th</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2006</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Buenos Aires, Argentina</a:t>
                      </a:r>
                      <a:endParaRPr lang="en-US" sz="1100" b="1" dirty="0">
                        <a:solidFill>
                          <a:srgbClr val="92D050"/>
                        </a:solidFill>
                      </a:endParaRPr>
                    </a:p>
                  </a:txBody>
                  <a:tcPr>
                    <a:solidFill>
                      <a:srgbClr val="002060"/>
                    </a:solidFill>
                  </a:tcPr>
                </a:tc>
                <a:tc>
                  <a:txBody>
                    <a:bodyPr/>
                    <a:lstStyle/>
                    <a:p>
                      <a:pPr algn="r"/>
                      <a:r>
                        <a:rPr lang="en-US" sz="1100" b="1" dirty="0" smtClean="0">
                          <a:solidFill>
                            <a:srgbClr val="92D050"/>
                          </a:solidFill>
                        </a:rPr>
                        <a:t>CONAE</a:t>
                      </a:r>
                      <a:endParaRPr lang="en-US" sz="1100" b="1" dirty="0">
                        <a:solidFill>
                          <a:srgbClr val="92D050"/>
                        </a:solidFill>
                      </a:endParaRPr>
                    </a:p>
                  </a:txBody>
                  <a:tcPr>
                    <a:solidFill>
                      <a:srgbClr val="002060"/>
                    </a:solidFill>
                  </a:tcPr>
                </a:tc>
                <a:extLst>
                  <a:ext uri="{0D108BD9-81ED-4DB2-BD59-A6C34878D82A}">
                    <a16:rowId xmlns:a16="http://schemas.microsoft.com/office/drawing/2014/main" val="10004"/>
                  </a:ext>
                </a:extLst>
              </a:tr>
              <a:tr h="331470">
                <a:tc>
                  <a:txBody>
                    <a:bodyPr/>
                    <a:lstStyle/>
                    <a:p>
                      <a:r>
                        <a:rPr lang="en-US" sz="1100" b="1" dirty="0" smtClean="0">
                          <a:solidFill>
                            <a:srgbClr val="92D050"/>
                          </a:solidFill>
                        </a:rPr>
                        <a:t>5</a:t>
                      </a:r>
                      <a:r>
                        <a:rPr lang="en-US" sz="1100" b="1" baseline="30000" dirty="0" smtClean="0">
                          <a:solidFill>
                            <a:srgbClr val="92D050"/>
                          </a:solidFill>
                        </a:rPr>
                        <a:t>th</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1991</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Washington</a:t>
                      </a:r>
                      <a:r>
                        <a:rPr lang="en-US" sz="1100" b="1" baseline="0" dirty="0" smtClean="0">
                          <a:solidFill>
                            <a:srgbClr val="92D050"/>
                          </a:solidFill>
                        </a:rPr>
                        <a:t> DC, USA</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NASA/NOAA</a:t>
                      </a:r>
                      <a:endParaRPr lang="en-US" sz="1100" b="1" dirty="0">
                        <a:solidFill>
                          <a:srgbClr val="92D050"/>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92D050"/>
                          </a:solidFill>
                        </a:rPr>
                        <a:t>21</a:t>
                      </a:r>
                      <a:r>
                        <a:rPr lang="en-US" sz="1100" b="1" baseline="30000" dirty="0" smtClean="0">
                          <a:solidFill>
                            <a:srgbClr val="92D050"/>
                          </a:solidFill>
                        </a:rPr>
                        <a:t>st</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2007</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Kona, Hawaii, USA</a:t>
                      </a:r>
                      <a:endParaRPr lang="en-US" sz="1100" b="1" dirty="0">
                        <a:solidFill>
                          <a:srgbClr val="92D050"/>
                        </a:solidFill>
                      </a:endParaRPr>
                    </a:p>
                  </a:txBody>
                  <a:tcPr>
                    <a:solidFill>
                      <a:srgbClr val="002060"/>
                    </a:solidFill>
                  </a:tcPr>
                </a:tc>
                <a:tc>
                  <a:txBody>
                    <a:bodyPr/>
                    <a:lstStyle/>
                    <a:p>
                      <a:pPr algn="r"/>
                      <a:r>
                        <a:rPr lang="en-US" sz="1100" b="1" dirty="0" smtClean="0">
                          <a:solidFill>
                            <a:srgbClr val="92D050"/>
                          </a:solidFill>
                        </a:rPr>
                        <a:t>USGS</a:t>
                      </a:r>
                      <a:endParaRPr lang="en-US" sz="1100" b="1" dirty="0">
                        <a:solidFill>
                          <a:srgbClr val="92D050"/>
                        </a:solidFill>
                      </a:endParaRPr>
                    </a:p>
                  </a:txBody>
                  <a:tcPr>
                    <a:solidFill>
                      <a:srgbClr val="002060"/>
                    </a:solidFill>
                  </a:tcPr>
                </a:tc>
                <a:extLst>
                  <a:ext uri="{0D108BD9-81ED-4DB2-BD59-A6C34878D82A}">
                    <a16:rowId xmlns:a16="http://schemas.microsoft.com/office/drawing/2014/main" val="10005"/>
                  </a:ext>
                </a:extLst>
              </a:tr>
              <a:tr h="331470">
                <a:tc>
                  <a:txBody>
                    <a:bodyPr/>
                    <a:lstStyle/>
                    <a:p>
                      <a:r>
                        <a:rPr lang="en-US" sz="1100" b="1" dirty="0" smtClean="0">
                          <a:solidFill>
                            <a:schemeClr val="accent4">
                              <a:lumMod val="10000"/>
                              <a:lumOff val="90000"/>
                            </a:schemeClr>
                          </a:solidFill>
                        </a:rPr>
                        <a:t>6</a:t>
                      </a:r>
                      <a:r>
                        <a:rPr lang="en-US" sz="1100" b="1" baseline="30000" dirty="0" smtClean="0">
                          <a:solidFill>
                            <a:schemeClr val="accent4">
                              <a:lumMod val="10000"/>
                              <a:lumOff val="90000"/>
                            </a:schemeClr>
                          </a:solidFill>
                        </a:rPr>
                        <a:t>th</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1992</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London, UK</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BNSC</a:t>
                      </a:r>
                      <a:endParaRPr lang="en-US" sz="1100" b="1" dirty="0">
                        <a:solidFill>
                          <a:schemeClr val="accent4">
                            <a:lumMod val="10000"/>
                            <a:lumOff val="90000"/>
                          </a:schemeClr>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chemeClr val="accent4">
                              <a:lumMod val="10000"/>
                              <a:lumOff val="90000"/>
                            </a:schemeClr>
                          </a:solidFill>
                        </a:rPr>
                        <a:t>22</a:t>
                      </a:r>
                      <a:r>
                        <a:rPr lang="en-US" sz="1100" b="1" baseline="30000" dirty="0" smtClean="0">
                          <a:solidFill>
                            <a:schemeClr val="accent4">
                              <a:lumMod val="10000"/>
                              <a:lumOff val="90000"/>
                            </a:schemeClr>
                          </a:solidFill>
                        </a:rPr>
                        <a:t>nd</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2008</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George,</a:t>
                      </a:r>
                      <a:r>
                        <a:rPr lang="en-US" sz="1100" b="1" baseline="0" dirty="0" smtClean="0">
                          <a:solidFill>
                            <a:schemeClr val="accent4">
                              <a:lumMod val="10000"/>
                              <a:lumOff val="90000"/>
                            </a:schemeClr>
                          </a:solidFill>
                        </a:rPr>
                        <a:t> South Africa</a:t>
                      </a:r>
                      <a:endParaRPr lang="en-US" sz="1100" b="1" dirty="0">
                        <a:solidFill>
                          <a:schemeClr val="accent4">
                            <a:lumMod val="10000"/>
                            <a:lumOff val="90000"/>
                          </a:schemeClr>
                        </a:solidFill>
                      </a:endParaRPr>
                    </a:p>
                  </a:txBody>
                  <a:tcPr>
                    <a:solidFill>
                      <a:srgbClr val="002060"/>
                    </a:solidFill>
                  </a:tcPr>
                </a:tc>
                <a:tc>
                  <a:txBody>
                    <a:bodyPr/>
                    <a:lstStyle/>
                    <a:p>
                      <a:pPr algn="r"/>
                      <a:r>
                        <a:rPr lang="en-US" sz="1100" b="1" dirty="0" smtClean="0">
                          <a:solidFill>
                            <a:schemeClr val="accent4">
                              <a:lumMod val="10000"/>
                              <a:lumOff val="90000"/>
                            </a:schemeClr>
                          </a:solidFill>
                        </a:rPr>
                        <a:t>CSIR</a:t>
                      </a:r>
                      <a:endParaRPr lang="en-US" sz="1100" b="1" dirty="0">
                        <a:solidFill>
                          <a:schemeClr val="accent4">
                            <a:lumMod val="10000"/>
                            <a:lumOff val="90000"/>
                          </a:schemeClr>
                        </a:solidFill>
                      </a:endParaRPr>
                    </a:p>
                  </a:txBody>
                  <a:tcPr>
                    <a:solidFill>
                      <a:srgbClr val="002060"/>
                    </a:solidFill>
                  </a:tcPr>
                </a:tc>
                <a:extLst>
                  <a:ext uri="{0D108BD9-81ED-4DB2-BD59-A6C34878D82A}">
                    <a16:rowId xmlns:a16="http://schemas.microsoft.com/office/drawing/2014/main" val="10006"/>
                  </a:ext>
                </a:extLst>
              </a:tr>
              <a:tr h="331470">
                <a:tc>
                  <a:txBody>
                    <a:bodyPr/>
                    <a:lstStyle/>
                    <a:p>
                      <a:r>
                        <a:rPr lang="en-US" sz="1100" b="1" dirty="0" smtClean="0">
                          <a:solidFill>
                            <a:srgbClr val="AFAFFF"/>
                          </a:solidFill>
                        </a:rPr>
                        <a:t>7</a:t>
                      </a:r>
                      <a:r>
                        <a:rPr lang="en-US" sz="1100" b="1" baseline="30000" dirty="0" smtClean="0">
                          <a:solidFill>
                            <a:srgbClr val="AFAFFF"/>
                          </a:solidFill>
                        </a:rPr>
                        <a:t>th</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1993</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Tsukuba, Japan</a:t>
                      </a:r>
                      <a:endParaRPr lang="en-US" sz="1100" b="1" dirty="0">
                        <a:solidFill>
                          <a:srgbClr val="AFAFFF"/>
                        </a:solidFill>
                      </a:endParaRPr>
                    </a:p>
                  </a:txBody>
                  <a:tcPr>
                    <a:solidFill>
                      <a:srgbClr val="002060"/>
                    </a:solidFill>
                  </a:tcPr>
                </a:tc>
                <a:tc>
                  <a:txBody>
                    <a:bodyPr/>
                    <a:lstStyle/>
                    <a:p>
                      <a:r>
                        <a:rPr lang="en-US" sz="1050" b="1" dirty="0" smtClean="0">
                          <a:solidFill>
                            <a:srgbClr val="AFAFFF"/>
                          </a:solidFill>
                        </a:rPr>
                        <a:t>MEXT/NASDA</a:t>
                      </a:r>
                      <a:endParaRPr lang="en-US" sz="1050" b="1" dirty="0">
                        <a:solidFill>
                          <a:srgbClr val="AFAF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AFAFFF"/>
                          </a:solidFill>
                        </a:rPr>
                        <a:t>23</a:t>
                      </a:r>
                      <a:r>
                        <a:rPr lang="en-US" sz="1100" b="1" baseline="30000" dirty="0" smtClean="0">
                          <a:solidFill>
                            <a:srgbClr val="AFAFFF"/>
                          </a:solidFill>
                        </a:rPr>
                        <a:t>rd</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2009</a:t>
                      </a:r>
                      <a:endParaRPr lang="en-US" sz="1100" b="1" dirty="0">
                        <a:solidFill>
                          <a:srgbClr val="AFAFFF"/>
                        </a:solidFill>
                      </a:endParaRPr>
                    </a:p>
                  </a:txBody>
                  <a:tcPr>
                    <a:solidFill>
                      <a:srgbClr val="002060"/>
                    </a:solidFill>
                  </a:tcPr>
                </a:tc>
                <a:tc>
                  <a:txBody>
                    <a:bodyPr/>
                    <a:lstStyle/>
                    <a:p>
                      <a:r>
                        <a:rPr lang="en-US" sz="1100" b="1" dirty="0" err="1" smtClean="0">
                          <a:solidFill>
                            <a:srgbClr val="AFAFFF"/>
                          </a:solidFill>
                        </a:rPr>
                        <a:t>Phuket</a:t>
                      </a:r>
                      <a:r>
                        <a:rPr lang="en-US" sz="1100" b="1" dirty="0" smtClean="0">
                          <a:solidFill>
                            <a:srgbClr val="AFAFFF"/>
                          </a:solidFill>
                        </a:rPr>
                        <a:t>,</a:t>
                      </a:r>
                      <a:r>
                        <a:rPr lang="en-US" sz="1100" b="1" baseline="0" dirty="0" smtClean="0">
                          <a:solidFill>
                            <a:srgbClr val="AFAFFF"/>
                          </a:solidFill>
                        </a:rPr>
                        <a:t> Thailand</a:t>
                      </a:r>
                      <a:endParaRPr lang="en-US" sz="1100" b="1" dirty="0">
                        <a:solidFill>
                          <a:srgbClr val="AFAFFF"/>
                        </a:solidFill>
                      </a:endParaRPr>
                    </a:p>
                  </a:txBody>
                  <a:tcPr>
                    <a:solidFill>
                      <a:srgbClr val="002060"/>
                    </a:solidFill>
                  </a:tcPr>
                </a:tc>
                <a:tc>
                  <a:txBody>
                    <a:bodyPr/>
                    <a:lstStyle/>
                    <a:p>
                      <a:pPr algn="r"/>
                      <a:r>
                        <a:rPr lang="en-US" sz="1100" b="1" dirty="0" smtClean="0">
                          <a:solidFill>
                            <a:srgbClr val="AFAFFF"/>
                          </a:solidFill>
                        </a:rPr>
                        <a:t>GISTDA</a:t>
                      </a:r>
                      <a:endParaRPr lang="en-US" sz="1100" b="1" dirty="0">
                        <a:solidFill>
                          <a:srgbClr val="AFAFFF"/>
                        </a:solidFill>
                      </a:endParaRPr>
                    </a:p>
                  </a:txBody>
                  <a:tcPr>
                    <a:solidFill>
                      <a:srgbClr val="002060"/>
                    </a:solidFill>
                  </a:tcPr>
                </a:tc>
                <a:extLst>
                  <a:ext uri="{0D108BD9-81ED-4DB2-BD59-A6C34878D82A}">
                    <a16:rowId xmlns:a16="http://schemas.microsoft.com/office/drawing/2014/main" val="10007"/>
                  </a:ext>
                </a:extLst>
              </a:tr>
              <a:tr h="331470">
                <a:tc>
                  <a:txBody>
                    <a:bodyPr/>
                    <a:lstStyle/>
                    <a:p>
                      <a:r>
                        <a:rPr lang="en-US" sz="1100" b="1" dirty="0" smtClean="0">
                          <a:solidFill>
                            <a:schemeClr val="accent4">
                              <a:lumMod val="10000"/>
                              <a:lumOff val="90000"/>
                            </a:schemeClr>
                          </a:solidFill>
                        </a:rPr>
                        <a:t>8</a:t>
                      </a:r>
                      <a:r>
                        <a:rPr lang="en-US" sz="1100" b="1" baseline="30000" dirty="0" smtClean="0">
                          <a:solidFill>
                            <a:schemeClr val="accent4">
                              <a:lumMod val="10000"/>
                              <a:lumOff val="90000"/>
                            </a:schemeClr>
                          </a:solidFill>
                        </a:rPr>
                        <a:t>th</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1994</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Berlin, Germany</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DARA</a:t>
                      </a:r>
                      <a:endParaRPr lang="en-US" sz="1100" b="1" dirty="0">
                        <a:solidFill>
                          <a:schemeClr val="accent4">
                            <a:lumMod val="10000"/>
                            <a:lumOff val="90000"/>
                          </a:schemeClr>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92D050"/>
                          </a:solidFill>
                        </a:rPr>
                        <a:t>24</a:t>
                      </a:r>
                      <a:r>
                        <a:rPr lang="en-US" sz="1100" b="1" baseline="30000" dirty="0" smtClean="0">
                          <a:solidFill>
                            <a:srgbClr val="92D050"/>
                          </a:solidFill>
                        </a:rPr>
                        <a:t>th</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2010</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Rio de Janeiro, Brazil</a:t>
                      </a:r>
                      <a:endParaRPr lang="en-US" sz="1100" b="1" dirty="0">
                        <a:solidFill>
                          <a:srgbClr val="92D050"/>
                        </a:solidFill>
                      </a:endParaRPr>
                    </a:p>
                  </a:txBody>
                  <a:tcPr>
                    <a:solidFill>
                      <a:srgbClr val="002060"/>
                    </a:solidFill>
                  </a:tcPr>
                </a:tc>
                <a:tc>
                  <a:txBody>
                    <a:bodyPr/>
                    <a:lstStyle/>
                    <a:p>
                      <a:pPr algn="r"/>
                      <a:r>
                        <a:rPr lang="en-US" sz="1100" b="1" dirty="0" smtClean="0">
                          <a:solidFill>
                            <a:srgbClr val="92D050"/>
                          </a:solidFill>
                        </a:rPr>
                        <a:t>INPE</a:t>
                      </a:r>
                      <a:endParaRPr lang="en-US" sz="1100" b="1" dirty="0">
                        <a:solidFill>
                          <a:srgbClr val="92D050"/>
                        </a:solidFill>
                      </a:endParaRPr>
                    </a:p>
                  </a:txBody>
                  <a:tcPr>
                    <a:solidFill>
                      <a:srgbClr val="002060"/>
                    </a:solidFill>
                  </a:tcPr>
                </a:tc>
                <a:extLst>
                  <a:ext uri="{0D108BD9-81ED-4DB2-BD59-A6C34878D82A}">
                    <a16:rowId xmlns:a16="http://schemas.microsoft.com/office/drawing/2014/main" val="10008"/>
                  </a:ext>
                </a:extLst>
              </a:tr>
              <a:tr h="331470">
                <a:tc>
                  <a:txBody>
                    <a:bodyPr/>
                    <a:lstStyle/>
                    <a:p>
                      <a:r>
                        <a:rPr lang="en-US" sz="1100" b="1" dirty="0" smtClean="0">
                          <a:solidFill>
                            <a:srgbClr val="92D050"/>
                          </a:solidFill>
                        </a:rPr>
                        <a:t>9</a:t>
                      </a:r>
                      <a:r>
                        <a:rPr lang="en-US" sz="1100" b="1" baseline="30000" dirty="0" smtClean="0">
                          <a:solidFill>
                            <a:srgbClr val="92D050"/>
                          </a:solidFill>
                        </a:rPr>
                        <a:t>th</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1995</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Montreal, Canada</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CSA</a:t>
                      </a:r>
                      <a:endParaRPr lang="en-US" sz="1100" b="1" dirty="0">
                        <a:solidFill>
                          <a:srgbClr val="92D050"/>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chemeClr val="accent4">
                              <a:lumMod val="10000"/>
                              <a:lumOff val="90000"/>
                            </a:schemeClr>
                          </a:solidFill>
                        </a:rPr>
                        <a:t>25</a:t>
                      </a:r>
                      <a:r>
                        <a:rPr lang="en-US" sz="1100" b="1" baseline="30000" dirty="0" smtClean="0">
                          <a:solidFill>
                            <a:schemeClr val="accent4">
                              <a:lumMod val="10000"/>
                              <a:lumOff val="90000"/>
                            </a:schemeClr>
                          </a:solidFill>
                        </a:rPr>
                        <a:t>th</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2011</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Lucca, Italy</a:t>
                      </a:r>
                      <a:endParaRPr lang="en-US" sz="1100" b="1" dirty="0">
                        <a:solidFill>
                          <a:schemeClr val="accent4">
                            <a:lumMod val="10000"/>
                            <a:lumOff val="90000"/>
                          </a:schemeClr>
                        </a:solidFill>
                      </a:endParaRPr>
                    </a:p>
                  </a:txBody>
                  <a:tcPr>
                    <a:solidFill>
                      <a:srgbClr val="002060"/>
                    </a:solidFill>
                  </a:tcPr>
                </a:tc>
                <a:tc>
                  <a:txBody>
                    <a:bodyPr/>
                    <a:lstStyle/>
                    <a:p>
                      <a:pPr algn="r"/>
                      <a:r>
                        <a:rPr lang="en-US" sz="1100" b="1" dirty="0" smtClean="0">
                          <a:solidFill>
                            <a:schemeClr val="accent4">
                              <a:lumMod val="10000"/>
                              <a:lumOff val="90000"/>
                            </a:schemeClr>
                          </a:solidFill>
                        </a:rPr>
                        <a:t>ASI</a:t>
                      </a:r>
                      <a:endParaRPr lang="en-US" sz="1100" b="1" dirty="0">
                        <a:solidFill>
                          <a:schemeClr val="accent4">
                            <a:lumMod val="10000"/>
                            <a:lumOff val="90000"/>
                          </a:schemeClr>
                        </a:solidFill>
                      </a:endParaRPr>
                    </a:p>
                  </a:txBody>
                  <a:tcPr>
                    <a:solidFill>
                      <a:srgbClr val="002060"/>
                    </a:solidFill>
                  </a:tcPr>
                </a:tc>
                <a:extLst>
                  <a:ext uri="{0D108BD9-81ED-4DB2-BD59-A6C34878D82A}">
                    <a16:rowId xmlns:a16="http://schemas.microsoft.com/office/drawing/2014/main" val="10009"/>
                  </a:ext>
                </a:extLst>
              </a:tr>
              <a:tr h="331470">
                <a:tc>
                  <a:txBody>
                    <a:bodyPr/>
                    <a:lstStyle/>
                    <a:p>
                      <a:r>
                        <a:rPr lang="en-US" sz="1100" b="1" dirty="0" smtClean="0">
                          <a:solidFill>
                            <a:srgbClr val="AFAFFF"/>
                          </a:solidFill>
                        </a:rPr>
                        <a:t>10</a:t>
                      </a:r>
                      <a:r>
                        <a:rPr lang="en-US" sz="1100" b="1" baseline="30000" dirty="0" smtClean="0">
                          <a:solidFill>
                            <a:srgbClr val="AFAFFF"/>
                          </a:solidFill>
                        </a:rPr>
                        <a:t>th</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1996</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Canberra, Australia</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CSIRO</a:t>
                      </a:r>
                      <a:endParaRPr lang="en-US" sz="1100" b="1" dirty="0">
                        <a:solidFill>
                          <a:srgbClr val="AFAF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AFAFFF"/>
                          </a:solidFill>
                        </a:rPr>
                        <a:t>26</a:t>
                      </a:r>
                      <a:r>
                        <a:rPr lang="en-US" sz="1100" b="1" baseline="30000" dirty="0" smtClean="0">
                          <a:solidFill>
                            <a:srgbClr val="AFAFFF"/>
                          </a:solidFill>
                        </a:rPr>
                        <a:t>th</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2012</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Bangalore, India</a:t>
                      </a:r>
                      <a:endParaRPr lang="en-US" sz="1100" b="1" dirty="0">
                        <a:solidFill>
                          <a:srgbClr val="AFAFFF"/>
                        </a:solidFill>
                      </a:endParaRPr>
                    </a:p>
                  </a:txBody>
                  <a:tcPr>
                    <a:solidFill>
                      <a:srgbClr val="002060"/>
                    </a:solidFill>
                  </a:tcPr>
                </a:tc>
                <a:tc>
                  <a:txBody>
                    <a:bodyPr/>
                    <a:lstStyle/>
                    <a:p>
                      <a:pPr algn="r"/>
                      <a:r>
                        <a:rPr lang="en-US" sz="1100" b="1" dirty="0" smtClean="0">
                          <a:solidFill>
                            <a:srgbClr val="AFAFFF"/>
                          </a:solidFill>
                        </a:rPr>
                        <a:t>ISRO</a:t>
                      </a:r>
                      <a:endParaRPr lang="en-US" sz="1100" b="1" dirty="0">
                        <a:solidFill>
                          <a:srgbClr val="AFAFFF"/>
                        </a:solidFill>
                      </a:endParaRPr>
                    </a:p>
                  </a:txBody>
                  <a:tcPr>
                    <a:solidFill>
                      <a:srgbClr val="002060"/>
                    </a:solidFill>
                  </a:tcPr>
                </a:tc>
                <a:extLst>
                  <a:ext uri="{0D108BD9-81ED-4DB2-BD59-A6C34878D82A}">
                    <a16:rowId xmlns:a16="http://schemas.microsoft.com/office/drawing/2014/main" val="10010"/>
                  </a:ext>
                </a:extLst>
              </a:tr>
              <a:tr h="331470">
                <a:tc>
                  <a:txBody>
                    <a:bodyPr/>
                    <a:lstStyle/>
                    <a:p>
                      <a:r>
                        <a:rPr lang="en-US" sz="1100" b="1" dirty="0" smtClean="0">
                          <a:solidFill>
                            <a:schemeClr val="accent4">
                              <a:lumMod val="10000"/>
                              <a:lumOff val="90000"/>
                            </a:schemeClr>
                          </a:solidFill>
                        </a:rPr>
                        <a:t>11</a:t>
                      </a:r>
                      <a:r>
                        <a:rPr lang="en-US" sz="1100" b="1" baseline="30000" dirty="0" smtClean="0">
                          <a:solidFill>
                            <a:schemeClr val="accent4">
                              <a:lumMod val="10000"/>
                              <a:lumOff val="90000"/>
                            </a:schemeClr>
                          </a:solidFill>
                        </a:rPr>
                        <a:t>th</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1997</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Toulouse, France</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CNES</a:t>
                      </a:r>
                      <a:endParaRPr lang="en-US" sz="1100" b="1" dirty="0">
                        <a:solidFill>
                          <a:schemeClr val="accent4">
                            <a:lumMod val="10000"/>
                            <a:lumOff val="90000"/>
                          </a:schemeClr>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92D050"/>
                          </a:solidFill>
                        </a:rPr>
                        <a:t>27</a:t>
                      </a:r>
                      <a:r>
                        <a:rPr lang="en-US" sz="1100" b="1" baseline="30000" dirty="0" smtClean="0">
                          <a:solidFill>
                            <a:srgbClr val="92D050"/>
                          </a:solidFill>
                        </a:rPr>
                        <a:t>th</a:t>
                      </a:r>
                      <a:r>
                        <a:rPr lang="en-US" sz="1100" b="1" dirty="0" smtClean="0">
                          <a:solidFill>
                            <a:srgbClr val="92D050"/>
                          </a:solidFill>
                        </a:rPr>
                        <a:t> </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2013</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Montreal,</a:t>
                      </a:r>
                      <a:r>
                        <a:rPr lang="en-US" sz="1100" b="1" baseline="0" dirty="0" smtClean="0">
                          <a:solidFill>
                            <a:srgbClr val="92D050"/>
                          </a:solidFill>
                        </a:rPr>
                        <a:t> Canada</a:t>
                      </a:r>
                      <a:endParaRPr lang="en-US" sz="1100" b="1" dirty="0">
                        <a:solidFill>
                          <a:srgbClr val="92D050"/>
                        </a:solidFill>
                      </a:endParaRPr>
                    </a:p>
                  </a:txBody>
                  <a:tcPr>
                    <a:solidFill>
                      <a:srgbClr val="002060"/>
                    </a:solidFill>
                  </a:tcPr>
                </a:tc>
                <a:tc>
                  <a:txBody>
                    <a:bodyPr/>
                    <a:lstStyle/>
                    <a:p>
                      <a:pPr algn="r"/>
                      <a:r>
                        <a:rPr lang="en-US" sz="1100" b="1" dirty="0" smtClean="0">
                          <a:solidFill>
                            <a:srgbClr val="92D050"/>
                          </a:solidFill>
                        </a:rPr>
                        <a:t>CSA</a:t>
                      </a:r>
                      <a:endParaRPr lang="en-US" sz="1100" b="1" dirty="0">
                        <a:solidFill>
                          <a:srgbClr val="92D050"/>
                        </a:solidFill>
                      </a:endParaRPr>
                    </a:p>
                  </a:txBody>
                  <a:tcPr>
                    <a:solidFill>
                      <a:srgbClr val="002060"/>
                    </a:solidFill>
                  </a:tcPr>
                </a:tc>
                <a:extLst>
                  <a:ext uri="{0D108BD9-81ED-4DB2-BD59-A6C34878D82A}">
                    <a16:rowId xmlns:a16="http://schemas.microsoft.com/office/drawing/2014/main" val="10011"/>
                  </a:ext>
                </a:extLst>
              </a:tr>
              <a:tr h="331470">
                <a:tc>
                  <a:txBody>
                    <a:bodyPr/>
                    <a:lstStyle/>
                    <a:p>
                      <a:r>
                        <a:rPr lang="en-US" sz="1100" b="1" dirty="0" smtClean="0">
                          <a:solidFill>
                            <a:srgbClr val="AFAFFF"/>
                          </a:solidFill>
                        </a:rPr>
                        <a:t>12</a:t>
                      </a:r>
                      <a:r>
                        <a:rPr lang="en-US" sz="1100" b="1" baseline="30000" dirty="0" smtClean="0">
                          <a:solidFill>
                            <a:srgbClr val="AFAFFF"/>
                          </a:solidFill>
                        </a:rPr>
                        <a:t>th</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1998</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Bangalore, India</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ISRO</a:t>
                      </a:r>
                      <a:endParaRPr lang="en-US" sz="1100" b="1" dirty="0">
                        <a:solidFill>
                          <a:srgbClr val="AFAF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pPr marL="0" algn="r" defTabSz="914400" rtl="0" eaLnBrk="1" latinLnBrk="0" hangingPunct="1"/>
                      <a:r>
                        <a:rPr lang="en-US" sz="1100" b="1" kern="1200" dirty="0" smtClean="0">
                          <a:solidFill>
                            <a:schemeClr val="accent4">
                              <a:lumMod val="10000"/>
                              <a:lumOff val="90000"/>
                            </a:schemeClr>
                          </a:solidFill>
                          <a:latin typeface="+mn-lt"/>
                          <a:ea typeface="+mn-ea"/>
                          <a:cs typeface="+mn-cs"/>
                        </a:rPr>
                        <a:t>28</a:t>
                      </a:r>
                      <a:r>
                        <a:rPr lang="en-US" sz="1100" b="1" kern="1200" baseline="30000" dirty="0" smtClean="0">
                          <a:solidFill>
                            <a:schemeClr val="accent4">
                              <a:lumMod val="10000"/>
                              <a:lumOff val="90000"/>
                            </a:schemeClr>
                          </a:solidFill>
                          <a:latin typeface="+mn-lt"/>
                          <a:ea typeface="+mn-ea"/>
                          <a:cs typeface="+mn-cs"/>
                        </a:rPr>
                        <a:t>th</a:t>
                      </a:r>
                      <a:r>
                        <a:rPr lang="en-US" sz="1100" b="1" kern="1200" dirty="0" smtClean="0">
                          <a:solidFill>
                            <a:schemeClr val="accent4">
                              <a:lumMod val="10000"/>
                              <a:lumOff val="90000"/>
                            </a:schemeClr>
                          </a:solidFill>
                          <a:latin typeface="+mn-lt"/>
                          <a:ea typeface="+mn-ea"/>
                          <a:cs typeface="+mn-cs"/>
                        </a:rPr>
                        <a:t> </a:t>
                      </a:r>
                      <a:endParaRPr lang="en-US" sz="1100" b="1" kern="1200" dirty="0">
                        <a:solidFill>
                          <a:schemeClr val="accent4">
                            <a:lumMod val="10000"/>
                            <a:lumOff val="90000"/>
                          </a:schemeClr>
                        </a:solidFill>
                        <a:latin typeface="+mn-lt"/>
                        <a:ea typeface="+mn-ea"/>
                        <a:cs typeface="+mn-cs"/>
                      </a:endParaRPr>
                    </a:p>
                  </a:txBody>
                  <a:tcPr>
                    <a:solidFill>
                      <a:srgbClr val="002060"/>
                    </a:solidFill>
                  </a:tcPr>
                </a:tc>
                <a:tc>
                  <a:txBody>
                    <a:bodyPr/>
                    <a:lstStyle/>
                    <a:p>
                      <a:pPr marL="0" algn="r" defTabSz="914400" rtl="0" eaLnBrk="1" latinLnBrk="0" hangingPunct="1"/>
                      <a:r>
                        <a:rPr lang="en-US" sz="1100" b="1" kern="1200" dirty="0" smtClean="0">
                          <a:solidFill>
                            <a:schemeClr val="accent4">
                              <a:lumMod val="10000"/>
                              <a:lumOff val="90000"/>
                            </a:schemeClr>
                          </a:solidFill>
                          <a:latin typeface="+mn-lt"/>
                          <a:ea typeface="+mn-ea"/>
                          <a:cs typeface="+mn-cs"/>
                        </a:rPr>
                        <a:t>2014</a:t>
                      </a:r>
                      <a:endParaRPr lang="en-US" sz="1100" b="1" kern="1200" dirty="0">
                        <a:solidFill>
                          <a:schemeClr val="accent4">
                            <a:lumMod val="10000"/>
                            <a:lumOff val="90000"/>
                          </a:schemeClr>
                        </a:solidFill>
                        <a:latin typeface="+mn-lt"/>
                        <a:ea typeface="+mn-ea"/>
                        <a:cs typeface="+mn-cs"/>
                      </a:endParaRPr>
                    </a:p>
                  </a:txBody>
                  <a:tcPr>
                    <a:solidFill>
                      <a:srgbClr val="002060"/>
                    </a:solidFill>
                  </a:tcPr>
                </a:tc>
                <a:tc>
                  <a:txBody>
                    <a:bodyPr/>
                    <a:lstStyle/>
                    <a:p>
                      <a:pPr marL="0" algn="r" defTabSz="914400" rtl="0" eaLnBrk="1" latinLnBrk="0" hangingPunct="1"/>
                      <a:r>
                        <a:rPr lang="en-US" sz="1100" b="1" kern="1200" dirty="0" err="1" smtClean="0">
                          <a:solidFill>
                            <a:schemeClr val="accent4">
                              <a:lumMod val="10000"/>
                              <a:lumOff val="90000"/>
                            </a:schemeClr>
                          </a:solidFill>
                          <a:latin typeface="+mn-lt"/>
                          <a:ea typeface="+mn-ea"/>
                          <a:cs typeface="+mn-cs"/>
                        </a:rPr>
                        <a:t>Trömso</a:t>
                      </a:r>
                      <a:r>
                        <a:rPr lang="en-US" sz="1100" b="1" kern="1200" dirty="0" smtClean="0">
                          <a:solidFill>
                            <a:schemeClr val="accent4">
                              <a:lumMod val="10000"/>
                              <a:lumOff val="90000"/>
                            </a:schemeClr>
                          </a:solidFill>
                          <a:latin typeface="+mn-lt"/>
                          <a:ea typeface="+mn-ea"/>
                          <a:cs typeface="+mn-cs"/>
                        </a:rPr>
                        <a:t>, Norway</a:t>
                      </a:r>
                      <a:endParaRPr lang="en-US" sz="1100" b="1" kern="1200" dirty="0">
                        <a:solidFill>
                          <a:schemeClr val="accent4">
                            <a:lumMod val="10000"/>
                            <a:lumOff val="90000"/>
                          </a:schemeClr>
                        </a:solidFill>
                        <a:latin typeface="+mn-lt"/>
                        <a:ea typeface="+mn-ea"/>
                        <a:cs typeface="+mn-cs"/>
                      </a:endParaRPr>
                    </a:p>
                  </a:txBody>
                  <a:tcPr>
                    <a:solidFill>
                      <a:srgbClr val="002060"/>
                    </a:solidFill>
                  </a:tcPr>
                </a:tc>
                <a:tc>
                  <a:txBody>
                    <a:bodyPr/>
                    <a:lstStyle/>
                    <a:p>
                      <a:pPr marL="0" algn="r" defTabSz="914400" rtl="0" eaLnBrk="1" latinLnBrk="0" hangingPunct="1"/>
                      <a:r>
                        <a:rPr lang="en-US" sz="1100" b="1" kern="1200" dirty="0" smtClean="0">
                          <a:solidFill>
                            <a:schemeClr val="accent4">
                              <a:lumMod val="10000"/>
                              <a:lumOff val="90000"/>
                            </a:schemeClr>
                          </a:solidFill>
                          <a:latin typeface="+mn-lt"/>
                          <a:ea typeface="+mn-ea"/>
                          <a:cs typeface="+mn-cs"/>
                        </a:rPr>
                        <a:t>EUMETSAT</a:t>
                      </a:r>
                      <a:endParaRPr lang="en-US" sz="1100" b="1" kern="1200" dirty="0">
                        <a:solidFill>
                          <a:schemeClr val="accent4">
                            <a:lumMod val="10000"/>
                            <a:lumOff val="90000"/>
                          </a:schemeClr>
                        </a:solidFill>
                        <a:latin typeface="+mn-lt"/>
                        <a:ea typeface="+mn-ea"/>
                        <a:cs typeface="+mn-cs"/>
                      </a:endParaRPr>
                    </a:p>
                  </a:txBody>
                  <a:tcPr>
                    <a:solidFill>
                      <a:srgbClr val="002060"/>
                    </a:solidFill>
                  </a:tcPr>
                </a:tc>
                <a:extLst>
                  <a:ext uri="{0D108BD9-81ED-4DB2-BD59-A6C34878D82A}">
                    <a16:rowId xmlns:a16="http://schemas.microsoft.com/office/drawing/2014/main" val="10012"/>
                  </a:ext>
                </a:extLst>
              </a:tr>
              <a:tr h="331470">
                <a:tc>
                  <a:txBody>
                    <a:bodyPr/>
                    <a:lstStyle/>
                    <a:p>
                      <a:r>
                        <a:rPr lang="en-US" sz="1100" b="1" dirty="0" smtClean="0">
                          <a:solidFill>
                            <a:schemeClr val="accent4">
                              <a:lumMod val="10000"/>
                              <a:lumOff val="90000"/>
                            </a:schemeClr>
                          </a:solidFill>
                        </a:rPr>
                        <a:t>13</a:t>
                      </a:r>
                      <a:r>
                        <a:rPr lang="en-US" sz="1100" b="1" baseline="30000" dirty="0" smtClean="0">
                          <a:solidFill>
                            <a:schemeClr val="accent4">
                              <a:lumMod val="10000"/>
                              <a:lumOff val="90000"/>
                            </a:schemeClr>
                          </a:solidFill>
                        </a:rPr>
                        <a:t>th</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1999</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Stockholm, Sweden</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EUMETSAT</a:t>
                      </a:r>
                      <a:endParaRPr lang="en-US" sz="1100" b="1" dirty="0">
                        <a:solidFill>
                          <a:schemeClr val="accent4">
                            <a:lumMod val="10000"/>
                            <a:lumOff val="90000"/>
                          </a:schemeClr>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AFAFFF"/>
                          </a:solidFill>
                        </a:rPr>
                        <a:t>29</a:t>
                      </a:r>
                      <a:r>
                        <a:rPr lang="en-US" sz="1100" b="1" baseline="30000" dirty="0" smtClean="0">
                          <a:solidFill>
                            <a:srgbClr val="AFAFFF"/>
                          </a:solidFill>
                        </a:rPr>
                        <a:t>th</a:t>
                      </a:r>
                      <a:r>
                        <a:rPr lang="en-US" sz="1100" b="1" dirty="0" smtClean="0">
                          <a:solidFill>
                            <a:srgbClr val="AFAFFF"/>
                          </a:solidFill>
                        </a:rPr>
                        <a:t> </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2015</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Kyoto, Japan</a:t>
                      </a:r>
                      <a:endParaRPr lang="en-US" sz="1100" b="1" dirty="0">
                        <a:solidFill>
                          <a:srgbClr val="AFAFFF"/>
                        </a:solidFill>
                      </a:endParaRPr>
                    </a:p>
                  </a:txBody>
                  <a:tcPr>
                    <a:solidFill>
                      <a:srgbClr val="002060"/>
                    </a:solidFill>
                  </a:tcPr>
                </a:tc>
                <a:tc>
                  <a:txBody>
                    <a:bodyPr/>
                    <a:lstStyle/>
                    <a:p>
                      <a:pPr algn="r"/>
                      <a:r>
                        <a:rPr lang="en-US" sz="1100" b="1" dirty="0" smtClean="0">
                          <a:solidFill>
                            <a:srgbClr val="AFAFFF"/>
                          </a:solidFill>
                        </a:rPr>
                        <a:t>JAXA</a:t>
                      </a:r>
                      <a:endParaRPr lang="en-US" sz="1100" b="1" dirty="0">
                        <a:solidFill>
                          <a:srgbClr val="AFAFFF"/>
                        </a:solidFill>
                      </a:endParaRPr>
                    </a:p>
                  </a:txBody>
                  <a:tcPr>
                    <a:solidFill>
                      <a:srgbClr val="002060"/>
                    </a:solidFill>
                  </a:tcPr>
                </a:tc>
                <a:extLst>
                  <a:ext uri="{0D108BD9-81ED-4DB2-BD59-A6C34878D82A}">
                    <a16:rowId xmlns:a16="http://schemas.microsoft.com/office/drawing/2014/main" val="10013"/>
                  </a:ext>
                </a:extLst>
              </a:tr>
              <a:tr h="331470">
                <a:tc>
                  <a:txBody>
                    <a:bodyPr/>
                    <a:lstStyle/>
                    <a:p>
                      <a:r>
                        <a:rPr lang="en-US" sz="1100" b="1" dirty="0" smtClean="0">
                          <a:solidFill>
                            <a:srgbClr val="92D050"/>
                          </a:solidFill>
                        </a:rPr>
                        <a:t>14</a:t>
                      </a:r>
                      <a:r>
                        <a:rPr lang="en-US" sz="1100" b="1" baseline="30000" dirty="0" smtClean="0">
                          <a:solidFill>
                            <a:srgbClr val="92D050"/>
                          </a:solidFill>
                        </a:rPr>
                        <a:t>th</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2000</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Rio de Janeiro, Brazil</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INPE</a:t>
                      </a:r>
                      <a:endParaRPr lang="en-US" sz="1100" b="1" dirty="0">
                        <a:solidFill>
                          <a:srgbClr val="92D050"/>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pPr marL="0" algn="r" defTabSz="914400" rtl="0" eaLnBrk="1" latinLnBrk="0" hangingPunct="1"/>
                      <a:r>
                        <a:rPr lang="en-US" sz="1100" b="1" kern="1200" dirty="0" smtClean="0">
                          <a:solidFill>
                            <a:srgbClr val="AFAFFF"/>
                          </a:solidFill>
                          <a:latin typeface="+mn-lt"/>
                          <a:ea typeface="+mn-ea"/>
                          <a:cs typeface="+mn-cs"/>
                        </a:rPr>
                        <a:t>30</a:t>
                      </a:r>
                      <a:r>
                        <a:rPr lang="en-US" sz="1100" b="1" kern="1200" baseline="30000" dirty="0" smtClean="0">
                          <a:solidFill>
                            <a:srgbClr val="AFAFFF"/>
                          </a:solidFill>
                          <a:latin typeface="+mn-lt"/>
                          <a:ea typeface="+mn-ea"/>
                          <a:cs typeface="+mn-cs"/>
                        </a:rPr>
                        <a:t>th</a:t>
                      </a:r>
                      <a:r>
                        <a:rPr lang="en-US" sz="1100" b="1" kern="1200" dirty="0" smtClean="0">
                          <a:solidFill>
                            <a:srgbClr val="AFAFFF"/>
                          </a:solidFill>
                          <a:latin typeface="+mn-lt"/>
                          <a:ea typeface="+mn-ea"/>
                          <a:cs typeface="+mn-cs"/>
                        </a:rPr>
                        <a:t> </a:t>
                      </a:r>
                      <a:endParaRPr lang="en-US" sz="1100" b="1" kern="1200" dirty="0">
                        <a:solidFill>
                          <a:srgbClr val="AFAFFF"/>
                        </a:solidFill>
                        <a:latin typeface="+mn-lt"/>
                        <a:ea typeface="+mn-ea"/>
                        <a:cs typeface="+mn-cs"/>
                      </a:endParaRPr>
                    </a:p>
                  </a:txBody>
                  <a:tcPr>
                    <a:solidFill>
                      <a:srgbClr val="002060"/>
                    </a:solidFill>
                  </a:tcPr>
                </a:tc>
                <a:tc>
                  <a:txBody>
                    <a:bodyPr/>
                    <a:lstStyle/>
                    <a:p>
                      <a:pPr marL="0" algn="r" defTabSz="914400" rtl="0" eaLnBrk="1" latinLnBrk="0" hangingPunct="1"/>
                      <a:r>
                        <a:rPr lang="en-US" sz="1100" b="1" kern="1200" dirty="0" smtClean="0">
                          <a:solidFill>
                            <a:srgbClr val="AFAFFF"/>
                          </a:solidFill>
                          <a:latin typeface="+mn-lt"/>
                          <a:ea typeface="+mn-ea"/>
                          <a:cs typeface="+mn-cs"/>
                        </a:rPr>
                        <a:t>2016</a:t>
                      </a:r>
                      <a:endParaRPr lang="en-US" sz="1100" b="1" kern="1200" dirty="0">
                        <a:solidFill>
                          <a:srgbClr val="AFAFFF"/>
                        </a:solidFill>
                        <a:latin typeface="+mn-lt"/>
                        <a:ea typeface="+mn-ea"/>
                        <a:cs typeface="+mn-cs"/>
                      </a:endParaRPr>
                    </a:p>
                  </a:txBody>
                  <a:tcPr>
                    <a:solidFill>
                      <a:srgbClr val="002060"/>
                    </a:solidFill>
                  </a:tcPr>
                </a:tc>
                <a:tc>
                  <a:txBody>
                    <a:bodyPr/>
                    <a:lstStyle/>
                    <a:p>
                      <a:pPr marL="0" algn="r" defTabSz="914400" rtl="0" eaLnBrk="1" latinLnBrk="0" hangingPunct="1"/>
                      <a:r>
                        <a:rPr lang="en-US" sz="1100" b="1" kern="1200" dirty="0" smtClean="0">
                          <a:solidFill>
                            <a:srgbClr val="AFAFFF"/>
                          </a:solidFill>
                          <a:latin typeface="+mn-lt"/>
                          <a:ea typeface="+mn-ea"/>
                          <a:cs typeface="+mn-cs"/>
                        </a:rPr>
                        <a:t>Brisbane, Australia</a:t>
                      </a:r>
                      <a:endParaRPr lang="en-US" sz="1100" b="1" kern="1200" dirty="0">
                        <a:solidFill>
                          <a:srgbClr val="AFAFFF"/>
                        </a:solidFill>
                        <a:latin typeface="+mn-lt"/>
                        <a:ea typeface="+mn-ea"/>
                        <a:cs typeface="+mn-cs"/>
                      </a:endParaRPr>
                    </a:p>
                  </a:txBody>
                  <a:tcPr>
                    <a:solidFill>
                      <a:srgbClr val="002060"/>
                    </a:solidFill>
                  </a:tcPr>
                </a:tc>
                <a:tc>
                  <a:txBody>
                    <a:bodyPr/>
                    <a:lstStyle/>
                    <a:p>
                      <a:pPr marL="0" algn="r" defTabSz="914400" rtl="0" eaLnBrk="1" latinLnBrk="0" hangingPunct="1"/>
                      <a:r>
                        <a:rPr lang="en-US" sz="1100" b="1" kern="1200" dirty="0" smtClean="0">
                          <a:solidFill>
                            <a:srgbClr val="AFAFFF"/>
                          </a:solidFill>
                          <a:latin typeface="+mn-lt"/>
                          <a:ea typeface="+mn-ea"/>
                          <a:cs typeface="+mn-cs"/>
                        </a:rPr>
                        <a:t>CSIRO</a:t>
                      </a:r>
                      <a:endParaRPr lang="en-US" sz="1100" b="1" kern="1200" dirty="0">
                        <a:solidFill>
                          <a:srgbClr val="AFAFFF"/>
                        </a:solidFill>
                        <a:latin typeface="+mn-lt"/>
                        <a:ea typeface="+mn-ea"/>
                        <a:cs typeface="+mn-cs"/>
                      </a:endParaRPr>
                    </a:p>
                  </a:txBody>
                  <a:tcPr>
                    <a:solidFill>
                      <a:srgbClr val="002060"/>
                    </a:solidFill>
                  </a:tcPr>
                </a:tc>
                <a:extLst>
                  <a:ext uri="{0D108BD9-81ED-4DB2-BD59-A6C34878D82A}">
                    <a16:rowId xmlns:a16="http://schemas.microsoft.com/office/drawing/2014/main" val="10014"/>
                  </a:ext>
                </a:extLst>
              </a:tr>
              <a:tr h="331470">
                <a:tc>
                  <a:txBody>
                    <a:bodyPr/>
                    <a:lstStyle/>
                    <a:p>
                      <a:pPr algn="r" defTabSz="457200">
                        <a:spcBef>
                          <a:spcPts val="600"/>
                        </a:spcBef>
                      </a:pPr>
                      <a:r>
                        <a:rPr lang="en-US" sz="1100" b="1" dirty="0" smtClean="0">
                          <a:solidFill>
                            <a:srgbClr val="AFAFFF"/>
                          </a:solidFill>
                          <a:latin typeface="+mn-lt"/>
                          <a:ea typeface="+mn-ea"/>
                          <a:cs typeface="+mn-cs"/>
                          <a:sym typeface="Calibri"/>
                        </a:rPr>
                        <a:t>15</a:t>
                      </a:r>
                      <a:r>
                        <a:rPr lang="en-US" sz="1100" b="1" baseline="30000" dirty="0" smtClean="0">
                          <a:solidFill>
                            <a:srgbClr val="AFAFFF"/>
                          </a:solidFill>
                          <a:latin typeface="+mn-lt"/>
                          <a:ea typeface="+mn-ea"/>
                          <a:cs typeface="+mn-cs"/>
                          <a:sym typeface="Calibri"/>
                        </a:rPr>
                        <a:t>th</a:t>
                      </a:r>
                      <a:r>
                        <a:rPr lang="en-US" sz="1100" b="1" baseline="0" dirty="0" smtClean="0">
                          <a:solidFill>
                            <a:srgbClr val="AFAFFF"/>
                          </a:solidFill>
                          <a:latin typeface="+mn-lt"/>
                          <a:ea typeface="+mn-ea"/>
                          <a:cs typeface="+mn-cs"/>
                          <a:sym typeface="Calibri"/>
                        </a:rPr>
                        <a:t> </a:t>
                      </a:r>
                      <a:endParaRPr lang="en-US" sz="1100" b="1" dirty="0">
                        <a:solidFill>
                          <a:srgbClr val="AFAFFF"/>
                        </a:solidFill>
                        <a:latin typeface="+mn-lt"/>
                        <a:ea typeface="+mn-ea"/>
                        <a:cs typeface="+mn-cs"/>
                        <a:sym typeface="Calibri"/>
                      </a:endParaRPr>
                    </a:p>
                  </a:txBody>
                  <a:tcPr>
                    <a:solidFill>
                      <a:srgbClr val="002060"/>
                    </a:solidFill>
                  </a:tcPr>
                </a:tc>
                <a:tc>
                  <a:txBody>
                    <a:bodyPr/>
                    <a:lstStyle/>
                    <a:p>
                      <a:pPr algn="r" defTabSz="457200">
                        <a:spcBef>
                          <a:spcPts val="600"/>
                        </a:spcBef>
                      </a:pPr>
                      <a:r>
                        <a:rPr lang="en-US" sz="1100" b="1" dirty="0" smtClean="0">
                          <a:solidFill>
                            <a:srgbClr val="AFAFFF"/>
                          </a:solidFill>
                          <a:latin typeface="+mn-lt"/>
                          <a:ea typeface="+mn-ea"/>
                          <a:cs typeface="+mn-cs"/>
                          <a:sym typeface="Calibri"/>
                        </a:rPr>
                        <a:t>2001</a:t>
                      </a:r>
                      <a:endParaRPr lang="en-US" sz="1100" b="1" dirty="0">
                        <a:solidFill>
                          <a:srgbClr val="AFAFFF"/>
                        </a:solidFill>
                        <a:latin typeface="+mn-lt"/>
                        <a:ea typeface="+mn-ea"/>
                        <a:cs typeface="+mn-cs"/>
                        <a:sym typeface="Calibri"/>
                      </a:endParaRPr>
                    </a:p>
                  </a:txBody>
                  <a:tcPr>
                    <a:solidFill>
                      <a:srgbClr val="002060"/>
                    </a:solidFill>
                  </a:tcPr>
                </a:tc>
                <a:tc>
                  <a:txBody>
                    <a:bodyPr/>
                    <a:lstStyle/>
                    <a:p>
                      <a:pPr algn="r" defTabSz="457200">
                        <a:spcBef>
                          <a:spcPts val="600"/>
                        </a:spcBef>
                      </a:pPr>
                      <a:r>
                        <a:rPr lang="en-US" sz="1100" b="1" dirty="0" smtClean="0">
                          <a:solidFill>
                            <a:srgbClr val="AFAFFF"/>
                          </a:solidFill>
                          <a:latin typeface="+mn-lt"/>
                          <a:ea typeface="+mn-ea"/>
                          <a:cs typeface="+mn-cs"/>
                          <a:sym typeface="Calibri"/>
                        </a:rPr>
                        <a:t>Kyoto, Japan</a:t>
                      </a:r>
                      <a:endParaRPr lang="en-US" sz="1100" b="1" dirty="0">
                        <a:solidFill>
                          <a:srgbClr val="AFAFFF"/>
                        </a:solidFill>
                        <a:latin typeface="+mn-lt"/>
                        <a:ea typeface="+mn-ea"/>
                        <a:cs typeface="+mn-cs"/>
                        <a:sym typeface="Calibri"/>
                      </a:endParaRPr>
                    </a:p>
                  </a:txBody>
                  <a:tcPr>
                    <a:solidFill>
                      <a:srgbClr val="002060"/>
                    </a:solidFill>
                  </a:tcPr>
                </a:tc>
                <a:tc>
                  <a:txBody>
                    <a:bodyPr/>
                    <a:lstStyle/>
                    <a:p>
                      <a:pPr algn="r" defTabSz="457200">
                        <a:spcBef>
                          <a:spcPts val="600"/>
                        </a:spcBef>
                      </a:pPr>
                      <a:r>
                        <a:rPr lang="en-US" sz="1100" b="1" dirty="0" smtClean="0">
                          <a:solidFill>
                            <a:srgbClr val="AFAFFF"/>
                          </a:solidFill>
                          <a:latin typeface="+mn-lt"/>
                          <a:ea typeface="+mn-ea"/>
                          <a:cs typeface="+mn-cs"/>
                          <a:sym typeface="Calibri"/>
                        </a:rPr>
                        <a:t>MEXT/NASDA</a:t>
                      </a:r>
                      <a:endParaRPr lang="en-US" sz="1100" b="1" dirty="0">
                        <a:solidFill>
                          <a:srgbClr val="AFAFFF"/>
                        </a:solidFill>
                        <a:latin typeface="+mn-lt"/>
                        <a:ea typeface="+mn-ea"/>
                        <a:cs typeface="+mn-cs"/>
                        <a:sym typeface="Calibri"/>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US" sz="1100" b="1" dirty="0" smtClean="0">
                          <a:solidFill>
                            <a:srgbClr val="92D050"/>
                          </a:solidFill>
                        </a:rPr>
                        <a:t>31</a:t>
                      </a:r>
                      <a:r>
                        <a:rPr lang="en-US" sz="1100" b="1" baseline="30000" dirty="0" smtClean="0">
                          <a:solidFill>
                            <a:srgbClr val="92D050"/>
                          </a:solidFill>
                        </a:rPr>
                        <a:t>st</a:t>
                      </a:r>
                      <a:r>
                        <a:rPr lang="en-US" sz="1100" b="1" dirty="0" smtClean="0">
                          <a:solidFill>
                            <a:srgbClr val="92D050"/>
                          </a:solidFill>
                        </a:rPr>
                        <a:t> </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2017</a:t>
                      </a:r>
                      <a:endParaRPr lang="en-US" sz="1100" b="1" dirty="0">
                        <a:solidFill>
                          <a:srgbClr val="92D050"/>
                        </a:solidFill>
                      </a:endParaRPr>
                    </a:p>
                  </a:txBody>
                  <a:tcPr>
                    <a:solidFill>
                      <a:srgbClr val="002060"/>
                    </a:solidFill>
                  </a:tcPr>
                </a:tc>
                <a:tc>
                  <a:txBody>
                    <a:bodyPr/>
                    <a:lstStyle/>
                    <a:p>
                      <a:r>
                        <a:rPr lang="en-US" sz="1100" b="1" dirty="0" smtClean="0">
                          <a:solidFill>
                            <a:srgbClr val="92D050"/>
                          </a:solidFill>
                        </a:rPr>
                        <a:t>Rapid</a:t>
                      </a:r>
                      <a:r>
                        <a:rPr lang="en-US" sz="1100" b="1" baseline="0" dirty="0" smtClean="0">
                          <a:solidFill>
                            <a:srgbClr val="92D050"/>
                          </a:solidFill>
                        </a:rPr>
                        <a:t> City, United States</a:t>
                      </a:r>
                      <a:endParaRPr lang="en-US" sz="1100" b="1" dirty="0">
                        <a:solidFill>
                          <a:srgbClr val="92D050"/>
                        </a:solidFill>
                      </a:endParaRPr>
                    </a:p>
                  </a:txBody>
                  <a:tcPr>
                    <a:solidFill>
                      <a:srgbClr val="002060"/>
                    </a:solidFill>
                  </a:tcPr>
                </a:tc>
                <a:tc>
                  <a:txBody>
                    <a:bodyPr/>
                    <a:lstStyle/>
                    <a:p>
                      <a:pPr algn="r"/>
                      <a:r>
                        <a:rPr lang="en-US" sz="1100" b="1" dirty="0" smtClean="0">
                          <a:solidFill>
                            <a:srgbClr val="92D050"/>
                          </a:solidFill>
                        </a:rPr>
                        <a:t>USGS</a:t>
                      </a:r>
                      <a:endParaRPr lang="en-US" sz="1100" b="1" dirty="0">
                        <a:solidFill>
                          <a:srgbClr val="92D050"/>
                        </a:solidFill>
                      </a:endParaRPr>
                    </a:p>
                  </a:txBody>
                  <a:tcPr>
                    <a:solidFill>
                      <a:srgbClr val="002060"/>
                    </a:solidFill>
                  </a:tcPr>
                </a:tc>
                <a:extLst>
                  <a:ext uri="{0D108BD9-81ED-4DB2-BD59-A6C34878D82A}">
                    <a16:rowId xmlns:a16="http://schemas.microsoft.com/office/drawing/2014/main" val="10015"/>
                  </a:ext>
                </a:extLst>
              </a:tr>
              <a:tr h="331470">
                <a:tc>
                  <a:txBody>
                    <a:bodyPr/>
                    <a:lstStyle/>
                    <a:p>
                      <a:r>
                        <a:rPr lang="en-US" sz="1100" b="1" dirty="0" smtClean="0">
                          <a:solidFill>
                            <a:schemeClr val="accent4">
                              <a:lumMod val="10000"/>
                              <a:lumOff val="90000"/>
                            </a:schemeClr>
                          </a:solidFill>
                        </a:rPr>
                        <a:t>16</a:t>
                      </a:r>
                      <a:r>
                        <a:rPr lang="en-US" sz="1100" b="1" baseline="30000" dirty="0" smtClean="0">
                          <a:solidFill>
                            <a:schemeClr val="accent4">
                              <a:lumMod val="10000"/>
                              <a:lumOff val="90000"/>
                            </a:schemeClr>
                          </a:solidFill>
                        </a:rPr>
                        <a:t>th</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2002</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err="1" smtClean="0">
                          <a:solidFill>
                            <a:schemeClr val="accent4">
                              <a:lumMod val="10000"/>
                              <a:lumOff val="90000"/>
                            </a:schemeClr>
                          </a:solidFill>
                        </a:rPr>
                        <a:t>Frascati</a:t>
                      </a:r>
                      <a:r>
                        <a:rPr lang="en-US" sz="1100" b="1" dirty="0" smtClean="0">
                          <a:solidFill>
                            <a:schemeClr val="accent4">
                              <a:lumMod val="10000"/>
                              <a:lumOff val="90000"/>
                            </a:schemeClr>
                          </a:solidFill>
                        </a:rPr>
                        <a:t>,</a:t>
                      </a:r>
                      <a:r>
                        <a:rPr lang="en-US" sz="1100" b="1" baseline="0" dirty="0" smtClean="0">
                          <a:solidFill>
                            <a:schemeClr val="accent4">
                              <a:lumMod val="10000"/>
                              <a:lumOff val="90000"/>
                            </a:schemeClr>
                          </a:solidFill>
                        </a:rPr>
                        <a:t> Italy</a:t>
                      </a:r>
                      <a:endParaRPr lang="en-US" sz="1100" b="1" dirty="0">
                        <a:solidFill>
                          <a:schemeClr val="accent4">
                            <a:lumMod val="10000"/>
                            <a:lumOff val="90000"/>
                          </a:schemeClr>
                        </a:solidFill>
                      </a:endParaRPr>
                    </a:p>
                  </a:txBody>
                  <a:tcPr>
                    <a:solidFill>
                      <a:srgbClr val="002060"/>
                    </a:solidFill>
                  </a:tcPr>
                </a:tc>
                <a:tc>
                  <a:txBody>
                    <a:bodyPr/>
                    <a:lstStyle/>
                    <a:p>
                      <a:r>
                        <a:rPr lang="en-US" sz="1100" b="1" dirty="0" smtClean="0">
                          <a:solidFill>
                            <a:schemeClr val="accent4">
                              <a:lumMod val="10000"/>
                              <a:lumOff val="90000"/>
                            </a:schemeClr>
                          </a:solidFill>
                        </a:rPr>
                        <a:t>ESA</a:t>
                      </a:r>
                      <a:endParaRPr lang="en-US" sz="1100" b="1" dirty="0">
                        <a:solidFill>
                          <a:schemeClr val="accent4">
                            <a:lumMod val="10000"/>
                            <a:lumOff val="90000"/>
                          </a:schemeClr>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r>
                        <a:rPr lang="en-AU" sz="1050" b="1" dirty="0" smtClean="0">
                          <a:solidFill>
                            <a:schemeClr val="accent4">
                              <a:lumMod val="10000"/>
                              <a:lumOff val="90000"/>
                            </a:schemeClr>
                          </a:solidFill>
                        </a:rPr>
                        <a:t>32</a:t>
                      </a:r>
                      <a:r>
                        <a:rPr lang="en-AU" sz="1050" b="1" baseline="30000" dirty="0" smtClean="0">
                          <a:solidFill>
                            <a:schemeClr val="accent4">
                              <a:lumMod val="10000"/>
                              <a:lumOff val="90000"/>
                            </a:schemeClr>
                          </a:solidFill>
                        </a:rPr>
                        <a:t>nd</a:t>
                      </a:r>
                      <a:endParaRPr lang="en-AU" sz="1050" b="1" dirty="0">
                        <a:solidFill>
                          <a:schemeClr val="accent4">
                            <a:lumMod val="10000"/>
                            <a:lumOff val="90000"/>
                          </a:schemeClr>
                        </a:solidFill>
                      </a:endParaRPr>
                    </a:p>
                  </a:txBody>
                  <a:tcPr>
                    <a:solidFill>
                      <a:srgbClr val="002060"/>
                    </a:solidFill>
                  </a:tcPr>
                </a:tc>
                <a:tc>
                  <a:txBody>
                    <a:bodyPr/>
                    <a:lstStyle/>
                    <a:p>
                      <a:r>
                        <a:rPr lang="en-AU" sz="1050" b="1" dirty="0" smtClean="0">
                          <a:solidFill>
                            <a:schemeClr val="accent4">
                              <a:lumMod val="10000"/>
                              <a:lumOff val="90000"/>
                            </a:schemeClr>
                          </a:solidFill>
                        </a:rPr>
                        <a:t>2018</a:t>
                      </a:r>
                      <a:endParaRPr lang="en-AU" sz="1050" b="1" dirty="0">
                        <a:solidFill>
                          <a:schemeClr val="accent4">
                            <a:lumMod val="10000"/>
                            <a:lumOff val="90000"/>
                          </a:schemeClr>
                        </a:solidFill>
                      </a:endParaRPr>
                    </a:p>
                  </a:txBody>
                  <a:tcPr>
                    <a:solidFill>
                      <a:srgbClr val="002060"/>
                    </a:solidFill>
                  </a:tcPr>
                </a:tc>
                <a:tc>
                  <a:txBody>
                    <a:bodyPr/>
                    <a:lstStyle/>
                    <a:p>
                      <a:r>
                        <a:rPr lang="en-AU" sz="1050" b="1" dirty="0" smtClean="0">
                          <a:solidFill>
                            <a:schemeClr val="accent4">
                              <a:lumMod val="10000"/>
                              <a:lumOff val="90000"/>
                            </a:schemeClr>
                          </a:solidFill>
                        </a:rPr>
                        <a:t>Brussels, Belgium</a:t>
                      </a:r>
                      <a:endParaRPr lang="en-AU" sz="1050" b="1" dirty="0">
                        <a:solidFill>
                          <a:schemeClr val="accent4">
                            <a:lumMod val="10000"/>
                            <a:lumOff val="90000"/>
                          </a:schemeClr>
                        </a:solidFill>
                      </a:endParaRPr>
                    </a:p>
                  </a:txBody>
                  <a:tcPr>
                    <a:solidFill>
                      <a:srgbClr val="002060"/>
                    </a:solidFill>
                  </a:tcPr>
                </a:tc>
                <a:tc>
                  <a:txBody>
                    <a:bodyPr/>
                    <a:lstStyle/>
                    <a:p>
                      <a:r>
                        <a:rPr lang="en-AU" sz="1050" b="1" dirty="0" smtClean="0">
                          <a:solidFill>
                            <a:schemeClr val="accent4">
                              <a:lumMod val="10000"/>
                              <a:lumOff val="90000"/>
                            </a:schemeClr>
                          </a:solidFill>
                        </a:rPr>
                        <a:t>COM</a:t>
                      </a:r>
                      <a:endParaRPr lang="en-AU" sz="1050" b="1" dirty="0">
                        <a:solidFill>
                          <a:schemeClr val="accent4">
                            <a:lumMod val="10000"/>
                            <a:lumOff val="90000"/>
                          </a:schemeClr>
                        </a:solidFill>
                      </a:endParaRPr>
                    </a:p>
                  </a:txBody>
                  <a:tcPr>
                    <a:solidFill>
                      <a:srgbClr val="002060"/>
                    </a:solidFill>
                  </a:tcPr>
                </a:tc>
                <a:extLst>
                  <a:ext uri="{0D108BD9-81ED-4DB2-BD59-A6C34878D82A}">
                    <a16:rowId xmlns:a16="http://schemas.microsoft.com/office/drawing/2014/main" val="10016"/>
                  </a:ext>
                </a:extLst>
              </a:tr>
            </a:tbl>
          </a:graphicData>
        </a:graphic>
      </p:graphicFrame>
      <p:sp>
        <p:nvSpPr>
          <p:cNvPr id="4" name="Shape 11"/>
          <p:cNvSpPr/>
          <p:nvPr/>
        </p:nvSpPr>
        <p:spPr>
          <a:xfrm>
            <a:off x="1879600" y="76200"/>
            <a:ext cx="5511800" cy="10668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28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CEOS Plenaries: 1984-2018</a:t>
            </a: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400" b="0" i="1" u="none" strike="noStrike" kern="0" cap="none" spc="0" normalizeH="0" baseline="0" noProof="0" dirty="0" smtClean="0">
                <a:ln>
                  <a:noFill/>
                </a:ln>
                <a:solidFill>
                  <a:srgbClr val="92D050"/>
                </a:solidFill>
                <a:effectLst/>
                <a:uLnTx/>
                <a:uFillTx/>
                <a:latin typeface="Arial Bold"/>
                <a:ea typeface="Arial Bold"/>
                <a:cs typeface="Arial Bold"/>
                <a:sym typeface="Arial Bold"/>
              </a:rPr>
              <a:t>Americas =  12</a:t>
            </a: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400" b="0" i="1" u="none" strike="noStrike" kern="0" cap="none" spc="0" normalizeH="0" baseline="0" noProof="0" dirty="0" smtClean="0">
                <a:ln>
                  <a:noFill/>
                </a:ln>
                <a:solidFill>
                  <a:schemeClr val="accent4">
                    <a:lumMod val="10000"/>
                    <a:lumOff val="90000"/>
                  </a:schemeClr>
                </a:solidFill>
                <a:effectLst/>
                <a:uLnTx/>
                <a:uFillTx/>
                <a:latin typeface="Arial Bold"/>
                <a:ea typeface="Arial Bold"/>
                <a:cs typeface="Arial Bold"/>
                <a:sym typeface="Arial Bold"/>
              </a:rPr>
              <a:t>Europe/Africa =  11</a:t>
            </a: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400" b="0" i="1" u="none" strike="noStrike" kern="0" cap="none" spc="0" normalizeH="0" baseline="0" noProof="0" dirty="0" smtClean="0">
                <a:ln>
                  <a:noFill/>
                </a:ln>
                <a:solidFill>
                  <a:srgbClr val="AFAFFF"/>
                </a:solidFill>
                <a:effectLst/>
                <a:uLnTx/>
                <a:uFillTx/>
                <a:latin typeface="Arial Bold"/>
                <a:ea typeface="Arial Bold"/>
                <a:cs typeface="Arial Bold"/>
                <a:sym typeface="Arial Bold"/>
              </a:rPr>
              <a:t>Asia/Australia =  11*</a:t>
            </a:r>
          </a:p>
        </p:txBody>
      </p:sp>
    </p:spTree>
    <p:extLst>
      <p:ext uri="{BB962C8B-B14F-4D97-AF65-F5344CB8AC3E}">
        <p14:creationId xmlns:p14="http://schemas.microsoft.com/office/powerpoint/2010/main" val="143303748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29763123"/>
              </p:ext>
            </p:extLst>
          </p:nvPr>
        </p:nvGraphicFramePr>
        <p:xfrm>
          <a:off x="152401" y="1187970"/>
          <a:ext cx="8915399" cy="5563350"/>
        </p:xfrm>
        <a:graphic>
          <a:graphicData uri="http://schemas.openxmlformats.org/drawingml/2006/table">
            <a:tbl>
              <a:tblPr firstRow="1" bandRow="1">
                <a:tableStyleId>{5C22544A-7EE6-4342-B048-85BDC9FD1C3A}</a:tableStyleId>
              </a:tblPr>
              <a:tblGrid>
                <a:gridCol w="457199">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198823">
                  <a:extLst>
                    <a:ext uri="{9D8B030D-6E8A-4147-A177-3AD203B41FA5}">
                      <a16:colId xmlns:a16="http://schemas.microsoft.com/office/drawing/2014/main" val="20003"/>
                    </a:ext>
                  </a:extLst>
                </a:gridCol>
                <a:gridCol w="211534">
                  <a:extLst>
                    <a:ext uri="{9D8B030D-6E8A-4147-A177-3AD203B41FA5}">
                      <a16:colId xmlns:a16="http://schemas.microsoft.com/office/drawing/2014/main" val="20004"/>
                    </a:ext>
                  </a:extLst>
                </a:gridCol>
                <a:gridCol w="494643">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gridCol w="1981200">
                  <a:extLst>
                    <a:ext uri="{9D8B030D-6E8A-4147-A177-3AD203B41FA5}">
                      <a16:colId xmlns:a16="http://schemas.microsoft.com/office/drawing/2014/main" val="20007"/>
                    </a:ext>
                  </a:extLst>
                </a:gridCol>
                <a:gridCol w="1219200">
                  <a:extLst>
                    <a:ext uri="{9D8B030D-6E8A-4147-A177-3AD203B41FA5}">
                      <a16:colId xmlns:a16="http://schemas.microsoft.com/office/drawing/2014/main" val="20008"/>
                    </a:ext>
                  </a:extLst>
                </a:gridCol>
              </a:tblGrid>
              <a:tr h="259830">
                <a:tc>
                  <a:txBody>
                    <a:bodyPr/>
                    <a:lstStyle/>
                    <a:p>
                      <a:pPr algn="ct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Year</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Venue</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Host</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endParaRPr lang="en-US" sz="700" b="0" dirty="0">
                        <a:solidFill>
                          <a:schemeClr val="tx1">
                            <a:lumMod val="50000"/>
                          </a:schemeClr>
                        </a:solidFill>
                      </a:endParaRPr>
                    </a:p>
                  </a:txBody>
                  <a:tcPr>
                    <a:solidFill>
                      <a:schemeClr val="accent4">
                        <a:lumMod val="10000"/>
                        <a:lumOff val="90000"/>
                      </a:schemeClr>
                    </a:solidFill>
                  </a:tcPr>
                </a:tc>
                <a:tc>
                  <a:txBody>
                    <a:bodyPr/>
                    <a:lstStyle/>
                    <a:p>
                      <a:pPr algn="ct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Year</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Venue</a:t>
                      </a:r>
                      <a:endParaRPr lang="en-US" sz="1050" b="1" dirty="0">
                        <a:solidFill>
                          <a:schemeClr val="tx1">
                            <a:lumMod val="50000"/>
                          </a:schemeClr>
                        </a:solidFill>
                      </a:endParaRPr>
                    </a:p>
                  </a:txBody>
                  <a:tcPr>
                    <a:solidFill>
                      <a:schemeClr val="accent4">
                        <a:lumMod val="10000"/>
                        <a:lumOff val="90000"/>
                      </a:schemeClr>
                    </a:solidFill>
                  </a:tcPr>
                </a:tc>
                <a:tc>
                  <a:txBody>
                    <a:bodyPr/>
                    <a:lstStyle/>
                    <a:p>
                      <a:pPr algn="ctr"/>
                      <a:r>
                        <a:rPr lang="en-US" sz="1050" b="1" dirty="0" smtClean="0">
                          <a:solidFill>
                            <a:schemeClr val="tx1">
                              <a:lumMod val="50000"/>
                            </a:schemeClr>
                          </a:solidFill>
                        </a:rPr>
                        <a:t>Host</a:t>
                      </a:r>
                      <a:endParaRPr lang="en-US" sz="1050" b="1" dirty="0">
                        <a:solidFill>
                          <a:schemeClr val="tx1">
                            <a:lumMod val="50000"/>
                          </a:schemeClr>
                        </a:solidFill>
                      </a:endParaRPr>
                    </a:p>
                  </a:txBody>
                  <a:tcPr>
                    <a:solidFill>
                      <a:schemeClr val="accent4">
                        <a:lumMod val="10000"/>
                        <a:lumOff val="90000"/>
                      </a:schemeClr>
                    </a:solidFill>
                  </a:tcPr>
                </a:tc>
                <a:extLst>
                  <a:ext uri="{0D108BD9-81ED-4DB2-BD59-A6C34878D82A}">
                    <a16:rowId xmlns:a16="http://schemas.microsoft.com/office/drawing/2014/main" val="10000"/>
                  </a:ext>
                </a:extLst>
              </a:tr>
              <a:tr h="331470">
                <a:tc>
                  <a:txBody>
                    <a:bodyPr/>
                    <a:lstStyle/>
                    <a:p>
                      <a:r>
                        <a:rPr lang="en-US" sz="1100" b="1" dirty="0" smtClean="0">
                          <a:solidFill>
                            <a:srgbClr val="AFAFFF"/>
                          </a:solidFill>
                        </a:rPr>
                        <a:t>33</a:t>
                      </a:r>
                      <a:r>
                        <a:rPr lang="en-US" sz="1100" b="1" baseline="30000" dirty="0" smtClean="0">
                          <a:solidFill>
                            <a:srgbClr val="AFAFFF"/>
                          </a:solidFill>
                        </a:rPr>
                        <a:t>rd</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2019</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Hanoi, Vietnam</a:t>
                      </a:r>
                      <a:endParaRPr lang="en-US" sz="1100" b="1" dirty="0">
                        <a:solidFill>
                          <a:srgbClr val="AFAFFF"/>
                        </a:solidFill>
                      </a:endParaRPr>
                    </a:p>
                  </a:txBody>
                  <a:tcPr>
                    <a:solidFill>
                      <a:srgbClr val="002060"/>
                    </a:solidFill>
                  </a:tcPr>
                </a:tc>
                <a:tc>
                  <a:txBody>
                    <a:bodyPr/>
                    <a:lstStyle/>
                    <a:p>
                      <a:r>
                        <a:rPr lang="en-US" sz="1100" b="1" dirty="0" smtClean="0">
                          <a:solidFill>
                            <a:srgbClr val="AFAFFF"/>
                          </a:solidFill>
                        </a:rPr>
                        <a:t>VNSC/VAST</a:t>
                      </a:r>
                      <a:endParaRPr lang="en-US" sz="1100" b="1" dirty="0">
                        <a:solidFill>
                          <a:srgbClr val="AFAFFF"/>
                        </a:solidFill>
                      </a:endParaRPr>
                    </a:p>
                  </a:txBody>
                  <a:tcPr>
                    <a:solidFill>
                      <a:srgbClr val="002060"/>
                    </a:solidFill>
                  </a:tcPr>
                </a:tc>
                <a:tc>
                  <a:txBody>
                    <a:bodyPr/>
                    <a:lstStyle/>
                    <a:p>
                      <a:endParaRPr lang="en-US" sz="800" b="1" dirty="0">
                        <a:solidFill>
                          <a:srgbClr val="99FF33"/>
                        </a:solidFill>
                      </a:endParaRPr>
                    </a:p>
                  </a:txBody>
                  <a:tcPr>
                    <a:solidFill>
                      <a:srgbClr val="9999FF"/>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pPr algn="r"/>
                      <a:endParaRPr lang="en-US" sz="1100" b="1" dirty="0">
                        <a:solidFill>
                          <a:srgbClr val="99FF33"/>
                        </a:solidFill>
                      </a:endParaRPr>
                    </a:p>
                  </a:txBody>
                  <a:tcPr>
                    <a:solidFill>
                      <a:srgbClr val="002060"/>
                    </a:solidFill>
                  </a:tcPr>
                </a:tc>
                <a:extLst>
                  <a:ext uri="{0D108BD9-81ED-4DB2-BD59-A6C34878D82A}">
                    <a16:rowId xmlns:a16="http://schemas.microsoft.com/office/drawing/2014/main" val="10001"/>
                  </a:ext>
                </a:extLst>
              </a:tr>
              <a:tr h="331470">
                <a:tc>
                  <a:txBody>
                    <a:bodyPr/>
                    <a:lstStyle/>
                    <a:p>
                      <a:r>
                        <a:rPr lang="en-US" sz="1100" b="1" dirty="0" smtClean="0">
                          <a:solidFill>
                            <a:srgbClr val="AFAFFF"/>
                          </a:solidFill>
                        </a:rPr>
                        <a:t>34</a:t>
                      </a:r>
                      <a:r>
                        <a:rPr lang="en-US" sz="1100" b="1" baseline="30000" dirty="0" smtClean="0">
                          <a:solidFill>
                            <a:srgbClr val="AFAFFF"/>
                          </a:solidFill>
                        </a:rPr>
                        <a:t>th</a:t>
                      </a:r>
                      <a:endParaRPr lang="en-US" sz="1100" b="1" dirty="0">
                        <a:solidFill>
                          <a:srgbClr val="AFAFFF"/>
                        </a:solidFill>
                      </a:endParaRPr>
                    </a:p>
                  </a:txBody>
                  <a:tcPr>
                    <a:solidFill>
                      <a:schemeClr val="tx1">
                        <a:lumMod val="75000"/>
                      </a:schemeClr>
                    </a:solidFill>
                  </a:tcPr>
                </a:tc>
                <a:tc>
                  <a:txBody>
                    <a:bodyPr/>
                    <a:lstStyle/>
                    <a:p>
                      <a:r>
                        <a:rPr lang="en-US" sz="1100" b="1" dirty="0" smtClean="0">
                          <a:solidFill>
                            <a:srgbClr val="AFAFFF"/>
                          </a:solidFill>
                        </a:rPr>
                        <a:t>2020*</a:t>
                      </a:r>
                      <a:endParaRPr lang="en-US" sz="1100" b="1" dirty="0">
                        <a:solidFill>
                          <a:srgbClr val="AFAFFF"/>
                        </a:solidFill>
                      </a:endParaRPr>
                    </a:p>
                  </a:txBody>
                  <a:tcPr>
                    <a:solidFill>
                      <a:schemeClr val="tx1">
                        <a:lumMod val="75000"/>
                      </a:schemeClr>
                    </a:solidFill>
                  </a:tcPr>
                </a:tc>
                <a:tc>
                  <a:txBody>
                    <a:bodyPr/>
                    <a:lstStyle/>
                    <a:p>
                      <a:r>
                        <a:rPr lang="en-US" sz="1100" b="1" dirty="0" smtClean="0">
                          <a:solidFill>
                            <a:srgbClr val="AFAFFF"/>
                          </a:solidFill>
                        </a:rPr>
                        <a:t>India</a:t>
                      </a:r>
                      <a:endParaRPr lang="en-US" sz="1100" b="1" dirty="0">
                        <a:solidFill>
                          <a:srgbClr val="AFAFFF"/>
                        </a:solidFill>
                      </a:endParaRPr>
                    </a:p>
                  </a:txBody>
                  <a:tcPr>
                    <a:solidFill>
                      <a:schemeClr val="tx1">
                        <a:lumMod val="75000"/>
                      </a:schemeClr>
                    </a:solidFill>
                  </a:tcPr>
                </a:tc>
                <a:tc>
                  <a:txBody>
                    <a:bodyPr/>
                    <a:lstStyle/>
                    <a:p>
                      <a:r>
                        <a:rPr lang="en-US" sz="1100" b="1" dirty="0" smtClean="0">
                          <a:solidFill>
                            <a:srgbClr val="AFAFFF"/>
                          </a:solidFill>
                        </a:rPr>
                        <a:t>ISRO</a:t>
                      </a:r>
                      <a:endParaRPr lang="en-US" sz="1100" b="1" dirty="0">
                        <a:solidFill>
                          <a:srgbClr val="AFAFFF"/>
                        </a:solidFill>
                      </a:endParaRPr>
                    </a:p>
                  </a:txBody>
                  <a:tcPr>
                    <a:solidFill>
                      <a:schemeClr val="tx1">
                        <a:lumMod val="75000"/>
                      </a:schemeClr>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smtClean="0">
                        <a:solidFill>
                          <a:srgbClr val="9999FF"/>
                        </a:solidFill>
                      </a:endParaRPr>
                    </a:p>
                  </a:txBody>
                  <a:tcPr>
                    <a:solidFill>
                      <a:srgbClr val="002060"/>
                    </a:solidFill>
                  </a:tcPr>
                </a:tc>
                <a:tc>
                  <a:txBody>
                    <a:bodyPr/>
                    <a:lstStyle/>
                    <a:p>
                      <a:pPr algn="r"/>
                      <a:endParaRPr lang="en-US" sz="1100" b="1" dirty="0">
                        <a:solidFill>
                          <a:srgbClr val="9999FF"/>
                        </a:solidFill>
                      </a:endParaRPr>
                    </a:p>
                  </a:txBody>
                  <a:tcPr>
                    <a:solidFill>
                      <a:srgbClr val="002060"/>
                    </a:solidFill>
                  </a:tcPr>
                </a:tc>
                <a:extLst>
                  <a:ext uri="{0D108BD9-81ED-4DB2-BD59-A6C34878D82A}">
                    <a16:rowId xmlns:a16="http://schemas.microsoft.com/office/drawing/2014/main" val="10002"/>
                  </a:ext>
                </a:extLst>
              </a:tr>
              <a:tr h="331470">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pPr algn="r"/>
                      <a:endParaRPr lang="en-US" sz="1100" b="1" dirty="0">
                        <a:solidFill>
                          <a:srgbClr val="FFFFFF"/>
                        </a:solidFill>
                      </a:endParaRPr>
                    </a:p>
                  </a:txBody>
                  <a:tcPr>
                    <a:solidFill>
                      <a:srgbClr val="002060"/>
                    </a:solidFill>
                  </a:tcPr>
                </a:tc>
                <a:extLst>
                  <a:ext uri="{0D108BD9-81ED-4DB2-BD59-A6C34878D82A}">
                    <a16:rowId xmlns:a16="http://schemas.microsoft.com/office/drawing/2014/main" val="10003"/>
                  </a:ext>
                </a:extLst>
              </a:tr>
              <a:tr h="331470">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05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pPr algn="r"/>
                      <a:endParaRPr lang="en-US" sz="1100" b="1" dirty="0">
                        <a:solidFill>
                          <a:srgbClr val="99FF33"/>
                        </a:solidFill>
                      </a:endParaRPr>
                    </a:p>
                  </a:txBody>
                  <a:tcPr>
                    <a:solidFill>
                      <a:srgbClr val="002060"/>
                    </a:solidFill>
                  </a:tcPr>
                </a:tc>
                <a:extLst>
                  <a:ext uri="{0D108BD9-81ED-4DB2-BD59-A6C34878D82A}">
                    <a16:rowId xmlns:a16="http://schemas.microsoft.com/office/drawing/2014/main" val="10004"/>
                  </a:ext>
                </a:extLst>
              </a:tr>
              <a:tr h="331470">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pPr algn="r"/>
                      <a:endParaRPr lang="en-US" sz="1100" b="1" dirty="0">
                        <a:solidFill>
                          <a:srgbClr val="99FF33"/>
                        </a:solidFill>
                      </a:endParaRPr>
                    </a:p>
                  </a:txBody>
                  <a:tcPr>
                    <a:solidFill>
                      <a:srgbClr val="002060"/>
                    </a:solidFill>
                  </a:tcPr>
                </a:tc>
                <a:extLst>
                  <a:ext uri="{0D108BD9-81ED-4DB2-BD59-A6C34878D82A}">
                    <a16:rowId xmlns:a16="http://schemas.microsoft.com/office/drawing/2014/main" val="10005"/>
                  </a:ext>
                </a:extLst>
              </a:tr>
              <a:tr h="331470">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pPr algn="r"/>
                      <a:endParaRPr lang="en-US" sz="1100" b="1" dirty="0">
                        <a:solidFill>
                          <a:srgbClr val="FFFFFF"/>
                        </a:solidFill>
                      </a:endParaRPr>
                    </a:p>
                  </a:txBody>
                  <a:tcPr>
                    <a:solidFill>
                      <a:srgbClr val="002060"/>
                    </a:solidFill>
                  </a:tcPr>
                </a:tc>
                <a:extLst>
                  <a:ext uri="{0D108BD9-81ED-4DB2-BD59-A6C34878D82A}">
                    <a16:rowId xmlns:a16="http://schemas.microsoft.com/office/drawing/2014/main" val="10006"/>
                  </a:ext>
                </a:extLst>
              </a:tr>
              <a:tr h="331470">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050" b="1" dirty="0">
                        <a:solidFill>
                          <a:srgbClr val="9999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pPr algn="r"/>
                      <a:endParaRPr lang="en-US" sz="1100" b="1" dirty="0">
                        <a:solidFill>
                          <a:srgbClr val="9999FF"/>
                        </a:solidFill>
                      </a:endParaRPr>
                    </a:p>
                  </a:txBody>
                  <a:tcPr>
                    <a:solidFill>
                      <a:srgbClr val="002060"/>
                    </a:solidFill>
                  </a:tcPr>
                </a:tc>
                <a:extLst>
                  <a:ext uri="{0D108BD9-81ED-4DB2-BD59-A6C34878D82A}">
                    <a16:rowId xmlns:a16="http://schemas.microsoft.com/office/drawing/2014/main" val="10007"/>
                  </a:ext>
                </a:extLst>
              </a:tr>
              <a:tr h="331470">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pPr algn="r"/>
                      <a:endParaRPr lang="en-US" sz="1100" b="1" dirty="0">
                        <a:solidFill>
                          <a:srgbClr val="99FF33"/>
                        </a:solidFill>
                      </a:endParaRPr>
                    </a:p>
                  </a:txBody>
                  <a:tcPr>
                    <a:solidFill>
                      <a:srgbClr val="002060"/>
                    </a:solidFill>
                  </a:tcPr>
                </a:tc>
                <a:extLst>
                  <a:ext uri="{0D108BD9-81ED-4DB2-BD59-A6C34878D82A}">
                    <a16:rowId xmlns:a16="http://schemas.microsoft.com/office/drawing/2014/main" val="10008"/>
                  </a:ext>
                </a:extLst>
              </a:tr>
              <a:tr h="331470">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pPr algn="r"/>
                      <a:endParaRPr lang="en-US" sz="1100" b="1" dirty="0">
                        <a:solidFill>
                          <a:srgbClr val="FFFFFF"/>
                        </a:solidFill>
                      </a:endParaRPr>
                    </a:p>
                  </a:txBody>
                  <a:tcPr>
                    <a:solidFill>
                      <a:srgbClr val="002060"/>
                    </a:solidFill>
                  </a:tcPr>
                </a:tc>
                <a:extLst>
                  <a:ext uri="{0D108BD9-81ED-4DB2-BD59-A6C34878D82A}">
                    <a16:rowId xmlns:a16="http://schemas.microsoft.com/office/drawing/2014/main" val="10009"/>
                  </a:ext>
                </a:extLst>
              </a:tr>
              <a:tr h="331470">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pPr algn="r"/>
                      <a:endParaRPr lang="en-US" sz="1100" b="1" dirty="0">
                        <a:solidFill>
                          <a:srgbClr val="9999FF"/>
                        </a:solidFill>
                      </a:endParaRPr>
                    </a:p>
                  </a:txBody>
                  <a:tcPr>
                    <a:solidFill>
                      <a:srgbClr val="002060"/>
                    </a:solidFill>
                  </a:tcPr>
                </a:tc>
                <a:extLst>
                  <a:ext uri="{0D108BD9-81ED-4DB2-BD59-A6C34878D82A}">
                    <a16:rowId xmlns:a16="http://schemas.microsoft.com/office/drawing/2014/main" val="10010"/>
                  </a:ext>
                </a:extLst>
              </a:tr>
              <a:tr h="331470">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pPr algn="r"/>
                      <a:endParaRPr lang="en-US" sz="1100" b="1" dirty="0">
                        <a:solidFill>
                          <a:srgbClr val="99FF33"/>
                        </a:solidFill>
                      </a:endParaRPr>
                    </a:p>
                  </a:txBody>
                  <a:tcPr>
                    <a:solidFill>
                      <a:srgbClr val="002060"/>
                    </a:solidFill>
                  </a:tcPr>
                </a:tc>
                <a:extLst>
                  <a:ext uri="{0D108BD9-81ED-4DB2-BD59-A6C34878D82A}">
                    <a16:rowId xmlns:a16="http://schemas.microsoft.com/office/drawing/2014/main" val="10011"/>
                  </a:ext>
                </a:extLst>
              </a:tr>
              <a:tr h="331470">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pPr marL="0" algn="r" defTabSz="914400" rtl="0" eaLnBrk="1" latinLnBrk="0" hangingPunct="1"/>
                      <a:endParaRPr lang="en-US" sz="1100" b="1" kern="1200" dirty="0">
                        <a:solidFill>
                          <a:srgbClr val="FFFFFF"/>
                        </a:solidFill>
                        <a:latin typeface="+mn-lt"/>
                        <a:ea typeface="+mn-ea"/>
                        <a:cs typeface="+mn-cs"/>
                      </a:endParaRPr>
                    </a:p>
                  </a:txBody>
                  <a:tcPr>
                    <a:solidFill>
                      <a:srgbClr val="002060"/>
                    </a:solidFill>
                  </a:tcPr>
                </a:tc>
                <a:tc>
                  <a:txBody>
                    <a:bodyPr/>
                    <a:lstStyle/>
                    <a:p>
                      <a:pPr marL="0" algn="r" defTabSz="914400" rtl="0" eaLnBrk="1" latinLnBrk="0" hangingPunct="1"/>
                      <a:endParaRPr lang="en-US" sz="1100" b="1" kern="1200" dirty="0">
                        <a:solidFill>
                          <a:srgbClr val="FFFFFF"/>
                        </a:solidFill>
                        <a:latin typeface="+mn-lt"/>
                        <a:ea typeface="+mn-ea"/>
                        <a:cs typeface="+mn-cs"/>
                      </a:endParaRPr>
                    </a:p>
                  </a:txBody>
                  <a:tcPr>
                    <a:solidFill>
                      <a:srgbClr val="002060"/>
                    </a:solidFill>
                  </a:tcPr>
                </a:tc>
                <a:tc>
                  <a:txBody>
                    <a:bodyPr/>
                    <a:lstStyle/>
                    <a:p>
                      <a:pPr marL="0" algn="r" defTabSz="914400" rtl="0" eaLnBrk="1" latinLnBrk="0" hangingPunct="1"/>
                      <a:endParaRPr lang="en-US" sz="1100" b="1" kern="1200" dirty="0">
                        <a:solidFill>
                          <a:srgbClr val="FFFFFF"/>
                        </a:solidFill>
                        <a:latin typeface="+mn-lt"/>
                        <a:ea typeface="+mn-ea"/>
                        <a:cs typeface="+mn-cs"/>
                      </a:endParaRPr>
                    </a:p>
                  </a:txBody>
                  <a:tcPr>
                    <a:solidFill>
                      <a:srgbClr val="002060"/>
                    </a:solidFill>
                  </a:tcPr>
                </a:tc>
                <a:tc>
                  <a:txBody>
                    <a:bodyPr/>
                    <a:lstStyle/>
                    <a:p>
                      <a:pPr marL="0" algn="r" defTabSz="914400" rtl="0" eaLnBrk="1" latinLnBrk="0" hangingPunct="1"/>
                      <a:endParaRPr lang="en-US" sz="1100" b="1" kern="1200" dirty="0">
                        <a:solidFill>
                          <a:srgbClr val="FFFFFF"/>
                        </a:solidFill>
                        <a:latin typeface="+mn-lt"/>
                        <a:ea typeface="+mn-ea"/>
                        <a:cs typeface="+mn-cs"/>
                      </a:endParaRPr>
                    </a:p>
                  </a:txBody>
                  <a:tcPr>
                    <a:solidFill>
                      <a:srgbClr val="002060"/>
                    </a:solidFill>
                  </a:tcPr>
                </a:tc>
                <a:extLst>
                  <a:ext uri="{0D108BD9-81ED-4DB2-BD59-A6C34878D82A}">
                    <a16:rowId xmlns:a16="http://schemas.microsoft.com/office/drawing/2014/main" val="10012"/>
                  </a:ext>
                </a:extLst>
              </a:tr>
              <a:tr h="331470">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endParaRPr lang="en-US" sz="1100" b="1" dirty="0">
                        <a:solidFill>
                          <a:srgbClr val="9999FF"/>
                        </a:solidFill>
                      </a:endParaRPr>
                    </a:p>
                  </a:txBody>
                  <a:tcPr>
                    <a:solidFill>
                      <a:srgbClr val="002060"/>
                    </a:solidFill>
                  </a:tcPr>
                </a:tc>
                <a:tc>
                  <a:txBody>
                    <a:bodyPr/>
                    <a:lstStyle/>
                    <a:p>
                      <a:pPr algn="r"/>
                      <a:endParaRPr lang="en-US" sz="1100" b="1" dirty="0">
                        <a:solidFill>
                          <a:srgbClr val="9999FF"/>
                        </a:solidFill>
                      </a:endParaRPr>
                    </a:p>
                  </a:txBody>
                  <a:tcPr>
                    <a:solidFill>
                      <a:srgbClr val="002060"/>
                    </a:solidFill>
                  </a:tcPr>
                </a:tc>
                <a:extLst>
                  <a:ext uri="{0D108BD9-81ED-4DB2-BD59-A6C34878D82A}">
                    <a16:rowId xmlns:a16="http://schemas.microsoft.com/office/drawing/2014/main" val="10013"/>
                  </a:ext>
                </a:extLst>
              </a:tr>
              <a:tr h="331470">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pPr marL="0" algn="r" defTabSz="914400" rtl="0" eaLnBrk="1" latinLnBrk="0" hangingPunct="1"/>
                      <a:endParaRPr lang="en-US" sz="1100" b="1" kern="1200" dirty="0">
                        <a:solidFill>
                          <a:srgbClr val="9999FF"/>
                        </a:solidFill>
                        <a:latin typeface="+mn-lt"/>
                        <a:ea typeface="+mn-ea"/>
                        <a:cs typeface="+mn-cs"/>
                      </a:endParaRPr>
                    </a:p>
                  </a:txBody>
                  <a:tcPr>
                    <a:solidFill>
                      <a:srgbClr val="002060"/>
                    </a:solidFill>
                  </a:tcPr>
                </a:tc>
                <a:tc>
                  <a:txBody>
                    <a:bodyPr/>
                    <a:lstStyle/>
                    <a:p>
                      <a:pPr marL="0" algn="r" defTabSz="914400" rtl="0" eaLnBrk="1" latinLnBrk="0" hangingPunct="1"/>
                      <a:endParaRPr lang="en-US" sz="1100" b="1" kern="1200" dirty="0">
                        <a:solidFill>
                          <a:srgbClr val="9999FF"/>
                        </a:solidFill>
                        <a:latin typeface="+mn-lt"/>
                        <a:ea typeface="+mn-ea"/>
                        <a:cs typeface="+mn-cs"/>
                      </a:endParaRPr>
                    </a:p>
                  </a:txBody>
                  <a:tcPr>
                    <a:solidFill>
                      <a:srgbClr val="002060"/>
                    </a:solidFill>
                  </a:tcPr>
                </a:tc>
                <a:tc>
                  <a:txBody>
                    <a:bodyPr/>
                    <a:lstStyle/>
                    <a:p>
                      <a:pPr marL="0" algn="r" defTabSz="914400" rtl="0" eaLnBrk="1" latinLnBrk="0" hangingPunct="1"/>
                      <a:endParaRPr lang="en-US" sz="1100" b="1" kern="1200" dirty="0">
                        <a:solidFill>
                          <a:srgbClr val="9999FF"/>
                        </a:solidFill>
                        <a:latin typeface="+mn-lt"/>
                        <a:ea typeface="+mn-ea"/>
                        <a:cs typeface="+mn-cs"/>
                      </a:endParaRPr>
                    </a:p>
                  </a:txBody>
                  <a:tcPr>
                    <a:solidFill>
                      <a:srgbClr val="002060"/>
                    </a:solidFill>
                  </a:tcPr>
                </a:tc>
                <a:tc>
                  <a:txBody>
                    <a:bodyPr/>
                    <a:lstStyle/>
                    <a:p>
                      <a:pPr marL="0" algn="r" defTabSz="914400" rtl="0" eaLnBrk="1" latinLnBrk="0" hangingPunct="1"/>
                      <a:endParaRPr lang="en-US" sz="1100" b="1" kern="1200" dirty="0">
                        <a:solidFill>
                          <a:srgbClr val="9999FF"/>
                        </a:solidFill>
                        <a:latin typeface="+mn-lt"/>
                        <a:ea typeface="+mn-ea"/>
                        <a:cs typeface="+mn-cs"/>
                      </a:endParaRPr>
                    </a:p>
                  </a:txBody>
                  <a:tcPr>
                    <a:solidFill>
                      <a:srgbClr val="002060"/>
                    </a:solidFill>
                  </a:tcPr>
                </a:tc>
                <a:extLst>
                  <a:ext uri="{0D108BD9-81ED-4DB2-BD59-A6C34878D82A}">
                    <a16:rowId xmlns:a16="http://schemas.microsoft.com/office/drawing/2014/main" val="10014"/>
                  </a:ext>
                </a:extLst>
              </a:tr>
              <a:tr h="331470">
                <a:tc>
                  <a:txBody>
                    <a:bodyPr/>
                    <a:lstStyle/>
                    <a:p>
                      <a:pPr algn="r" defTabSz="457200">
                        <a:spcBef>
                          <a:spcPts val="600"/>
                        </a:spcBef>
                      </a:pPr>
                      <a:endParaRPr lang="en-US" sz="1100" b="1" dirty="0">
                        <a:solidFill>
                          <a:srgbClr val="9999FF"/>
                        </a:solidFill>
                        <a:latin typeface="+mn-lt"/>
                        <a:ea typeface="+mn-ea"/>
                        <a:cs typeface="+mn-cs"/>
                        <a:sym typeface="Calibri"/>
                      </a:endParaRPr>
                    </a:p>
                  </a:txBody>
                  <a:tcPr>
                    <a:solidFill>
                      <a:srgbClr val="002060"/>
                    </a:solidFill>
                  </a:tcPr>
                </a:tc>
                <a:tc>
                  <a:txBody>
                    <a:bodyPr/>
                    <a:lstStyle/>
                    <a:p>
                      <a:pPr algn="r" defTabSz="457200">
                        <a:spcBef>
                          <a:spcPts val="600"/>
                        </a:spcBef>
                      </a:pPr>
                      <a:endParaRPr lang="en-US" sz="1100" b="1" dirty="0">
                        <a:solidFill>
                          <a:srgbClr val="9999FF"/>
                        </a:solidFill>
                        <a:latin typeface="+mn-lt"/>
                        <a:ea typeface="+mn-ea"/>
                        <a:cs typeface="+mn-cs"/>
                        <a:sym typeface="Calibri"/>
                      </a:endParaRPr>
                    </a:p>
                  </a:txBody>
                  <a:tcPr>
                    <a:solidFill>
                      <a:srgbClr val="002060"/>
                    </a:solidFill>
                  </a:tcPr>
                </a:tc>
                <a:tc>
                  <a:txBody>
                    <a:bodyPr/>
                    <a:lstStyle/>
                    <a:p>
                      <a:pPr algn="r" defTabSz="457200">
                        <a:spcBef>
                          <a:spcPts val="600"/>
                        </a:spcBef>
                      </a:pPr>
                      <a:endParaRPr lang="en-US" sz="1100" b="1" dirty="0">
                        <a:solidFill>
                          <a:srgbClr val="9999FF"/>
                        </a:solidFill>
                        <a:latin typeface="+mn-lt"/>
                        <a:ea typeface="+mn-ea"/>
                        <a:cs typeface="+mn-cs"/>
                        <a:sym typeface="Calibri"/>
                      </a:endParaRPr>
                    </a:p>
                  </a:txBody>
                  <a:tcPr>
                    <a:solidFill>
                      <a:srgbClr val="002060"/>
                    </a:solidFill>
                  </a:tcPr>
                </a:tc>
                <a:tc>
                  <a:txBody>
                    <a:bodyPr/>
                    <a:lstStyle/>
                    <a:p>
                      <a:pPr algn="r" defTabSz="457200">
                        <a:spcBef>
                          <a:spcPts val="600"/>
                        </a:spcBef>
                      </a:pPr>
                      <a:endParaRPr lang="en-US" sz="1100" b="1" dirty="0">
                        <a:solidFill>
                          <a:srgbClr val="9999FF"/>
                        </a:solidFill>
                        <a:latin typeface="+mn-lt"/>
                        <a:ea typeface="+mn-ea"/>
                        <a:cs typeface="+mn-cs"/>
                        <a:sym typeface="Calibri"/>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endParaRPr lang="en-US" sz="1100" b="1" dirty="0">
                        <a:solidFill>
                          <a:srgbClr val="99FF33"/>
                        </a:solidFill>
                      </a:endParaRPr>
                    </a:p>
                  </a:txBody>
                  <a:tcPr>
                    <a:solidFill>
                      <a:srgbClr val="002060"/>
                    </a:solidFill>
                  </a:tcPr>
                </a:tc>
                <a:tc>
                  <a:txBody>
                    <a:bodyPr/>
                    <a:lstStyle/>
                    <a:p>
                      <a:pPr algn="r"/>
                      <a:endParaRPr lang="en-US" sz="1100" b="1" dirty="0">
                        <a:solidFill>
                          <a:srgbClr val="99FF33"/>
                        </a:solidFill>
                      </a:endParaRPr>
                    </a:p>
                  </a:txBody>
                  <a:tcPr>
                    <a:solidFill>
                      <a:srgbClr val="002060"/>
                    </a:solidFill>
                  </a:tcPr>
                </a:tc>
                <a:extLst>
                  <a:ext uri="{0D108BD9-81ED-4DB2-BD59-A6C34878D82A}">
                    <a16:rowId xmlns:a16="http://schemas.microsoft.com/office/drawing/2014/main" val="10015"/>
                  </a:ext>
                </a:extLst>
              </a:tr>
              <a:tr h="331470">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1100" b="1" dirty="0">
                        <a:solidFill>
                          <a:srgbClr val="FFFFFF"/>
                        </a:solidFill>
                      </a:endParaRPr>
                    </a:p>
                  </a:txBody>
                  <a:tcPr>
                    <a:solidFill>
                      <a:srgbClr val="002060"/>
                    </a:solidFill>
                  </a:tcPr>
                </a:tc>
                <a:tc>
                  <a:txBody>
                    <a:bodyPr/>
                    <a:lstStyle/>
                    <a:p>
                      <a:endParaRPr lang="en-US" sz="800" b="1" dirty="0">
                        <a:solidFill>
                          <a:srgbClr val="FFFFFF"/>
                        </a:solidFill>
                      </a:endParaRPr>
                    </a:p>
                  </a:txBody>
                  <a:tcPr>
                    <a:solidFill>
                      <a:srgbClr val="9999FF"/>
                    </a:solidFill>
                  </a:tcPr>
                </a:tc>
                <a:tc>
                  <a:txBody>
                    <a:bodyPr/>
                    <a:lstStyle/>
                    <a:p>
                      <a:endParaRPr lang="en-AU" sz="1050" b="1" dirty="0">
                        <a:solidFill>
                          <a:srgbClr val="FFFFFF"/>
                        </a:solidFill>
                      </a:endParaRPr>
                    </a:p>
                  </a:txBody>
                  <a:tcPr>
                    <a:solidFill>
                      <a:srgbClr val="002060"/>
                    </a:solidFill>
                  </a:tcPr>
                </a:tc>
                <a:tc>
                  <a:txBody>
                    <a:bodyPr/>
                    <a:lstStyle/>
                    <a:p>
                      <a:endParaRPr lang="en-AU" sz="1050" b="1" dirty="0">
                        <a:solidFill>
                          <a:srgbClr val="FFFFFF"/>
                        </a:solidFill>
                      </a:endParaRPr>
                    </a:p>
                  </a:txBody>
                  <a:tcPr>
                    <a:solidFill>
                      <a:srgbClr val="002060"/>
                    </a:solidFill>
                  </a:tcPr>
                </a:tc>
                <a:tc>
                  <a:txBody>
                    <a:bodyPr/>
                    <a:lstStyle/>
                    <a:p>
                      <a:endParaRPr lang="en-AU" sz="1050" b="1" dirty="0">
                        <a:solidFill>
                          <a:srgbClr val="FFFFFF"/>
                        </a:solidFill>
                      </a:endParaRPr>
                    </a:p>
                  </a:txBody>
                  <a:tcPr>
                    <a:solidFill>
                      <a:srgbClr val="002060"/>
                    </a:solidFill>
                  </a:tcPr>
                </a:tc>
                <a:tc>
                  <a:txBody>
                    <a:bodyPr/>
                    <a:lstStyle/>
                    <a:p>
                      <a:endParaRPr lang="en-AU" sz="1050" b="1" dirty="0">
                        <a:solidFill>
                          <a:srgbClr val="FFFFFF"/>
                        </a:solidFill>
                      </a:endParaRPr>
                    </a:p>
                  </a:txBody>
                  <a:tcPr>
                    <a:solidFill>
                      <a:srgbClr val="002060"/>
                    </a:solidFill>
                  </a:tcPr>
                </a:tc>
                <a:extLst>
                  <a:ext uri="{0D108BD9-81ED-4DB2-BD59-A6C34878D82A}">
                    <a16:rowId xmlns:a16="http://schemas.microsoft.com/office/drawing/2014/main" val="10016"/>
                  </a:ext>
                </a:extLst>
              </a:tr>
            </a:tbl>
          </a:graphicData>
        </a:graphic>
      </p:graphicFrame>
      <p:sp>
        <p:nvSpPr>
          <p:cNvPr id="4" name="Shape 11"/>
          <p:cNvSpPr/>
          <p:nvPr/>
        </p:nvSpPr>
        <p:spPr>
          <a:xfrm>
            <a:off x="1879600" y="76200"/>
            <a:ext cx="5511800" cy="10668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28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CEOS Plenaries: 2019+</a:t>
            </a: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lang="en-AU" sz="1400" i="1" dirty="0">
                <a:solidFill>
                  <a:srgbClr val="92D050"/>
                </a:solidFill>
                <a:latin typeface="Arial Bold"/>
                <a:ea typeface="Arial Bold"/>
                <a:cs typeface="Arial Bold"/>
                <a:sym typeface="Arial Bold"/>
              </a:rPr>
              <a:t>Americas =  12</a:t>
            </a: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lang="en-AU" sz="1400" i="1" dirty="0">
                <a:solidFill>
                  <a:schemeClr val="accent4">
                    <a:lumMod val="10000"/>
                    <a:lumOff val="90000"/>
                  </a:schemeClr>
                </a:solidFill>
                <a:latin typeface="Arial Bold"/>
                <a:ea typeface="Arial Bold"/>
                <a:cs typeface="Arial Bold"/>
                <a:sym typeface="Arial Bold"/>
              </a:rPr>
              <a:t>Europe/Africa =  11</a:t>
            </a: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lang="en-AU" sz="1400" i="1" dirty="0">
                <a:solidFill>
                  <a:srgbClr val="AFAFFF"/>
                </a:solidFill>
                <a:latin typeface="Arial Bold"/>
                <a:ea typeface="Arial Bold"/>
                <a:cs typeface="Arial Bold"/>
                <a:sym typeface="Arial Bold"/>
              </a:rPr>
              <a:t>Asia/Australia =  11*</a:t>
            </a:r>
          </a:p>
        </p:txBody>
      </p:sp>
    </p:spTree>
    <p:extLst>
      <p:ext uri="{BB962C8B-B14F-4D97-AF65-F5344CB8AC3E}">
        <p14:creationId xmlns:p14="http://schemas.microsoft.com/office/powerpoint/2010/main" val="90719900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extLst>
              <p:ext uri="{D42A27DB-BD31-4B8C-83A1-F6EECF244321}">
                <p14:modId xmlns:p14="http://schemas.microsoft.com/office/powerpoint/2010/main" val="1061393423"/>
              </p:ext>
            </p:extLst>
          </p:nvPr>
        </p:nvGraphicFramePr>
        <p:xfrm>
          <a:off x="1600200" y="1387424"/>
          <a:ext cx="5334000" cy="4632376"/>
        </p:xfrm>
        <a:graphic>
          <a:graphicData uri="http://schemas.openxmlformats.org/drawingml/2006/table">
            <a:tbl>
              <a:tblPr firstRow="1" bandRow="1"/>
              <a:tblGrid>
                <a:gridCol w="16002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tblGrid>
              <a:tr h="330884">
                <a:tc>
                  <a:txBody>
                    <a:bodyPr/>
                    <a:lstStyle>
                      <a:lvl1pPr algn="r" defTabSz="457200">
                        <a:spcBef>
                          <a:spcPts val="600"/>
                        </a:spcBef>
                        <a:defRPr sz="1000" b="1">
                          <a:solidFill>
                            <a:schemeClr val="lt1"/>
                          </a:solidFill>
                          <a:latin typeface="Arial"/>
                          <a:sym typeface="Calibri"/>
                        </a:defRPr>
                      </a:lvl1pPr>
                      <a:lvl2pPr indent="457200" algn="r" defTabSz="457200">
                        <a:spcBef>
                          <a:spcPts val="600"/>
                        </a:spcBef>
                        <a:defRPr sz="1000" b="1">
                          <a:solidFill>
                            <a:schemeClr val="lt1"/>
                          </a:solidFill>
                          <a:latin typeface="Arial"/>
                          <a:sym typeface="Calibri"/>
                        </a:defRPr>
                      </a:lvl2pPr>
                      <a:lvl3pPr indent="914400" algn="r" defTabSz="457200">
                        <a:spcBef>
                          <a:spcPts val="600"/>
                        </a:spcBef>
                        <a:defRPr sz="1000" b="1">
                          <a:solidFill>
                            <a:schemeClr val="lt1"/>
                          </a:solidFill>
                          <a:latin typeface="Arial"/>
                          <a:sym typeface="Calibri"/>
                        </a:defRPr>
                      </a:lvl3pPr>
                      <a:lvl4pPr indent="1371600" algn="r" defTabSz="457200">
                        <a:spcBef>
                          <a:spcPts val="600"/>
                        </a:spcBef>
                        <a:defRPr sz="1000" b="1">
                          <a:solidFill>
                            <a:schemeClr val="lt1"/>
                          </a:solidFill>
                          <a:latin typeface="Arial"/>
                          <a:sym typeface="Calibri"/>
                        </a:defRPr>
                      </a:lvl4pPr>
                      <a:lvl5pPr indent="1828800" algn="r" defTabSz="457200">
                        <a:spcBef>
                          <a:spcPts val="600"/>
                        </a:spcBef>
                        <a:defRPr sz="1000" b="1">
                          <a:solidFill>
                            <a:schemeClr val="lt1"/>
                          </a:solidFill>
                          <a:latin typeface="Arial"/>
                          <a:sym typeface="Calibri"/>
                        </a:defRPr>
                      </a:lvl5pPr>
                      <a:lvl6pPr indent="2286000" algn="r" defTabSz="457200">
                        <a:spcBef>
                          <a:spcPts val="600"/>
                        </a:spcBef>
                        <a:defRPr sz="1000" b="1">
                          <a:solidFill>
                            <a:schemeClr val="lt1"/>
                          </a:solidFill>
                          <a:latin typeface="Arial"/>
                          <a:sym typeface="Calibri"/>
                        </a:defRPr>
                      </a:lvl6pPr>
                      <a:lvl7pPr indent="2743200" algn="r" defTabSz="457200">
                        <a:spcBef>
                          <a:spcPts val="600"/>
                        </a:spcBef>
                        <a:defRPr sz="1000" b="1">
                          <a:solidFill>
                            <a:schemeClr val="lt1"/>
                          </a:solidFill>
                          <a:latin typeface="Arial"/>
                          <a:sym typeface="Calibri"/>
                        </a:defRPr>
                      </a:lvl7pPr>
                      <a:lvl8pPr indent="3200400" algn="r" defTabSz="457200">
                        <a:spcBef>
                          <a:spcPts val="600"/>
                        </a:spcBef>
                        <a:defRPr sz="1000" b="1">
                          <a:solidFill>
                            <a:schemeClr val="lt1"/>
                          </a:solidFill>
                          <a:latin typeface="Arial"/>
                          <a:sym typeface="Calibri"/>
                        </a:defRPr>
                      </a:lvl8pPr>
                      <a:lvl9pPr indent="3657600" algn="r" defTabSz="457200">
                        <a:spcBef>
                          <a:spcPts val="600"/>
                        </a:spcBef>
                        <a:defRPr sz="1000" b="1">
                          <a:solidFill>
                            <a:schemeClr val="lt1"/>
                          </a:solidFill>
                          <a:latin typeface="Arial"/>
                          <a:sym typeface="Calibri"/>
                        </a:defRPr>
                      </a:lvl9pPr>
                    </a:lstStyle>
                    <a:p>
                      <a:pPr algn="ctr"/>
                      <a:r>
                        <a:rPr lang="en-US" sz="1050" b="1" dirty="0" smtClean="0">
                          <a:solidFill>
                            <a:srgbClr val="002569"/>
                          </a:solidFill>
                        </a:rPr>
                        <a:t>2-Year</a:t>
                      </a:r>
                      <a:r>
                        <a:rPr lang="en-US" sz="1050" b="1" baseline="0" dirty="0" smtClean="0">
                          <a:solidFill>
                            <a:srgbClr val="002569"/>
                          </a:solidFill>
                        </a:rPr>
                        <a:t> Term</a:t>
                      </a:r>
                      <a:endParaRPr lang="en-US" sz="1050" b="1" dirty="0">
                        <a:solidFill>
                          <a:srgbClr val="002569"/>
                        </a:solidFill>
                      </a:endParaRP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tc>
                  <a:txBody>
                    <a:bodyPr/>
                    <a:lstStyle>
                      <a:lvl1pPr algn="r" defTabSz="457200">
                        <a:spcBef>
                          <a:spcPts val="600"/>
                        </a:spcBef>
                        <a:defRPr sz="1000" b="1">
                          <a:solidFill>
                            <a:schemeClr val="lt1"/>
                          </a:solidFill>
                          <a:latin typeface="Arial"/>
                          <a:sym typeface="Calibri"/>
                        </a:defRPr>
                      </a:lvl1pPr>
                      <a:lvl2pPr indent="457200" algn="r" defTabSz="457200">
                        <a:spcBef>
                          <a:spcPts val="600"/>
                        </a:spcBef>
                        <a:defRPr sz="1000" b="1">
                          <a:solidFill>
                            <a:schemeClr val="lt1"/>
                          </a:solidFill>
                          <a:latin typeface="Arial"/>
                          <a:sym typeface="Calibri"/>
                        </a:defRPr>
                      </a:lvl2pPr>
                      <a:lvl3pPr indent="914400" algn="r" defTabSz="457200">
                        <a:spcBef>
                          <a:spcPts val="600"/>
                        </a:spcBef>
                        <a:defRPr sz="1000" b="1">
                          <a:solidFill>
                            <a:schemeClr val="lt1"/>
                          </a:solidFill>
                          <a:latin typeface="Arial"/>
                          <a:sym typeface="Calibri"/>
                        </a:defRPr>
                      </a:lvl3pPr>
                      <a:lvl4pPr indent="1371600" algn="r" defTabSz="457200">
                        <a:spcBef>
                          <a:spcPts val="600"/>
                        </a:spcBef>
                        <a:defRPr sz="1000" b="1">
                          <a:solidFill>
                            <a:schemeClr val="lt1"/>
                          </a:solidFill>
                          <a:latin typeface="Arial"/>
                          <a:sym typeface="Calibri"/>
                        </a:defRPr>
                      </a:lvl4pPr>
                      <a:lvl5pPr indent="1828800" algn="r" defTabSz="457200">
                        <a:spcBef>
                          <a:spcPts val="600"/>
                        </a:spcBef>
                        <a:defRPr sz="1000" b="1">
                          <a:solidFill>
                            <a:schemeClr val="lt1"/>
                          </a:solidFill>
                          <a:latin typeface="Arial"/>
                          <a:sym typeface="Calibri"/>
                        </a:defRPr>
                      </a:lvl5pPr>
                      <a:lvl6pPr indent="2286000" algn="r" defTabSz="457200">
                        <a:spcBef>
                          <a:spcPts val="600"/>
                        </a:spcBef>
                        <a:defRPr sz="1000" b="1">
                          <a:solidFill>
                            <a:schemeClr val="lt1"/>
                          </a:solidFill>
                          <a:latin typeface="Arial"/>
                          <a:sym typeface="Calibri"/>
                        </a:defRPr>
                      </a:lvl6pPr>
                      <a:lvl7pPr indent="2743200" algn="r" defTabSz="457200">
                        <a:spcBef>
                          <a:spcPts val="600"/>
                        </a:spcBef>
                        <a:defRPr sz="1000" b="1">
                          <a:solidFill>
                            <a:schemeClr val="lt1"/>
                          </a:solidFill>
                          <a:latin typeface="Arial"/>
                          <a:sym typeface="Calibri"/>
                        </a:defRPr>
                      </a:lvl7pPr>
                      <a:lvl8pPr indent="3200400" algn="r" defTabSz="457200">
                        <a:spcBef>
                          <a:spcPts val="600"/>
                        </a:spcBef>
                        <a:defRPr sz="1000" b="1">
                          <a:solidFill>
                            <a:schemeClr val="lt1"/>
                          </a:solidFill>
                          <a:latin typeface="Arial"/>
                          <a:sym typeface="Calibri"/>
                        </a:defRPr>
                      </a:lvl8pPr>
                      <a:lvl9pPr indent="3657600" algn="r" defTabSz="457200">
                        <a:spcBef>
                          <a:spcPts val="600"/>
                        </a:spcBef>
                        <a:defRPr sz="1000" b="1">
                          <a:solidFill>
                            <a:schemeClr val="lt1"/>
                          </a:solidFill>
                          <a:latin typeface="Arial"/>
                          <a:sym typeface="Calibri"/>
                        </a:defRPr>
                      </a:lvl9pPr>
                    </a:lstStyle>
                    <a:p>
                      <a:pPr algn="ctr"/>
                      <a:r>
                        <a:rPr lang="en-US" sz="1050" b="1" dirty="0" smtClean="0">
                          <a:solidFill>
                            <a:srgbClr val="002569"/>
                          </a:solidFill>
                        </a:rPr>
                        <a:t>Agency</a:t>
                      </a:r>
                      <a:endParaRPr lang="en-US" sz="1050" b="1" dirty="0">
                        <a:solidFill>
                          <a:srgbClr val="002569"/>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D2D8A">
                        <a:lumMod val="60000"/>
                        <a:lumOff val="40000"/>
                      </a:srgbClr>
                    </a:solidFill>
                  </a:tcPr>
                </a:tc>
                <a:tc>
                  <a:txBody>
                    <a:bodyPr/>
                    <a:lstStyle>
                      <a:lvl1pPr algn="r" defTabSz="457200">
                        <a:spcBef>
                          <a:spcPts val="600"/>
                        </a:spcBef>
                        <a:defRPr sz="1000" b="1">
                          <a:solidFill>
                            <a:schemeClr val="lt1"/>
                          </a:solidFill>
                          <a:latin typeface="Arial"/>
                          <a:sym typeface="Calibri"/>
                        </a:defRPr>
                      </a:lvl1pPr>
                      <a:lvl2pPr indent="457200" algn="r" defTabSz="457200">
                        <a:spcBef>
                          <a:spcPts val="600"/>
                        </a:spcBef>
                        <a:defRPr sz="1000" b="1">
                          <a:solidFill>
                            <a:schemeClr val="lt1"/>
                          </a:solidFill>
                          <a:latin typeface="Arial"/>
                          <a:sym typeface="Calibri"/>
                        </a:defRPr>
                      </a:lvl2pPr>
                      <a:lvl3pPr indent="914400" algn="r" defTabSz="457200">
                        <a:spcBef>
                          <a:spcPts val="600"/>
                        </a:spcBef>
                        <a:defRPr sz="1000" b="1">
                          <a:solidFill>
                            <a:schemeClr val="lt1"/>
                          </a:solidFill>
                          <a:latin typeface="Arial"/>
                          <a:sym typeface="Calibri"/>
                        </a:defRPr>
                      </a:lvl3pPr>
                      <a:lvl4pPr indent="1371600" algn="r" defTabSz="457200">
                        <a:spcBef>
                          <a:spcPts val="600"/>
                        </a:spcBef>
                        <a:defRPr sz="1000" b="1">
                          <a:solidFill>
                            <a:schemeClr val="lt1"/>
                          </a:solidFill>
                          <a:latin typeface="Arial"/>
                          <a:sym typeface="Calibri"/>
                        </a:defRPr>
                      </a:lvl4pPr>
                      <a:lvl5pPr indent="1828800" algn="r" defTabSz="457200">
                        <a:spcBef>
                          <a:spcPts val="600"/>
                        </a:spcBef>
                        <a:defRPr sz="1000" b="1">
                          <a:solidFill>
                            <a:schemeClr val="lt1"/>
                          </a:solidFill>
                          <a:latin typeface="Arial"/>
                          <a:sym typeface="Calibri"/>
                        </a:defRPr>
                      </a:lvl5pPr>
                      <a:lvl6pPr indent="2286000" algn="r" defTabSz="457200">
                        <a:spcBef>
                          <a:spcPts val="600"/>
                        </a:spcBef>
                        <a:defRPr sz="1000" b="1">
                          <a:solidFill>
                            <a:schemeClr val="lt1"/>
                          </a:solidFill>
                          <a:latin typeface="Arial"/>
                          <a:sym typeface="Calibri"/>
                        </a:defRPr>
                      </a:lvl6pPr>
                      <a:lvl7pPr indent="2743200" algn="r" defTabSz="457200">
                        <a:spcBef>
                          <a:spcPts val="600"/>
                        </a:spcBef>
                        <a:defRPr sz="1000" b="1">
                          <a:solidFill>
                            <a:schemeClr val="lt1"/>
                          </a:solidFill>
                          <a:latin typeface="Arial"/>
                          <a:sym typeface="Calibri"/>
                        </a:defRPr>
                      </a:lvl7pPr>
                      <a:lvl8pPr indent="3200400" algn="r" defTabSz="457200">
                        <a:spcBef>
                          <a:spcPts val="600"/>
                        </a:spcBef>
                        <a:defRPr sz="1000" b="1">
                          <a:solidFill>
                            <a:schemeClr val="lt1"/>
                          </a:solidFill>
                          <a:latin typeface="Arial"/>
                          <a:sym typeface="Calibri"/>
                        </a:defRPr>
                      </a:lvl8pPr>
                      <a:lvl9pPr indent="3657600" algn="r" defTabSz="457200">
                        <a:spcBef>
                          <a:spcPts val="600"/>
                        </a:spcBef>
                        <a:defRPr sz="1000" b="1">
                          <a:solidFill>
                            <a:schemeClr val="lt1"/>
                          </a:solidFill>
                          <a:latin typeface="Arial"/>
                          <a:sym typeface="Calibri"/>
                        </a:defRPr>
                      </a:lvl9pPr>
                    </a:lstStyle>
                    <a:p>
                      <a:pPr algn="ctr"/>
                      <a:r>
                        <a:rPr lang="en-US" sz="1050" b="1" dirty="0" smtClean="0">
                          <a:solidFill>
                            <a:srgbClr val="002569"/>
                          </a:solidFill>
                        </a:rPr>
                        <a:t>Country</a:t>
                      </a:r>
                      <a:endParaRPr lang="en-US" sz="1050" b="1" dirty="0">
                        <a:solidFill>
                          <a:srgbClr val="002569"/>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D2D8A">
                        <a:lumMod val="60000"/>
                        <a:lumOff val="40000"/>
                      </a:srgbClr>
                    </a:solidFill>
                  </a:tcPr>
                </a:tc>
                <a:tc>
                  <a:txBody>
                    <a:bodyPr/>
                    <a:lstStyle>
                      <a:lvl1pPr algn="r" defTabSz="457200">
                        <a:spcBef>
                          <a:spcPts val="600"/>
                        </a:spcBef>
                        <a:defRPr sz="1000" b="1">
                          <a:solidFill>
                            <a:schemeClr val="lt1"/>
                          </a:solidFill>
                          <a:latin typeface="Arial"/>
                          <a:sym typeface="Calibri"/>
                        </a:defRPr>
                      </a:lvl1pPr>
                      <a:lvl2pPr indent="457200" algn="r" defTabSz="457200">
                        <a:spcBef>
                          <a:spcPts val="600"/>
                        </a:spcBef>
                        <a:defRPr sz="1000" b="1">
                          <a:solidFill>
                            <a:schemeClr val="lt1"/>
                          </a:solidFill>
                          <a:latin typeface="Arial"/>
                          <a:sym typeface="Calibri"/>
                        </a:defRPr>
                      </a:lvl2pPr>
                      <a:lvl3pPr indent="914400" algn="r" defTabSz="457200">
                        <a:spcBef>
                          <a:spcPts val="600"/>
                        </a:spcBef>
                        <a:defRPr sz="1000" b="1">
                          <a:solidFill>
                            <a:schemeClr val="lt1"/>
                          </a:solidFill>
                          <a:latin typeface="Arial"/>
                          <a:sym typeface="Calibri"/>
                        </a:defRPr>
                      </a:lvl3pPr>
                      <a:lvl4pPr indent="1371600" algn="r" defTabSz="457200">
                        <a:spcBef>
                          <a:spcPts val="600"/>
                        </a:spcBef>
                        <a:defRPr sz="1000" b="1">
                          <a:solidFill>
                            <a:schemeClr val="lt1"/>
                          </a:solidFill>
                          <a:latin typeface="Arial"/>
                          <a:sym typeface="Calibri"/>
                        </a:defRPr>
                      </a:lvl4pPr>
                      <a:lvl5pPr indent="1828800" algn="r" defTabSz="457200">
                        <a:spcBef>
                          <a:spcPts val="600"/>
                        </a:spcBef>
                        <a:defRPr sz="1000" b="1">
                          <a:solidFill>
                            <a:schemeClr val="lt1"/>
                          </a:solidFill>
                          <a:latin typeface="Arial"/>
                          <a:sym typeface="Calibri"/>
                        </a:defRPr>
                      </a:lvl5pPr>
                      <a:lvl6pPr indent="2286000" algn="r" defTabSz="457200">
                        <a:spcBef>
                          <a:spcPts val="600"/>
                        </a:spcBef>
                        <a:defRPr sz="1000" b="1">
                          <a:solidFill>
                            <a:schemeClr val="lt1"/>
                          </a:solidFill>
                          <a:latin typeface="Arial"/>
                          <a:sym typeface="Calibri"/>
                        </a:defRPr>
                      </a:lvl6pPr>
                      <a:lvl7pPr indent="2743200" algn="r" defTabSz="457200">
                        <a:spcBef>
                          <a:spcPts val="600"/>
                        </a:spcBef>
                        <a:defRPr sz="1000" b="1">
                          <a:solidFill>
                            <a:schemeClr val="lt1"/>
                          </a:solidFill>
                          <a:latin typeface="Arial"/>
                          <a:sym typeface="Calibri"/>
                        </a:defRPr>
                      </a:lvl7pPr>
                      <a:lvl8pPr indent="3200400" algn="r" defTabSz="457200">
                        <a:spcBef>
                          <a:spcPts val="600"/>
                        </a:spcBef>
                        <a:defRPr sz="1000" b="1">
                          <a:solidFill>
                            <a:schemeClr val="lt1"/>
                          </a:solidFill>
                          <a:latin typeface="Arial"/>
                          <a:sym typeface="Calibri"/>
                        </a:defRPr>
                      </a:lvl8pPr>
                      <a:lvl9pPr indent="3657600" algn="r" defTabSz="457200">
                        <a:spcBef>
                          <a:spcPts val="600"/>
                        </a:spcBef>
                        <a:defRPr sz="1000" b="1">
                          <a:solidFill>
                            <a:schemeClr val="lt1"/>
                          </a:solidFill>
                          <a:latin typeface="Arial"/>
                          <a:sym typeface="Calibri"/>
                        </a:defRPr>
                      </a:lvl9pPr>
                    </a:lstStyle>
                    <a:p>
                      <a:pPr algn="ctr"/>
                      <a:endParaRPr lang="en-US" sz="700" b="0" dirty="0">
                        <a:solidFill>
                          <a:srgbClr val="002569"/>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0"/>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99FF"/>
                          </a:solidFill>
                        </a:rPr>
                        <a:t>1996-1998</a:t>
                      </a:r>
                      <a:endParaRPr lang="en-US" sz="1200" b="1" dirty="0">
                        <a:solidFill>
                          <a:srgbClr val="9999FF"/>
                        </a:solidFill>
                      </a:endParaRP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CSIRO</a:t>
                      </a:r>
                      <a:endParaRPr lang="en-US" sz="1200" b="1" dirty="0">
                        <a:solidFill>
                          <a:srgbClr val="9999FF"/>
                        </a:solidFill>
                      </a:endParaRPr>
                    </a:p>
                  </a:txBody>
                  <a:tcPr>
                    <a:lnL w="12700" cmpd="sng">
                      <a:solidFill>
                        <a:srgbClr val="FFFFFF"/>
                      </a:solidFill>
                    </a:lnL>
                    <a:lnR w="12700" cmpd="sng">
                      <a:solidFill>
                        <a:srgbClr val="FFFFFF"/>
                      </a:solidFill>
                    </a:lnR>
                    <a:lnT w="381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Australia</a:t>
                      </a:r>
                      <a:endParaRPr lang="en-US" sz="1200" b="1" dirty="0">
                        <a:solidFill>
                          <a:srgbClr val="9999FF"/>
                        </a:solidFill>
                      </a:endParaRPr>
                    </a:p>
                  </a:txBody>
                  <a:tcPr>
                    <a:lnL w="12700" cmpd="sng">
                      <a:solidFill>
                        <a:srgbClr val="FFFFFF"/>
                      </a:solidFill>
                    </a:lnL>
                    <a:lnR w="12700" cmpd="sng">
                      <a:solidFill>
                        <a:srgbClr val="FFFFFF"/>
                      </a:solidFill>
                    </a:lnR>
                    <a:lnT w="381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rgbClr val="002569"/>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1"/>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FF33"/>
                          </a:solidFill>
                        </a:rPr>
                        <a:t>1998-1999</a:t>
                      </a:r>
                      <a:endParaRPr lang="en-US" sz="1200" b="1" dirty="0">
                        <a:solidFill>
                          <a:srgbClr val="99FF33"/>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NOAA</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United States</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rgbClr val="002569"/>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2"/>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FFFFFF"/>
                          </a:solidFill>
                        </a:rPr>
                        <a:t>1999-2001</a:t>
                      </a:r>
                      <a:endParaRPr lang="en-US" sz="1200" b="1" dirty="0">
                        <a:solidFill>
                          <a:srgbClr val="FFFF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CNES</a:t>
                      </a:r>
                      <a:endParaRPr lang="en-US" sz="1200" b="1" dirty="0">
                        <a:solidFill>
                          <a:srgbClr val="FFFF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France</a:t>
                      </a:r>
                      <a:endParaRPr lang="en-US" sz="1200" b="1" dirty="0">
                        <a:solidFill>
                          <a:srgbClr val="FFFF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rgbClr val="002569"/>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3"/>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FFFFFF"/>
                          </a:solidFill>
                        </a:rPr>
                        <a:t>2001-2003*</a:t>
                      </a:r>
                      <a:endParaRPr lang="en-US" sz="1200" b="1" dirty="0">
                        <a:solidFill>
                          <a:srgbClr val="FFFFFF"/>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EUMETSAT</a:t>
                      </a:r>
                      <a:endParaRPr lang="en-US" sz="1200" b="1"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Europe</a:t>
                      </a:r>
                      <a:endParaRPr lang="en-US" sz="1200" b="1"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rgbClr val="002569"/>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4"/>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99FF"/>
                          </a:solidFill>
                        </a:rPr>
                        <a:t>2003-2005</a:t>
                      </a:r>
                      <a:endParaRPr lang="en-US" sz="1200" b="1" dirty="0">
                        <a:solidFill>
                          <a:srgbClr val="9999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JAXA</a:t>
                      </a:r>
                      <a:endParaRPr lang="en-US" sz="1200" b="1" dirty="0">
                        <a:solidFill>
                          <a:srgbClr val="9999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Japan</a:t>
                      </a:r>
                      <a:endParaRPr lang="en-US" sz="1100" b="1" dirty="0">
                        <a:solidFill>
                          <a:srgbClr val="9999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chemeClr val="accent6">
                            <a:lumMod val="40000"/>
                            <a:lumOff val="6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5"/>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FFFFFF"/>
                          </a:solidFill>
                        </a:rPr>
                        <a:t>2005-2007</a:t>
                      </a:r>
                      <a:endParaRPr lang="en-US" sz="1200" b="1" dirty="0">
                        <a:solidFill>
                          <a:srgbClr val="FFFF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ESA</a:t>
                      </a:r>
                      <a:endParaRPr lang="en-US" sz="1200" b="1" dirty="0">
                        <a:solidFill>
                          <a:srgbClr val="FFFF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Europe</a:t>
                      </a:r>
                      <a:endParaRPr lang="en-US" sz="1200" b="1" dirty="0">
                        <a:solidFill>
                          <a:srgbClr val="FFFF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rgbClr val="92D05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6"/>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FF33"/>
                          </a:solidFill>
                        </a:rPr>
                        <a:t>2007-2009</a:t>
                      </a:r>
                      <a:endParaRPr lang="en-US" sz="1200" b="1" dirty="0">
                        <a:solidFill>
                          <a:srgbClr val="99FF33"/>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NOAA</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United</a:t>
                      </a:r>
                      <a:r>
                        <a:rPr lang="en-US" sz="1200" b="1" baseline="0" dirty="0" smtClean="0">
                          <a:solidFill>
                            <a:srgbClr val="99FF33"/>
                          </a:solidFill>
                        </a:rPr>
                        <a:t> States</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chemeClr val="accent6">
                            <a:lumMod val="40000"/>
                            <a:lumOff val="6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7"/>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99FF"/>
                          </a:solidFill>
                        </a:rPr>
                        <a:t>2009-2011</a:t>
                      </a:r>
                      <a:endParaRPr lang="en-US" sz="1200" b="1" dirty="0">
                        <a:solidFill>
                          <a:srgbClr val="9999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JAXA</a:t>
                      </a:r>
                      <a:endParaRPr lang="en-US" sz="1200" b="1" dirty="0">
                        <a:solidFill>
                          <a:srgbClr val="9999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Japan</a:t>
                      </a:r>
                      <a:endParaRPr lang="en-US" sz="1200" b="1" dirty="0">
                        <a:solidFill>
                          <a:srgbClr val="9999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rgbClr val="92D05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8"/>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FF33"/>
                          </a:solidFill>
                        </a:rPr>
                        <a:t>2011-2013</a:t>
                      </a:r>
                      <a:endParaRPr lang="en-US" sz="1200" b="1" dirty="0">
                        <a:solidFill>
                          <a:srgbClr val="99FF33"/>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NASA</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United</a:t>
                      </a:r>
                      <a:r>
                        <a:rPr lang="en-US" sz="1200" b="1" baseline="0" dirty="0" smtClean="0">
                          <a:solidFill>
                            <a:srgbClr val="99FF33"/>
                          </a:solidFill>
                        </a:rPr>
                        <a:t> States</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chemeClr val="accent6">
                            <a:lumMod val="40000"/>
                            <a:lumOff val="6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9"/>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FFFFFF"/>
                          </a:solidFill>
                        </a:rPr>
                        <a:t>2013-2015</a:t>
                      </a:r>
                      <a:endParaRPr lang="en-US" sz="1200" b="1" dirty="0">
                        <a:solidFill>
                          <a:srgbClr val="FFFF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CNES</a:t>
                      </a:r>
                      <a:endParaRPr lang="en-US" sz="1200" b="1" dirty="0">
                        <a:solidFill>
                          <a:srgbClr val="FFFF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France</a:t>
                      </a:r>
                      <a:endParaRPr lang="en-US" sz="1200" b="1" dirty="0">
                        <a:solidFill>
                          <a:srgbClr val="FFFF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rgbClr val="5B5B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10"/>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FFFFFF"/>
                          </a:solidFill>
                        </a:rPr>
                        <a:t>2015-2017</a:t>
                      </a:r>
                      <a:endParaRPr lang="en-US" sz="1200" b="1" dirty="0">
                        <a:solidFill>
                          <a:srgbClr val="FFFF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ESA</a:t>
                      </a:r>
                      <a:endParaRPr lang="en-US" sz="1200" b="1" dirty="0">
                        <a:solidFill>
                          <a:srgbClr val="FFFF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Europe</a:t>
                      </a:r>
                      <a:endParaRPr lang="en-US" sz="1200" b="1" dirty="0">
                        <a:solidFill>
                          <a:srgbClr val="FFFF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rgbClr val="5B5B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11"/>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FF33"/>
                          </a:solidFill>
                        </a:rPr>
                        <a:t>2017-2019</a:t>
                      </a:r>
                      <a:endParaRPr lang="en-US" sz="1200" b="1" dirty="0">
                        <a:solidFill>
                          <a:srgbClr val="99FF33"/>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NOAA</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United States</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chemeClr val="accent6">
                            <a:lumMod val="40000"/>
                            <a:lumOff val="60000"/>
                          </a:schemeClr>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12"/>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99FF"/>
                          </a:solidFill>
                        </a:rPr>
                        <a:t>2019-2021*</a:t>
                      </a:r>
                      <a:endParaRPr lang="en-US" sz="1200" b="1" dirty="0">
                        <a:solidFill>
                          <a:srgbClr val="9999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CSIRO/GA</a:t>
                      </a:r>
                      <a:endParaRPr lang="en-US" sz="1200" b="1" dirty="0">
                        <a:solidFill>
                          <a:srgbClr val="9999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Australia</a:t>
                      </a:r>
                      <a:endParaRPr lang="en-US" sz="1200" b="1" dirty="0">
                        <a:solidFill>
                          <a:srgbClr val="9999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endParaRPr lang="en-US" sz="700" b="1" dirty="0">
                        <a:solidFill>
                          <a:schemeClr val="accent6">
                            <a:lumMod val="40000"/>
                            <a:lumOff val="60000"/>
                          </a:schemeClr>
                        </a:solidFill>
                      </a:endParaRP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13"/>
                  </a:ext>
                </a:extLst>
              </a:tr>
            </a:tbl>
          </a:graphicData>
        </a:graphic>
      </p:graphicFrame>
      <p:sp>
        <p:nvSpPr>
          <p:cNvPr id="18" name="Shape 14"/>
          <p:cNvSpPr txBox="1">
            <a:spLocks/>
          </p:cNvSpPr>
          <p:nvPr/>
        </p:nvSpPr>
        <p:spPr>
          <a:xfrm>
            <a:off x="7239000" y="6601460"/>
            <a:ext cx="1905000" cy="256540"/>
          </a:xfrm>
          <a:prstGeom prst="rect">
            <a:avLst/>
          </a:prstGeom>
          <a:ln w="12700">
            <a:miter lim="400000"/>
          </a:ln>
        </p:spPr>
        <p:txBody>
          <a:bodyPr lIns="45719" rIns="45719">
            <a:spAutoFit/>
          </a:bodyPr>
          <a:lstStyle>
            <a:defPPr>
              <a:defRPr lang="en-US"/>
            </a:defPPr>
            <a:lvl1pPr algn="r" rtl="0" fontAlgn="base">
              <a:spcBef>
                <a:spcPts val="0"/>
              </a:spcBef>
              <a:spcAft>
                <a:spcPct val="0"/>
              </a:spcAft>
              <a:defRPr sz="1000" kern="1200">
                <a:solidFill>
                  <a:schemeClr val="tx1"/>
                </a:solidFill>
                <a:latin typeface="Calibri"/>
                <a:ea typeface="Calibri"/>
                <a:cs typeface="Calibri"/>
                <a:sym typeface="Calibri"/>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457200" rtl="0" eaLnBrk="1" fontAlgn="base" latinLnBrk="0" hangingPunct="1">
              <a:lnSpc>
                <a:spcPct val="100000"/>
              </a:lnSpc>
              <a:spcBef>
                <a:spcPts val="0"/>
              </a:spcBef>
              <a:spcAft>
                <a:spcPct val="0"/>
              </a:spcAft>
              <a:buClrTx/>
              <a:buSzTx/>
              <a:buFontTx/>
              <a:buNone/>
              <a:tabLst/>
              <a:defRPr/>
            </a:pPr>
            <a:fld id="{86CB4B4D-7CA3-9044-876B-883B54F8677D}" type="slidenum">
              <a:rPr kumimoji="0" lang="en-US" sz="1000" b="0" i="0" u="none" strike="noStrike" kern="1200" cap="none" spc="0" normalizeH="0" baseline="0" noProof="0" smtClean="0">
                <a:ln>
                  <a:noFill/>
                </a:ln>
                <a:solidFill>
                  <a:srgbClr val="002569"/>
                </a:solidFill>
                <a:effectLst/>
                <a:uLnTx/>
                <a:uFillTx/>
                <a:latin typeface="Calibri" panose="020F0502020204030204" pitchFamily="34" charset="0"/>
                <a:cs typeface="Calibri"/>
                <a:sym typeface="Calibri"/>
              </a:rPr>
              <a:pPr marL="0" marR="0" lvl="0" indent="0" algn="r" defTabSz="457200" rtl="0" eaLnBrk="1" fontAlgn="base" latinLnBrk="0" hangingPunct="1">
                <a:lnSpc>
                  <a:spcPct val="100000"/>
                </a:lnSpc>
                <a:spcBef>
                  <a:spcPts val="0"/>
                </a:spcBef>
                <a:spcAft>
                  <a:spcPct val="0"/>
                </a:spcAft>
                <a:buClrTx/>
                <a:buSzTx/>
                <a:buFontTx/>
                <a:buNone/>
                <a:tabLst/>
                <a:defRPr/>
              </a:pPr>
              <a:t>8</a:t>
            </a:fld>
            <a:endParaRPr kumimoji="0" lang="en-US" sz="1000" b="0" i="0" u="none" strike="noStrike" kern="1200" cap="none" spc="0" normalizeH="0" baseline="0" noProof="0" dirty="0">
              <a:ln>
                <a:noFill/>
              </a:ln>
              <a:solidFill>
                <a:srgbClr val="002569"/>
              </a:solidFill>
              <a:effectLst/>
              <a:uLnTx/>
              <a:uFillTx/>
              <a:latin typeface="Calibri" panose="020F0502020204030204" pitchFamily="34" charset="0"/>
              <a:cs typeface="Calibri"/>
              <a:sym typeface="Calibri"/>
            </a:endParaRPr>
          </a:p>
        </p:txBody>
      </p:sp>
      <p:sp>
        <p:nvSpPr>
          <p:cNvPr id="2" name="TextBox 1"/>
          <p:cNvSpPr txBox="1"/>
          <p:nvPr/>
        </p:nvSpPr>
        <p:spPr>
          <a:xfrm>
            <a:off x="287337" y="6417899"/>
            <a:ext cx="8534400"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457200" rtl="0" eaLnBrk="1" fontAlgn="auto" latinLnBrk="1" hangingPunct="0">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2569"/>
                </a:solidFill>
                <a:effectLst/>
                <a:uLnTx/>
                <a:uFillTx/>
              </a:rPr>
              <a:t>*2001 – </a:t>
            </a:r>
            <a:r>
              <a:rPr kumimoji="0" lang="en-US" sz="1200" b="0" i="1" u="none" strike="noStrike" kern="0" cap="none" spc="0" normalizeH="0" baseline="0" noProof="0" dirty="0" smtClean="0">
                <a:ln>
                  <a:noFill/>
                </a:ln>
                <a:solidFill>
                  <a:srgbClr val="002569"/>
                </a:solidFill>
                <a:effectLst/>
                <a:uLnTx/>
                <a:uFillTx/>
              </a:rPr>
              <a:t>ad hoc</a:t>
            </a:r>
            <a:r>
              <a:rPr kumimoji="0" lang="en-US" sz="1200" b="0" i="0" u="none" strike="noStrike" kern="0" cap="none" spc="0" normalizeH="0" baseline="0" noProof="0" dirty="0" smtClean="0">
                <a:ln>
                  <a:noFill/>
                </a:ln>
                <a:solidFill>
                  <a:srgbClr val="002569"/>
                </a:solidFill>
                <a:effectLst/>
                <a:uLnTx/>
                <a:uFillTx/>
              </a:rPr>
              <a:t> SIT replaced by standing SIT, approved SIT </a:t>
            </a:r>
            <a:r>
              <a:rPr kumimoji="0" lang="en-US" sz="1200" b="0" i="0" u="none" strike="noStrike" kern="0" cap="none" spc="0" normalizeH="0" baseline="0" noProof="0" dirty="0" err="1" smtClean="0">
                <a:ln>
                  <a:noFill/>
                </a:ln>
                <a:solidFill>
                  <a:srgbClr val="002569"/>
                </a:solidFill>
                <a:effectLst/>
                <a:uLnTx/>
                <a:uFillTx/>
              </a:rPr>
              <a:t>ToRs</a:t>
            </a:r>
            <a:endParaRPr kumimoji="0" lang="en-US" sz="1200" b="0" i="0" u="none" strike="noStrike" kern="0" cap="none" spc="0" normalizeH="0" baseline="0" noProof="0" dirty="0">
              <a:ln>
                <a:noFill/>
              </a:ln>
              <a:solidFill>
                <a:srgbClr val="002569"/>
              </a:solidFill>
              <a:effectLst/>
              <a:uLnTx/>
              <a:uFillTx/>
            </a:endParaRPr>
          </a:p>
        </p:txBody>
      </p:sp>
      <p:sp>
        <p:nvSpPr>
          <p:cNvPr id="6" name="Shape 11"/>
          <p:cNvSpPr/>
          <p:nvPr/>
        </p:nvSpPr>
        <p:spPr>
          <a:xfrm>
            <a:off x="1870075" y="53974"/>
            <a:ext cx="5368925" cy="1012825"/>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28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CEOS SIT Chair Agencies</a:t>
            </a: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400" b="0" i="1" u="none" strike="noStrike" kern="0" cap="none" spc="0" normalizeH="0" baseline="0" noProof="0" dirty="0">
                <a:ln>
                  <a:noFill/>
                </a:ln>
                <a:solidFill>
                  <a:srgbClr val="99FF33"/>
                </a:solidFill>
                <a:effectLst/>
                <a:uLnTx/>
                <a:uFillTx/>
                <a:latin typeface="Arial Bold"/>
                <a:ea typeface="Arial Bold"/>
                <a:cs typeface="Arial Bold"/>
                <a:sym typeface="Arial Bold"/>
              </a:rPr>
              <a:t>Americas =  </a:t>
            </a:r>
            <a:r>
              <a:rPr kumimoji="0" lang="en-AU" sz="1400" b="0" i="1" u="none" strike="noStrike" kern="0" cap="none" spc="0" normalizeH="0" baseline="0" noProof="0" dirty="0" smtClean="0">
                <a:ln>
                  <a:noFill/>
                </a:ln>
                <a:solidFill>
                  <a:srgbClr val="99FF33"/>
                </a:solidFill>
                <a:effectLst/>
                <a:uLnTx/>
                <a:uFillTx/>
                <a:latin typeface="Arial Bold"/>
                <a:ea typeface="Arial Bold"/>
                <a:cs typeface="Arial Bold"/>
                <a:sym typeface="Arial Bold"/>
              </a:rPr>
              <a:t>4</a:t>
            </a:r>
            <a:endParaRPr kumimoji="0" lang="en-AU" sz="1400" b="0" i="1" u="none" strike="noStrike" kern="0" cap="none" spc="0" normalizeH="0" baseline="0" noProof="0" dirty="0">
              <a:ln>
                <a:noFill/>
              </a:ln>
              <a:solidFill>
                <a:srgbClr val="99FF33"/>
              </a:solidFill>
              <a:effectLst/>
              <a:uLnTx/>
              <a:uFillTx/>
              <a:latin typeface="Arial Bold"/>
              <a:ea typeface="Arial Bold"/>
              <a:cs typeface="Arial Bold"/>
              <a:sym typeface="Arial Bold"/>
            </a:endParaRP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400" b="0" i="1" u="none" strike="noStrike" kern="0" cap="none" spc="0" normalizeH="0" baseline="0" noProof="0" dirty="0">
                <a:ln>
                  <a:noFill/>
                </a:ln>
                <a:solidFill>
                  <a:srgbClr val="FFFFFF"/>
                </a:solidFill>
                <a:effectLst/>
                <a:uLnTx/>
                <a:uFillTx/>
                <a:latin typeface="Arial Bold"/>
                <a:ea typeface="Arial Bold"/>
                <a:cs typeface="Arial Bold"/>
                <a:sym typeface="Arial Bold"/>
              </a:rPr>
              <a:t>Europe/Africa =  </a:t>
            </a:r>
            <a:r>
              <a:rPr kumimoji="0" lang="en-AU" sz="14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5</a:t>
            </a:r>
            <a:endParaRPr kumimoji="0" lang="en-AU" sz="1400" b="0" i="1" u="none" strike="noStrike" kern="0" cap="none" spc="0" normalizeH="0" baseline="0" noProof="0" dirty="0">
              <a:ln>
                <a:noFill/>
              </a:ln>
              <a:solidFill>
                <a:srgbClr val="FFFFFF"/>
              </a:solidFill>
              <a:effectLst/>
              <a:uLnTx/>
              <a:uFillTx/>
              <a:latin typeface="Arial Bold"/>
              <a:ea typeface="Arial Bold"/>
              <a:cs typeface="Arial Bold"/>
              <a:sym typeface="Arial Bold"/>
            </a:endParaRP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400" b="0" i="1" u="none" strike="noStrike" kern="0" cap="none" spc="0" normalizeH="0" baseline="0" noProof="0" dirty="0">
                <a:ln>
                  <a:noFill/>
                </a:ln>
                <a:solidFill>
                  <a:srgbClr val="9999FF"/>
                </a:solidFill>
                <a:effectLst/>
                <a:uLnTx/>
                <a:uFillTx/>
                <a:latin typeface="Arial Bold"/>
                <a:ea typeface="Arial Bold"/>
                <a:cs typeface="Arial Bold"/>
                <a:sym typeface="Arial Bold"/>
              </a:rPr>
              <a:t>Asia/Australia =  </a:t>
            </a:r>
            <a:r>
              <a:rPr kumimoji="0" lang="en-AU" sz="1400" b="0" i="1" u="none" strike="noStrike" kern="0" cap="none" spc="0" normalizeH="0" baseline="0" noProof="0" dirty="0" smtClean="0">
                <a:ln>
                  <a:noFill/>
                </a:ln>
                <a:solidFill>
                  <a:srgbClr val="9999FF"/>
                </a:solidFill>
                <a:effectLst/>
                <a:uLnTx/>
                <a:uFillTx/>
                <a:latin typeface="Arial Bold"/>
                <a:ea typeface="Arial Bold"/>
                <a:cs typeface="Arial Bold"/>
                <a:sym typeface="Arial Bold"/>
              </a:rPr>
              <a:t>4*</a:t>
            </a:r>
            <a:endParaRPr kumimoji="0" lang="en-AU" sz="1400" b="0" i="1" u="none" strike="noStrike" kern="0" cap="none" spc="0" normalizeH="0" baseline="0" noProof="0" dirty="0">
              <a:ln>
                <a:noFill/>
              </a:ln>
              <a:solidFill>
                <a:srgbClr val="9999FF"/>
              </a:solidFill>
              <a:effectLst/>
              <a:uLnTx/>
              <a:uFillTx/>
              <a:latin typeface="Arial Bold"/>
              <a:ea typeface="Arial Bold"/>
              <a:cs typeface="Arial Bold"/>
              <a:sym typeface="Arial Bold"/>
            </a:endParaRPr>
          </a:p>
        </p:txBody>
      </p:sp>
    </p:spTree>
    <p:extLst>
      <p:ext uri="{BB962C8B-B14F-4D97-AF65-F5344CB8AC3E}">
        <p14:creationId xmlns:p14="http://schemas.microsoft.com/office/powerpoint/2010/main" val="1656743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extLst/>
          </p:nvPr>
        </p:nvGraphicFramePr>
        <p:xfrm>
          <a:off x="1219200" y="1524000"/>
          <a:ext cx="7086600" cy="3970608"/>
        </p:xfrm>
        <a:graphic>
          <a:graphicData uri="http://schemas.openxmlformats.org/drawingml/2006/table">
            <a:tbl>
              <a:tblPr firstRow="1" bandRow="1"/>
              <a:tblGrid>
                <a:gridCol w="24384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330884">
                <a:tc>
                  <a:txBody>
                    <a:bodyPr/>
                    <a:lstStyle>
                      <a:lvl1pPr algn="r" defTabSz="457200">
                        <a:spcBef>
                          <a:spcPts val="600"/>
                        </a:spcBef>
                        <a:defRPr sz="1000" b="1">
                          <a:solidFill>
                            <a:schemeClr val="lt1"/>
                          </a:solidFill>
                          <a:latin typeface="Arial"/>
                          <a:sym typeface="Calibri"/>
                        </a:defRPr>
                      </a:lvl1pPr>
                      <a:lvl2pPr indent="457200" algn="r" defTabSz="457200">
                        <a:spcBef>
                          <a:spcPts val="600"/>
                        </a:spcBef>
                        <a:defRPr sz="1000" b="1">
                          <a:solidFill>
                            <a:schemeClr val="lt1"/>
                          </a:solidFill>
                          <a:latin typeface="Arial"/>
                          <a:sym typeface="Calibri"/>
                        </a:defRPr>
                      </a:lvl2pPr>
                      <a:lvl3pPr indent="914400" algn="r" defTabSz="457200">
                        <a:spcBef>
                          <a:spcPts val="600"/>
                        </a:spcBef>
                        <a:defRPr sz="1000" b="1">
                          <a:solidFill>
                            <a:schemeClr val="lt1"/>
                          </a:solidFill>
                          <a:latin typeface="Arial"/>
                          <a:sym typeface="Calibri"/>
                        </a:defRPr>
                      </a:lvl3pPr>
                      <a:lvl4pPr indent="1371600" algn="r" defTabSz="457200">
                        <a:spcBef>
                          <a:spcPts val="600"/>
                        </a:spcBef>
                        <a:defRPr sz="1000" b="1">
                          <a:solidFill>
                            <a:schemeClr val="lt1"/>
                          </a:solidFill>
                          <a:latin typeface="Arial"/>
                          <a:sym typeface="Calibri"/>
                        </a:defRPr>
                      </a:lvl4pPr>
                      <a:lvl5pPr indent="1828800" algn="r" defTabSz="457200">
                        <a:spcBef>
                          <a:spcPts val="600"/>
                        </a:spcBef>
                        <a:defRPr sz="1000" b="1">
                          <a:solidFill>
                            <a:schemeClr val="lt1"/>
                          </a:solidFill>
                          <a:latin typeface="Arial"/>
                          <a:sym typeface="Calibri"/>
                        </a:defRPr>
                      </a:lvl5pPr>
                      <a:lvl6pPr indent="2286000" algn="r" defTabSz="457200">
                        <a:spcBef>
                          <a:spcPts val="600"/>
                        </a:spcBef>
                        <a:defRPr sz="1000" b="1">
                          <a:solidFill>
                            <a:schemeClr val="lt1"/>
                          </a:solidFill>
                          <a:latin typeface="Arial"/>
                          <a:sym typeface="Calibri"/>
                        </a:defRPr>
                      </a:lvl6pPr>
                      <a:lvl7pPr indent="2743200" algn="r" defTabSz="457200">
                        <a:spcBef>
                          <a:spcPts val="600"/>
                        </a:spcBef>
                        <a:defRPr sz="1000" b="1">
                          <a:solidFill>
                            <a:schemeClr val="lt1"/>
                          </a:solidFill>
                          <a:latin typeface="Arial"/>
                          <a:sym typeface="Calibri"/>
                        </a:defRPr>
                      </a:lvl7pPr>
                      <a:lvl8pPr indent="3200400" algn="r" defTabSz="457200">
                        <a:spcBef>
                          <a:spcPts val="600"/>
                        </a:spcBef>
                        <a:defRPr sz="1000" b="1">
                          <a:solidFill>
                            <a:schemeClr val="lt1"/>
                          </a:solidFill>
                          <a:latin typeface="Arial"/>
                          <a:sym typeface="Calibri"/>
                        </a:defRPr>
                      </a:lvl8pPr>
                      <a:lvl9pPr indent="3657600" algn="r" defTabSz="457200">
                        <a:spcBef>
                          <a:spcPts val="600"/>
                        </a:spcBef>
                        <a:defRPr sz="1000" b="1">
                          <a:solidFill>
                            <a:schemeClr val="lt1"/>
                          </a:solidFill>
                          <a:latin typeface="Arial"/>
                          <a:sym typeface="Calibri"/>
                        </a:defRPr>
                      </a:lvl9pPr>
                    </a:lstStyle>
                    <a:p>
                      <a:pPr algn="ctr"/>
                      <a:r>
                        <a:rPr lang="en-US" sz="1400" b="1" dirty="0" smtClean="0">
                          <a:solidFill>
                            <a:srgbClr val="002569"/>
                          </a:solidFill>
                        </a:rPr>
                        <a:t>Term</a:t>
                      </a:r>
                      <a:endParaRPr lang="en-US" sz="1400" b="1" dirty="0">
                        <a:solidFill>
                          <a:srgbClr val="002569"/>
                        </a:solidFill>
                      </a:endParaRP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tc>
                  <a:txBody>
                    <a:bodyPr/>
                    <a:lstStyle>
                      <a:lvl1pPr algn="r" defTabSz="457200">
                        <a:spcBef>
                          <a:spcPts val="600"/>
                        </a:spcBef>
                        <a:defRPr sz="1000" b="1">
                          <a:solidFill>
                            <a:schemeClr val="lt1"/>
                          </a:solidFill>
                          <a:latin typeface="Arial"/>
                          <a:sym typeface="Calibri"/>
                        </a:defRPr>
                      </a:lvl1pPr>
                      <a:lvl2pPr indent="457200" algn="r" defTabSz="457200">
                        <a:spcBef>
                          <a:spcPts val="600"/>
                        </a:spcBef>
                        <a:defRPr sz="1000" b="1">
                          <a:solidFill>
                            <a:schemeClr val="lt1"/>
                          </a:solidFill>
                          <a:latin typeface="Arial"/>
                          <a:sym typeface="Calibri"/>
                        </a:defRPr>
                      </a:lvl2pPr>
                      <a:lvl3pPr indent="914400" algn="r" defTabSz="457200">
                        <a:spcBef>
                          <a:spcPts val="600"/>
                        </a:spcBef>
                        <a:defRPr sz="1000" b="1">
                          <a:solidFill>
                            <a:schemeClr val="lt1"/>
                          </a:solidFill>
                          <a:latin typeface="Arial"/>
                          <a:sym typeface="Calibri"/>
                        </a:defRPr>
                      </a:lvl3pPr>
                      <a:lvl4pPr indent="1371600" algn="r" defTabSz="457200">
                        <a:spcBef>
                          <a:spcPts val="600"/>
                        </a:spcBef>
                        <a:defRPr sz="1000" b="1">
                          <a:solidFill>
                            <a:schemeClr val="lt1"/>
                          </a:solidFill>
                          <a:latin typeface="Arial"/>
                          <a:sym typeface="Calibri"/>
                        </a:defRPr>
                      </a:lvl4pPr>
                      <a:lvl5pPr indent="1828800" algn="r" defTabSz="457200">
                        <a:spcBef>
                          <a:spcPts val="600"/>
                        </a:spcBef>
                        <a:defRPr sz="1000" b="1">
                          <a:solidFill>
                            <a:schemeClr val="lt1"/>
                          </a:solidFill>
                          <a:latin typeface="Arial"/>
                          <a:sym typeface="Calibri"/>
                        </a:defRPr>
                      </a:lvl5pPr>
                      <a:lvl6pPr indent="2286000" algn="r" defTabSz="457200">
                        <a:spcBef>
                          <a:spcPts val="600"/>
                        </a:spcBef>
                        <a:defRPr sz="1000" b="1">
                          <a:solidFill>
                            <a:schemeClr val="lt1"/>
                          </a:solidFill>
                          <a:latin typeface="Arial"/>
                          <a:sym typeface="Calibri"/>
                        </a:defRPr>
                      </a:lvl6pPr>
                      <a:lvl7pPr indent="2743200" algn="r" defTabSz="457200">
                        <a:spcBef>
                          <a:spcPts val="600"/>
                        </a:spcBef>
                        <a:defRPr sz="1000" b="1">
                          <a:solidFill>
                            <a:schemeClr val="lt1"/>
                          </a:solidFill>
                          <a:latin typeface="Arial"/>
                          <a:sym typeface="Calibri"/>
                        </a:defRPr>
                      </a:lvl7pPr>
                      <a:lvl8pPr indent="3200400" algn="r" defTabSz="457200">
                        <a:spcBef>
                          <a:spcPts val="600"/>
                        </a:spcBef>
                        <a:defRPr sz="1000" b="1">
                          <a:solidFill>
                            <a:schemeClr val="lt1"/>
                          </a:solidFill>
                          <a:latin typeface="Arial"/>
                          <a:sym typeface="Calibri"/>
                        </a:defRPr>
                      </a:lvl8pPr>
                      <a:lvl9pPr indent="3657600" algn="r" defTabSz="457200">
                        <a:spcBef>
                          <a:spcPts val="600"/>
                        </a:spcBef>
                        <a:defRPr sz="1000" b="1">
                          <a:solidFill>
                            <a:schemeClr val="lt1"/>
                          </a:solidFill>
                          <a:latin typeface="Arial"/>
                          <a:sym typeface="Calibri"/>
                        </a:defRPr>
                      </a:lvl9pPr>
                    </a:lstStyle>
                    <a:p>
                      <a:pPr algn="ctr"/>
                      <a:r>
                        <a:rPr lang="en-US" sz="1400" b="1" dirty="0" smtClean="0">
                          <a:solidFill>
                            <a:srgbClr val="002569"/>
                          </a:solidFill>
                        </a:rPr>
                        <a:t>Agency</a:t>
                      </a:r>
                      <a:endParaRPr lang="en-US" sz="1400" b="1" dirty="0">
                        <a:solidFill>
                          <a:srgbClr val="002569"/>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D2D8A">
                        <a:lumMod val="60000"/>
                        <a:lumOff val="40000"/>
                      </a:srgbClr>
                    </a:solidFill>
                  </a:tcPr>
                </a:tc>
                <a:tc>
                  <a:txBody>
                    <a:bodyPr/>
                    <a:lstStyle>
                      <a:lvl1pPr algn="r" defTabSz="457200">
                        <a:spcBef>
                          <a:spcPts val="600"/>
                        </a:spcBef>
                        <a:defRPr sz="1000" b="1">
                          <a:solidFill>
                            <a:schemeClr val="lt1"/>
                          </a:solidFill>
                          <a:latin typeface="Arial"/>
                          <a:sym typeface="Calibri"/>
                        </a:defRPr>
                      </a:lvl1pPr>
                      <a:lvl2pPr indent="457200" algn="r" defTabSz="457200">
                        <a:spcBef>
                          <a:spcPts val="600"/>
                        </a:spcBef>
                        <a:defRPr sz="1000" b="1">
                          <a:solidFill>
                            <a:schemeClr val="lt1"/>
                          </a:solidFill>
                          <a:latin typeface="Arial"/>
                          <a:sym typeface="Calibri"/>
                        </a:defRPr>
                      </a:lvl2pPr>
                      <a:lvl3pPr indent="914400" algn="r" defTabSz="457200">
                        <a:spcBef>
                          <a:spcPts val="600"/>
                        </a:spcBef>
                        <a:defRPr sz="1000" b="1">
                          <a:solidFill>
                            <a:schemeClr val="lt1"/>
                          </a:solidFill>
                          <a:latin typeface="Arial"/>
                          <a:sym typeface="Calibri"/>
                        </a:defRPr>
                      </a:lvl3pPr>
                      <a:lvl4pPr indent="1371600" algn="r" defTabSz="457200">
                        <a:spcBef>
                          <a:spcPts val="600"/>
                        </a:spcBef>
                        <a:defRPr sz="1000" b="1">
                          <a:solidFill>
                            <a:schemeClr val="lt1"/>
                          </a:solidFill>
                          <a:latin typeface="Arial"/>
                          <a:sym typeface="Calibri"/>
                        </a:defRPr>
                      </a:lvl4pPr>
                      <a:lvl5pPr indent="1828800" algn="r" defTabSz="457200">
                        <a:spcBef>
                          <a:spcPts val="600"/>
                        </a:spcBef>
                        <a:defRPr sz="1000" b="1">
                          <a:solidFill>
                            <a:schemeClr val="lt1"/>
                          </a:solidFill>
                          <a:latin typeface="Arial"/>
                          <a:sym typeface="Calibri"/>
                        </a:defRPr>
                      </a:lvl5pPr>
                      <a:lvl6pPr indent="2286000" algn="r" defTabSz="457200">
                        <a:spcBef>
                          <a:spcPts val="600"/>
                        </a:spcBef>
                        <a:defRPr sz="1000" b="1">
                          <a:solidFill>
                            <a:schemeClr val="lt1"/>
                          </a:solidFill>
                          <a:latin typeface="Arial"/>
                          <a:sym typeface="Calibri"/>
                        </a:defRPr>
                      </a:lvl6pPr>
                      <a:lvl7pPr indent="2743200" algn="r" defTabSz="457200">
                        <a:spcBef>
                          <a:spcPts val="600"/>
                        </a:spcBef>
                        <a:defRPr sz="1000" b="1">
                          <a:solidFill>
                            <a:schemeClr val="lt1"/>
                          </a:solidFill>
                          <a:latin typeface="Arial"/>
                          <a:sym typeface="Calibri"/>
                        </a:defRPr>
                      </a:lvl7pPr>
                      <a:lvl8pPr indent="3200400" algn="r" defTabSz="457200">
                        <a:spcBef>
                          <a:spcPts val="600"/>
                        </a:spcBef>
                        <a:defRPr sz="1000" b="1">
                          <a:solidFill>
                            <a:schemeClr val="lt1"/>
                          </a:solidFill>
                          <a:latin typeface="Arial"/>
                          <a:sym typeface="Calibri"/>
                        </a:defRPr>
                      </a:lvl8pPr>
                      <a:lvl9pPr indent="3657600" algn="r" defTabSz="457200">
                        <a:spcBef>
                          <a:spcPts val="600"/>
                        </a:spcBef>
                        <a:defRPr sz="1000" b="1">
                          <a:solidFill>
                            <a:schemeClr val="lt1"/>
                          </a:solidFill>
                          <a:latin typeface="Arial"/>
                          <a:sym typeface="Calibri"/>
                        </a:defRPr>
                      </a:lvl9pPr>
                    </a:lstStyle>
                    <a:p>
                      <a:pPr algn="ctr"/>
                      <a:r>
                        <a:rPr lang="en-US" sz="1400" b="1" dirty="0" smtClean="0">
                          <a:solidFill>
                            <a:srgbClr val="002569"/>
                          </a:solidFill>
                        </a:rPr>
                        <a:t>CEO/DCEO</a:t>
                      </a:r>
                      <a:endParaRPr lang="en-US" sz="1400" b="1" dirty="0">
                        <a:solidFill>
                          <a:srgbClr val="002569"/>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D2D8A">
                        <a:lumMod val="60000"/>
                        <a:lumOff val="40000"/>
                      </a:srgbClr>
                    </a:solidFill>
                  </a:tcPr>
                </a:tc>
                <a:tc>
                  <a:txBody>
                    <a:bodyPr/>
                    <a:lstStyle>
                      <a:lvl1pPr algn="r" defTabSz="457200">
                        <a:spcBef>
                          <a:spcPts val="600"/>
                        </a:spcBef>
                        <a:defRPr sz="1000" b="1">
                          <a:solidFill>
                            <a:schemeClr val="lt1"/>
                          </a:solidFill>
                          <a:latin typeface="Arial"/>
                          <a:sym typeface="Calibri"/>
                        </a:defRPr>
                      </a:lvl1pPr>
                      <a:lvl2pPr indent="457200" algn="r" defTabSz="457200">
                        <a:spcBef>
                          <a:spcPts val="600"/>
                        </a:spcBef>
                        <a:defRPr sz="1000" b="1">
                          <a:solidFill>
                            <a:schemeClr val="lt1"/>
                          </a:solidFill>
                          <a:latin typeface="Arial"/>
                          <a:sym typeface="Calibri"/>
                        </a:defRPr>
                      </a:lvl2pPr>
                      <a:lvl3pPr indent="914400" algn="r" defTabSz="457200">
                        <a:spcBef>
                          <a:spcPts val="600"/>
                        </a:spcBef>
                        <a:defRPr sz="1000" b="1">
                          <a:solidFill>
                            <a:schemeClr val="lt1"/>
                          </a:solidFill>
                          <a:latin typeface="Arial"/>
                          <a:sym typeface="Calibri"/>
                        </a:defRPr>
                      </a:lvl3pPr>
                      <a:lvl4pPr indent="1371600" algn="r" defTabSz="457200">
                        <a:spcBef>
                          <a:spcPts val="600"/>
                        </a:spcBef>
                        <a:defRPr sz="1000" b="1">
                          <a:solidFill>
                            <a:schemeClr val="lt1"/>
                          </a:solidFill>
                          <a:latin typeface="Arial"/>
                          <a:sym typeface="Calibri"/>
                        </a:defRPr>
                      </a:lvl4pPr>
                      <a:lvl5pPr indent="1828800" algn="r" defTabSz="457200">
                        <a:spcBef>
                          <a:spcPts val="600"/>
                        </a:spcBef>
                        <a:defRPr sz="1000" b="1">
                          <a:solidFill>
                            <a:schemeClr val="lt1"/>
                          </a:solidFill>
                          <a:latin typeface="Arial"/>
                          <a:sym typeface="Calibri"/>
                        </a:defRPr>
                      </a:lvl5pPr>
                      <a:lvl6pPr indent="2286000" algn="r" defTabSz="457200">
                        <a:spcBef>
                          <a:spcPts val="600"/>
                        </a:spcBef>
                        <a:defRPr sz="1000" b="1">
                          <a:solidFill>
                            <a:schemeClr val="lt1"/>
                          </a:solidFill>
                          <a:latin typeface="Arial"/>
                          <a:sym typeface="Calibri"/>
                        </a:defRPr>
                      </a:lvl6pPr>
                      <a:lvl7pPr indent="2743200" algn="r" defTabSz="457200">
                        <a:spcBef>
                          <a:spcPts val="600"/>
                        </a:spcBef>
                        <a:defRPr sz="1000" b="1">
                          <a:solidFill>
                            <a:schemeClr val="lt1"/>
                          </a:solidFill>
                          <a:latin typeface="Arial"/>
                          <a:sym typeface="Calibri"/>
                        </a:defRPr>
                      </a:lvl7pPr>
                      <a:lvl8pPr indent="3200400" algn="r" defTabSz="457200">
                        <a:spcBef>
                          <a:spcPts val="600"/>
                        </a:spcBef>
                        <a:defRPr sz="1000" b="1">
                          <a:solidFill>
                            <a:schemeClr val="lt1"/>
                          </a:solidFill>
                          <a:latin typeface="Arial"/>
                          <a:sym typeface="Calibri"/>
                        </a:defRPr>
                      </a:lvl8pPr>
                      <a:lvl9pPr indent="3657600" algn="r" defTabSz="457200">
                        <a:spcBef>
                          <a:spcPts val="600"/>
                        </a:spcBef>
                        <a:defRPr sz="1000" b="1">
                          <a:solidFill>
                            <a:schemeClr val="lt1"/>
                          </a:solidFill>
                          <a:latin typeface="Arial"/>
                          <a:sym typeface="Calibri"/>
                        </a:defRPr>
                      </a:lvl9pPr>
                    </a:lstStyle>
                    <a:p>
                      <a:pPr algn="ctr"/>
                      <a:endParaRPr lang="en-US" sz="1200" b="1" dirty="0">
                        <a:solidFill>
                          <a:schemeClr val="tx1"/>
                        </a:solidFill>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0"/>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FFFFFF"/>
                          </a:solidFill>
                        </a:rPr>
                        <a:t> Nov 2006 to Jan 2008</a:t>
                      </a:r>
                      <a:endParaRPr lang="en-US" sz="1200" b="1" dirty="0">
                        <a:solidFill>
                          <a:srgbClr val="FFFFFF"/>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ESA</a:t>
                      </a:r>
                      <a:endParaRPr lang="en-US" sz="1200" b="1"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l"/>
                      <a:r>
                        <a:rPr lang="en-US" sz="1200" b="1" dirty="0" smtClean="0">
                          <a:solidFill>
                            <a:srgbClr val="FFFFFF"/>
                          </a:solidFill>
                        </a:rPr>
                        <a:t>Jean-Louis </a:t>
                      </a:r>
                      <a:r>
                        <a:rPr lang="en-US" sz="1200" b="1" dirty="0" err="1" smtClean="0">
                          <a:solidFill>
                            <a:srgbClr val="FFFFFF"/>
                          </a:solidFill>
                        </a:rPr>
                        <a:t>Fellous</a:t>
                      </a:r>
                      <a:r>
                        <a:rPr lang="en-US" sz="1200" b="1" dirty="0" smtClean="0">
                          <a:solidFill>
                            <a:srgbClr val="FFFFFF"/>
                          </a:solidFill>
                        </a:rPr>
                        <a:t>, CEO</a:t>
                      </a:r>
                      <a:endParaRPr lang="en-US" sz="1200" b="1"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000" b="1" dirty="0" smtClean="0">
                          <a:solidFill>
                            <a:schemeClr val="tx1"/>
                          </a:solidFill>
                        </a:rPr>
                        <a:t>1 year</a:t>
                      </a: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6"/>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FFFFFF"/>
                          </a:solidFill>
                        </a:rPr>
                        <a:t>Jan 2008 to Dec 2010</a:t>
                      </a:r>
                      <a:endParaRPr lang="en-US" sz="1200" b="1" dirty="0">
                        <a:solidFill>
                          <a:srgbClr val="FFFFFF"/>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FFFFFF"/>
                          </a:solidFill>
                        </a:rPr>
                        <a:t>ESA</a:t>
                      </a:r>
                      <a:endParaRPr lang="en-US" sz="1200" b="1" dirty="0">
                        <a:solidFill>
                          <a:srgbClr val="FFFF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l"/>
                      <a:r>
                        <a:rPr lang="en-US" sz="1200" b="1" dirty="0" smtClean="0">
                          <a:solidFill>
                            <a:srgbClr val="FFFFFF"/>
                          </a:solidFill>
                        </a:rPr>
                        <a:t>Ivan </a:t>
                      </a:r>
                      <a:r>
                        <a:rPr lang="en-US" sz="1200" b="1" dirty="0" err="1" smtClean="0">
                          <a:solidFill>
                            <a:srgbClr val="FFFFFF"/>
                          </a:solidFill>
                        </a:rPr>
                        <a:t>Petiteville</a:t>
                      </a:r>
                      <a:r>
                        <a:rPr lang="en-US" sz="1200" b="1" dirty="0" smtClean="0">
                          <a:solidFill>
                            <a:srgbClr val="FFFFFF"/>
                          </a:solidFill>
                        </a:rPr>
                        <a:t>, CEO</a:t>
                      </a:r>
                      <a:endParaRPr lang="en-US" sz="1200" b="1" dirty="0">
                        <a:solidFill>
                          <a:srgbClr val="FFFFFF"/>
                        </a:solidFill>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000" b="1" dirty="0" smtClean="0">
                          <a:solidFill>
                            <a:schemeClr val="tx1"/>
                          </a:solidFill>
                        </a:rPr>
                        <a:t>3 years</a:t>
                      </a: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7"/>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FF33"/>
                          </a:solidFill>
                        </a:rPr>
                        <a:t>Dec 2010 to Dec 2012</a:t>
                      </a:r>
                      <a:endParaRPr lang="en-US" sz="1200" b="1" dirty="0">
                        <a:solidFill>
                          <a:srgbClr val="99FF33"/>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USGS</a:t>
                      </a:r>
                      <a:endParaRPr lang="en-US" sz="1200" b="1" dirty="0">
                        <a:solidFill>
                          <a:srgbClr val="99FF33"/>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l"/>
                      <a:r>
                        <a:rPr lang="en-US" sz="1200" b="1" dirty="0" smtClean="0">
                          <a:solidFill>
                            <a:srgbClr val="99FF33"/>
                          </a:solidFill>
                        </a:rPr>
                        <a:t>Tim Stryker, CEO</a:t>
                      </a:r>
                      <a:endParaRPr lang="en-US" sz="1200" b="1" dirty="0">
                        <a:solidFill>
                          <a:srgbClr val="99FF33"/>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rowSpan="2">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lnSpc>
                          <a:spcPct val="100000"/>
                        </a:lnSpc>
                        <a:spcBef>
                          <a:spcPts val="0"/>
                        </a:spcBef>
                      </a:pPr>
                      <a:r>
                        <a:rPr lang="en-US" sz="1000" b="1" dirty="0" smtClean="0">
                          <a:solidFill>
                            <a:schemeClr val="tx1"/>
                          </a:solidFill>
                        </a:rPr>
                        <a:t>2 years</a:t>
                      </a:r>
                      <a:endParaRPr lang="en-US" sz="1000" b="1" dirty="0">
                        <a:solidFill>
                          <a:schemeClr val="tx1"/>
                        </a:solidFil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09"/>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r"/>
                      <a:r>
                        <a:rPr lang="en-US" sz="1000" b="0" dirty="0" smtClean="0">
                          <a:solidFill>
                            <a:srgbClr val="99FF33"/>
                          </a:solidFill>
                        </a:rPr>
                        <a:t>Dec 2010</a:t>
                      </a:r>
                      <a:r>
                        <a:rPr lang="en-US" sz="1000" b="0" baseline="0" dirty="0" smtClean="0">
                          <a:solidFill>
                            <a:srgbClr val="99FF33"/>
                          </a:solidFill>
                        </a:rPr>
                        <a:t> to Dec 2012</a:t>
                      </a:r>
                      <a:endParaRPr lang="en-US" sz="1000" b="0" dirty="0">
                        <a:solidFill>
                          <a:srgbClr val="99FF33"/>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r"/>
                      <a:r>
                        <a:rPr lang="en-US" sz="1000" b="0" dirty="0" smtClean="0">
                          <a:solidFill>
                            <a:srgbClr val="99FF33"/>
                          </a:solidFill>
                        </a:rPr>
                        <a:t>NOAA</a:t>
                      </a:r>
                      <a:endParaRPr lang="en-US" sz="1000" b="0" dirty="0">
                        <a:solidFill>
                          <a:srgbClr val="99FF33"/>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r"/>
                      <a:r>
                        <a:rPr lang="en-US" sz="1000" b="0" dirty="0" smtClean="0">
                          <a:solidFill>
                            <a:srgbClr val="99FF33"/>
                          </a:solidFill>
                        </a:rPr>
                        <a:t>Kerry</a:t>
                      </a:r>
                      <a:r>
                        <a:rPr lang="en-US" sz="1000" b="0" baseline="0" dirty="0" smtClean="0">
                          <a:solidFill>
                            <a:srgbClr val="99FF33"/>
                          </a:solidFill>
                        </a:rPr>
                        <a:t> Sawyer, DCEO</a:t>
                      </a:r>
                      <a:endParaRPr lang="en-US" sz="1000" b="0" dirty="0">
                        <a:solidFill>
                          <a:srgbClr val="99FF33"/>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vMerge="1">
                  <a:txBody>
                    <a:bodyPr/>
                    <a:lstStyle/>
                    <a:p>
                      <a:pPr algn="ct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414369263"/>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FF33"/>
                          </a:solidFill>
                        </a:rPr>
                        <a:t>Dec 2012</a:t>
                      </a:r>
                      <a:r>
                        <a:rPr lang="en-US" sz="1200" b="1" baseline="0" dirty="0" smtClean="0">
                          <a:solidFill>
                            <a:srgbClr val="99FF33"/>
                          </a:solidFill>
                        </a:rPr>
                        <a:t> to Dec 2014</a:t>
                      </a:r>
                      <a:endParaRPr lang="en-US" sz="1200" b="1" dirty="0">
                        <a:solidFill>
                          <a:srgbClr val="99FF33"/>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NOAA</a:t>
                      </a:r>
                      <a:endParaRPr lang="en-US" sz="1200" b="1" dirty="0">
                        <a:solidFill>
                          <a:srgbClr val="99FF33"/>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l"/>
                      <a:r>
                        <a:rPr lang="en-US" sz="1200" b="1" dirty="0" smtClean="0">
                          <a:solidFill>
                            <a:srgbClr val="99FF33"/>
                          </a:solidFill>
                        </a:rPr>
                        <a:t>Kerry</a:t>
                      </a:r>
                      <a:r>
                        <a:rPr lang="en-US" sz="1200" b="1" baseline="0" dirty="0" smtClean="0">
                          <a:solidFill>
                            <a:srgbClr val="99FF33"/>
                          </a:solidFill>
                        </a:rPr>
                        <a:t> Sawyer, CEO</a:t>
                      </a:r>
                      <a:endParaRPr lang="en-US" sz="1200" b="1" dirty="0">
                        <a:solidFill>
                          <a:srgbClr val="99FF33"/>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000" b="1" dirty="0" smtClean="0">
                          <a:solidFill>
                            <a:schemeClr val="tx1"/>
                          </a:solidFill>
                        </a:rPr>
                        <a:t>2 years</a:t>
                      </a: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10"/>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FF33"/>
                          </a:solidFill>
                        </a:rPr>
                        <a:t> Dec 2014 to Dec 2015 </a:t>
                      </a:r>
                      <a:endParaRPr lang="en-US" sz="1200" b="1" dirty="0">
                        <a:solidFill>
                          <a:srgbClr val="99FF33"/>
                        </a:solidFill>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FF33"/>
                          </a:solidFill>
                        </a:rPr>
                        <a:t>CSA</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l"/>
                      <a:r>
                        <a:rPr lang="en-US" sz="1200" b="1" dirty="0" smtClean="0">
                          <a:solidFill>
                            <a:srgbClr val="99FF33"/>
                          </a:solidFill>
                        </a:rPr>
                        <a:t>Marie-</a:t>
                      </a:r>
                      <a:r>
                        <a:rPr lang="en-US" sz="1200" b="1" dirty="0" err="1" smtClean="0">
                          <a:solidFill>
                            <a:srgbClr val="99FF33"/>
                          </a:solidFill>
                        </a:rPr>
                        <a:t>Josee</a:t>
                      </a:r>
                      <a:r>
                        <a:rPr lang="en-US" sz="1200" b="1" dirty="0" smtClean="0">
                          <a:solidFill>
                            <a:srgbClr val="99FF33"/>
                          </a:solidFill>
                        </a:rPr>
                        <a:t> Bourassa, CEO</a:t>
                      </a:r>
                      <a:endParaRPr lang="en-US" sz="1200" b="1" dirty="0">
                        <a:solidFill>
                          <a:srgbClr val="99FF33"/>
                        </a:solidFill>
                      </a:endParaRP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rowSpan="2">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000" b="1" dirty="0" smtClean="0">
                          <a:solidFill>
                            <a:schemeClr val="tx1"/>
                          </a:solidFill>
                        </a:rPr>
                        <a:t>1 year</a:t>
                      </a:r>
                      <a:endParaRPr lang="en-US" sz="1000" b="1" dirty="0">
                        <a:solidFill>
                          <a:schemeClr val="tx1"/>
                        </a:solidFil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11"/>
                  </a:ext>
                </a:extLst>
              </a:tr>
              <a:tr h="330884">
                <a:tc>
                  <a:txBody>
                    <a:bodyPr/>
                    <a:lstStyle/>
                    <a:p>
                      <a:pPr algn="r"/>
                      <a:r>
                        <a:rPr lang="en-US" sz="1000" b="0" dirty="0" smtClean="0">
                          <a:solidFill>
                            <a:srgbClr val="9999FF"/>
                          </a:solidFill>
                        </a:rPr>
                        <a:t>Dec 2014</a:t>
                      </a:r>
                      <a:r>
                        <a:rPr lang="en-US" sz="1000" b="0" baseline="0" dirty="0" smtClean="0">
                          <a:solidFill>
                            <a:srgbClr val="9999FF"/>
                          </a:solidFill>
                        </a:rPr>
                        <a:t> to Dec 2015</a:t>
                      </a:r>
                      <a:endParaRPr lang="en-US" sz="1000" b="0" dirty="0">
                        <a:solidFill>
                          <a:srgbClr val="9999FF"/>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a:txBody>
                    <a:bodyPr/>
                    <a:lstStyle/>
                    <a:p>
                      <a:pPr algn="r"/>
                      <a:r>
                        <a:rPr lang="en-US" sz="1000" b="0" dirty="0" smtClean="0">
                          <a:solidFill>
                            <a:srgbClr val="9999FF"/>
                          </a:solidFill>
                        </a:rPr>
                        <a:t>GA</a:t>
                      </a:r>
                      <a:endParaRPr lang="en-US" sz="1000" b="0" dirty="0">
                        <a:solidFill>
                          <a:srgbClr val="9999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a:txBody>
                    <a:bodyPr/>
                    <a:lstStyle/>
                    <a:p>
                      <a:pPr algn="r"/>
                      <a:r>
                        <a:rPr lang="en-US" sz="1000" b="0" dirty="0" err="1" smtClean="0">
                          <a:solidFill>
                            <a:srgbClr val="9999FF"/>
                          </a:solidFill>
                        </a:rPr>
                        <a:t>Jono</a:t>
                      </a:r>
                      <a:r>
                        <a:rPr lang="en-US" sz="1000" b="0" dirty="0" smtClean="0">
                          <a:solidFill>
                            <a:srgbClr val="9999FF"/>
                          </a:solidFill>
                        </a:rPr>
                        <a:t> Ross, DCEO</a:t>
                      </a:r>
                      <a:endParaRPr lang="en-US" sz="1000" b="0" dirty="0">
                        <a:solidFill>
                          <a:srgbClr val="9999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vMerge="1">
                  <a:txBody>
                    <a:bodyPr/>
                    <a:lstStyle/>
                    <a:p>
                      <a:pPr algn="ct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939972125"/>
                  </a:ext>
                </a:extLst>
              </a:tr>
              <a:tr h="330884">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r>
                        <a:rPr lang="en-US" sz="1200" b="1" dirty="0" smtClean="0">
                          <a:solidFill>
                            <a:srgbClr val="9999FF"/>
                          </a:solidFill>
                        </a:rPr>
                        <a:t>Dec 2015</a:t>
                      </a:r>
                      <a:r>
                        <a:rPr lang="en-US" sz="1200" b="1" baseline="0" dirty="0" smtClean="0">
                          <a:solidFill>
                            <a:srgbClr val="9999FF"/>
                          </a:solidFill>
                        </a:rPr>
                        <a:t> to Oct 2017 </a:t>
                      </a:r>
                      <a:endParaRPr lang="en-US" sz="1200" b="1" dirty="0">
                        <a:solidFill>
                          <a:srgbClr val="9999FF"/>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200" b="1" dirty="0" smtClean="0">
                          <a:solidFill>
                            <a:srgbClr val="9999FF"/>
                          </a:solidFill>
                        </a:rPr>
                        <a:t>GA</a:t>
                      </a:r>
                      <a:endParaRPr lang="en-US" sz="1200" b="1" dirty="0">
                        <a:solidFill>
                          <a:srgbClr val="9999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l"/>
                      <a:r>
                        <a:rPr lang="en-US" sz="1200" b="1" dirty="0" err="1" smtClean="0">
                          <a:solidFill>
                            <a:srgbClr val="9999FF"/>
                          </a:solidFill>
                        </a:rPr>
                        <a:t>Jono</a:t>
                      </a:r>
                      <a:r>
                        <a:rPr lang="en-US" sz="1200" b="1" baseline="0" dirty="0" smtClean="0">
                          <a:solidFill>
                            <a:srgbClr val="9999FF"/>
                          </a:solidFill>
                        </a:rPr>
                        <a:t> Ross, CEO</a:t>
                      </a:r>
                      <a:endParaRPr lang="en-US" sz="1200" b="1" dirty="0">
                        <a:solidFill>
                          <a:srgbClr val="9999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algn="r" defTabSz="457200">
                        <a:spcBef>
                          <a:spcPts val="600"/>
                        </a:spcBef>
                        <a:defRPr sz="1000">
                          <a:solidFill>
                            <a:schemeClr val="dk1"/>
                          </a:solidFill>
                          <a:latin typeface="Arial"/>
                          <a:sym typeface="Calibri"/>
                        </a:defRPr>
                      </a:lvl1pPr>
                      <a:lvl2pPr indent="457200" algn="r" defTabSz="457200">
                        <a:spcBef>
                          <a:spcPts val="600"/>
                        </a:spcBef>
                        <a:defRPr sz="1000">
                          <a:solidFill>
                            <a:schemeClr val="dk1"/>
                          </a:solidFill>
                          <a:latin typeface="Arial"/>
                          <a:sym typeface="Calibri"/>
                        </a:defRPr>
                      </a:lvl2pPr>
                      <a:lvl3pPr indent="914400" algn="r" defTabSz="457200">
                        <a:spcBef>
                          <a:spcPts val="600"/>
                        </a:spcBef>
                        <a:defRPr sz="1000">
                          <a:solidFill>
                            <a:schemeClr val="dk1"/>
                          </a:solidFill>
                          <a:latin typeface="Arial"/>
                          <a:sym typeface="Calibri"/>
                        </a:defRPr>
                      </a:lvl3pPr>
                      <a:lvl4pPr indent="1371600" algn="r" defTabSz="457200">
                        <a:spcBef>
                          <a:spcPts val="600"/>
                        </a:spcBef>
                        <a:defRPr sz="1000">
                          <a:solidFill>
                            <a:schemeClr val="dk1"/>
                          </a:solidFill>
                          <a:latin typeface="Arial"/>
                          <a:sym typeface="Calibri"/>
                        </a:defRPr>
                      </a:lvl4pPr>
                      <a:lvl5pPr indent="1828800" algn="r" defTabSz="457200">
                        <a:spcBef>
                          <a:spcPts val="600"/>
                        </a:spcBef>
                        <a:defRPr sz="1000">
                          <a:solidFill>
                            <a:schemeClr val="dk1"/>
                          </a:solidFill>
                          <a:latin typeface="Arial"/>
                          <a:sym typeface="Calibri"/>
                        </a:defRPr>
                      </a:lvl5pPr>
                      <a:lvl6pPr indent="2286000" algn="r" defTabSz="457200">
                        <a:spcBef>
                          <a:spcPts val="600"/>
                        </a:spcBef>
                        <a:defRPr sz="1000">
                          <a:solidFill>
                            <a:schemeClr val="dk1"/>
                          </a:solidFill>
                          <a:latin typeface="Arial"/>
                          <a:sym typeface="Calibri"/>
                        </a:defRPr>
                      </a:lvl6pPr>
                      <a:lvl7pPr indent="2743200" algn="r" defTabSz="457200">
                        <a:spcBef>
                          <a:spcPts val="600"/>
                        </a:spcBef>
                        <a:defRPr sz="1000">
                          <a:solidFill>
                            <a:schemeClr val="dk1"/>
                          </a:solidFill>
                          <a:latin typeface="Arial"/>
                          <a:sym typeface="Calibri"/>
                        </a:defRPr>
                      </a:lvl7pPr>
                      <a:lvl8pPr indent="3200400" algn="r" defTabSz="457200">
                        <a:spcBef>
                          <a:spcPts val="600"/>
                        </a:spcBef>
                        <a:defRPr sz="1000">
                          <a:solidFill>
                            <a:schemeClr val="dk1"/>
                          </a:solidFill>
                          <a:latin typeface="Arial"/>
                          <a:sym typeface="Calibri"/>
                        </a:defRPr>
                      </a:lvl8pPr>
                      <a:lvl9pPr indent="3657600" algn="r" defTabSz="457200">
                        <a:spcBef>
                          <a:spcPts val="600"/>
                        </a:spcBef>
                        <a:defRPr sz="1000">
                          <a:solidFill>
                            <a:schemeClr val="dk1"/>
                          </a:solidFill>
                          <a:latin typeface="Arial"/>
                          <a:sym typeface="Calibri"/>
                        </a:defRPr>
                      </a:lvl9pPr>
                    </a:lstStyle>
                    <a:p>
                      <a:pPr algn="ctr"/>
                      <a:r>
                        <a:rPr lang="en-US" sz="1000" b="1" dirty="0" smtClean="0">
                          <a:solidFill>
                            <a:schemeClr val="tx1"/>
                          </a:solidFill>
                        </a:rPr>
                        <a:t>2 years</a:t>
                      </a: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10013"/>
                  </a:ext>
                </a:extLst>
              </a:tr>
              <a:tr h="330884">
                <a:tc>
                  <a:txBody>
                    <a:bodyPr/>
                    <a:lstStyle/>
                    <a:p>
                      <a:pPr algn="r"/>
                      <a:r>
                        <a:rPr lang="en-US" sz="1000" b="0" dirty="0" smtClean="0">
                          <a:solidFill>
                            <a:srgbClr val="99FF33"/>
                          </a:solidFill>
                        </a:rPr>
                        <a:t>Dec 2015 to Dec 2016  </a:t>
                      </a:r>
                      <a:endParaRPr lang="en-US" sz="1000" b="0" dirty="0">
                        <a:solidFill>
                          <a:srgbClr val="99FF33"/>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a:txBody>
                    <a:bodyPr/>
                    <a:lstStyle/>
                    <a:p>
                      <a:pPr algn="r"/>
                      <a:r>
                        <a:rPr lang="en-US" sz="1000" b="0" dirty="0" smtClean="0">
                          <a:solidFill>
                            <a:srgbClr val="99FF33"/>
                          </a:solidFill>
                        </a:rPr>
                        <a:t>CSA</a:t>
                      </a:r>
                      <a:endParaRPr lang="en-US" sz="1000" b="0" dirty="0">
                        <a:solidFill>
                          <a:srgbClr val="99FF33"/>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a:txBody>
                    <a:bodyPr/>
                    <a:lstStyle/>
                    <a:p>
                      <a:pPr algn="r"/>
                      <a:r>
                        <a:rPr lang="en-US" sz="1000" b="0" dirty="0" smtClean="0">
                          <a:solidFill>
                            <a:srgbClr val="99FF33"/>
                          </a:solidFill>
                        </a:rPr>
                        <a:t>Marie-</a:t>
                      </a:r>
                      <a:r>
                        <a:rPr lang="en-US" sz="1000" b="0" dirty="0" err="1" smtClean="0">
                          <a:solidFill>
                            <a:srgbClr val="99FF33"/>
                          </a:solidFill>
                        </a:rPr>
                        <a:t>Josee</a:t>
                      </a:r>
                      <a:r>
                        <a:rPr lang="en-US" sz="1000" b="0" dirty="0" smtClean="0">
                          <a:solidFill>
                            <a:srgbClr val="99FF33"/>
                          </a:solidFill>
                        </a:rPr>
                        <a:t> Bourassa, DCEO</a:t>
                      </a:r>
                      <a:endParaRPr lang="en-US" sz="1000" b="0" dirty="0">
                        <a:solidFill>
                          <a:srgbClr val="99FF33"/>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tx1">
                        <a:lumMod val="50000"/>
                      </a:schemeClr>
                    </a:solidFill>
                  </a:tcPr>
                </a:tc>
                <a:tc>
                  <a:txBody>
                    <a:bodyPr/>
                    <a:lstStyle/>
                    <a:p>
                      <a:pPr algn="ctr"/>
                      <a:r>
                        <a:rPr lang="en-US" sz="1000" b="1" dirty="0" smtClean="0">
                          <a:solidFill>
                            <a:schemeClr val="tx1"/>
                          </a:solidFill>
                        </a:rPr>
                        <a:t>1 year</a:t>
                      </a: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781861272"/>
                  </a:ext>
                </a:extLst>
              </a:tr>
              <a:tr h="330884">
                <a:tc>
                  <a:txBody>
                    <a:bodyPr/>
                    <a:lstStyle/>
                    <a:p>
                      <a:r>
                        <a:rPr lang="en-US" sz="1200" b="1" dirty="0" smtClean="0">
                          <a:solidFill>
                            <a:srgbClr val="FFFFFF"/>
                          </a:solidFill>
                        </a:rPr>
                        <a:t>Oct 2017 to</a:t>
                      </a:r>
                      <a:r>
                        <a:rPr lang="en-US" sz="1200" b="1" baseline="0" dirty="0" smtClean="0">
                          <a:solidFill>
                            <a:srgbClr val="FFFFFF"/>
                          </a:solidFill>
                        </a:rPr>
                        <a:t> Oct 2019</a:t>
                      </a:r>
                      <a:endParaRPr lang="en-US" sz="1200" b="1" dirty="0">
                        <a:solidFill>
                          <a:srgbClr val="FFFFFF"/>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1200" b="1" dirty="0" smtClean="0">
                          <a:solidFill>
                            <a:srgbClr val="FFFFFF"/>
                          </a:solidFill>
                        </a:rPr>
                        <a:t>ESA/CNES</a:t>
                      </a:r>
                      <a:endParaRPr lang="en-US" sz="1200" b="1"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l"/>
                      <a:r>
                        <a:rPr lang="en-US" sz="1200" b="1" dirty="0" smtClean="0">
                          <a:solidFill>
                            <a:srgbClr val="FFFFFF"/>
                          </a:solidFill>
                        </a:rPr>
                        <a:t>Steven Hosford</a:t>
                      </a:r>
                      <a:endParaRPr lang="en-US" sz="1200" b="1"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1000" b="1" dirty="0" smtClean="0">
                          <a:solidFill>
                            <a:schemeClr val="tx1"/>
                          </a:solidFill>
                        </a:rPr>
                        <a:t>2 years</a:t>
                      </a: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2925785304"/>
                  </a:ext>
                </a:extLst>
              </a:tr>
              <a:tr h="330884">
                <a:tc>
                  <a:txBody>
                    <a:bodyPr/>
                    <a:lstStyle/>
                    <a:p>
                      <a:endParaRPr lang="en-US" sz="1200" b="1" dirty="0">
                        <a:solidFill>
                          <a:srgbClr val="FFFFFF"/>
                        </a:solidFill>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endParaRPr lang="en-US" sz="1200" b="1"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endParaRPr lang="en-US" sz="1200" b="1"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endParaRPr lang="en-US" sz="1000" b="1" dirty="0">
                        <a:solidFill>
                          <a:schemeClr val="tx1"/>
                        </a:solidFill>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2D2D8A">
                        <a:lumMod val="60000"/>
                        <a:lumOff val="40000"/>
                      </a:srgbClr>
                    </a:solidFill>
                  </a:tcPr>
                </a:tc>
                <a:extLst>
                  <a:ext uri="{0D108BD9-81ED-4DB2-BD59-A6C34878D82A}">
                    <a16:rowId xmlns:a16="http://schemas.microsoft.com/office/drawing/2014/main" val="2407505340"/>
                  </a:ext>
                </a:extLst>
              </a:tr>
            </a:tbl>
          </a:graphicData>
        </a:graphic>
      </p:graphicFrame>
      <p:sp>
        <p:nvSpPr>
          <p:cNvPr id="18" name="Shape 14"/>
          <p:cNvSpPr txBox="1">
            <a:spLocks/>
          </p:cNvSpPr>
          <p:nvPr/>
        </p:nvSpPr>
        <p:spPr>
          <a:xfrm>
            <a:off x="7239000" y="6601460"/>
            <a:ext cx="1905000" cy="256540"/>
          </a:xfrm>
          <a:prstGeom prst="rect">
            <a:avLst/>
          </a:prstGeom>
          <a:ln w="12700">
            <a:miter lim="400000"/>
          </a:ln>
        </p:spPr>
        <p:txBody>
          <a:bodyPr lIns="45719" rIns="45719">
            <a:spAutoFit/>
          </a:bodyPr>
          <a:lstStyle>
            <a:defPPr>
              <a:defRPr lang="en-US"/>
            </a:defPPr>
            <a:lvl1pPr algn="r" rtl="0" fontAlgn="base">
              <a:spcBef>
                <a:spcPts val="0"/>
              </a:spcBef>
              <a:spcAft>
                <a:spcPct val="0"/>
              </a:spcAft>
              <a:defRPr sz="1000" kern="1200">
                <a:solidFill>
                  <a:schemeClr val="tx1"/>
                </a:solidFill>
                <a:latin typeface="Calibri"/>
                <a:ea typeface="Calibri"/>
                <a:cs typeface="Calibri"/>
                <a:sym typeface="Calibri"/>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457200" rtl="0" eaLnBrk="1" fontAlgn="base" latinLnBrk="0" hangingPunct="1">
              <a:lnSpc>
                <a:spcPct val="100000"/>
              </a:lnSpc>
              <a:spcBef>
                <a:spcPts val="0"/>
              </a:spcBef>
              <a:spcAft>
                <a:spcPct val="0"/>
              </a:spcAft>
              <a:buClrTx/>
              <a:buSzTx/>
              <a:buFontTx/>
              <a:buNone/>
              <a:tabLst/>
              <a:defRPr/>
            </a:pPr>
            <a:fld id="{86CB4B4D-7CA3-9044-876B-883B54F8677D}" type="slidenum">
              <a:rPr kumimoji="0" lang="en-US" sz="1000" b="0" i="0" u="none" strike="noStrike" kern="1200" cap="none" spc="0" normalizeH="0" baseline="0" noProof="0" smtClean="0">
                <a:ln>
                  <a:noFill/>
                </a:ln>
                <a:solidFill>
                  <a:srgbClr val="002569"/>
                </a:solidFill>
                <a:effectLst/>
                <a:uLnTx/>
                <a:uFillTx/>
                <a:latin typeface="Calibri" panose="020F0502020204030204" pitchFamily="34" charset="0"/>
                <a:cs typeface="Calibri"/>
                <a:sym typeface="Calibri"/>
              </a:rPr>
              <a:pPr marL="0" marR="0" lvl="0" indent="0" algn="r" defTabSz="457200" rtl="0" eaLnBrk="1" fontAlgn="base" latinLnBrk="0" hangingPunct="1">
                <a:lnSpc>
                  <a:spcPct val="100000"/>
                </a:lnSpc>
                <a:spcBef>
                  <a:spcPts val="0"/>
                </a:spcBef>
                <a:spcAft>
                  <a:spcPct val="0"/>
                </a:spcAft>
                <a:buClrTx/>
                <a:buSzTx/>
                <a:buFontTx/>
                <a:buNone/>
                <a:tabLst/>
                <a:defRPr/>
              </a:pPr>
              <a:t>9</a:t>
            </a:fld>
            <a:endParaRPr kumimoji="0" lang="en-US" sz="1000" b="0" i="0" u="none" strike="noStrike" kern="1200" cap="none" spc="0" normalizeH="0" baseline="0" noProof="0" dirty="0">
              <a:ln>
                <a:noFill/>
              </a:ln>
              <a:solidFill>
                <a:srgbClr val="002569"/>
              </a:solidFill>
              <a:effectLst/>
              <a:uLnTx/>
              <a:uFillTx/>
              <a:latin typeface="Calibri" panose="020F0502020204030204" pitchFamily="34" charset="0"/>
              <a:cs typeface="Calibri"/>
              <a:sym typeface="Calibri"/>
            </a:endParaRPr>
          </a:p>
        </p:txBody>
      </p:sp>
      <p:sp>
        <p:nvSpPr>
          <p:cNvPr id="6" name="Shape 11"/>
          <p:cNvSpPr/>
          <p:nvPr/>
        </p:nvSpPr>
        <p:spPr>
          <a:xfrm>
            <a:off x="1870075" y="53974"/>
            <a:ext cx="5597525" cy="1012825"/>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20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CEOS Executive Officer (CEO)</a:t>
            </a:r>
          </a:p>
          <a:p>
            <a:pPr marL="0" marR="0" lvl="0" indent="0"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20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Deputy CEO (DCEO)                        </a:t>
            </a:r>
            <a:r>
              <a:rPr kumimoji="0" lang="en-AU" sz="1400" b="0" i="1" u="none" strike="noStrike" kern="0" cap="none" spc="0" normalizeH="0" baseline="0" noProof="0" dirty="0" smtClean="0">
                <a:ln>
                  <a:noFill/>
                </a:ln>
                <a:solidFill>
                  <a:srgbClr val="99FF33"/>
                </a:solidFill>
                <a:effectLst/>
                <a:uLnTx/>
                <a:uFillTx/>
                <a:latin typeface="Arial Bold"/>
                <a:ea typeface="Arial Bold"/>
                <a:cs typeface="Arial Bold"/>
                <a:sym typeface="Arial Bold"/>
              </a:rPr>
              <a:t>Americas = 5 </a:t>
            </a:r>
            <a:r>
              <a:rPr kumimoji="0" lang="en-AU" sz="1400" b="0" i="1" u="none" strike="noStrike" kern="0" cap="none" spc="0" normalizeH="0" baseline="0" noProof="0" dirty="0" err="1" smtClean="0">
                <a:ln>
                  <a:noFill/>
                </a:ln>
                <a:solidFill>
                  <a:srgbClr val="99FF33"/>
                </a:solidFill>
                <a:effectLst/>
                <a:uLnTx/>
                <a:uFillTx/>
                <a:latin typeface="Arial Bold"/>
                <a:ea typeface="Arial Bold"/>
                <a:cs typeface="Arial Bold"/>
                <a:sym typeface="Arial Bold"/>
              </a:rPr>
              <a:t>yrs</a:t>
            </a:r>
            <a:r>
              <a:rPr kumimoji="0" lang="en-AU" sz="1400" b="0" i="1" u="none" strike="noStrike" kern="0" cap="none" spc="0" normalizeH="0" baseline="0" noProof="0" dirty="0" smtClean="0">
                <a:ln>
                  <a:noFill/>
                </a:ln>
                <a:solidFill>
                  <a:srgbClr val="99FF33"/>
                </a:solidFill>
                <a:effectLst/>
                <a:uLnTx/>
                <a:uFillTx/>
                <a:latin typeface="Arial Bold"/>
                <a:ea typeface="Arial Bold"/>
                <a:cs typeface="Arial Bold"/>
                <a:sym typeface="Arial Bold"/>
              </a:rPr>
              <a:t>  </a:t>
            </a:r>
            <a:endParaRPr kumimoji="0" lang="en-AU" sz="1400" b="0" i="1" u="none" strike="noStrike" kern="0" cap="none" spc="0" normalizeH="0" baseline="0" noProof="0" dirty="0">
              <a:ln>
                <a:noFill/>
              </a:ln>
              <a:solidFill>
                <a:srgbClr val="99FF33"/>
              </a:solidFill>
              <a:effectLst/>
              <a:uLnTx/>
              <a:uFillTx/>
              <a:latin typeface="Arial Bold"/>
              <a:ea typeface="Arial Bold"/>
              <a:cs typeface="Arial Bold"/>
              <a:sym typeface="Arial Bold"/>
            </a:endParaRP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4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Europe/Africa = 6 </a:t>
            </a:r>
            <a:r>
              <a:rPr kumimoji="0" lang="en-AU" sz="1400" b="0" i="1" u="none" strike="noStrike" kern="0" cap="none" spc="0" normalizeH="0" baseline="0" noProof="0" dirty="0" err="1" smtClean="0">
                <a:ln>
                  <a:noFill/>
                </a:ln>
                <a:solidFill>
                  <a:srgbClr val="FFFFFF"/>
                </a:solidFill>
                <a:effectLst/>
                <a:uLnTx/>
                <a:uFillTx/>
                <a:latin typeface="Arial Bold"/>
                <a:ea typeface="Arial Bold"/>
                <a:cs typeface="Arial Bold"/>
                <a:sym typeface="Arial Bold"/>
              </a:rPr>
              <a:t>yrs</a:t>
            </a:r>
            <a:r>
              <a:rPr kumimoji="0" lang="en-AU" sz="1400" b="0" i="1" u="none" strike="noStrike" kern="0" cap="none" spc="0" normalizeH="0" baseline="0" noProof="0" dirty="0" smtClean="0">
                <a:ln>
                  <a:noFill/>
                </a:ln>
                <a:solidFill>
                  <a:srgbClr val="FFFFFF"/>
                </a:solidFill>
                <a:effectLst/>
                <a:uLnTx/>
                <a:uFillTx/>
                <a:latin typeface="Arial Bold"/>
                <a:ea typeface="Arial Bold"/>
                <a:cs typeface="Arial Bold"/>
                <a:sym typeface="Arial Bold"/>
              </a:rPr>
              <a:t>*   </a:t>
            </a:r>
            <a:endParaRPr kumimoji="0" lang="en-AU" sz="1400" b="0" i="1" u="none" strike="noStrike" kern="0" cap="none" spc="0" normalizeH="0" baseline="0" noProof="0" dirty="0">
              <a:ln>
                <a:noFill/>
              </a:ln>
              <a:solidFill>
                <a:srgbClr val="FFFFFF"/>
              </a:solidFill>
              <a:effectLst/>
              <a:uLnTx/>
              <a:uFillTx/>
              <a:latin typeface="Arial Bold"/>
              <a:ea typeface="Arial Bold"/>
              <a:cs typeface="Arial Bold"/>
              <a:sym typeface="Arial Bold"/>
            </a:endParaRPr>
          </a:p>
          <a:p>
            <a:pPr marL="0" marR="0" lvl="0" indent="0" algn="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400" b="0" i="1" u="none" strike="noStrike" kern="0" cap="none" spc="0" normalizeH="0" baseline="0" noProof="0" dirty="0" smtClean="0">
                <a:ln>
                  <a:noFill/>
                </a:ln>
                <a:solidFill>
                  <a:srgbClr val="9999FF"/>
                </a:solidFill>
                <a:effectLst/>
                <a:uLnTx/>
                <a:uFillTx/>
                <a:latin typeface="Arial Bold"/>
                <a:ea typeface="Arial Bold"/>
                <a:cs typeface="Arial Bold"/>
                <a:sym typeface="Arial Bold"/>
              </a:rPr>
              <a:t>Asia/Australia = 2 </a:t>
            </a:r>
            <a:r>
              <a:rPr kumimoji="0" lang="en-AU" sz="1400" b="0" i="1" u="none" strike="noStrike" kern="0" cap="none" spc="0" normalizeH="0" baseline="0" noProof="0" dirty="0" err="1" smtClean="0">
                <a:ln>
                  <a:noFill/>
                </a:ln>
                <a:solidFill>
                  <a:srgbClr val="9999FF"/>
                </a:solidFill>
                <a:effectLst/>
                <a:uLnTx/>
                <a:uFillTx/>
                <a:latin typeface="Arial Bold"/>
                <a:ea typeface="Arial Bold"/>
                <a:cs typeface="Arial Bold"/>
                <a:sym typeface="Arial Bold"/>
              </a:rPr>
              <a:t>yrs</a:t>
            </a:r>
            <a:r>
              <a:rPr kumimoji="0" lang="en-AU" sz="1400" b="0" i="1" u="none" strike="noStrike" kern="0" cap="none" spc="0" normalizeH="0" baseline="0" noProof="0" dirty="0" smtClean="0">
                <a:ln>
                  <a:noFill/>
                </a:ln>
                <a:solidFill>
                  <a:srgbClr val="9999FF"/>
                </a:solidFill>
                <a:effectLst/>
                <a:uLnTx/>
                <a:uFillTx/>
                <a:latin typeface="Arial Bold"/>
                <a:ea typeface="Arial Bold"/>
                <a:cs typeface="Arial Bold"/>
                <a:sym typeface="Arial Bold"/>
              </a:rPr>
              <a:t> </a:t>
            </a:r>
            <a:endParaRPr kumimoji="0" lang="en-AU" sz="1400" b="0" i="1" u="none" strike="noStrike" kern="0" cap="none" spc="0" normalizeH="0" baseline="0" noProof="0" dirty="0">
              <a:ln>
                <a:noFill/>
              </a:ln>
              <a:solidFill>
                <a:srgbClr val="9999FF"/>
              </a:solidFill>
              <a:effectLst/>
              <a:uLnTx/>
              <a:uFillTx/>
              <a:latin typeface="Arial Bold"/>
              <a:ea typeface="Arial Bold"/>
              <a:cs typeface="Arial Bold"/>
              <a:sym typeface="Arial Bold"/>
            </a:endParaRPr>
          </a:p>
        </p:txBody>
      </p:sp>
      <p:sp>
        <p:nvSpPr>
          <p:cNvPr id="7" name="TextBox 6"/>
          <p:cNvSpPr txBox="1"/>
          <p:nvPr/>
        </p:nvSpPr>
        <p:spPr>
          <a:xfrm>
            <a:off x="287337" y="6417899"/>
            <a:ext cx="8534400"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457200" rtl="0" eaLnBrk="1" fontAlgn="auto" latinLnBrk="1" hangingPunct="0">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2569"/>
                </a:solidFill>
                <a:effectLst/>
                <a:uLnTx/>
                <a:uFillTx/>
              </a:rPr>
              <a:t>Normal Rotation for CEOs is 1 December to allow for coverage during GEO Plenaries and COPs</a:t>
            </a:r>
            <a:endParaRPr kumimoji="0" lang="en-US" sz="1200" b="0" i="0" u="none" strike="noStrike" kern="0" cap="none" spc="0" normalizeH="0" baseline="0" noProof="0" dirty="0">
              <a:ln>
                <a:noFill/>
              </a:ln>
              <a:solidFill>
                <a:srgbClr val="002569"/>
              </a:solidFill>
              <a:effectLst/>
              <a:uLnTx/>
              <a:uFillTx/>
            </a:endParaRPr>
          </a:p>
        </p:txBody>
      </p:sp>
    </p:spTree>
    <p:extLst>
      <p:ext uri="{BB962C8B-B14F-4D97-AF65-F5344CB8AC3E}">
        <p14:creationId xmlns:p14="http://schemas.microsoft.com/office/powerpoint/2010/main" val="1617807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9313</TotalTime>
  <Words>1617</Words>
  <Application>Microsoft Office PowerPoint</Application>
  <PresentationFormat>On-screen Show (4:3)</PresentationFormat>
  <Paragraphs>484</Paragraphs>
  <Slides>15</Slides>
  <Notes>6</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7" baseType="lpstr">
      <vt:lpstr>Arial</vt:lpstr>
      <vt:lpstr>Arial Bold</vt:lpstr>
      <vt:lpstr>Avenir Roman</vt:lpstr>
      <vt:lpstr>Calibri</vt:lpstr>
      <vt:lpstr>Courier New</vt:lpstr>
      <vt:lpstr>Droid Serif</vt:lpstr>
      <vt:lpstr>Helvetica</vt:lpstr>
      <vt:lpstr>Proxima Nova Regular</vt:lpstr>
      <vt:lpstr>Wingdings</vt:lpstr>
      <vt:lpstr>Default</vt:lpstr>
      <vt:lpstr>1_Default</vt:lpstr>
      <vt:lpstr>Worksheet</vt:lpstr>
      <vt:lpstr>CEOS Resources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189</cp:revision>
  <dcterms:modified xsi:type="dcterms:W3CDTF">2019-04-03T11:41:03Z</dcterms:modified>
</cp:coreProperties>
</file>