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60" r:id="rId3"/>
    <p:sldId id="273" r:id="rId4"/>
    <p:sldId id="309" r:id="rId5"/>
    <p:sldId id="313" r:id="rId6"/>
    <p:sldId id="311" r:id="rId7"/>
    <p:sldId id="301" r:id="rId8"/>
    <p:sldId id="302" r:id="rId9"/>
    <p:sldId id="294" r:id="rId10"/>
    <p:sldId id="310" r:id="rId11"/>
    <p:sldId id="314" r:id="rId12"/>
    <p:sldId id="315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9"/>
    <p:restoredTop sz="92800" autoAdjust="0"/>
  </p:normalViewPr>
  <p:slideViewPr>
    <p:cSldViewPr>
      <p:cViewPr varScale="1">
        <p:scale>
          <a:sx n="64" d="100"/>
          <a:sy n="64" d="100"/>
        </p:scale>
        <p:origin x="2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4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3 year CEOS Work Plan is one of CEOS’s 4 Governing documents  </a:t>
            </a:r>
          </a:p>
          <a:p>
            <a:r>
              <a:rPr lang="en-GB" dirty="0" smtClean="0"/>
              <a:t>Records the near-term actions of all CEOS entities in their contribution to achieving the goals outlined in the CEOS Strategic Guidance document</a:t>
            </a:r>
          </a:p>
          <a:p>
            <a:r>
              <a:rPr lang="en-GB" dirty="0" smtClean="0"/>
              <a:t>The WP deliverables shall be consistent with these goals and in consideration of the capacity and resources of CEOS Agencies</a:t>
            </a:r>
          </a:p>
          <a:p>
            <a:r>
              <a:rPr lang="en-GB" dirty="0" smtClean="0"/>
              <a:t>The actions shall be defined in agreement between the CEOS entities (</a:t>
            </a:r>
            <a:r>
              <a:rPr lang="en-GB" dirty="0" err="1" smtClean="0"/>
              <a:t>actionees</a:t>
            </a:r>
            <a:r>
              <a:rPr lang="en-GB" dirty="0" smtClean="0"/>
              <a:t>) and CEOS leadership (principals)</a:t>
            </a:r>
          </a:p>
          <a:p>
            <a:r>
              <a:rPr lang="en-GB" dirty="0" smtClean="0"/>
              <a:t>Actions considered for termination if they are </a:t>
            </a:r>
          </a:p>
          <a:p>
            <a:pPr lvl="1"/>
            <a:r>
              <a:rPr lang="en-GB" dirty="0" smtClean="0"/>
              <a:t>No longer aligned with strategic goals</a:t>
            </a:r>
          </a:p>
          <a:p>
            <a:pPr lvl="1"/>
            <a:r>
              <a:rPr lang="en-GB" dirty="0" smtClean="0"/>
              <a:t>No longer benefit stakeholders</a:t>
            </a:r>
          </a:p>
          <a:p>
            <a:pPr lvl="1"/>
            <a:r>
              <a:rPr lang="en-GB" dirty="0" smtClean="0"/>
              <a:t>No longer feasible or affordable</a:t>
            </a:r>
          </a:p>
          <a:p>
            <a:r>
              <a:rPr lang="en-GB" dirty="0" smtClean="0"/>
              <a:t>Actions are considered for termination at the appropriate CEOS meeting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672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032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302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CEOS Work Plan 2019-2021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Steven Hosford, 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ESA/CNES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CEO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SIT-34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3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–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/>
          <a:stretch/>
        </p:blipFill>
        <p:spPr>
          <a:xfrm>
            <a:off x="7315200" y="151200"/>
            <a:ext cx="1676400" cy="22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45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Good practice</a:t>
            </a: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… </a:t>
            </a:r>
            <a:r>
              <a:rPr lang="en-GB" b="1" dirty="0" smtClean="0"/>
              <a:t>distinguish</a:t>
            </a:r>
            <a:r>
              <a:rPr lang="en-GB" dirty="0" smtClean="0"/>
              <a:t> </a:t>
            </a:r>
            <a:r>
              <a:rPr lang="en-GB" dirty="0" smtClean="0"/>
              <a:t>Work </a:t>
            </a:r>
            <a:r>
              <a:rPr lang="en-GB" dirty="0" smtClean="0"/>
              <a:t>Plan </a:t>
            </a:r>
            <a:r>
              <a:rPr lang="en-GB" dirty="0" smtClean="0"/>
              <a:t>development phase (November to February) to Work plan progress reporting phase (September)</a:t>
            </a:r>
          </a:p>
          <a:p>
            <a:r>
              <a:rPr lang="en-GB" b="1" dirty="0" smtClean="0"/>
              <a:t>Work plan development</a:t>
            </a:r>
            <a:r>
              <a:rPr lang="en-GB" dirty="0" smtClean="0"/>
              <a:t>: check relevance of current deliverables and propose new ones if required</a:t>
            </a:r>
          </a:p>
          <a:p>
            <a:r>
              <a:rPr lang="en-GB" b="1" dirty="0" smtClean="0"/>
              <a:t>Work plan progress:</a:t>
            </a:r>
            <a:r>
              <a:rPr lang="en-GB" dirty="0" smtClean="0"/>
              <a:t> provide information on progress made on deliverables in the current work plan</a:t>
            </a:r>
          </a:p>
          <a:p>
            <a:pPr marL="0" indent="0">
              <a:buNone/>
            </a:pPr>
            <a:r>
              <a:rPr lang="en-GB" dirty="0" smtClean="0"/>
              <a:t>… </a:t>
            </a:r>
            <a:r>
              <a:rPr lang="en-GB" b="1" dirty="0" smtClean="0"/>
              <a:t>be </a:t>
            </a:r>
            <a:r>
              <a:rPr lang="en-GB" b="1" dirty="0" smtClean="0"/>
              <a:t>rigorous</a:t>
            </a:r>
            <a:r>
              <a:rPr lang="en-GB" dirty="0" smtClean="0"/>
              <a:t> when closing Work plan deliverables – provide </a:t>
            </a:r>
            <a:r>
              <a:rPr lang="en-GB" dirty="0" smtClean="0"/>
              <a:t>a record </a:t>
            </a:r>
            <a:r>
              <a:rPr lang="en-GB" dirty="0" smtClean="0"/>
              <a:t>of </a:t>
            </a:r>
            <a:r>
              <a:rPr lang="en-GB" dirty="0" smtClean="0"/>
              <a:t>completion and deliverable </a:t>
            </a:r>
            <a:r>
              <a:rPr lang="en-GB" dirty="0" smtClean="0"/>
              <a:t>documents 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b="1" dirty="0" smtClean="0"/>
              <a:t>… the rest ….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Deliverables shouldn’t </a:t>
            </a:r>
            <a:r>
              <a:rPr lang="en-GB" b="1" dirty="0" smtClean="0"/>
              <a:t>significantly evolve</a:t>
            </a:r>
            <a:r>
              <a:rPr lang="en-GB" dirty="0" smtClean="0"/>
              <a:t> over a 12 month period</a:t>
            </a:r>
            <a:endParaRPr lang="en-GB" dirty="0" smtClean="0"/>
          </a:p>
          <a:p>
            <a:r>
              <a:rPr lang="en-GB" b="1" dirty="0" smtClean="0"/>
              <a:t>Avoid modifying substantially</a:t>
            </a:r>
            <a:r>
              <a:rPr lang="en-GB" dirty="0" smtClean="0"/>
              <a:t> </a:t>
            </a:r>
            <a:r>
              <a:rPr lang="en-GB" dirty="0" smtClean="0"/>
              <a:t>deliverable </a:t>
            </a:r>
            <a:r>
              <a:rPr lang="en-GB" dirty="0" smtClean="0"/>
              <a:t>title or description:  small changes are acceptable, but deliverables should not be rewritten thereby losing </a:t>
            </a:r>
            <a:r>
              <a:rPr lang="en-GB" dirty="0" smtClean="0"/>
              <a:t>traceability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Work Plan Dos and Don’ts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608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Coming soon …. to your desktop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Development of a new CEOS Deliverables database with added functionality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2029" r="20042" b="74444"/>
          <a:stretch/>
        </p:blipFill>
        <p:spPr>
          <a:xfrm>
            <a:off x="625872" y="2607129"/>
            <a:ext cx="7222728" cy="3641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417"/>
          <a:stretch/>
        </p:blipFill>
        <p:spPr>
          <a:xfrm>
            <a:off x="3810000" y="2362200"/>
            <a:ext cx="4381500" cy="44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5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Continue to steer the WP as a tool for CEOS leadership at </a:t>
            </a:r>
            <a:r>
              <a:rPr lang="en-GB" dirty="0" smtClean="0"/>
              <a:t>all levels </a:t>
            </a:r>
            <a:r>
              <a:rPr lang="en-GB" dirty="0"/>
              <a:t>to monitor progress against commitments</a:t>
            </a:r>
          </a:p>
          <a:p>
            <a:endParaRPr lang="en-GB" dirty="0"/>
          </a:p>
          <a:p>
            <a:r>
              <a:rPr lang="en-GB" dirty="0" smtClean="0"/>
              <a:t>Overall good progress on WP in 2018: </a:t>
            </a:r>
          </a:p>
          <a:p>
            <a:pPr lvl="1"/>
            <a:r>
              <a:rPr lang="en-GB" dirty="0" smtClean="0"/>
              <a:t>43% deliverables completed, 29% On Track, 29% Delayed  </a:t>
            </a:r>
          </a:p>
          <a:p>
            <a:endParaRPr lang="en-GB" dirty="0" smtClean="0"/>
          </a:p>
          <a:p>
            <a:r>
              <a:rPr lang="en-GB" dirty="0" smtClean="0"/>
              <a:t>WP 2019-2021 endorsed 3 weeks earlier than 2018 despite difficult circumstances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WP 2019-2021 has +15% deliverables in all and +10% to be delivered this year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Takeaway messages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125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3962400"/>
          </a:xfrm>
        </p:spPr>
        <p:txBody>
          <a:bodyPr/>
          <a:lstStyle/>
          <a:p>
            <a:pPr marL="0" indent="0">
              <a:buNone/>
            </a:pP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CEOS Work 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Plan 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purpose &amp; development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WP development cycle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Status 2018-2020 Work Plan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Evolution 2018 to 2019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The endorsed CEOS 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2019-2021 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Work Plan</a:t>
            </a: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 suggestions to CEOS leads</a:t>
            </a: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AU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purpose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4582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What?</a:t>
            </a:r>
          </a:p>
          <a:p>
            <a:r>
              <a:rPr lang="en-GB" dirty="0" smtClean="0"/>
              <a:t>The </a:t>
            </a:r>
            <a:r>
              <a:rPr lang="en-GB" dirty="0"/>
              <a:t>3</a:t>
            </a:r>
            <a:r>
              <a:rPr lang="en-GB" dirty="0" smtClean="0"/>
              <a:t> year CEOS Work Plan is one of CEOS’s 4 Governing documents  </a:t>
            </a:r>
          </a:p>
          <a:p>
            <a:r>
              <a:rPr lang="en-GB" dirty="0" smtClean="0"/>
              <a:t>Records the near-term actions of all CEOS entities</a:t>
            </a:r>
          </a:p>
          <a:p>
            <a:r>
              <a:rPr lang="en-GB" dirty="0" smtClean="0"/>
              <a:t>Provides a work planning tool for all levels of </a:t>
            </a:r>
            <a:r>
              <a:rPr lang="en-GB" dirty="0" smtClean="0"/>
              <a:t>CEOS</a:t>
            </a:r>
            <a:endParaRPr lang="en-GB" dirty="0" smtClean="0"/>
          </a:p>
          <a:p>
            <a:r>
              <a:rPr lang="en-GB" dirty="0"/>
              <a:t>All WP deliverables shall be consistent with CEOS goals and </a:t>
            </a:r>
            <a:r>
              <a:rPr lang="en-GB" dirty="0" smtClean="0"/>
              <a:t>achievable 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How</a:t>
            </a:r>
            <a:r>
              <a:rPr lang="en-GB" b="1" dirty="0" smtClean="0"/>
              <a:t>?</a:t>
            </a:r>
            <a:endParaRPr lang="en-GB" b="1" dirty="0"/>
          </a:p>
          <a:p>
            <a:pPr marL="0" indent="0">
              <a:buNone/>
            </a:pPr>
            <a:r>
              <a:rPr lang="en-GB" i="1" dirty="0" smtClean="0"/>
              <a:t>The WP is </a:t>
            </a:r>
            <a:r>
              <a:rPr lang="en-GB" b="1" i="1" dirty="0" smtClean="0"/>
              <a:t>DEFINED</a:t>
            </a:r>
            <a:r>
              <a:rPr lang="en-GB" i="1" dirty="0" smtClean="0"/>
              <a:t> </a:t>
            </a:r>
            <a:r>
              <a:rPr lang="en-GB" i="1" dirty="0" smtClean="0"/>
              <a:t>in </a:t>
            </a:r>
            <a:r>
              <a:rPr lang="en-GB" i="1" dirty="0" smtClean="0"/>
              <a:t>the November </a:t>
            </a:r>
            <a:r>
              <a:rPr lang="en-GB" i="1" dirty="0" smtClean="0"/>
              <a:t>– February window </a:t>
            </a:r>
            <a:r>
              <a:rPr lang="en-GB" i="1" dirty="0" smtClean="0"/>
              <a:t>by</a:t>
            </a:r>
            <a:r>
              <a:rPr lang="en-GB" i="1" dirty="0" smtClean="0"/>
              <a:t> </a:t>
            </a:r>
            <a:r>
              <a:rPr lang="en-GB" i="1" dirty="0" smtClean="0"/>
              <a:t>CEOS </a:t>
            </a:r>
            <a:r>
              <a:rPr lang="en-GB" i="1" dirty="0" smtClean="0"/>
              <a:t>Entity Leads</a:t>
            </a:r>
            <a:r>
              <a:rPr lang="en-GB" b="1" i="1" dirty="0" smtClean="0"/>
              <a:t>, SUPPORTED</a:t>
            </a:r>
            <a:r>
              <a:rPr lang="en-GB" i="1" dirty="0" smtClean="0"/>
              <a:t> </a:t>
            </a:r>
            <a:r>
              <a:rPr lang="en-GB" i="1" dirty="0" smtClean="0"/>
              <a:t>by CEOS Executive </a:t>
            </a:r>
            <a:r>
              <a:rPr lang="en-GB" i="1" dirty="0" smtClean="0"/>
              <a:t>Officer.  It is then </a:t>
            </a:r>
            <a:r>
              <a:rPr lang="en-GB" b="1" i="1" dirty="0" smtClean="0"/>
              <a:t>PROPOSED</a:t>
            </a:r>
            <a:r>
              <a:rPr lang="en-GB" i="1" dirty="0" smtClean="0"/>
              <a:t> </a:t>
            </a:r>
            <a:r>
              <a:rPr lang="en-GB" i="1" dirty="0" smtClean="0"/>
              <a:t>by CEOS </a:t>
            </a:r>
            <a:r>
              <a:rPr lang="en-GB" i="1" dirty="0" smtClean="0"/>
              <a:t>Chair </a:t>
            </a:r>
            <a:r>
              <a:rPr lang="en-GB" i="1" dirty="0" smtClean="0"/>
              <a:t>and </a:t>
            </a:r>
            <a:r>
              <a:rPr lang="en-GB" b="1" i="1" dirty="0" smtClean="0"/>
              <a:t>ENDORSED</a:t>
            </a:r>
            <a:r>
              <a:rPr lang="en-GB" i="1" dirty="0" smtClean="0"/>
              <a:t> by CEOS Principals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" y="2598422"/>
            <a:ext cx="8382000" cy="326897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Work planning tool for CEOS ENTITIES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/>
              <a:t>Should:</a:t>
            </a:r>
          </a:p>
          <a:p>
            <a:pPr marL="342900" lvl="7" indent="-342900" algn="l" rtl="0" latinLnBrk="1" hangingPunct="0">
              <a:buFont typeface="Arial" panose="020B0604020202020204" pitchFamily="34" charset="0"/>
              <a:buChar char="•"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Flow 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from work defined </a:t>
            </a:r>
            <a:r>
              <a:rPr lang="en-GB" sz="2400" b="1" dirty="0" smtClean="0"/>
              <a:t>by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 Entities </a:t>
            </a:r>
          </a:p>
          <a:p>
            <a:pPr marL="342900" lvl="2" indent="-342900" algn="l" rtl="0" latinLnBrk="1" hangingPunct="0">
              <a:buFont typeface="Arial" panose="020B0604020202020204" pitchFamily="34" charset="0"/>
              <a:buChar char="•"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Provide 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high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level visibility of important 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work for 	CEOS </a:t>
            </a:r>
            <a:r>
              <a:rPr kumimoji="0" lang="en-GB" sz="2400" b="1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entitities</a:t>
            </a:r>
            <a:endParaRPr kumimoji="0" lang="en-GB" sz="2400" b="1" i="0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baseline="0" dirty="0" smtClean="0"/>
              <a:t>Shouldn’t: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b="1" dirty="0" smtClean="0"/>
              <a:t>Be </a:t>
            </a:r>
            <a:r>
              <a:rPr lang="en-GB" sz="2400" b="1" dirty="0" smtClean="0"/>
              <a:t>a reporting burden</a:t>
            </a:r>
            <a:endParaRPr kumimoji="0" lang="en-GB" sz="24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205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57649" y="1172916"/>
            <a:ext cx="7017462" cy="5472000"/>
            <a:chOff x="157649" y="1172916"/>
            <a:chExt cx="7017462" cy="5472000"/>
          </a:xfrm>
        </p:grpSpPr>
        <p:sp>
          <p:nvSpPr>
            <p:cNvPr id="75" name="Content Placeholder 1"/>
            <p:cNvSpPr txBox="1">
              <a:spLocks/>
            </p:cNvSpPr>
            <p:nvPr/>
          </p:nvSpPr>
          <p:spPr>
            <a:xfrm>
              <a:off x="157649" y="2993434"/>
              <a:ext cx="3576151" cy="96896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Deliverable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Updates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endParaRPr lang="en-AU" sz="24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Arc 40"/>
            <p:cNvSpPr>
              <a:spLocks noChangeAspect="1"/>
            </p:cNvSpPr>
            <p:nvPr/>
          </p:nvSpPr>
          <p:spPr>
            <a:xfrm rot="7973980">
              <a:off x="1703111" y="1172916"/>
              <a:ext cx="5472000" cy="5472000"/>
            </a:xfrm>
            <a:prstGeom prst="arc">
              <a:avLst>
                <a:gd name="adj1" fmla="val 2815808"/>
                <a:gd name="adj2" fmla="val 5209401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WP Annual Cycle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50941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1812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41825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02498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587078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63296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66086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56431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47992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69957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62444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21540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25689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7244883" y="4003234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21911" y="1205909"/>
            <a:ext cx="7524360" cy="5593771"/>
            <a:chOff x="1919191" y="1205909"/>
            <a:chExt cx="7524360" cy="5593771"/>
          </a:xfrm>
        </p:grpSpPr>
        <p:sp>
          <p:nvSpPr>
            <p:cNvPr id="60" name="Arc 59"/>
            <p:cNvSpPr>
              <a:spLocks noChangeAspect="1"/>
            </p:cNvSpPr>
            <p:nvPr/>
          </p:nvSpPr>
          <p:spPr>
            <a:xfrm rot="12948272">
              <a:off x="1919191" y="1205909"/>
              <a:ext cx="5472000" cy="5472000"/>
            </a:xfrm>
            <a:prstGeom prst="arc">
              <a:avLst>
                <a:gd name="adj1" fmla="val 9538152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5867400" y="6407425"/>
              <a:ext cx="3576151" cy="39225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Work Plan development</a:t>
              </a:r>
              <a:endPara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5800" y="1328278"/>
            <a:ext cx="6368788" cy="5184000"/>
            <a:chOff x="883080" y="1328278"/>
            <a:chExt cx="636878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883080" y="4724400"/>
              <a:ext cx="2241120" cy="60784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CEOS 33rd Plenary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4080" y="1314553"/>
            <a:ext cx="5799193" cy="5184000"/>
            <a:chOff x="1461360" y="1314553"/>
            <a:chExt cx="5799193" cy="5184000"/>
          </a:xfrm>
        </p:grpSpPr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1461360" y="24384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0" indent="0" algn="l" defTabSz="914400">
                <a:spcBef>
                  <a:spcPts val="0"/>
                </a:spcBef>
                <a:buSzPct val="100000"/>
                <a:buFont typeface="Arial"/>
                <a:buNone/>
                <a:defRPr sz="2400" b="1">
                  <a:latin typeface="Calibri" charset="0"/>
                  <a:ea typeface="Calibri" charset="0"/>
                  <a:cs typeface="Calibri" charset="0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5pPr>
              <a:lvl6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6pPr>
              <a:lvl7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7pPr>
              <a:lvl8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8pPr>
              <a:lvl9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9pPr>
            </a:lstStyle>
            <a:p>
              <a:r>
                <a:rPr lang="en-AU" dirty="0"/>
                <a:t>SIT TW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66034" y="1316916"/>
            <a:ext cx="7482021" cy="5184000"/>
            <a:chOff x="2063314" y="1316916"/>
            <a:chExt cx="7482021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331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304215" y="3495261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SIT-34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56322" y="1187011"/>
            <a:ext cx="7231433" cy="5472000"/>
            <a:chOff x="-56322" y="1187011"/>
            <a:chExt cx="7231433" cy="5472000"/>
          </a:xfrm>
        </p:grpSpPr>
        <p:sp>
          <p:nvSpPr>
            <p:cNvPr id="74" name="Arc 73"/>
            <p:cNvSpPr>
              <a:spLocks noChangeAspect="1"/>
            </p:cNvSpPr>
            <p:nvPr/>
          </p:nvSpPr>
          <p:spPr>
            <a:xfrm rot="7973980">
              <a:off x="1703111" y="1187011"/>
              <a:ext cx="5472000" cy="5472000"/>
            </a:xfrm>
            <a:prstGeom prst="arc">
              <a:avLst>
                <a:gd name="adj1" fmla="val 1941931"/>
                <a:gd name="adj2" fmla="val 2828476"/>
              </a:avLst>
            </a:prstGeom>
            <a:ln w="1143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56322" y="3881735"/>
              <a:ext cx="2056437" cy="461665"/>
            </a:xfrm>
            <a:prstGeom prst="rect">
              <a:avLst/>
            </a:prstGeom>
          </p:spPr>
          <p:txBody>
            <a:bodyPr/>
            <a:lstStyle/>
            <a:p>
              <a:pPr defTabSz="914400">
                <a:buSzPct val="100000"/>
                <a:buFont typeface="Arial"/>
                <a:buNone/>
              </a:pPr>
              <a:r>
                <a:rPr lang="en-AU" sz="2400" b="1" dirty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WP </a:t>
              </a: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Progress</a:t>
              </a:r>
            </a:p>
            <a:p>
              <a:pPr defTabSz="914400">
                <a:buSzPct val="100000"/>
                <a:buFont typeface="Arial"/>
                <a:buNone/>
              </a:pP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Report (CEO)</a:t>
              </a:r>
              <a:endPara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90266" y="4055573"/>
            <a:ext cx="2103922" cy="973627"/>
            <a:chOff x="6990266" y="4055573"/>
            <a:chExt cx="2103922" cy="973627"/>
          </a:xfrm>
        </p:grpSpPr>
        <p:sp>
          <p:nvSpPr>
            <p:cNvPr id="70" name="Content Placeholder 1"/>
            <p:cNvSpPr txBox="1">
              <a:spLocks/>
            </p:cNvSpPr>
            <p:nvPr/>
          </p:nvSpPr>
          <p:spPr>
            <a:xfrm>
              <a:off x="7387824" y="4055573"/>
              <a:ext cx="1706364" cy="97362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2019-2021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 Work Plan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ENDORSED 22</a:t>
              </a:r>
              <a:r>
                <a:rPr lang="en-AU" sz="1800" b="1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1435779">
              <a:off x="6990266" y="4225042"/>
              <a:ext cx="292128" cy="340383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885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7127915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/>
              <a:t>Progress against </a:t>
            </a:r>
            <a:r>
              <a:rPr lang="en-GB" b="1" dirty="0" smtClean="0"/>
              <a:t>2018-2020 WP</a:t>
            </a:r>
            <a:endParaRPr lang="en-GB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4081700"/>
            <a:ext cx="8935208" cy="2776300"/>
            <a:chOff x="0" y="4081700"/>
            <a:chExt cx="8935208" cy="2776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4553" r="14553" b="17952"/>
            <a:stretch/>
          </p:blipFill>
          <p:spPr>
            <a:xfrm>
              <a:off x="0" y="4081700"/>
              <a:ext cx="3837231" cy="2776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12396"/>
            <a:stretch/>
          </p:blipFill>
          <p:spPr>
            <a:xfrm>
              <a:off x="4167810" y="4114800"/>
              <a:ext cx="4767398" cy="266699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30542" y="1143000"/>
            <a:ext cx="8804665" cy="3048000"/>
            <a:chOff x="130542" y="1143000"/>
            <a:chExt cx="8804665" cy="304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542" y="1153849"/>
              <a:ext cx="3706689" cy="26946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b="11531"/>
            <a:stretch/>
          </p:blipFill>
          <p:spPr>
            <a:xfrm>
              <a:off x="4191000" y="1143000"/>
              <a:ext cx="4744207" cy="27163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5750" y="3766945"/>
              <a:ext cx="6174250" cy="42405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 rot="20709684">
            <a:off x="716507" y="2264176"/>
            <a:ext cx="7641836" cy="584775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Status on 30/09 - Presented at CEOS Plenary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709684">
            <a:off x="3113160" y="5075849"/>
            <a:ext cx="2834430" cy="584775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Status on 31/12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5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Status of CEOS 2019-2021 WP</a:t>
            </a:r>
            <a:endParaRPr lang="en-GB" sz="23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47800"/>
            <a:ext cx="7696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b="1" dirty="0" smtClean="0"/>
              <a:t>Some changes to the structure</a:t>
            </a:r>
          </a:p>
          <a:p>
            <a:pPr defTabSz="914400"/>
            <a:r>
              <a:rPr lang="en-GB" b="1" dirty="0" smtClean="0"/>
              <a:t>Thematic: </a:t>
            </a:r>
            <a:r>
              <a:rPr lang="en-GB" dirty="0" smtClean="0"/>
              <a:t>Climate, Carbon, Agriculture, Disasters, Water, SDGs, Oceans and coasts, Polar, Biodiversity </a:t>
            </a:r>
          </a:p>
          <a:p>
            <a:pPr defTabSz="914400"/>
            <a:r>
              <a:rPr lang="en-GB" b="1" dirty="0" smtClean="0"/>
              <a:t>Cross-cutting:</a:t>
            </a:r>
            <a:r>
              <a:rPr lang="en-GB" dirty="0" smtClean="0"/>
              <a:t> Capacity building, Data access, Data quality, VCs, Outreach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657600"/>
            <a:ext cx="4080644" cy="273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43484"/>
            <a:ext cx="4402966" cy="2736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932583" y="360300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GB" b="1" dirty="0"/>
              <a:t>2018</a:t>
            </a:r>
            <a:endParaRPr lang="en-GB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152400" y="3306166"/>
            <a:ext cx="8722248" cy="2713634"/>
            <a:chOff x="152400" y="3338357"/>
            <a:chExt cx="8722248" cy="2713634"/>
          </a:xfrm>
        </p:grpSpPr>
        <p:grpSp>
          <p:nvGrpSpPr>
            <p:cNvPr id="30" name="Group 29"/>
            <p:cNvGrpSpPr/>
            <p:nvPr/>
          </p:nvGrpSpPr>
          <p:grpSpPr>
            <a:xfrm>
              <a:off x="152400" y="3338357"/>
              <a:ext cx="8722248" cy="2713634"/>
              <a:chOff x="152400" y="3338357"/>
              <a:chExt cx="8722248" cy="271363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52400" y="3338357"/>
                <a:ext cx="6572085" cy="979401"/>
                <a:chOff x="152400" y="3338357"/>
                <a:chExt cx="6572085" cy="979401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8950" r="41234" b="27124"/>
                <a:stretch/>
              </p:blipFill>
              <p:spPr>
                <a:xfrm>
                  <a:off x="152400" y="3352800"/>
                  <a:ext cx="6553200" cy="96495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2060"/>
                  </a:solidFill>
                </a:ln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6119193" y="3338357"/>
                  <a:ext cx="605292" cy="305232"/>
                </a:xfrm>
                <a:prstGeom prst="rect">
                  <a:avLst/>
                </a:prstGeom>
                <a:solidFill>
                  <a:srgbClr val="FFFFFF"/>
                </a:solidFill>
                <a:ln w="34925" cap="flat">
                  <a:solidFill>
                    <a:srgbClr val="00206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8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2569"/>
                      </a:solidFill>
                      <a:effectLst/>
                      <a:uFillTx/>
                    </a:rPr>
                    <a:t>2018</a:t>
                  </a:r>
                  <a:endParaRPr kumimoji="0" lang="en-GB" sz="1800" b="1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471099" y="4656780"/>
                <a:ext cx="7403549" cy="1395211"/>
                <a:chOff x="1471099" y="4656780"/>
                <a:chExt cx="7403549" cy="1395211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52917" b="19232"/>
                <a:stretch/>
              </p:blipFill>
              <p:spPr>
                <a:xfrm>
                  <a:off x="1471099" y="4671822"/>
                  <a:ext cx="7391048" cy="1380169"/>
                </a:xfrm>
                <a:prstGeom prst="rect">
                  <a:avLst/>
                </a:prstGeom>
                <a:ln w="25400">
                  <a:solidFill>
                    <a:srgbClr val="002060"/>
                  </a:solidFill>
                </a:ln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8269356" y="4656780"/>
                  <a:ext cx="605292" cy="335755"/>
                </a:xfrm>
                <a:prstGeom prst="rect">
                  <a:avLst/>
                </a:prstGeom>
                <a:solidFill>
                  <a:srgbClr val="FFFFFF"/>
                </a:solidFill>
                <a:ln w="34925" cap="flat">
                  <a:solidFill>
                    <a:srgbClr val="00206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8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2569"/>
                      </a:solidFill>
                      <a:effectLst/>
                      <a:uFillTx/>
                    </a:rPr>
                    <a:t>2019</a:t>
                  </a:r>
                  <a:endParaRPr kumimoji="0" lang="en-GB" sz="1800" b="1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p:grpSp>
        </p:grpSp>
        <p:sp>
          <p:nvSpPr>
            <p:cNvPr id="21" name="Rounded Rectangle 20"/>
            <p:cNvSpPr/>
            <p:nvPr/>
          </p:nvSpPr>
          <p:spPr>
            <a:xfrm>
              <a:off x="2332383" y="5812361"/>
              <a:ext cx="1066800" cy="202844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065373" y="359306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20117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3810000"/>
            <a:ext cx="5851200" cy="1828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Evolutions 2018 to 2019 … </a:t>
            </a:r>
            <a:endParaRPr lang="en-GB" b="1" dirty="0" smtClean="0"/>
          </a:p>
          <a:p>
            <a:r>
              <a:rPr lang="en-GB" dirty="0" smtClean="0"/>
              <a:t>103 </a:t>
            </a:r>
            <a:r>
              <a:rPr lang="en-GB" dirty="0" smtClean="0"/>
              <a:t>open deliverables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(91 </a:t>
            </a:r>
            <a:r>
              <a:rPr lang="en-GB" dirty="0" smtClean="0"/>
              <a:t>in </a:t>
            </a:r>
            <a:r>
              <a:rPr lang="en-GB" dirty="0"/>
              <a:t>2018, 88 in </a:t>
            </a:r>
            <a:r>
              <a:rPr lang="en-GB" dirty="0" smtClean="0"/>
              <a:t>2017)</a:t>
            </a:r>
            <a:endParaRPr lang="en-GB" dirty="0" smtClean="0"/>
          </a:p>
          <a:p>
            <a:pPr lvl="1"/>
            <a:r>
              <a:rPr lang="en-GB" dirty="0" smtClean="0"/>
              <a:t>76 </a:t>
            </a:r>
            <a:r>
              <a:rPr lang="en-GB" dirty="0" smtClean="0"/>
              <a:t>deliverables </a:t>
            </a:r>
            <a:r>
              <a:rPr lang="en-GB" dirty="0" smtClean="0"/>
              <a:t>to be closed </a:t>
            </a:r>
            <a:r>
              <a:rPr lang="en-GB" dirty="0"/>
              <a:t>in </a:t>
            </a:r>
            <a:r>
              <a:rPr lang="en-GB" dirty="0" smtClean="0"/>
              <a:t>2019 </a:t>
            </a:r>
            <a:r>
              <a:rPr lang="en-GB" dirty="0" smtClean="0"/>
              <a:t>(69 </a:t>
            </a:r>
            <a:r>
              <a:rPr lang="en-GB" dirty="0" smtClean="0"/>
              <a:t>in 2018)</a:t>
            </a:r>
            <a:endParaRPr lang="en-GB" dirty="0"/>
          </a:p>
          <a:p>
            <a:pPr lvl="1"/>
            <a:r>
              <a:rPr lang="en-GB" dirty="0" smtClean="0"/>
              <a:t>42 </a:t>
            </a:r>
            <a:r>
              <a:rPr lang="en-GB" dirty="0" smtClean="0"/>
              <a:t>newly created in 2019 (29 in 2018)</a:t>
            </a:r>
          </a:p>
          <a:p>
            <a:r>
              <a:rPr lang="en-GB" dirty="0" smtClean="0"/>
              <a:t>~28 </a:t>
            </a:r>
            <a:r>
              <a:rPr lang="en-GB" dirty="0" smtClean="0"/>
              <a:t>open </a:t>
            </a:r>
            <a:r>
              <a:rPr lang="en-GB" dirty="0"/>
              <a:t>2018 deliverables had </a:t>
            </a:r>
            <a:r>
              <a:rPr lang="en-GB" dirty="0" smtClean="0"/>
              <a:t>completion data pushed back </a:t>
            </a:r>
            <a:r>
              <a:rPr lang="en-GB" dirty="0" smtClean="0"/>
              <a:t>(</a:t>
            </a:r>
            <a:r>
              <a:rPr lang="en-GB" dirty="0" smtClean="0"/>
              <a:t>29 in 2017</a:t>
            </a:r>
            <a:r>
              <a:rPr lang="en-GB" dirty="0" smtClean="0"/>
              <a:t>)</a:t>
            </a:r>
            <a:endParaRPr lang="en-GB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381000"/>
            <a:ext cx="6477000" cy="533400"/>
          </a:xfrm>
        </p:spPr>
        <p:txBody>
          <a:bodyPr/>
          <a:lstStyle/>
          <a:p>
            <a:r>
              <a:rPr lang="en-GB" sz="2300" dirty="0"/>
              <a:t>2</a:t>
            </a:r>
            <a:r>
              <a:rPr lang="en-GB" sz="2300" dirty="0" smtClean="0"/>
              <a:t>018 to 2019 … </a:t>
            </a:r>
            <a:endParaRPr lang="en-GB" sz="23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86200"/>
            <a:ext cx="7696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-91"/>
          <a:stretch/>
        </p:blipFill>
        <p:spPr>
          <a:xfrm>
            <a:off x="5638851" y="1395832"/>
            <a:ext cx="1591358" cy="2133599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6371034" y="4038600"/>
            <a:ext cx="1401366" cy="461663"/>
            <a:chOff x="4572000" y="1600200"/>
            <a:chExt cx="1401366" cy="461663"/>
          </a:xfrm>
        </p:grpSpPr>
        <p:sp>
          <p:nvSpPr>
            <p:cNvPr id="4" name="Down Arrow 3"/>
            <p:cNvSpPr/>
            <p:nvPr/>
          </p:nvSpPr>
          <p:spPr>
            <a:xfrm flipV="1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99383" y="1600200"/>
              <a:ext cx="9739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+ 13%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71034" y="4796137"/>
            <a:ext cx="1553766" cy="461663"/>
            <a:chOff x="4572000" y="1600200"/>
            <a:chExt cx="1553766" cy="461663"/>
          </a:xfrm>
        </p:grpSpPr>
        <p:sp>
          <p:nvSpPr>
            <p:cNvPr id="13" name="Down Arrow 12"/>
            <p:cNvSpPr/>
            <p:nvPr/>
          </p:nvSpPr>
          <p:spPr>
            <a:xfrm rot="10800000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99383" y="1600200"/>
              <a:ext cx="11263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+ 10%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0800" y="5405737"/>
            <a:ext cx="1401366" cy="461663"/>
            <a:chOff x="4572000" y="1600200"/>
            <a:chExt cx="1401366" cy="461663"/>
          </a:xfrm>
        </p:grpSpPr>
        <p:sp>
          <p:nvSpPr>
            <p:cNvPr id="16" name="Down Arrow 15"/>
            <p:cNvSpPr/>
            <p:nvPr/>
          </p:nvSpPr>
          <p:spPr>
            <a:xfrm flipV="1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9383" y="1600200"/>
              <a:ext cx="9739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+ 38%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0" y="6015337"/>
            <a:ext cx="1553766" cy="461663"/>
            <a:chOff x="4572000" y="1600200"/>
            <a:chExt cx="1553766" cy="461663"/>
          </a:xfrm>
        </p:grpSpPr>
        <p:sp>
          <p:nvSpPr>
            <p:cNvPr id="22" name="Down Arrow 21"/>
            <p:cNvSpPr/>
            <p:nvPr/>
          </p:nvSpPr>
          <p:spPr>
            <a:xfrm rot="10800000" flipV="1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99383" y="1600200"/>
              <a:ext cx="11263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+ 0.3%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3937800" y="1785869"/>
            <a:ext cx="457200" cy="1116000"/>
          </a:xfrm>
          <a:prstGeom prst="downArrow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5832"/>
            <a:ext cx="1688848" cy="21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17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026169"/>
            <a:ext cx="4584589" cy="27556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WP </a:t>
            </a:r>
            <a:r>
              <a:rPr lang="en-GB" dirty="0" smtClean="0"/>
              <a:t>2019-2021 </a:t>
            </a:r>
            <a:r>
              <a:rPr lang="en-GB" dirty="0" smtClean="0"/>
              <a:t>in figures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1600200"/>
            <a:ext cx="4419600" cy="2971800"/>
          </a:xfrm>
        </p:spPr>
        <p:txBody>
          <a:bodyPr/>
          <a:lstStyle/>
          <a:p>
            <a:r>
              <a:rPr lang="en-GB" dirty="0" smtClean="0"/>
              <a:t>103 </a:t>
            </a:r>
            <a:r>
              <a:rPr lang="en-GB" dirty="0" smtClean="0"/>
              <a:t>open deliverables of which </a:t>
            </a:r>
            <a:r>
              <a:rPr lang="en-GB" dirty="0" smtClean="0"/>
              <a:t>42 </a:t>
            </a:r>
            <a:r>
              <a:rPr lang="en-GB" dirty="0" smtClean="0"/>
              <a:t>newly created in </a:t>
            </a:r>
            <a:r>
              <a:rPr lang="en-GB" dirty="0" smtClean="0"/>
              <a:t>2019</a:t>
            </a:r>
            <a:endParaRPr lang="en-GB" dirty="0" smtClean="0"/>
          </a:p>
          <a:p>
            <a:r>
              <a:rPr lang="en-GB" dirty="0" smtClean="0"/>
              <a:t>Of these </a:t>
            </a:r>
            <a:r>
              <a:rPr lang="en-GB" dirty="0" smtClean="0"/>
              <a:t>42</a:t>
            </a:r>
            <a:r>
              <a:rPr lang="en-GB" dirty="0" smtClean="0"/>
              <a:t> </a:t>
            </a:r>
            <a:r>
              <a:rPr lang="en-GB" dirty="0" smtClean="0"/>
              <a:t>new deliverables</a:t>
            </a:r>
          </a:p>
          <a:p>
            <a:pPr lvl="1"/>
            <a:r>
              <a:rPr lang="en-GB" dirty="0" smtClean="0"/>
              <a:t>83</a:t>
            </a:r>
            <a:r>
              <a:rPr lang="en-GB" dirty="0" smtClean="0"/>
              <a:t>% </a:t>
            </a:r>
            <a:r>
              <a:rPr lang="en-GB" dirty="0" smtClean="0"/>
              <a:t>scheduled to be </a:t>
            </a:r>
          </a:p>
          <a:p>
            <a:pPr marL="457200" lvl="1" indent="0">
              <a:buNone/>
            </a:pPr>
            <a:r>
              <a:rPr lang="en-GB" dirty="0" smtClean="0"/>
              <a:t>    completed in </a:t>
            </a:r>
            <a:r>
              <a:rPr lang="en-GB" dirty="0" smtClean="0"/>
              <a:t>2019</a:t>
            </a:r>
            <a:endParaRPr lang="en-GB" dirty="0" smtClean="0"/>
          </a:p>
          <a:p>
            <a:pPr lvl="1"/>
            <a:r>
              <a:rPr lang="en-GB" dirty="0" smtClean="0"/>
              <a:t>16</a:t>
            </a:r>
            <a:r>
              <a:rPr lang="en-GB" dirty="0" smtClean="0"/>
              <a:t>% </a:t>
            </a:r>
            <a:r>
              <a:rPr lang="en-GB" dirty="0" smtClean="0"/>
              <a:t>in </a:t>
            </a:r>
            <a:r>
              <a:rPr lang="en-GB" dirty="0" smtClean="0"/>
              <a:t>2020</a:t>
            </a:r>
            <a:endParaRPr lang="en-GB" dirty="0" smtClean="0"/>
          </a:p>
          <a:p>
            <a:pPr lvl="1"/>
            <a:r>
              <a:rPr lang="en-GB" dirty="0" smtClean="0"/>
              <a:t>1% </a:t>
            </a:r>
            <a:r>
              <a:rPr lang="en-GB" dirty="0" smtClean="0"/>
              <a:t>in </a:t>
            </a:r>
            <a:r>
              <a:rPr lang="en-GB" dirty="0" smtClean="0"/>
              <a:t>2022</a:t>
            </a:r>
            <a:endParaRPr lang="en-GB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7162800" y="4816784"/>
            <a:ext cx="1266496" cy="307775"/>
            <a:chOff x="7162800" y="4740584"/>
            <a:chExt cx="1266496" cy="307775"/>
          </a:xfrm>
        </p:grpSpPr>
        <p:sp>
          <p:nvSpPr>
            <p:cNvPr id="12" name="Rounded Rectangle 11"/>
            <p:cNvSpPr/>
            <p:nvPr/>
          </p:nvSpPr>
          <p:spPr>
            <a:xfrm>
              <a:off x="7162800" y="4800600"/>
              <a:ext cx="152400" cy="152400"/>
            </a:xfrm>
            <a:prstGeom prst="roundRect">
              <a:avLst/>
            </a:prstGeom>
            <a:solidFill>
              <a:srgbClr val="C00000"/>
            </a:solidFill>
            <a:ln w="254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41500" y="4740584"/>
              <a:ext cx="108779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/>
                <a:t>WP 2017-19</a:t>
              </a:r>
              <a:endPara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62800" y="5026225"/>
            <a:ext cx="1266496" cy="307775"/>
            <a:chOff x="7162800" y="4740584"/>
            <a:chExt cx="1266496" cy="307775"/>
          </a:xfrm>
        </p:grpSpPr>
        <p:sp>
          <p:nvSpPr>
            <p:cNvPr id="16" name="Rounded Rectangle 15"/>
            <p:cNvSpPr/>
            <p:nvPr/>
          </p:nvSpPr>
          <p:spPr>
            <a:xfrm>
              <a:off x="7162800" y="4800600"/>
              <a:ext cx="152400" cy="152400"/>
            </a:xfrm>
            <a:prstGeom prst="roundRect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41500" y="4740584"/>
              <a:ext cx="108779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/>
                <a:t>WP 2018-20</a:t>
              </a:r>
              <a:endPara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162800" y="5302410"/>
            <a:ext cx="152400" cy="1524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bg1">
                <a:lumMod val="6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1500" y="5242394"/>
            <a:ext cx="10877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/>
              <a:t>WP </a:t>
            </a:r>
            <a:r>
              <a:rPr lang="en-GB" sz="1400" b="1" dirty="0" smtClean="0"/>
              <a:t>2019-21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79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-91"/>
          <a:stretch/>
        </p:blipFill>
        <p:spPr>
          <a:xfrm>
            <a:off x="6165939" y="2908644"/>
            <a:ext cx="2916000" cy="3909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7696200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CEOS 2019-2021 Work Plan was submitted to principals on 14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 </a:t>
            </a:r>
          </a:p>
          <a:p>
            <a:pPr marL="0" indent="0">
              <a:buNone/>
            </a:pPr>
            <a:endParaRPr lang="en-GB" sz="400" b="1" dirty="0" smtClean="0"/>
          </a:p>
          <a:p>
            <a:pPr marL="0" indent="0">
              <a:buNone/>
            </a:pPr>
            <a:r>
              <a:rPr lang="en-GB" b="1" dirty="0" smtClean="0"/>
              <a:t>Virtual endorsement completed on </a:t>
            </a:r>
            <a:r>
              <a:rPr lang="en-GB" sz="2800" b="1" dirty="0" smtClean="0">
                <a:solidFill>
                  <a:srgbClr val="FF0000"/>
                </a:solidFill>
              </a:rPr>
              <a:t>22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2800" b="1" dirty="0" smtClean="0">
                <a:solidFill>
                  <a:srgbClr val="FF0000"/>
                </a:solidFill>
              </a:rPr>
              <a:t> March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 smtClean="0"/>
          </a:p>
          <a:p>
            <a:pPr marL="0" lv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Endorsement </a:t>
            </a:r>
            <a:r>
              <a:rPr lang="en-GB" sz="2800" b="1" dirty="0">
                <a:solidFill>
                  <a:srgbClr val="FF0000"/>
                </a:solidFill>
              </a:rPr>
              <a:t>3 weeks earlier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than in 2018 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Endorsed </a:t>
            </a:r>
            <a:r>
              <a:rPr lang="en-GB" b="1" dirty="0" smtClean="0"/>
              <a:t>version now available.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Status of CEOS 2019-2021 WP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424234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On-screen Show (4:3)</PresentationFormat>
  <Paragraphs>128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CEOS Work Plan 2019-2021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Steven Hosford</cp:lastModifiedBy>
  <cp:revision>170</cp:revision>
  <dcterms:modified xsi:type="dcterms:W3CDTF">2019-04-03T11:30:00Z</dcterms:modified>
</cp:coreProperties>
</file>