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8" r:id="rId4"/>
  </p:sldMasterIdLst>
  <p:notesMasterIdLst>
    <p:notesMasterId r:id="rId16"/>
  </p:notesMasterIdLst>
  <p:sldIdLst>
    <p:sldId id="257" r:id="rId5"/>
    <p:sldId id="277" r:id="rId6"/>
    <p:sldId id="264" r:id="rId7"/>
    <p:sldId id="269" r:id="rId8"/>
    <p:sldId id="266" r:id="rId9"/>
    <p:sldId id="284" r:id="rId10"/>
    <p:sldId id="274" r:id="rId11"/>
    <p:sldId id="275" r:id="rId12"/>
    <p:sldId id="283" r:id="rId13"/>
    <p:sldId id="263"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05" autoAdjust="0"/>
  </p:normalViewPr>
  <p:slideViewPr>
    <p:cSldViewPr showGuides="1">
      <p:cViewPr>
        <p:scale>
          <a:sx n="66" d="100"/>
          <a:sy n="66" d="100"/>
        </p:scale>
        <p:origin x="-1853" y="-25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2EBC4-0FC8-4293-BD57-8A910C75833F}" type="datetimeFigureOut">
              <a:rPr lang="en-US" smtClean="0"/>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B4FE8-DC14-4349-884E-46539F68125A}" type="slidenum">
              <a:rPr lang="en-US" smtClean="0"/>
              <a:t>‹#›</a:t>
            </a:fld>
            <a:endParaRPr lang="en-US"/>
          </a:p>
        </p:txBody>
      </p:sp>
    </p:spTree>
    <p:extLst>
      <p:ext uri="{BB962C8B-B14F-4D97-AF65-F5344CB8AC3E}">
        <p14:creationId xmlns:p14="http://schemas.microsoft.com/office/powerpoint/2010/main" val="134345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a:t>
            </a:r>
            <a:r>
              <a:rPr lang="en-US" baseline="0" dirty="0" smtClean="0"/>
              <a:t> opportunity to address this important committee. </a:t>
            </a:r>
            <a:r>
              <a:rPr lang="en-US" dirty="0" smtClean="0"/>
              <a:t>I</a:t>
            </a:r>
            <a:r>
              <a:rPr lang="en-US" baseline="0" dirty="0" smtClean="0"/>
              <a:t> want to represent two perspectives in this brief talk. The first is of an operational marine meteorologist with wind warning responsibility over large ocean areas with complex weather and interactions. The second is as a member of a training team that shares knowledge about remote sensing capabilities for oceans for key parameters of winds, waves, and imagery.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1</a:t>
            </a:fld>
            <a:endParaRPr lang="en-US"/>
          </a:p>
        </p:txBody>
      </p:sp>
    </p:spTree>
    <p:extLst>
      <p:ext uri="{BB962C8B-B14F-4D97-AF65-F5344CB8AC3E}">
        <p14:creationId xmlns:p14="http://schemas.microsoft.com/office/powerpoint/2010/main" val="330240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many of you in this room and the governments and agencies around the world we live in an age of remarkable remote sensing capabilities from earth observing satellites in geostationary and low earth orbits. This </a:t>
            </a:r>
            <a:r>
              <a:rPr lang="en-US" baseline="0" dirty="0" err="1" smtClean="0"/>
              <a:t>geocolor</a:t>
            </a:r>
            <a:r>
              <a:rPr lang="en-US" baseline="0" dirty="0" smtClean="0"/>
              <a:t> image from GOES-16 or E is just a single snap shop that reveals the cloud structures over a very dynamic North Atlantic. We can combine that with low earth orbiting data from the METOP-A satellite </a:t>
            </a:r>
            <a:r>
              <a:rPr lang="en-US" baseline="0" dirty="0" err="1" smtClean="0"/>
              <a:t>scatterometer</a:t>
            </a:r>
            <a:r>
              <a:rPr lang="en-US" baseline="0" dirty="0" smtClean="0"/>
              <a:t> and can have an good indication of the surface wind field.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2</a:t>
            </a:fld>
            <a:endParaRPr lang="en-US"/>
          </a:p>
        </p:txBody>
      </p:sp>
    </p:spTree>
    <p:extLst>
      <p:ext uri="{BB962C8B-B14F-4D97-AF65-F5344CB8AC3E}">
        <p14:creationId xmlns:p14="http://schemas.microsoft.com/office/powerpoint/2010/main" val="405558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optimize displays we worked with our forecasters to</a:t>
            </a:r>
            <a:r>
              <a:rPr lang="en-US" baseline="0" dirty="0" smtClean="0"/>
              <a:t> create displays that are easily interpreted. Specific wind speed ranges are colored coded with anything yellow and warmer are critical criteria requiring wind warnings. Ranges match the Beaufort categories with yellow being GALE and </a:t>
            </a:r>
            <a:r>
              <a:rPr lang="en-US" baseline="0" dirty="0" err="1" smtClean="0"/>
              <a:t>and</a:t>
            </a:r>
            <a:r>
              <a:rPr lang="en-US" baseline="0" dirty="0" smtClean="0"/>
              <a:t> orange Strong GALE. Brown is storm with reddish brown being violent storm Force 11.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3</a:t>
            </a:fld>
            <a:endParaRPr lang="en-US"/>
          </a:p>
        </p:txBody>
      </p:sp>
    </p:spTree>
    <p:extLst>
      <p:ext uri="{BB962C8B-B14F-4D97-AF65-F5344CB8AC3E}">
        <p14:creationId xmlns:p14="http://schemas.microsoft.com/office/powerpoint/2010/main" val="133790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copied</a:t>
            </a:r>
            <a:r>
              <a:rPr lang="en-US" baseline="0" dirty="0" smtClean="0"/>
              <a:t> those displays for numerical model output so that our forecasters could easily overlay </a:t>
            </a:r>
            <a:r>
              <a:rPr lang="en-US" baseline="0" dirty="0" err="1" smtClean="0"/>
              <a:t>satterometer</a:t>
            </a:r>
            <a:r>
              <a:rPr lang="en-US" baseline="0" dirty="0" smtClean="0"/>
              <a:t> winds over the model analysis or short term forecast and do a quick assessment of model short term skill. In this example the winds field of storm force is larger than the US GFS and stronger with the </a:t>
            </a:r>
            <a:r>
              <a:rPr lang="en-US" baseline="0" dirty="0" err="1" smtClean="0"/>
              <a:t>scatterometer</a:t>
            </a:r>
            <a:r>
              <a:rPr lang="en-US" baseline="0" dirty="0" smtClean="0"/>
              <a:t> winds of violent storm force.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4</a:t>
            </a:fld>
            <a:endParaRPr lang="en-US"/>
          </a:p>
        </p:txBody>
      </p:sp>
    </p:spTree>
    <p:extLst>
      <p:ext uri="{BB962C8B-B14F-4D97-AF65-F5344CB8AC3E}">
        <p14:creationId xmlns:p14="http://schemas.microsoft.com/office/powerpoint/2010/main" val="327654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mj-lt"/>
              <a:buAutoNum type="arabicPeriod"/>
            </a:pPr>
            <a:r>
              <a:rPr lang="en-US" sz="1200" b="1" dirty="0" smtClean="0">
                <a:effectLst/>
                <a:latin typeface="+mn-lt"/>
                <a:ea typeface="Calibri"/>
                <a:cs typeface="Times New Roman"/>
              </a:rPr>
              <a:t>Location of storms that produced Hurricane force winds</a:t>
            </a:r>
            <a:endParaRPr lang="en-US" sz="1200" dirty="0" smtClean="0">
              <a:effectLst/>
              <a:latin typeface="+mn-lt"/>
              <a:ea typeface="Calibri"/>
              <a:cs typeface="Times New Roman"/>
            </a:endParaRPr>
          </a:p>
          <a:p>
            <a:r>
              <a:rPr lang="en-US" sz="1200" dirty="0" smtClean="0">
                <a:effectLst/>
                <a:latin typeface="+mn-lt"/>
                <a:ea typeface="Calibri"/>
                <a:cs typeface="Times New Roman"/>
              </a:rPr>
              <a:t>The number of extreme storms is </a:t>
            </a:r>
            <a:r>
              <a:rPr lang="en-US" sz="1200" dirty="0" smtClean="0">
                <a:effectLst/>
                <a:latin typeface="+mn-lt"/>
                <a:ea typeface="Calibri"/>
                <a:cs typeface="Times New Roman"/>
              </a:rPr>
              <a:t>phenomenal</a:t>
            </a:r>
          </a:p>
          <a:p>
            <a:endParaRPr lang="en-US" sz="1200" dirty="0" smtClean="0">
              <a:effectLst/>
              <a:latin typeface="+mn-lt"/>
              <a:cs typeface="Times New Roman"/>
            </a:endParaRPr>
          </a:p>
          <a:p>
            <a:r>
              <a:rPr lang="en-US" sz="1200" dirty="0" smtClean="0">
                <a:effectLst/>
                <a:latin typeface="+mn-lt"/>
                <a:cs typeface="Times New Roman"/>
              </a:rPr>
              <a:t>We are able to observe</a:t>
            </a:r>
            <a:r>
              <a:rPr lang="en-US" sz="1200" baseline="0" dirty="0" smtClean="0">
                <a:effectLst/>
                <a:latin typeface="+mn-lt"/>
                <a:cs typeface="Times New Roman"/>
              </a:rPr>
              <a:t> these conditions via the </a:t>
            </a:r>
            <a:r>
              <a:rPr lang="en-US" sz="1200" baseline="0" dirty="0" err="1" smtClean="0">
                <a:effectLst/>
                <a:latin typeface="+mn-lt"/>
                <a:cs typeface="Times New Roman"/>
              </a:rPr>
              <a:t>Metop</a:t>
            </a:r>
            <a:r>
              <a:rPr lang="en-US" sz="1200" baseline="0" dirty="0" smtClean="0">
                <a:effectLst/>
                <a:latin typeface="+mn-lt"/>
                <a:cs typeface="Times New Roman"/>
              </a:rPr>
              <a:t> </a:t>
            </a:r>
            <a:r>
              <a:rPr lang="en-US" sz="1200" baseline="0" dirty="0" err="1" smtClean="0">
                <a:effectLst/>
                <a:latin typeface="+mn-lt"/>
                <a:cs typeface="Times New Roman"/>
              </a:rPr>
              <a:t>scatterometers</a:t>
            </a:r>
            <a:r>
              <a:rPr lang="en-US" sz="1200" baseline="0" dirty="0" smtClean="0">
                <a:effectLst/>
                <a:latin typeface="+mn-lt"/>
                <a:cs typeface="Times New Roman"/>
              </a:rPr>
              <a:t> via consistent and standardized ocean vector winds measurements that have been validated using buoys and NOAA P-3 flight data. </a:t>
            </a:r>
            <a:endParaRPr lang="en-US" dirty="0"/>
          </a:p>
        </p:txBody>
      </p:sp>
      <p:sp>
        <p:nvSpPr>
          <p:cNvPr id="4" name="Slide Number Placeholder 3"/>
          <p:cNvSpPr>
            <a:spLocks noGrp="1"/>
          </p:cNvSpPr>
          <p:nvPr>
            <p:ph type="sldNum" sz="quarter" idx="10"/>
          </p:nvPr>
        </p:nvSpPr>
        <p:spPr/>
        <p:txBody>
          <a:bodyPr/>
          <a:lstStyle/>
          <a:p>
            <a:fld id="{C71105F9-24A6-4EFC-8F66-A7473F258B81}" type="slidenum">
              <a:rPr lang="en-US" smtClean="0"/>
              <a:t>6</a:t>
            </a:fld>
            <a:endParaRPr lang="en-US"/>
          </a:p>
        </p:txBody>
      </p:sp>
    </p:spTree>
    <p:extLst>
      <p:ext uri="{BB962C8B-B14F-4D97-AF65-F5344CB8AC3E}">
        <p14:creationId xmlns:p14="http://schemas.microsoft.com/office/powerpoint/2010/main" val="204762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 at clouds and winds and this example is meant to illustrate the sea surface temperature and wind</a:t>
            </a:r>
            <a:r>
              <a:rPr lang="en-US" baseline="0" dirty="0" smtClean="0"/>
              <a:t> relationship. First – the 2 km IR capability of the GOES-R series with the ABI imager is a big advancement in being able to being to observe the complexity and dynamic nature of the ocean surface. This is a 4 day composite of SST with the most recent pixel being displayed… the starting point is one hourly image with the volume being 24 per day over 4 days. We are changing that to 10 min imagery over 4 day period and displaying the most recent to take full advantage of the capability. I do think that this capability is underappreciated and we will grow with it as it become available and cloud separation schemes improve and become more definitive. SST is a challenge to display as fixed ranges over the year can mask ocean features… more dynamic capabilities to highlight features such as SST fronts is really needed but is also dependent on use.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7</a:t>
            </a:fld>
            <a:endParaRPr lang="en-US"/>
          </a:p>
        </p:txBody>
      </p:sp>
    </p:spTree>
    <p:extLst>
      <p:ext uri="{BB962C8B-B14F-4D97-AF65-F5344CB8AC3E}">
        <p14:creationId xmlns:p14="http://schemas.microsoft.com/office/powerpoint/2010/main" val="144018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Wind</a:t>
            </a:r>
            <a:r>
              <a:rPr lang="en-US" baseline="0" dirty="0" smtClean="0"/>
              <a:t> speeds from ASCAT-B show a blotchy wind field with large blobs of higher winds from the Gulf Stream / North Atlantic Drift southward over the warmer water. The </a:t>
            </a:r>
            <a:r>
              <a:rPr lang="en-US" baseline="0" dirty="0" err="1" smtClean="0"/>
              <a:t>the</a:t>
            </a:r>
            <a:r>
              <a:rPr lang="en-US" baseline="0" dirty="0" smtClean="0"/>
              <a:t> north of the GS the winds are much lower. This is due to well mixed PBL over the warmer water and a highly stratified PBL with a very shallow inversion over the cooler water restricting mixing.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8</a:t>
            </a:fld>
            <a:endParaRPr lang="en-US"/>
          </a:p>
        </p:txBody>
      </p:sp>
    </p:spTree>
    <p:extLst>
      <p:ext uri="{BB962C8B-B14F-4D97-AF65-F5344CB8AC3E}">
        <p14:creationId xmlns:p14="http://schemas.microsoft.com/office/powerpoint/2010/main" val="389653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Sampling of applications of imagery and the parameters and combinations of parameters</a:t>
            </a:r>
            <a:r>
              <a:rPr lang="en-US" baseline="0" dirty="0" smtClean="0"/>
              <a:t> observed/retrieved.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9</a:t>
            </a:fld>
            <a:endParaRPr lang="en-US"/>
          </a:p>
        </p:txBody>
      </p:sp>
    </p:spTree>
    <p:extLst>
      <p:ext uri="{BB962C8B-B14F-4D97-AF65-F5344CB8AC3E}">
        <p14:creationId xmlns:p14="http://schemas.microsoft.com/office/powerpoint/2010/main" val="421240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efforts sponsored by EUMETSAT</a:t>
            </a:r>
            <a:r>
              <a:rPr lang="en-US" baseline="0" dirty="0" smtClean="0"/>
              <a:t> and supported by NOAA via contributing instructors. This class was last Dec in Centurion South Africa at the temporary SAWS facility. A good facility with segregated server for the training room to most efficiently access and display data and use a common display software package. </a:t>
            </a:r>
            <a:endParaRPr lang="en-US" dirty="0"/>
          </a:p>
        </p:txBody>
      </p:sp>
      <p:sp>
        <p:nvSpPr>
          <p:cNvPr id="4" name="Slide Number Placeholder 3"/>
          <p:cNvSpPr>
            <a:spLocks noGrp="1"/>
          </p:cNvSpPr>
          <p:nvPr>
            <p:ph type="sldNum" sz="quarter" idx="10"/>
          </p:nvPr>
        </p:nvSpPr>
        <p:spPr/>
        <p:txBody>
          <a:bodyPr/>
          <a:lstStyle/>
          <a:p>
            <a:fld id="{410B4FE8-DC14-4349-884E-46539F68125A}" type="slidenum">
              <a:rPr lang="en-US" smtClean="0"/>
              <a:t>10</a:t>
            </a:fld>
            <a:endParaRPr lang="en-US"/>
          </a:p>
        </p:txBody>
      </p:sp>
    </p:spTree>
    <p:extLst>
      <p:ext uri="{BB962C8B-B14F-4D97-AF65-F5344CB8AC3E}">
        <p14:creationId xmlns:p14="http://schemas.microsoft.com/office/powerpoint/2010/main" val="11003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72C13-9A17-4D21-AFAA-7E84969F9FA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87525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72C13-9A17-4D21-AFAA-7E84969F9FA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15763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72C13-9A17-4D21-AFAA-7E84969F9FA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4160136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447802" y="228600"/>
            <a:ext cx="61721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None/>
              <a:defRPr sz="36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None/>
              <a:defRPr sz="36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None/>
              <a:defRPr sz="36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None/>
              <a:defRPr sz="3600" b="1"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ftr" idx="11"/>
          </p:nvPr>
        </p:nvSpPr>
        <p:spPr>
          <a:xfrm>
            <a:off x="685801" y="6248400"/>
            <a:ext cx="77724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a:solidFill>
                  <a:schemeClr val="dk1"/>
                </a:solidFill>
                <a:latin typeface="Arial Narrow"/>
                <a:ea typeface="Arial Narrow"/>
                <a:cs typeface="Arial Narrow"/>
                <a:sym typeface="Arial Narrow"/>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4" name="Shape 44"/>
          <p:cNvSpPr txBox="1">
            <a:spLocks noGrp="1"/>
          </p:cNvSpPr>
          <p:nvPr>
            <p:ph type="sldNum" idx="12"/>
          </p:nvPr>
        </p:nvSpPr>
        <p:spPr>
          <a:xfrm>
            <a:off x="7086626" y="6248400"/>
            <a:ext cx="1904999" cy="4572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000">
                <a:solidFill>
                  <a:srgbClr val="000000"/>
                </a:solidFill>
                <a:latin typeface="Arial Narrow"/>
                <a:ea typeface="Arial Narrow"/>
                <a:cs typeface="Arial Narrow"/>
                <a:sym typeface="Arial Narrow"/>
              </a:rPr>
              <a:pPr algn="r">
                <a:buSzPct val="25000"/>
              </a:pPr>
              <a:t>‹#›</a:t>
            </a:fld>
            <a:endParaRPr lang="en-US" sz="100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51649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ftr" idx="11"/>
          </p:nvPr>
        </p:nvSpPr>
        <p:spPr>
          <a:xfrm>
            <a:off x="685801" y="6248400"/>
            <a:ext cx="77724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a:solidFill>
                  <a:schemeClr val="dk1"/>
                </a:solidFill>
                <a:latin typeface="Arial Narrow"/>
                <a:ea typeface="Arial Narrow"/>
                <a:cs typeface="Arial Narrow"/>
                <a:sym typeface="Arial Narrow"/>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48" name="Shape 48"/>
          <p:cNvSpPr txBox="1">
            <a:spLocks noGrp="1"/>
          </p:cNvSpPr>
          <p:nvPr>
            <p:ph type="sldNum" idx="12"/>
          </p:nvPr>
        </p:nvSpPr>
        <p:spPr>
          <a:xfrm>
            <a:off x="7086626" y="6248400"/>
            <a:ext cx="1904999" cy="4572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000">
                <a:solidFill>
                  <a:srgbClr val="000000"/>
                </a:solidFill>
                <a:latin typeface="Arial Narrow"/>
                <a:ea typeface="Arial Narrow"/>
                <a:cs typeface="Arial Narrow"/>
                <a:sym typeface="Arial Narrow"/>
              </a:rPr>
              <a:pPr algn="r">
                <a:buSzPct val="25000"/>
              </a:pPr>
              <a:t>‹#›</a:t>
            </a:fld>
            <a:endParaRPr lang="en-US" sz="1000">
              <a:solidFill>
                <a:srgbClr val="000000"/>
              </a:solidFill>
              <a:latin typeface="Arial Narrow"/>
              <a:ea typeface="Arial Narrow"/>
              <a:cs typeface="Arial Narrow"/>
              <a:sym typeface="Arial Narrow"/>
            </a:endParaRPr>
          </a:p>
        </p:txBody>
      </p:sp>
      <p:sp>
        <p:nvSpPr>
          <p:cNvPr id="49" name="Shape 49"/>
          <p:cNvSpPr txBox="1"/>
          <p:nvPr/>
        </p:nvSpPr>
        <p:spPr>
          <a:xfrm>
            <a:off x="700416" y="6263014"/>
            <a:ext cx="7772400" cy="457200"/>
          </a:xfrm>
          <a:prstGeom prst="rect">
            <a:avLst/>
          </a:prstGeom>
          <a:noFill/>
          <a:ln>
            <a:noFill/>
          </a:ln>
        </p:spPr>
        <p:txBody>
          <a:bodyPr lIns="91425" tIns="45700" rIns="91425" bIns="45700" anchor="t" anchorCtr="0">
            <a:noAutofit/>
          </a:bodyPr>
          <a:lstStyle/>
          <a:p>
            <a:endParaRPr sz="1000" kern="0">
              <a:solidFill>
                <a:srgbClr val="000000"/>
              </a:solidFill>
              <a:latin typeface="Arial Narrow"/>
              <a:ea typeface="Arial Narrow"/>
              <a:cs typeface="Arial Narrow"/>
              <a:sym typeface="Arial Narrow"/>
            </a:endParaRPr>
          </a:p>
          <a:p>
            <a:endParaRPr sz="1000" kern="0">
              <a:solidFill>
                <a:srgbClr val="000000"/>
              </a:solidFill>
              <a:latin typeface="Arial Narrow"/>
              <a:ea typeface="Arial Narrow"/>
              <a:cs typeface="Arial Narrow"/>
              <a:sym typeface="Arial Narrow"/>
            </a:endParaRPr>
          </a:p>
          <a:p>
            <a:pPr algn="ctr">
              <a:buSzPct val="25000"/>
            </a:pPr>
            <a:r>
              <a:rPr lang="en-US" sz="1000" kern="0">
                <a:solidFill>
                  <a:srgbClr val="000000"/>
                </a:solidFill>
                <a:ea typeface="Arial"/>
                <a:cs typeface="Arial"/>
                <a:sym typeface="Arial"/>
              </a:rPr>
              <a:t>Administratively Confidential - Not for Redistribution</a:t>
            </a:r>
          </a:p>
        </p:txBody>
      </p:sp>
    </p:spTree>
    <p:extLst>
      <p:ext uri="{BB962C8B-B14F-4D97-AF65-F5344CB8AC3E}">
        <p14:creationId xmlns:p14="http://schemas.microsoft.com/office/powerpoint/2010/main" val="323640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Content and Text">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228603" y="1600200"/>
            <a:ext cx="4305299" cy="4953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686302" y="1600200"/>
            <a:ext cx="4305299" cy="4953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title"/>
          </p:nvPr>
        </p:nvSpPr>
        <p:spPr>
          <a:xfrm>
            <a:off x="1447802" y="228600"/>
            <a:ext cx="61721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None/>
              <a:defRPr sz="36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None/>
              <a:defRPr sz="36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None/>
              <a:defRPr sz="36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None/>
              <a:defRPr sz="3600" b="1"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ftr" idx="11"/>
          </p:nvPr>
        </p:nvSpPr>
        <p:spPr>
          <a:xfrm>
            <a:off x="685801" y="6248400"/>
            <a:ext cx="77724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a:solidFill>
                  <a:schemeClr val="dk1"/>
                </a:solidFill>
                <a:latin typeface="Arial Narrow"/>
                <a:ea typeface="Arial Narrow"/>
                <a:cs typeface="Arial Narrow"/>
                <a:sym typeface="Arial Narrow"/>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55" name="Shape 55"/>
          <p:cNvSpPr txBox="1">
            <a:spLocks noGrp="1"/>
          </p:cNvSpPr>
          <p:nvPr>
            <p:ph type="sldNum" idx="12"/>
          </p:nvPr>
        </p:nvSpPr>
        <p:spPr>
          <a:xfrm>
            <a:off x="7086626" y="6248400"/>
            <a:ext cx="1904999" cy="4572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000">
                <a:solidFill>
                  <a:srgbClr val="000000"/>
                </a:solidFill>
                <a:latin typeface="Arial Narrow"/>
                <a:ea typeface="Arial Narrow"/>
                <a:cs typeface="Arial Narrow"/>
                <a:sym typeface="Arial Narrow"/>
              </a:rPr>
              <a:pPr algn="r">
                <a:buSzPct val="25000"/>
              </a:pPr>
              <a:t>‹#›</a:t>
            </a:fld>
            <a:endParaRPr lang="en-US" sz="1000">
              <a:solidFill>
                <a:srgbClr val="000000"/>
              </a:solidFill>
              <a:latin typeface="Arial Narrow"/>
              <a:ea typeface="Arial Narrow"/>
              <a:cs typeface="Arial Narrow"/>
              <a:sym typeface="Arial Narrow"/>
            </a:endParaRPr>
          </a:p>
        </p:txBody>
      </p:sp>
      <p:sp>
        <p:nvSpPr>
          <p:cNvPr id="56" name="Shape 56"/>
          <p:cNvSpPr txBox="1"/>
          <p:nvPr/>
        </p:nvSpPr>
        <p:spPr>
          <a:xfrm>
            <a:off x="700416" y="6263014"/>
            <a:ext cx="7772400" cy="457200"/>
          </a:xfrm>
          <a:prstGeom prst="rect">
            <a:avLst/>
          </a:prstGeom>
          <a:noFill/>
          <a:ln>
            <a:noFill/>
          </a:ln>
        </p:spPr>
        <p:txBody>
          <a:bodyPr lIns="91425" tIns="45700" rIns="91425" bIns="45700" anchor="t" anchorCtr="0">
            <a:noAutofit/>
          </a:bodyPr>
          <a:lstStyle/>
          <a:p>
            <a:endParaRPr sz="1000" kern="0">
              <a:solidFill>
                <a:srgbClr val="000000"/>
              </a:solidFill>
              <a:latin typeface="Arial Narrow"/>
              <a:ea typeface="Arial Narrow"/>
              <a:cs typeface="Arial Narrow"/>
              <a:sym typeface="Arial Narrow"/>
            </a:endParaRPr>
          </a:p>
          <a:p>
            <a:endParaRPr sz="1000" kern="0">
              <a:solidFill>
                <a:srgbClr val="000000"/>
              </a:solidFill>
              <a:latin typeface="Arial Narrow"/>
              <a:ea typeface="Arial Narrow"/>
              <a:cs typeface="Arial Narrow"/>
              <a:sym typeface="Arial Narrow"/>
            </a:endParaRPr>
          </a:p>
          <a:p>
            <a:pPr algn="ctr">
              <a:buSzPct val="25000"/>
            </a:pPr>
            <a:r>
              <a:rPr lang="en-US" sz="1000" kern="0">
                <a:solidFill>
                  <a:srgbClr val="000000"/>
                </a:solidFill>
                <a:ea typeface="Arial"/>
                <a:cs typeface="Arial"/>
                <a:sym typeface="Arial"/>
              </a:rPr>
              <a:t>Administratively Confidential - Not for Redistribution</a:t>
            </a:r>
          </a:p>
        </p:txBody>
      </p:sp>
    </p:spTree>
    <p:extLst>
      <p:ext uri="{BB962C8B-B14F-4D97-AF65-F5344CB8AC3E}">
        <p14:creationId xmlns:p14="http://schemas.microsoft.com/office/powerpoint/2010/main" val="4261662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Header with two columns">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447802" y="228600"/>
            <a:ext cx="61721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None/>
              <a:defRPr sz="36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None/>
              <a:defRPr sz="36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None/>
              <a:defRPr sz="36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None/>
              <a:defRPr sz="3600" b="1"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body" idx="1"/>
          </p:nvPr>
        </p:nvSpPr>
        <p:spPr>
          <a:xfrm>
            <a:off x="762000" y="1600254"/>
            <a:ext cx="7696199" cy="10667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762004" y="2819400"/>
            <a:ext cx="3809999" cy="2895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3"/>
          </p:nvPr>
        </p:nvSpPr>
        <p:spPr>
          <a:xfrm>
            <a:off x="4724400" y="2819400"/>
            <a:ext cx="3733800" cy="2895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4"/>
          </p:nvPr>
        </p:nvSpPr>
        <p:spPr>
          <a:xfrm>
            <a:off x="762000" y="5715054"/>
            <a:ext cx="7696199" cy="533399"/>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685801" y="6248400"/>
            <a:ext cx="77724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a:solidFill>
                  <a:schemeClr val="dk1"/>
                </a:solidFill>
                <a:latin typeface="Arial Narrow"/>
                <a:ea typeface="Arial Narrow"/>
                <a:cs typeface="Arial Narrow"/>
                <a:sym typeface="Arial Narrow"/>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64" name="Shape 64"/>
          <p:cNvSpPr txBox="1">
            <a:spLocks noGrp="1"/>
          </p:cNvSpPr>
          <p:nvPr>
            <p:ph type="sldNum" idx="12"/>
          </p:nvPr>
        </p:nvSpPr>
        <p:spPr>
          <a:xfrm>
            <a:off x="7086626" y="6248400"/>
            <a:ext cx="1904999" cy="4572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000">
                <a:solidFill>
                  <a:srgbClr val="000000"/>
                </a:solidFill>
                <a:latin typeface="Arial Narrow"/>
                <a:ea typeface="Arial Narrow"/>
                <a:cs typeface="Arial Narrow"/>
                <a:sym typeface="Arial Narrow"/>
              </a:rPr>
              <a:pPr algn="r">
                <a:buSzPct val="25000"/>
              </a:pPr>
              <a:t>‹#›</a:t>
            </a:fld>
            <a:endParaRPr lang="en-US" sz="1000">
              <a:solidFill>
                <a:srgbClr val="000000"/>
              </a:solidFill>
              <a:latin typeface="Arial Narrow"/>
              <a:ea typeface="Arial Narrow"/>
              <a:cs typeface="Arial Narrow"/>
              <a:sym typeface="Arial Narrow"/>
            </a:endParaRPr>
          </a:p>
        </p:txBody>
      </p:sp>
      <p:sp>
        <p:nvSpPr>
          <p:cNvPr id="65" name="Shape 65"/>
          <p:cNvSpPr txBox="1"/>
          <p:nvPr/>
        </p:nvSpPr>
        <p:spPr>
          <a:xfrm>
            <a:off x="700416" y="6263014"/>
            <a:ext cx="7772400" cy="457200"/>
          </a:xfrm>
          <a:prstGeom prst="rect">
            <a:avLst/>
          </a:prstGeom>
          <a:noFill/>
          <a:ln>
            <a:noFill/>
          </a:ln>
        </p:spPr>
        <p:txBody>
          <a:bodyPr lIns="91425" tIns="45700" rIns="91425" bIns="45700" anchor="t" anchorCtr="0">
            <a:noAutofit/>
          </a:bodyPr>
          <a:lstStyle/>
          <a:p>
            <a:endParaRPr sz="1000" kern="0">
              <a:solidFill>
                <a:srgbClr val="000000"/>
              </a:solidFill>
              <a:latin typeface="Arial Narrow"/>
              <a:ea typeface="Arial Narrow"/>
              <a:cs typeface="Arial Narrow"/>
              <a:sym typeface="Arial Narrow"/>
            </a:endParaRPr>
          </a:p>
          <a:p>
            <a:endParaRPr sz="1000" kern="0">
              <a:solidFill>
                <a:srgbClr val="000000"/>
              </a:solidFill>
              <a:latin typeface="Arial Narrow"/>
              <a:ea typeface="Arial Narrow"/>
              <a:cs typeface="Arial Narrow"/>
              <a:sym typeface="Arial Narrow"/>
            </a:endParaRPr>
          </a:p>
          <a:p>
            <a:pPr algn="ctr">
              <a:buSzPct val="25000"/>
            </a:pPr>
            <a:r>
              <a:rPr lang="en-US" sz="1000" kern="0">
                <a:solidFill>
                  <a:srgbClr val="000000"/>
                </a:solidFill>
                <a:ea typeface="Arial"/>
                <a:cs typeface="Arial"/>
                <a:sym typeface="Arial"/>
              </a:rPr>
              <a:t>Administratively Confidential - Not for Redistribution</a:t>
            </a:r>
          </a:p>
        </p:txBody>
      </p:sp>
    </p:spTree>
    <p:extLst>
      <p:ext uri="{BB962C8B-B14F-4D97-AF65-F5344CB8AC3E}">
        <p14:creationId xmlns:p14="http://schemas.microsoft.com/office/powerpoint/2010/main" val="8960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1" y="1920929"/>
            <a:ext cx="7772400" cy="1889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None/>
              <a:defRPr sz="36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None/>
              <a:defRPr sz="36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None/>
              <a:defRPr sz="36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None/>
              <a:defRPr sz="3600" b="1" i="0" u="none" strike="noStrike" cap="none">
                <a:solidFill>
                  <a:schemeClr val="dk2"/>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371602" y="3886200"/>
            <a:ext cx="6400799" cy="1752600"/>
          </a:xfrm>
          <a:prstGeom prst="rect">
            <a:avLst/>
          </a:prstGeom>
          <a:noFill/>
          <a:ln>
            <a:noFill/>
          </a:ln>
        </p:spPr>
        <p:txBody>
          <a:bodyPr lIns="91425" tIns="91425" rIns="91425" bIns="91425" anchor="t" anchorCtr="0"/>
          <a:lstStyle>
            <a:lvl1pPr marL="0" marR="0" lvl="0"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457200" marR="0" lvl="1"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685801" y="6248400"/>
            <a:ext cx="77724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dk1"/>
                </a:solidFill>
                <a:latin typeface="Arial Narrow"/>
                <a:ea typeface="Arial Narrow"/>
                <a:cs typeface="Arial Narrow"/>
                <a:sym typeface="Arial Narrow"/>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2" y="228654"/>
            <a:ext cx="11477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989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opBanner_H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
            <a:ext cx="9144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1" y="6521450"/>
            <a:ext cx="9144000" cy="336550"/>
          </a:xfrm>
          <a:prstGeom prst="rect">
            <a:avLst/>
          </a:prstGeom>
          <a:gradFill rotWithShape="1">
            <a:gsLst>
              <a:gs pos="0">
                <a:srgbClr val="476C8B"/>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defRPr/>
            </a:pPr>
            <a:r>
              <a:rPr lang="en-US" altLang="en-US" sz="1600" b="1" smtClean="0">
                <a:solidFill>
                  <a:srgbClr val="FFFFFF"/>
                </a:solidFill>
                <a:ea typeface="ＭＳ Ｐゴシック" pitchFamily="34" charset="-128"/>
                <a:cs typeface="Arial" charset="0"/>
              </a:rPr>
              <a:t>NOAA’s  CENTER  </a:t>
            </a:r>
            <a:r>
              <a:rPr lang="en-US" altLang="en-US" sz="1600" b="1" i="1" smtClean="0">
                <a:solidFill>
                  <a:srgbClr val="FFFFFF"/>
                </a:solidFill>
                <a:ea typeface="ＭＳ Ｐゴシック" pitchFamily="34" charset="-128"/>
                <a:cs typeface="Arial" charset="0"/>
              </a:rPr>
              <a:t>for  </a:t>
            </a:r>
            <a:r>
              <a:rPr lang="en-US" altLang="en-US" sz="1600" b="1" smtClean="0">
                <a:solidFill>
                  <a:srgbClr val="FFFFFF"/>
                </a:solidFill>
                <a:ea typeface="ＭＳ Ｐゴシック" pitchFamily="34" charset="-128"/>
                <a:cs typeface="Arial" charset="0"/>
              </a:rPr>
              <a:t>OPERATIONAL  OCEANOGRAPHIC  PRODUCTS  </a:t>
            </a:r>
            <a:r>
              <a:rPr lang="en-US" altLang="en-US" sz="1600" b="1" i="1" smtClean="0">
                <a:solidFill>
                  <a:srgbClr val="FFFFFF"/>
                </a:solidFill>
                <a:ea typeface="ＭＳ Ｐゴシック" pitchFamily="34" charset="-128"/>
                <a:cs typeface="Arial" charset="0"/>
              </a:rPr>
              <a:t>and  </a:t>
            </a:r>
            <a:r>
              <a:rPr lang="en-US" altLang="en-US" sz="1600" b="1" smtClean="0">
                <a:solidFill>
                  <a:srgbClr val="FFFFFF"/>
                </a:solidFill>
                <a:ea typeface="ＭＳ Ｐゴシック" pitchFamily="34" charset="-128"/>
                <a:cs typeface="Arial" charset="0"/>
              </a:rPr>
              <a:t>SERVICES</a:t>
            </a:r>
          </a:p>
        </p:txBody>
      </p:sp>
      <p:pic>
        <p:nvPicPr>
          <p:cNvPr id="6" name="Picture 6" descr="noaano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93" y="6296060"/>
            <a:ext cx="5937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sz="quarter"/>
          </p:nvPr>
        </p:nvSpPr>
        <p:spPr>
          <a:xfrm>
            <a:off x="1" y="2193960"/>
            <a:ext cx="9144000" cy="1235075"/>
          </a:xfrm>
        </p:spPr>
        <p:txBody>
          <a:bodyPr anchor="b"/>
          <a:lstStyle>
            <a:lvl1pPr>
              <a:defRPr/>
            </a:lvl1pPr>
          </a:lstStyle>
          <a:p>
            <a:r>
              <a:rPr lang="en-US" smtClean="0"/>
              <a:t>Click to edit Master title style</a:t>
            </a:r>
            <a:endParaRPr lang="en-US"/>
          </a:p>
        </p:txBody>
      </p:sp>
      <p:sp>
        <p:nvSpPr>
          <p:cNvPr id="5123" name="Rectangle 3"/>
          <p:cNvSpPr>
            <a:spLocks noGrp="1" noChangeArrowheads="1"/>
          </p:cNvSpPr>
          <p:nvPr>
            <p:ph type="subTitle" sz="quarter" idx="1"/>
          </p:nvPr>
        </p:nvSpPr>
        <p:spPr>
          <a:xfrm>
            <a:off x="1" y="4292600"/>
            <a:ext cx="91440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569763288"/>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55239"/>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659897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72C13-9A17-4D21-AFAA-7E84969F9FA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1310232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024063"/>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24063"/>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001899"/>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50442"/>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3990898"/>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143243"/>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2270042"/>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3344897"/>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0951"/>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7802" y="296863"/>
            <a:ext cx="1955800"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0" y="296863"/>
            <a:ext cx="57150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146282"/>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D36DAD90-6203-4E71-A5B7-9CD5F341EDE2}" type="slidenum">
              <a:rPr lang="en-US" sz="1200" b="1">
                <a:solidFill>
                  <a:srgbClr val="110189"/>
                </a:solidFill>
                <a:cs typeface="Arial" charset="0"/>
                <a:sym typeface="Arial"/>
                <a:rtl val="0"/>
              </a:rPr>
              <a:pPr algn="ctr">
                <a:lnSpc>
                  <a:spcPct val="80000"/>
                </a:lnSpc>
                <a:spcBef>
                  <a:spcPct val="50000"/>
                </a:spcBef>
                <a:defRPr/>
              </a:pPr>
              <a:t>‹#›</a:t>
            </a:fld>
            <a:endParaRPr lang="en-US" sz="1200" b="1">
              <a:solidFill>
                <a:srgbClr val="110189"/>
              </a:solidFill>
              <a:cs typeface="Arial" charset="0"/>
              <a:sym typeface="Arial"/>
              <a:rtl val="0"/>
            </a:endParaRPr>
          </a:p>
        </p:txBody>
      </p:sp>
      <p:sp>
        <p:nvSpPr>
          <p:cNvPr id="6" name="Rectangle 62"/>
          <p:cNvSpPr>
            <a:spLocks noChangeArrowheads="1"/>
          </p:cNvSpPr>
          <p:nvPr userDrawn="1"/>
        </p:nvSpPr>
        <p:spPr bwMode="auto">
          <a:xfrm>
            <a:off x="0" y="6629400"/>
            <a:ext cx="8839200" cy="95250"/>
          </a:xfrm>
          <a:prstGeom prst="rect">
            <a:avLst/>
          </a:prstGeom>
          <a:solidFill>
            <a:srgbClr val="002060"/>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sp>
        <p:nvSpPr>
          <p:cNvPr id="7" name="Text Box 51"/>
          <p:cNvSpPr txBox="1">
            <a:spLocks noChangeArrowheads="1"/>
          </p:cNvSpPr>
          <p:nvPr userDrawn="1"/>
        </p:nvSpPr>
        <p:spPr bwMode="auto">
          <a:xfrm>
            <a:off x="381000" y="6567716"/>
            <a:ext cx="2533650" cy="215444"/>
          </a:xfrm>
          <a:prstGeom prst="rect">
            <a:avLst/>
          </a:prstGeom>
          <a:solidFill>
            <a:schemeClr val="bg1"/>
          </a:solidFill>
          <a:ln w="57150">
            <a:noFill/>
            <a:miter lim="800000"/>
            <a:headEnd/>
            <a:tailEnd/>
          </a:ln>
          <a:effectLst/>
        </p:spPr>
        <p:txBody>
          <a:bodyPr tIns="0" bIns="0" anchor="ctr" anchorCtr="1">
            <a:spAutoFit/>
          </a:bodyPr>
          <a:lstStyle/>
          <a:p>
            <a:pPr algn="ctr" eaLnBrk="0" fontAlgn="base" hangingPunct="0">
              <a:spcBef>
                <a:spcPct val="0"/>
              </a:spcBef>
              <a:spcAft>
                <a:spcPct val="0"/>
              </a:spcAft>
              <a:defRPr/>
            </a:pPr>
            <a:r>
              <a:rPr lang="en-US" sz="1400" b="1" i="1" dirty="0">
                <a:solidFill>
                  <a:srgbClr val="002060"/>
                </a:solidFill>
                <a:effectLst>
                  <a:outerShdw blurRad="38100" dist="38100" dir="2700000" algn="tl">
                    <a:srgbClr val="C0C0C0"/>
                  </a:outerShdw>
                </a:effectLst>
                <a:cs typeface="Times New Roman" pitchFamily="18" charset="0"/>
                <a:sym typeface="Arial"/>
                <a:rtl val="0"/>
              </a:rPr>
              <a:t>US National Ice Center</a:t>
            </a:r>
          </a:p>
        </p:txBody>
      </p:sp>
      <p:sp>
        <p:nvSpPr>
          <p:cNvPr id="9" name="Rectangle 61"/>
          <p:cNvSpPr>
            <a:spLocks noChangeArrowheads="1"/>
          </p:cNvSpPr>
          <p:nvPr userDrawn="1"/>
        </p:nvSpPr>
        <p:spPr bwMode="auto">
          <a:xfrm>
            <a:off x="0" y="6781800"/>
            <a:ext cx="9144000" cy="76200"/>
          </a:xfrm>
          <a:prstGeom prst="rect">
            <a:avLst/>
          </a:prstGeom>
          <a:solidFill>
            <a:srgbClr val="0070C0"/>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sp>
        <p:nvSpPr>
          <p:cNvPr id="10" name="Rectangle 63"/>
          <p:cNvSpPr>
            <a:spLocks noChangeArrowheads="1"/>
          </p:cNvSpPr>
          <p:nvPr userDrawn="1"/>
        </p:nvSpPr>
        <p:spPr bwMode="auto">
          <a:xfrm>
            <a:off x="0" y="1027113"/>
            <a:ext cx="9144000" cy="95250"/>
          </a:xfrm>
          <a:prstGeom prst="rect">
            <a:avLst/>
          </a:prstGeom>
          <a:solidFill>
            <a:srgbClr val="002060"/>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sp>
        <p:nvSpPr>
          <p:cNvPr id="11" name="Rectangle 64"/>
          <p:cNvSpPr>
            <a:spLocks noChangeArrowheads="1"/>
          </p:cNvSpPr>
          <p:nvPr userDrawn="1"/>
        </p:nvSpPr>
        <p:spPr bwMode="auto">
          <a:xfrm>
            <a:off x="0" y="1179513"/>
            <a:ext cx="9144000" cy="76200"/>
          </a:xfrm>
          <a:prstGeom prst="rect">
            <a:avLst/>
          </a:prstGeom>
          <a:solidFill>
            <a:srgbClr val="0070C0"/>
          </a:solidFill>
          <a:ln w="19050" algn="ctr">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rgbClr val="002060"/>
                </a:solidFill>
                <a:latin typeface="Times New Roman" pitchFamily="18" charset="0"/>
                <a:cs typeface="Times New Roman" pitchFamily="18" charset="0"/>
              </a:defRPr>
            </a:lvl1pPr>
          </a:lstStyle>
          <a:p>
            <a:r>
              <a:rPr lang="en-US" dirty="0"/>
              <a:t>Click to edit Master subtitle style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9" y="74676"/>
            <a:ext cx="915161" cy="915924"/>
          </a:xfrm>
          <a:prstGeom prst="rect">
            <a:avLst/>
          </a:prstGeom>
        </p:spPr>
      </p:pic>
      <p:pic>
        <p:nvPicPr>
          <p:cNvPr id="14" name="Picture 2"/>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41882" r="42567"/>
          <a:stretch/>
        </p:blipFill>
        <p:spPr bwMode="auto">
          <a:xfrm>
            <a:off x="8077199" y="36513"/>
            <a:ext cx="1035051" cy="96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797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75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72C13-9A17-4D21-AFAA-7E84969F9FA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4182710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47104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95400"/>
            <a:ext cx="9112250" cy="51943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 y="0"/>
            <a:ext cx="9148762" cy="10668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379419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d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34441"/>
            <a:ext cx="4568952" cy="2560320"/>
          </a:xfrm>
        </p:spPr>
        <p:txBody>
          <a:bodyPr/>
          <a:lstStyle>
            <a:lvl1pPr>
              <a:spcBef>
                <a:spcPts val="0"/>
              </a:spcBef>
              <a:defRPr sz="1800">
                <a:solidFill>
                  <a:srgbClr val="002060"/>
                </a:solidFill>
              </a:defRPr>
            </a:lvl1pPr>
            <a:lvl2pPr>
              <a:spcBef>
                <a:spcPts val="0"/>
              </a:spcBef>
              <a:defRPr sz="1600">
                <a:solidFill>
                  <a:srgbClr val="002060"/>
                </a:solidFill>
              </a:defRPr>
            </a:lvl2pPr>
            <a:lvl3pPr>
              <a:spcBef>
                <a:spcPts val="0"/>
              </a:spcBef>
              <a:defRPr sz="1400">
                <a:solidFill>
                  <a:srgbClr val="002060"/>
                </a:solidFill>
              </a:defRPr>
            </a:lvl3pPr>
            <a:lvl4pPr>
              <a:spcBef>
                <a:spcPts val="0"/>
              </a:spcBef>
              <a:defRPr sz="12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1"/>
          <p:cNvSpPr>
            <a:spLocks noGrp="1"/>
          </p:cNvSpPr>
          <p:nvPr>
            <p:ph type="title"/>
          </p:nvPr>
        </p:nvSpPr>
        <p:spPr>
          <a:xfrm>
            <a:off x="1" y="0"/>
            <a:ext cx="9148762" cy="1066800"/>
          </a:xfrm>
        </p:spPr>
        <p:txBody>
          <a:bodyPr/>
          <a:lstStyle>
            <a:lvl1pPr>
              <a:defRPr sz="2800" i="0">
                <a:latin typeface="+mj-lt"/>
              </a:defRPr>
            </a:lvl1pPr>
          </a:lstStyle>
          <a:p>
            <a:r>
              <a:rPr lang="en-US" dirty="0" smtClean="0"/>
              <a:t>Click to edit Master title style</a:t>
            </a:r>
            <a:endParaRPr lang="en-US" dirty="0"/>
          </a:p>
        </p:txBody>
      </p:sp>
      <p:cxnSp>
        <p:nvCxnSpPr>
          <p:cNvPr id="6" name="Straight Connector 5"/>
          <p:cNvCxnSpPr/>
          <p:nvPr userDrawn="1"/>
        </p:nvCxnSpPr>
        <p:spPr>
          <a:xfrm flipV="1">
            <a:off x="4572000" y="1371600"/>
            <a:ext cx="0" cy="50474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73152" y="3794760"/>
            <a:ext cx="899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0"/>
          </p:nvPr>
        </p:nvSpPr>
        <p:spPr>
          <a:xfrm>
            <a:off x="4572000" y="1234440"/>
            <a:ext cx="4568952" cy="2560320"/>
          </a:xfrm>
        </p:spPr>
        <p:txBody>
          <a:bodyPr/>
          <a:lstStyle>
            <a:lvl1pPr>
              <a:spcBef>
                <a:spcPts val="0"/>
              </a:spcBef>
              <a:defRPr sz="1800">
                <a:solidFill>
                  <a:srgbClr val="002060"/>
                </a:solidFill>
              </a:defRPr>
            </a:lvl1pPr>
            <a:lvl2pPr>
              <a:spcBef>
                <a:spcPts val="0"/>
              </a:spcBef>
              <a:defRPr sz="1600">
                <a:solidFill>
                  <a:srgbClr val="002060"/>
                </a:solidFill>
              </a:defRPr>
            </a:lvl2pPr>
            <a:lvl3pPr>
              <a:spcBef>
                <a:spcPts val="0"/>
              </a:spcBef>
              <a:defRPr sz="1400">
                <a:solidFill>
                  <a:srgbClr val="002060"/>
                </a:solidFill>
              </a:defRPr>
            </a:lvl3pPr>
            <a:lvl4pPr>
              <a:spcBef>
                <a:spcPts val="0"/>
              </a:spcBef>
              <a:defRPr sz="12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sz="half" idx="11"/>
          </p:nvPr>
        </p:nvSpPr>
        <p:spPr>
          <a:xfrm>
            <a:off x="0" y="3794760"/>
            <a:ext cx="4568952" cy="2560320"/>
          </a:xfrm>
        </p:spPr>
        <p:txBody>
          <a:bodyPr/>
          <a:lstStyle>
            <a:lvl1pPr>
              <a:spcBef>
                <a:spcPts val="0"/>
              </a:spcBef>
              <a:defRPr sz="1800">
                <a:solidFill>
                  <a:srgbClr val="002060"/>
                </a:solidFill>
              </a:defRPr>
            </a:lvl1pPr>
            <a:lvl2pPr>
              <a:spcBef>
                <a:spcPts val="0"/>
              </a:spcBef>
              <a:defRPr sz="1600">
                <a:solidFill>
                  <a:srgbClr val="002060"/>
                </a:solidFill>
              </a:defRPr>
            </a:lvl2pPr>
            <a:lvl3pPr>
              <a:spcBef>
                <a:spcPts val="0"/>
              </a:spcBef>
              <a:defRPr sz="1400">
                <a:solidFill>
                  <a:srgbClr val="002060"/>
                </a:solidFill>
              </a:defRPr>
            </a:lvl3pPr>
            <a:lvl4pPr>
              <a:spcBef>
                <a:spcPts val="0"/>
              </a:spcBef>
              <a:defRPr sz="12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2"/>
          <p:cNvSpPr>
            <a:spLocks noGrp="1"/>
          </p:cNvSpPr>
          <p:nvPr>
            <p:ph sz="half" idx="12"/>
          </p:nvPr>
        </p:nvSpPr>
        <p:spPr>
          <a:xfrm>
            <a:off x="4572000" y="3794760"/>
            <a:ext cx="4568952" cy="2560320"/>
          </a:xfrm>
        </p:spPr>
        <p:txBody>
          <a:bodyPr/>
          <a:lstStyle>
            <a:lvl1pPr>
              <a:spcBef>
                <a:spcPts val="0"/>
              </a:spcBef>
              <a:defRPr sz="1800">
                <a:solidFill>
                  <a:srgbClr val="002060"/>
                </a:solidFill>
              </a:defRPr>
            </a:lvl1pPr>
            <a:lvl2pPr>
              <a:spcBef>
                <a:spcPts val="0"/>
              </a:spcBef>
              <a:defRPr sz="1600">
                <a:solidFill>
                  <a:srgbClr val="002060"/>
                </a:solidFill>
              </a:defRPr>
            </a:lvl2pPr>
            <a:lvl3pPr>
              <a:spcBef>
                <a:spcPts val="0"/>
              </a:spcBef>
              <a:defRPr sz="1400">
                <a:solidFill>
                  <a:srgbClr val="002060"/>
                </a:solidFill>
              </a:defRPr>
            </a:lvl3pPr>
            <a:lvl4pPr>
              <a:spcBef>
                <a:spcPts val="0"/>
              </a:spcBef>
              <a:defRPr sz="12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8826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 y="0"/>
            <a:ext cx="9148762" cy="10668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7248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95400"/>
            <a:ext cx="9112250" cy="51943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 y="0"/>
            <a:ext cx="9148762" cy="10668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2534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0859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1714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063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72C13-9A17-4D21-AFAA-7E84969F9FA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412572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372C13-9A17-4D21-AFAA-7E84969F9FA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271310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372C13-9A17-4D21-AFAA-7E84969F9FA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33116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72C13-9A17-4D21-AFAA-7E84969F9FA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177022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72C13-9A17-4D21-AFAA-7E84969F9FA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50259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72C13-9A17-4D21-AFAA-7E84969F9FA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5A81-435D-4B8E-84C5-E9EF4C4B7023}" type="slidenum">
              <a:rPr lang="en-US" smtClean="0"/>
              <a:t>‹#›</a:t>
            </a:fld>
            <a:endParaRPr lang="en-US"/>
          </a:p>
        </p:txBody>
      </p:sp>
    </p:spTree>
    <p:extLst>
      <p:ext uri="{BB962C8B-B14F-4D97-AF65-F5344CB8AC3E}">
        <p14:creationId xmlns:p14="http://schemas.microsoft.com/office/powerpoint/2010/main" val="303565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6.tif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72C13-9A17-4D21-AFAA-7E84969F9FA8}"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15A81-435D-4B8E-84C5-E9EF4C4B7023}" type="slidenum">
              <a:rPr lang="en-US" smtClean="0"/>
              <a:t>‹#›</a:t>
            </a:fld>
            <a:endParaRPr lang="en-US"/>
          </a:p>
        </p:txBody>
      </p:sp>
    </p:spTree>
    <p:extLst>
      <p:ext uri="{BB962C8B-B14F-4D97-AF65-F5344CB8AC3E}">
        <p14:creationId xmlns:p14="http://schemas.microsoft.com/office/powerpoint/2010/main" val="467304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47802" y="228600"/>
            <a:ext cx="61721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None/>
              <a:defRPr sz="36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None/>
              <a:defRPr sz="36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None/>
              <a:defRPr sz="36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None/>
              <a:defRPr sz="3600" b="1"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1" y="1676402"/>
            <a:ext cx="7772400" cy="44195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685801" y="6248400"/>
            <a:ext cx="77724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dk1"/>
                </a:solidFill>
                <a:latin typeface="Arial Narrow"/>
                <a:ea typeface="Arial Narrow"/>
                <a:cs typeface="Arial Narrow"/>
                <a:sym typeface="Arial Narrow"/>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kern="0">
              <a:solidFill>
                <a:srgbClr val="000000"/>
              </a:solidFill>
            </a:endParaRPr>
          </a:p>
        </p:txBody>
      </p:sp>
      <p:sp>
        <p:nvSpPr>
          <p:cNvPr id="13" name="Shape 13"/>
          <p:cNvSpPr txBox="1">
            <a:spLocks noGrp="1"/>
          </p:cNvSpPr>
          <p:nvPr>
            <p:ph type="sldNum" idx="12"/>
          </p:nvPr>
        </p:nvSpPr>
        <p:spPr>
          <a:xfrm>
            <a:off x="7086626" y="6248400"/>
            <a:ext cx="1904999" cy="4572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000" kern="0">
                <a:solidFill>
                  <a:srgbClr val="000000"/>
                </a:solidFill>
                <a:latin typeface="Arial Narrow"/>
                <a:ea typeface="Arial Narrow"/>
                <a:cs typeface="Arial Narrow"/>
                <a:sym typeface="Arial Narrow"/>
              </a:rPr>
              <a:pPr algn="r">
                <a:buSzPct val="25000"/>
              </a:pPr>
              <a:t>‹#›</a:t>
            </a:fld>
            <a:endParaRPr lang="en-US" sz="1000" kern="0">
              <a:solidFill>
                <a:srgbClr val="000000"/>
              </a:solidFill>
              <a:latin typeface="Arial Narrow"/>
              <a:ea typeface="Arial Narrow"/>
              <a:cs typeface="Arial Narrow"/>
              <a:sym typeface="Arial Narrow"/>
            </a:endParaRPr>
          </a:p>
        </p:txBody>
      </p:sp>
      <p:cxnSp>
        <p:nvCxnSpPr>
          <p:cNvPr id="14" name="Shape 14"/>
          <p:cNvCxnSpPr/>
          <p:nvPr/>
        </p:nvCxnSpPr>
        <p:spPr>
          <a:xfrm>
            <a:off x="228600" y="1524000"/>
            <a:ext cx="8686800" cy="0"/>
          </a:xfrm>
          <a:prstGeom prst="straightConnector1">
            <a:avLst/>
          </a:prstGeom>
          <a:noFill/>
          <a:ln w="57150" cap="flat" cmpd="sng">
            <a:solidFill>
              <a:schemeClr val="accent1"/>
            </a:solidFill>
            <a:prstDash val="solid"/>
            <a:round/>
            <a:headEnd type="none" w="med" len="med"/>
            <a:tailEnd type="none" w="med" len="med"/>
          </a:ln>
        </p:spPr>
      </p:cxnSp>
      <p:pic>
        <p:nvPicPr>
          <p:cNvPr id="15" name="Shape 15"/>
          <p:cNvPicPr preferRelativeResize="0"/>
          <p:nvPr/>
        </p:nvPicPr>
        <p:blipFill rotWithShape="1">
          <a:blip r:embed="rId7">
            <a:alphaModFix/>
          </a:blip>
          <a:srcRect/>
          <a:stretch/>
        </p:blipFill>
        <p:spPr>
          <a:xfrm>
            <a:off x="7739089" y="228654"/>
            <a:ext cx="1201737" cy="1201737"/>
          </a:xfrm>
          <a:prstGeom prst="rect">
            <a:avLst/>
          </a:prstGeom>
          <a:noFill/>
          <a:ln>
            <a:noFill/>
          </a:ln>
        </p:spPr>
      </p:pic>
    </p:spTree>
    <p:extLst>
      <p:ext uri="{BB962C8B-B14F-4D97-AF65-F5344CB8AC3E}">
        <p14:creationId xmlns:p14="http://schemas.microsoft.com/office/powerpoint/2010/main" val="23385572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0403" y="296863"/>
            <a:ext cx="782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524001" y="2024063"/>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ChangeArrowheads="1"/>
          </p:cNvSpPr>
          <p:nvPr/>
        </p:nvSpPr>
        <p:spPr bwMode="auto">
          <a:xfrm>
            <a:off x="1" y="6521450"/>
            <a:ext cx="9144000" cy="336550"/>
          </a:xfrm>
          <a:prstGeom prst="rect">
            <a:avLst/>
          </a:prstGeom>
          <a:gradFill rotWithShape="1">
            <a:gsLst>
              <a:gs pos="0">
                <a:srgbClr val="476C8B"/>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defRPr/>
            </a:pPr>
            <a:r>
              <a:rPr lang="en-US" altLang="en-US" sz="1600" b="1" smtClean="0">
                <a:solidFill>
                  <a:srgbClr val="FFFFFF"/>
                </a:solidFill>
                <a:ea typeface="ＭＳ Ｐゴシック" pitchFamily="34" charset="-128"/>
                <a:cs typeface="Arial" charset="0"/>
              </a:rPr>
              <a:t>NOAA’s  CENTER  </a:t>
            </a:r>
            <a:r>
              <a:rPr lang="en-US" altLang="en-US" sz="1600" b="1" i="1" smtClean="0">
                <a:solidFill>
                  <a:srgbClr val="FFFFFF"/>
                </a:solidFill>
                <a:ea typeface="ＭＳ Ｐゴシック" pitchFamily="34" charset="-128"/>
                <a:cs typeface="Arial" charset="0"/>
              </a:rPr>
              <a:t>for  </a:t>
            </a:r>
            <a:r>
              <a:rPr lang="en-US" altLang="en-US" sz="1600" b="1" smtClean="0">
                <a:solidFill>
                  <a:srgbClr val="FFFFFF"/>
                </a:solidFill>
                <a:ea typeface="ＭＳ Ｐゴシック" pitchFamily="34" charset="-128"/>
                <a:cs typeface="Arial" charset="0"/>
              </a:rPr>
              <a:t>OPERATIONAL  OCEANOGRAPHIC  PRODUCTS  </a:t>
            </a:r>
            <a:r>
              <a:rPr lang="en-US" altLang="en-US" sz="1600" b="1" i="1" smtClean="0">
                <a:solidFill>
                  <a:srgbClr val="FFFFFF"/>
                </a:solidFill>
                <a:ea typeface="ＭＳ Ｐゴシック" pitchFamily="34" charset="-128"/>
                <a:cs typeface="Arial" charset="0"/>
              </a:rPr>
              <a:t>and  </a:t>
            </a:r>
            <a:r>
              <a:rPr lang="en-US" altLang="en-US" sz="1600" b="1" smtClean="0">
                <a:solidFill>
                  <a:srgbClr val="FFFFFF"/>
                </a:solidFill>
                <a:ea typeface="ＭＳ Ｐゴシック" pitchFamily="34" charset="-128"/>
                <a:cs typeface="Arial" charset="0"/>
              </a:rPr>
              <a:t>SERVICES</a:t>
            </a:r>
          </a:p>
        </p:txBody>
      </p:sp>
      <p:pic>
        <p:nvPicPr>
          <p:cNvPr id="2053" name="Picture 5" descr="noaanoword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50293" y="6296060"/>
            <a:ext cx="5937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721129"/>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fade thruBlk="1"/>
  </p:transition>
  <p:timing>
    <p:tnLst>
      <p:par>
        <p:cTn id="1" dur="indefinite" restart="never" nodeType="tmRoot"/>
      </p:par>
    </p:tnLst>
  </p:timing>
  <p:txStyles>
    <p:titleStyle>
      <a:lvl1pPr algn="ctr" rtl="0" eaLnBrk="0" fontAlgn="base" hangingPunct="0">
        <a:lnSpc>
          <a:spcPct val="70000"/>
        </a:lnSpc>
        <a:spcBef>
          <a:spcPct val="0"/>
        </a:spcBef>
        <a:spcAft>
          <a:spcPct val="0"/>
        </a:spcAft>
        <a:defRPr sz="4800" b="1">
          <a:solidFill>
            <a:schemeClr val="bg1"/>
          </a:solidFill>
          <a:latin typeface="+mj-lt"/>
          <a:ea typeface="+mj-ea"/>
          <a:cs typeface="+mj-cs"/>
        </a:defRPr>
      </a:lvl1pPr>
      <a:lvl2pPr algn="ctr" rtl="0" eaLnBrk="0" fontAlgn="base" hangingPunct="0">
        <a:lnSpc>
          <a:spcPct val="70000"/>
        </a:lnSpc>
        <a:spcBef>
          <a:spcPct val="0"/>
        </a:spcBef>
        <a:spcAft>
          <a:spcPct val="0"/>
        </a:spcAft>
        <a:defRPr sz="4800" b="1">
          <a:solidFill>
            <a:schemeClr val="bg1"/>
          </a:solidFill>
          <a:latin typeface="Times New Roman" pitchFamily="18" charset="0"/>
        </a:defRPr>
      </a:lvl2pPr>
      <a:lvl3pPr algn="ctr" rtl="0" eaLnBrk="0" fontAlgn="base" hangingPunct="0">
        <a:lnSpc>
          <a:spcPct val="70000"/>
        </a:lnSpc>
        <a:spcBef>
          <a:spcPct val="0"/>
        </a:spcBef>
        <a:spcAft>
          <a:spcPct val="0"/>
        </a:spcAft>
        <a:defRPr sz="4800" b="1">
          <a:solidFill>
            <a:schemeClr val="bg1"/>
          </a:solidFill>
          <a:latin typeface="Times New Roman" pitchFamily="18" charset="0"/>
        </a:defRPr>
      </a:lvl3pPr>
      <a:lvl4pPr algn="ctr" rtl="0" eaLnBrk="0" fontAlgn="base" hangingPunct="0">
        <a:lnSpc>
          <a:spcPct val="70000"/>
        </a:lnSpc>
        <a:spcBef>
          <a:spcPct val="0"/>
        </a:spcBef>
        <a:spcAft>
          <a:spcPct val="0"/>
        </a:spcAft>
        <a:defRPr sz="4800" b="1">
          <a:solidFill>
            <a:schemeClr val="bg1"/>
          </a:solidFill>
          <a:latin typeface="Times New Roman" pitchFamily="18" charset="0"/>
        </a:defRPr>
      </a:lvl4pPr>
      <a:lvl5pPr algn="ctr" rtl="0" eaLnBrk="0" fontAlgn="base" hangingPunct="0">
        <a:lnSpc>
          <a:spcPct val="70000"/>
        </a:lnSpc>
        <a:spcBef>
          <a:spcPct val="0"/>
        </a:spcBef>
        <a:spcAft>
          <a:spcPct val="0"/>
        </a:spcAft>
        <a:defRPr sz="4800" b="1">
          <a:solidFill>
            <a:schemeClr val="bg1"/>
          </a:solidFill>
          <a:latin typeface="Times New Roman" pitchFamily="18" charset="0"/>
        </a:defRPr>
      </a:lvl5pPr>
      <a:lvl6pPr marL="457200" algn="ctr" rtl="0" eaLnBrk="1" fontAlgn="base" hangingPunct="1">
        <a:lnSpc>
          <a:spcPct val="70000"/>
        </a:lnSpc>
        <a:spcBef>
          <a:spcPct val="0"/>
        </a:spcBef>
        <a:spcAft>
          <a:spcPct val="0"/>
        </a:spcAft>
        <a:defRPr sz="4800" b="1">
          <a:solidFill>
            <a:schemeClr val="bg1"/>
          </a:solidFill>
          <a:latin typeface="Times New Roman" pitchFamily="18" charset="0"/>
        </a:defRPr>
      </a:lvl6pPr>
      <a:lvl7pPr marL="914400" algn="ctr" rtl="0" eaLnBrk="1" fontAlgn="base" hangingPunct="1">
        <a:lnSpc>
          <a:spcPct val="70000"/>
        </a:lnSpc>
        <a:spcBef>
          <a:spcPct val="0"/>
        </a:spcBef>
        <a:spcAft>
          <a:spcPct val="0"/>
        </a:spcAft>
        <a:defRPr sz="4800" b="1">
          <a:solidFill>
            <a:schemeClr val="bg1"/>
          </a:solidFill>
          <a:latin typeface="Times New Roman" pitchFamily="18" charset="0"/>
        </a:defRPr>
      </a:lvl7pPr>
      <a:lvl8pPr marL="1371600" algn="ctr" rtl="0" eaLnBrk="1" fontAlgn="base" hangingPunct="1">
        <a:lnSpc>
          <a:spcPct val="70000"/>
        </a:lnSpc>
        <a:spcBef>
          <a:spcPct val="0"/>
        </a:spcBef>
        <a:spcAft>
          <a:spcPct val="0"/>
        </a:spcAft>
        <a:defRPr sz="4800" b="1">
          <a:solidFill>
            <a:schemeClr val="bg1"/>
          </a:solidFill>
          <a:latin typeface="Times New Roman" pitchFamily="18" charset="0"/>
        </a:defRPr>
      </a:lvl8pPr>
      <a:lvl9pPr marL="1828800" algn="ctr" rtl="0" eaLnBrk="1" fontAlgn="base" hangingPunct="1">
        <a:lnSpc>
          <a:spcPct val="70000"/>
        </a:lnSpc>
        <a:spcBef>
          <a:spcPct val="0"/>
        </a:spcBef>
        <a:spcAft>
          <a:spcPct val="0"/>
        </a:spcAft>
        <a:defRPr sz="48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chemeClr val="bg1"/>
        </a:buClr>
        <a:buFont typeface="Wingdings" panose="05000000000000000000"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anose="05000000000000000000" pitchFamily="2" charset="2"/>
        <a:buChar char="§"/>
        <a:defRPr sz="2600">
          <a:solidFill>
            <a:schemeClr val="bg1"/>
          </a:solidFill>
          <a:latin typeface="+mn-lt"/>
        </a:defRPr>
      </a:lvl2pPr>
      <a:lvl3pPr marL="1143000" indent="-228600" algn="l" rtl="0" eaLnBrk="0" fontAlgn="base" hangingPunct="0">
        <a:spcBef>
          <a:spcPct val="20000"/>
        </a:spcBef>
        <a:spcAft>
          <a:spcPct val="0"/>
        </a:spcAft>
        <a:buClr>
          <a:schemeClr val="bg1"/>
        </a:buClr>
        <a:buFont typeface="Wingdings" panose="05000000000000000000"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bg1"/>
        </a:buClr>
        <a:buFont typeface="Wingdings" panose="05000000000000000000"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bg1"/>
        </a:buClr>
        <a:buFont typeface="Wingdings" panose="05000000000000000000" pitchFamily="2" charset="2"/>
        <a:buChar char="§"/>
        <a:defRPr sz="2000">
          <a:solidFill>
            <a:schemeClr val="bg1"/>
          </a:solidFill>
          <a:latin typeface="+mn-lt"/>
        </a:defRPr>
      </a:lvl5pPr>
      <a:lvl6pPr marL="25146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0"/>
            <a:ext cx="9148762" cy="107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 y="1217613"/>
            <a:ext cx="9112250" cy="527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53" name="Text Box 29"/>
          <p:cNvSpPr txBox="1">
            <a:spLocks noChangeArrowheads="1"/>
          </p:cNvSpPr>
          <p:nvPr/>
        </p:nvSpPr>
        <p:spPr bwMode="blackWhite">
          <a:xfrm>
            <a:off x="8774113" y="6619875"/>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0AFB21A6-1D40-4096-A133-8847AE6BD6F8}" type="slidenum">
              <a:rPr lang="en-US" sz="1200" b="1">
                <a:solidFill>
                  <a:srgbClr val="110189"/>
                </a:solidFill>
                <a:cs typeface="Arial" charset="0"/>
                <a:sym typeface="Arial"/>
                <a:rtl val="0"/>
              </a:rPr>
              <a:pPr algn="ctr">
                <a:lnSpc>
                  <a:spcPct val="80000"/>
                </a:lnSpc>
                <a:spcBef>
                  <a:spcPct val="50000"/>
                </a:spcBef>
                <a:defRPr/>
              </a:pPr>
              <a:t>‹#›</a:t>
            </a:fld>
            <a:endParaRPr lang="en-US" sz="1200" b="1">
              <a:solidFill>
                <a:srgbClr val="110189"/>
              </a:solidFill>
              <a:cs typeface="Arial" charset="0"/>
              <a:sym typeface="Arial"/>
              <a:rtl val="0"/>
            </a:endParaRPr>
          </a:p>
        </p:txBody>
      </p:sp>
      <p:sp>
        <p:nvSpPr>
          <p:cNvPr id="34" name="Rectangle 62"/>
          <p:cNvSpPr>
            <a:spLocks noChangeArrowheads="1"/>
          </p:cNvSpPr>
          <p:nvPr/>
        </p:nvSpPr>
        <p:spPr bwMode="auto">
          <a:xfrm>
            <a:off x="0" y="6629400"/>
            <a:ext cx="8839200" cy="95250"/>
          </a:xfrm>
          <a:prstGeom prst="rect">
            <a:avLst/>
          </a:prstGeom>
          <a:solidFill>
            <a:srgbClr val="002060"/>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sp>
        <p:nvSpPr>
          <p:cNvPr id="35" name="Text Box 51"/>
          <p:cNvSpPr txBox="1">
            <a:spLocks noChangeArrowheads="1"/>
          </p:cNvSpPr>
          <p:nvPr/>
        </p:nvSpPr>
        <p:spPr bwMode="auto">
          <a:xfrm>
            <a:off x="381000" y="6567716"/>
            <a:ext cx="2533650" cy="215444"/>
          </a:xfrm>
          <a:prstGeom prst="rect">
            <a:avLst/>
          </a:prstGeom>
          <a:solidFill>
            <a:schemeClr val="bg1"/>
          </a:solidFill>
          <a:ln w="57150">
            <a:noFill/>
            <a:miter lim="800000"/>
            <a:headEnd/>
            <a:tailEnd/>
          </a:ln>
          <a:effectLst/>
        </p:spPr>
        <p:txBody>
          <a:bodyPr tIns="0" bIns="0" anchor="ctr" anchorCtr="1">
            <a:spAutoFit/>
          </a:bodyPr>
          <a:lstStyle/>
          <a:p>
            <a:pPr algn="ctr" eaLnBrk="0" fontAlgn="base" hangingPunct="0">
              <a:spcBef>
                <a:spcPct val="0"/>
              </a:spcBef>
              <a:spcAft>
                <a:spcPct val="0"/>
              </a:spcAft>
              <a:defRPr/>
            </a:pPr>
            <a:r>
              <a:rPr lang="en-US" sz="1400" b="1" i="1" dirty="0">
                <a:solidFill>
                  <a:srgbClr val="002060"/>
                </a:solidFill>
                <a:effectLst>
                  <a:outerShdw blurRad="38100" dist="38100" dir="2700000" algn="tl">
                    <a:srgbClr val="C0C0C0"/>
                  </a:outerShdw>
                </a:effectLst>
                <a:cs typeface="Times New Roman" pitchFamily="18" charset="0"/>
                <a:sym typeface="Arial"/>
                <a:rtl val="0"/>
              </a:rPr>
              <a:t>US National Ice Center</a:t>
            </a:r>
          </a:p>
        </p:txBody>
      </p:sp>
      <p:sp>
        <p:nvSpPr>
          <p:cNvPr id="37" name="Rectangle 61"/>
          <p:cNvSpPr>
            <a:spLocks noChangeArrowheads="1"/>
          </p:cNvSpPr>
          <p:nvPr/>
        </p:nvSpPr>
        <p:spPr bwMode="auto">
          <a:xfrm>
            <a:off x="0" y="6781800"/>
            <a:ext cx="9144000" cy="76200"/>
          </a:xfrm>
          <a:prstGeom prst="rect">
            <a:avLst/>
          </a:prstGeom>
          <a:solidFill>
            <a:srgbClr val="00B0F0"/>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sp>
        <p:nvSpPr>
          <p:cNvPr id="38" name="Rectangle 63"/>
          <p:cNvSpPr>
            <a:spLocks noChangeArrowheads="1"/>
          </p:cNvSpPr>
          <p:nvPr/>
        </p:nvSpPr>
        <p:spPr bwMode="auto">
          <a:xfrm>
            <a:off x="0" y="1027113"/>
            <a:ext cx="9144000" cy="95250"/>
          </a:xfrm>
          <a:prstGeom prst="rect">
            <a:avLst/>
          </a:prstGeom>
          <a:solidFill>
            <a:srgbClr val="002060"/>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sp>
        <p:nvSpPr>
          <p:cNvPr id="39" name="Rectangle 64"/>
          <p:cNvSpPr>
            <a:spLocks noChangeArrowheads="1"/>
          </p:cNvSpPr>
          <p:nvPr/>
        </p:nvSpPr>
        <p:spPr bwMode="auto">
          <a:xfrm>
            <a:off x="0" y="1179513"/>
            <a:ext cx="9144000" cy="76200"/>
          </a:xfrm>
          <a:prstGeom prst="rect">
            <a:avLst/>
          </a:prstGeom>
          <a:solidFill>
            <a:srgbClr val="0070C0"/>
          </a:solidFill>
          <a:ln w="19050" algn="ctr">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sym typeface="Arial"/>
              <a:rtl val="0"/>
            </a:endParaRPr>
          </a:p>
        </p:txBody>
      </p:sp>
      <p:pic>
        <p:nvPicPr>
          <p:cNvPr id="20" name="Picture 1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439" y="73542"/>
            <a:ext cx="915161" cy="915924"/>
          </a:xfrm>
          <a:prstGeom prst="rect">
            <a:avLst/>
          </a:prstGeom>
        </p:spPr>
      </p:pic>
      <p:pic>
        <p:nvPicPr>
          <p:cNvPr id="14" name="Picture 2"/>
          <p:cNvPicPr>
            <a:picLocks noChangeAspect="1" noChangeArrowheads="1"/>
          </p:cNvPicPr>
          <p:nvPr userDrawn="1"/>
        </p:nvPicPr>
        <p:blipFill rotWithShape="1">
          <a:blip r:embed="rId13">
            <a:extLst>
              <a:ext uri="{28A0092B-C50C-407E-A947-70E740481C1C}">
                <a14:useLocalDpi xmlns:a14="http://schemas.microsoft.com/office/drawing/2010/main"/>
              </a:ext>
            </a:extLst>
          </a:blip>
          <a:srcRect l="41882" r="42567"/>
          <a:stretch/>
        </p:blipFill>
        <p:spPr bwMode="auto">
          <a:xfrm>
            <a:off x="8077199" y="36513"/>
            <a:ext cx="1035051" cy="96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8104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002060"/>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rgbClr val="002060"/>
          </a:solidFill>
          <a:latin typeface="+mn-lt"/>
          <a:ea typeface="+mn-ea"/>
          <a:cs typeface="+mn-cs"/>
        </a:defRPr>
      </a:lvl1pPr>
      <a:lvl2pPr marL="682625" indent="-225425" algn="l" rtl="0" eaLnBrk="0" fontAlgn="base" hangingPunct="0">
        <a:spcBef>
          <a:spcPct val="20000"/>
        </a:spcBef>
        <a:spcAft>
          <a:spcPct val="0"/>
        </a:spcAft>
        <a:buChar char="–"/>
        <a:defRPr sz="1600" b="1">
          <a:solidFill>
            <a:srgbClr val="002060"/>
          </a:solidFill>
          <a:latin typeface="+mn-lt"/>
          <a:cs typeface="+mn-cs"/>
        </a:defRPr>
      </a:lvl2pPr>
      <a:lvl3pPr marL="1143000" indent="-228600" algn="l" rtl="0" eaLnBrk="0" fontAlgn="base" hangingPunct="0">
        <a:spcBef>
          <a:spcPct val="20000"/>
        </a:spcBef>
        <a:spcAft>
          <a:spcPct val="0"/>
        </a:spcAft>
        <a:buChar char="•"/>
        <a:defRPr sz="1400" b="1">
          <a:solidFill>
            <a:srgbClr val="002060"/>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png"/><Relationship Id="rId3" Type="http://schemas.openxmlformats.org/officeDocument/2006/relationships/image" Target="../media/image17.gif"/><Relationship Id="rId7" Type="http://schemas.openxmlformats.org/officeDocument/2006/relationships/image" Target="../media/image21.gif"/><Relationship Id="rId12"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gif"/><Relationship Id="rId10" Type="http://schemas.openxmlformats.org/officeDocument/2006/relationships/image" Target="../media/image24.gif"/><Relationship Id="rId4" Type="http://schemas.openxmlformats.org/officeDocument/2006/relationships/image" Target="../media/image18.gif"/><Relationship Id="rId9"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l="-24000" r="-24000"/>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685801" y="15875"/>
            <a:ext cx="7772400" cy="1889125"/>
          </a:xfrm>
        </p:spPr>
        <p:txBody>
          <a:bodyPr/>
          <a:lstStyle/>
          <a:p>
            <a:r>
              <a:rPr lang="en-US" dirty="0" smtClean="0"/>
              <a:t> Satellite Data for the Oceans</a:t>
            </a:r>
            <a:br>
              <a:rPr lang="en-US" dirty="0" smtClean="0"/>
            </a:br>
            <a:endParaRPr lang="en-US" dirty="0"/>
          </a:p>
        </p:txBody>
      </p:sp>
      <p:sp>
        <p:nvSpPr>
          <p:cNvPr id="9" name="Subtitle 8"/>
          <p:cNvSpPr>
            <a:spLocks noGrp="1"/>
          </p:cNvSpPr>
          <p:nvPr>
            <p:ph type="subTitle" idx="1"/>
          </p:nvPr>
        </p:nvSpPr>
        <p:spPr>
          <a:xfrm>
            <a:off x="1371602" y="3886200"/>
            <a:ext cx="6400799" cy="2971800"/>
          </a:xfrm>
        </p:spPr>
        <p:txBody>
          <a:bodyPr/>
          <a:lstStyle/>
          <a:p>
            <a:r>
              <a:rPr lang="en-US" sz="2400" b="1" dirty="0" smtClean="0">
                <a:solidFill>
                  <a:schemeClr val="bg2"/>
                </a:solidFill>
              </a:rPr>
              <a:t>Joe Sienkiewicz, </a:t>
            </a:r>
          </a:p>
          <a:p>
            <a:r>
              <a:rPr lang="en-US" sz="2000" b="1" dirty="0" smtClean="0">
                <a:solidFill>
                  <a:schemeClr val="bg2"/>
                </a:solidFill>
              </a:rPr>
              <a:t>NOAA Ocean Prediction Center</a:t>
            </a:r>
          </a:p>
          <a:p>
            <a:r>
              <a:rPr lang="en-US" sz="2000" b="1" dirty="0" smtClean="0">
                <a:solidFill>
                  <a:schemeClr val="bg2"/>
                </a:solidFill>
              </a:rPr>
              <a:t>College Park, Maryland</a:t>
            </a:r>
          </a:p>
          <a:p>
            <a:endParaRPr lang="en-US" sz="2000" b="1" dirty="0">
              <a:solidFill>
                <a:schemeClr val="bg2"/>
              </a:solidFill>
            </a:endParaRPr>
          </a:p>
          <a:p>
            <a:endParaRPr lang="en-US" sz="2000" b="1" dirty="0" smtClean="0">
              <a:solidFill>
                <a:schemeClr val="bg2"/>
              </a:solidFill>
            </a:endParaRPr>
          </a:p>
          <a:p>
            <a:endParaRPr lang="en-US" sz="2000" b="1" dirty="0">
              <a:solidFill>
                <a:schemeClr val="bg2"/>
              </a:solidFill>
            </a:endParaRPr>
          </a:p>
          <a:p>
            <a:r>
              <a:rPr lang="en-US" sz="2000" b="1" dirty="0" smtClean="0">
                <a:solidFill>
                  <a:schemeClr val="bg2"/>
                </a:solidFill>
              </a:rPr>
              <a:t>CEOS-SIT </a:t>
            </a:r>
          </a:p>
          <a:p>
            <a:endParaRPr lang="en-US" sz="1800" b="1" dirty="0" smtClean="0">
              <a:solidFill>
                <a:schemeClr val="bg2"/>
              </a:solidFill>
            </a:endParaRPr>
          </a:p>
          <a:p>
            <a:endParaRPr lang="en-US" sz="1800" b="1" dirty="0">
              <a:solidFill>
                <a:srgbClr val="002060"/>
              </a:solidFill>
            </a:endParaRPr>
          </a:p>
          <a:p>
            <a:endParaRPr lang="en-US" sz="1800" b="1" dirty="0">
              <a:solidFill>
                <a:schemeClr val="bg2"/>
              </a:solidFill>
            </a:endParaRPr>
          </a:p>
        </p:txBody>
      </p:sp>
    </p:spTree>
    <p:extLst>
      <p:ext uri="{BB962C8B-B14F-4D97-AF65-F5344CB8AC3E}">
        <p14:creationId xmlns:p14="http://schemas.microsoft.com/office/powerpoint/2010/main" val="133675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745259"/>
            <a:ext cx="4581788" cy="3436341"/>
          </a:xfrm>
          <a:prstGeom prst="rect">
            <a:avLst/>
          </a:prstGeom>
        </p:spPr>
      </p:pic>
      <p:sp>
        <p:nvSpPr>
          <p:cNvPr id="2" name="Title 1"/>
          <p:cNvSpPr>
            <a:spLocks noGrp="1"/>
          </p:cNvSpPr>
          <p:nvPr>
            <p:ph type="title"/>
          </p:nvPr>
        </p:nvSpPr>
        <p:spPr/>
        <p:txBody>
          <a:bodyPr/>
          <a:lstStyle/>
          <a:p>
            <a:r>
              <a:rPr lang="en-US" dirty="0" smtClean="0">
                <a:solidFill>
                  <a:srgbClr val="002060"/>
                </a:solidFill>
              </a:rPr>
              <a:t>Training </a:t>
            </a:r>
            <a:endParaRPr lang="en-US" dirty="0">
              <a:solidFill>
                <a:srgbClr val="002060"/>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5290458"/>
            <a:ext cx="4571999" cy="1567542"/>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85800"/>
            <a:ext cx="3352800" cy="105945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4343400"/>
            <a:ext cx="2784373" cy="24384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3846" y="685800"/>
            <a:ext cx="3211266" cy="1086065"/>
          </a:xfrm>
          <a:prstGeom prst="rect">
            <a:avLst/>
          </a:prstGeom>
        </p:spPr>
      </p:pic>
      <p:sp>
        <p:nvSpPr>
          <p:cNvPr id="9" name="TextBox 8"/>
          <p:cNvSpPr txBox="1"/>
          <p:nvPr/>
        </p:nvSpPr>
        <p:spPr>
          <a:xfrm>
            <a:off x="228600" y="1752600"/>
            <a:ext cx="2209800" cy="2677656"/>
          </a:xfrm>
          <a:prstGeom prst="rect">
            <a:avLst/>
          </a:prstGeom>
          <a:noFill/>
        </p:spPr>
        <p:txBody>
          <a:bodyPr wrap="square" rtlCol="0">
            <a:spAutoFit/>
          </a:bodyPr>
          <a:lstStyle/>
          <a:p>
            <a:r>
              <a:rPr lang="en-US" dirty="0" smtClean="0"/>
              <a:t>Hands on</a:t>
            </a:r>
          </a:p>
          <a:p>
            <a:r>
              <a:rPr lang="en-US" dirty="0" smtClean="0"/>
              <a:t>Integrated displays</a:t>
            </a:r>
          </a:p>
          <a:p>
            <a:r>
              <a:rPr lang="en-US" dirty="0" smtClean="0"/>
              <a:t>   </a:t>
            </a:r>
            <a:r>
              <a:rPr lang="en-US" sz="1000" dirty="0" smtClean="0"/>
              <a:t>data</a:t>
            </a:r>
          </a:p>
          <a:p>
            <a:r>
              <a:rPr lang="en-US" sz="1000" dirty="0" smtClean="0"/>
              <a:t>     models</a:t>
            </a:r>
          </a:p>
          <a:p>
            <a:r>
              <a:rPr lang="en-US" sz="1000" dirty="0"/>
              <a:t> </a:t>
            </a:r>
            <a:r>
              <a:rPr lang="en-US" sz="1000" dirty="0" smtClean="0"/>
              <a:t>    observations</a:t>
            </a:r>
          </a:p>
          <a:p>
            <a:r>
              <a:rPr lang="en-US" dirty="0" smtClean="0"/>
              <a:t>Interaction w/SMEs</a:t>
            </a:r>
          </a:p>
          <a:p>
            <a:r>
              <a:rPr lang="en-US" dirty="0" smtClean="0"/>
              <a:t>Students</a:t>
            </a:r>
          </a:p>
          <a:p>
            <a:r>
              <a:rPr lang="en-US" dirty="0" smtClean="0"/>
              <a:t>   </a:t>
            </a:r>
            <a:r>
              <a:rPr lang="en-US" sz="1000" dirty="0" smtClean="0"/>
              <a:t>depart with data and  application</a:t>
            </a:r>
          </a:p>
          <a:p>
            <a:r>
              <a:rPr lang="en-US" sz="1000" dirty="0"/>
              <a:t> </a:t>
            </a:r>
            <a:r>
              <a:rPr lang="en-US" sz="1000" dirty="0" smtClean="0"/>
              <a:t>    No guarantee post course</a:t>
            </a:r>
          </a:p>
          <a:p>
            <a:r>
              <a:rPr lang="en-US" sz="1000" dirty="0" smtClean="0"/>
              <a:t>      </a:t>
            </a:r>
          </a:p>
          <a:p>
            <a:r>
              <a:rPr lang="en-US" sz="1000" dirty="0"/>
              <a:t> </a:t>
            </a:r>
            <a:r>
              <a:rPr lang="en-US" sz="1000" dirty="0" smtClean="0"/>
              <a:t>   </a:t>
            </a:r>
          </a:p>
          <a:p>
            <a:endParaRPr lang="en-US" sz="1000" dirty="0"/>
          </a:p>
        </p:txBody>
      </p:sp>
    </p:spTree>
    <p:extLst>
      <p:ext uri="{BB962C8B-B14F-4D97-AF65-F5344CB8AC3E}">
        <p14:creationId xmlns:p14="http://schemas.microsoft.com/office/powerpoint/2010/main" val="68021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Thoughts…</a:t>
            </a:r>
            <a:endParaRPr lang="en-US" dirty="0">
              <a:solidFill>
                <a:srgbClr val="002060"/>
              </a:solidFill>
            </a:endParaRPr>
          </a:p>
        </p:txBody>
      </p:sp>
      <p:sp>
        <p:nvSpPr>
          <p:cNvPr id="3" name="Content Placeholder 2"/>
          <p:cNvSpPr>
            <a:spLocks noGrp="1"/>
          </p:cNvSpPr>
          <p:nvPr>
            <p:ph idx="1"/>
          </p:nvPr>
        </p:nvSpPr>
        <p:spPr>
          <a:xfrm>
            <a:off x="304800" y="990600"/>
            <a:ext cx="8686800" cy="5867400"/>
          </a:xfrm>
        </p:spPr>
        <p:txBody>
          <a:bodyPr/>
          <a:lstStyle/>
          <a:p>
            <a:r>
              <a:rPr lang="en-US" sz="2000" dirty="0" smtClean="0">
                <a:solidFill>
                  <a:srgbClr val="002060"/>
                </a:solidFill>
              </a:rPr>
              <a:t>What are spatial and temporal sampling needs for phenomena of interest?</a:t>
            </a:r>
          </a:p>
          <a:p>
            <a:pPr lvl="1"/>
            <a:r>
              <a:rPr lang="en-US" sz="1600" dirty="0" smtClean="0">
                <a:solidFill>
                  <a:srgbClr val="002060"/>
                </a:solidFill>
              </a:rPr>
              <a:t>Orbit phasing, repeat cycle, diurnal cycle</a:t>
            </a:r>
          </a:p>
          <a:p>
            <a:pPr lvl="1"/>
            <a:r>
              <a:rPr lang="en-US" sz="1600" dirty="0" smtClean="0">
                <a:solidFill>
                  <a:srgbClr val="002060"/>
                </a:solidFill>
              </a:rPr>
              <a:t>Having similar sensors </a:t>
            </a:r>
          </a:p>
          <a:p>
            <a:r>
              <a:rPr lang="en-US" sz="2000" dirty="0" smtClean="0">
                <a:solidFill>
                  <a:srgbClr val="002060"/>
                </a:solidFill>
              </a:rPr>
              <a:t>Low data latency</a:t>
            </a:r>
          </a:p>
          <a:p>
            <a:r>
              <a:rPr lang="en-US" sz="2000" dirty="0" smtClean="0">
                <a:solidFill>
                  <a:srgbClr val="002060"/>
                </a:solidFill>
              </a:rPr>
              <a:t>Data </a:t>
            </a:r>
            <a:r>
              <a:rPr lang="en-US" sz="2000" dirty="0" smtClean="0">
                <a:solidFill>
                  <a:srgbClr val="002060"/>
                </a:solidFill>
              </a:rPr>
              <a:t>sharing of satellite capabilities to enhance or create a constellation</a:t>
            </a:r>
          </a:p>
          <a:p>
            <a:pPr lvl="1"/>
            <a:r>
              <a:rPr lang="en-US" sz="1600" dirty="0" smtClean="0">
                <a:solidFill>
                  <a:srgbClr val="002060"/>
                </a:solidFill>
              </a:rPr>
              <a:t>Altimeters</a:t>
            </a:r>
          </a:p>
          <a:p>
            <a:pPr lvl="1"/>
            <a:r>
              <a:rPr lang="en-US" sz="1600" dirty="0" smtClean="0">
                <a:solidFill>
                  <a:srgbClr val="002060"/>
                </a:solidFill>
              </a:rPr>
              <a:t>Ocean winds</a:t>
            </a:r>
            <a:endParaRPr lang="en-US" sz="1600" dirty="0" smtClean="0">
              <a:solidFill>
                <a:srgbClr val="002060"/>
              </a:solidFill>
            </a:endParaRPr>
          </a:p>
          <a:p>
            <a:r>
              <a:rPr lang="en-US" sz="2000" dirty="0" smtClean="0">
                <a:solidFill>
                  <a:srgbClr val="002060"/>
                </a:solidFill>
              </a:rPr>
              <a:t>Usage – forecasters make critical decision based on one data point</a:t>
            </a:r>
          </a:p>
          <a:p>
            <a:pPr lvl="1"/>
            <a:r>
              <a:rPr lang="en-US" sz="1600" dirty="0" smtClean="0">
                <a:solidFill>
                  <a:srgbClr val="002060"/>
                </a:solidFill>
              </a:rPr>
              <a:t> requires display of representative resolution (instrument capability)</a:t>
            </a:r>
          </a:p>
          <a:p>
            <a:r>
              <a:rPr lang="en-US" sz="2000" dirty="0" smtClean="0">
                <a:solidFill>
                  <a:srgbClr val="002060"/>
                </a:solidFill>
              </a:rPr>
              <a:t>Validation </a:t>
            </a:r>
          </a:p>
          <a:p>
            <a:pPr lvl="1"/>
            <a:r>
              <a:rPr lang="en-US" sz="1600" dirty="0" smtClean="0">
                <a:solidFill>
                  <a:srgbClr val="002060"/>
                </a:solidFill>
              </a:rPr>
              <a:t>Example – ocean winds in extreme conditions – P-3 flights</a:t>
            </a:r>
          </a:p>
          <a:p>
            <a:r>
              <a:rPr lang="en-US" sz="2000" dirty="0" smtClean="0">
                <a:solidFill>
                  <a:srgbClr val="002060"/>
                </a:solidFill>
              </a:rPr>
              <a:t>Integrated observations (collocation in space and time) of </a:t>
            </a:r>
            <a:r>
              <a:rPr lang="en-US" sz="2000" dirty="0" err="1" smtClean="0">
                <a:solidFill>
                  <a:srgbClr val="002060"/>
                </a:solidFill>
              </a:rPr>
              <a:t>atmos</a:t>
            </a:r>
            <a:r>
              <a:rPr lang="en-US" sz="2000" dirty="0" smtClean="0">
                <a:solidFill>
                  <a:srgbClr val="002060"/>
                </a:solidFill>
              </a:rPr>
              <a:t> and ocean</a:t>
            </a:r>
          </a:p>
          <a:p>
            <a:pPr lvl="1"/>
            <a:r>
              <a:rPr lang="en-US" sz="1600" dirty="0" smtClean="0">
                <a:solidFill>
                  <a:srgbClr val="002060"/>
                </a:solidFill>
              </a:rPr>
              <a:t>Determine dependencies (EX: Wind, SST, Rain)</a:t>
            </a:r>
          </a:p>
          <a:p>
            <a:r>
              <a:rPr lang="en-US" sz="2000" dirty="0" smtClean="0">
                <a:solidFill>
                  <a:srgbClr val="002060"/>
                </a:solidFill>
              </a:rPr>
              <a:t>Training</a:t>
            </a:r>
            <a:r>
              <a:rPr lang="en-US" sz="1600" dirty="0" smtClean="0">
                <a:solidFill>
                  <a:srgbClr val="002060"/>
                </a:solidFill>
              </a:rPr>
              <a:t>	</a:t>
            </a:r>
          </a:p>
          <a:p>
            <a:pPr lvl="1"/>
            <a:r>
              <a:rPr lang="en-US" sz="1600" dirty="0" smtClean="0">
                <a:solidFill>
                  <a:srgbClr val="002060"/>
                </a:solidFill>
              </a:rPr>
              <a:t>Co-located with Subject Matter Experts (not so for most)</a:t>
            </a:r>
          </a:p>
          <a:p>
            <a:pPr lvl="1"/>
            <a:r>
              <a:rPr lang="en-US" sz="1600" dirty="0" smtClean="0">
                <a:solidFill>
                  <a:srgbClr val="002060"/>
                </a:solidFill>
              </a:rPr>
              <a:t>Requires validated and consistent data (similar answer from similar instruments)</a:t>
            </a:r>
          </a:p>
          <a:p>
            <a:pPr lvl="1"/>
            <a:r>
              <a:rPr lang="en-US" sz="1600" dirty="0" smtClean="0">
                <a:solidFill>
                  <a:srgbClr val="002060"/>
                </a:solidFill>
              </a:rPr>
              <a:t>Data access and readability needed – understand strength and weaknesses</a:t>
            </a:r>
          </a:p>
          <a:p>
            <a:pPr lvl="1"/>
            <a:r>
              <a:rPr lang="en-US" sz="1600" dirty="0" smtClean="0">
                <a:solidFill>
                  <a:srgbClr val="002060"/>
                </a:solidFill>
              </a:rPr>
              <a:t>Post training – access and utilization (continues a big challenge)  </a:t>
            </a:r>
            <a:endParaRPr lang="en-US" sz="1600" dirty="0">
              <a:solidFill>
                <a:srgbClr val="002060"/>
              </a:solidFill>
            </a:endParaRPr>
          </a:p>
        </p:txBody>
      </p:sp>
    </p:spTree>
    <p:extLst>
      <p:ext uri="{BB962C8B-B14F-4D97-AF65-F5344CB8AC3E}">
        <p14:creationId xmlns:p14="http://schemas.microsoft.com/office/powerpoint/2010/main" val="3385454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5520" y="0"/>
            <a:ext cx="11185320" cy="6858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066" y="-1"/>
            <a:ext cx="11182865" cy="6856494"/>
          </a:xfrm>
          <a:prstGeom prst="rect">
            <a:avLst/>
          </a:prstGeom>
        </p:spPr>
      </p:pic>
      <p:sp>
        <p:nvSpPr>
          <p:cNvPr id="7" name="Rectangle 6"/>
          <p:cNvSpPr/>
          <p:nvPr/>
        </p:nvSpPr>
        <p:spPr>
          <a:xfrm>
            <a:off x="228600" y="685"/>
            <a:ext cx="2790444" cy="2308324"/>
          </a:xfrm>
          <a:prstGeom prst="rect">
            <a:avLst/>
          </a:prstGeom>
        </p:spPr>
        <p:txBody>
          <a:bodyPr wrap="none">
            <a:spAutoFit/>
          </a:bodyPr>
          <a:lstStyle/>
          <a:p>
            <a:r>
              <a:rPr lang="en-US" u="sng" dirty="0" smtClean="0">
                <a:solidFill>
                  <a:srgbClr val="002060"/>
                </a:solidFill>
              </a:rPr>
              <a:t>Data user perspective</a:t>
            </a:r>
          </a:p>
          <a:p>
            <a:r>
              <a:rPr lang="en-US" dirty="0" smtClean="0">
                <a:solidFill>
                  <a:srgbClr val="002060"/>
                </a:solidFill>
              </a:rPr>
              <a:t/>
            </a:r>
            <a:br>
              <a:rPr lang="en-US" dirty="0" smtClean="0">
                <a:solidFill>
                  <a:srgbClr val="002060"/>
                </a:solidFill>
              </a:rPr>
            </a:br>
            <a:r>
              <a:rPr lang="en-US" dirty="0" smtClean="0">
                <a:solidFill>
                  <a:srgbClr val="002060"/>
                </a:solidFill>
              </a:rPr>
              <a:t>Data formats </a:t>
            </a:r>
          </a:p>
          <a:p>
            <a:r>
              <a:rPr lang="en-US" dirty="0">
                <a:solidFill>
                  <a:srgbClr val="002060"/>
                </a:solidFill>
              </a:rPr>
              <a:t>	</a:t>
            </a:r>
            <a:r>
              <a:rPr lang="en-US" dirty="0" smtClean="0">
                <a:solidFill>
                  <a:srgbClr val="002060"/>
                </a:solidFill>
              </a:rPr>
              <a:t>accepted</a:t>
            </a:r>
          </a:p>
          <a:p>
            <a:r>
              <a:rPr lang="en-US" dirty="0">
                <a:solidFill>
                  <a:srgbClr val="002060"/>
                </a:solidFill>
              </a:rPr>
              <a:t>	</a:t>
            </a:r>
            <a:r>
              <a:rPr lang="en-US" dirty="0" smtClean="0">
                <a:solidFill>
                  <a:srgbClr val="002060"/>
                </a:solidFill>
              </a:rPr>
              <a:t>anticipated</a:t>
            </a:r>
            <a:br>
              <a:rPr lang="en-US" dirty="0" smtClean="0">
                <a:solidFill>
                  <a:srgbClr val="002060"/>
                </a:solidFill>
              </a:rPr>
            </a:br>
            <a:r>
              <a:rPr lang="en-US" dirty="0" smtClean="0">
                <a:solidFill>
                  <a:srgbClr val="002060"/>
                </a:solidFill>
              </a:rPr>
              <a:t>Latency – as low as possible</a:t>
            </a:r>
          </a:p>
          <a:p>
            <a:endParaRPr lang="en-US" dirty="0" smtClean="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8727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983"/>
            <a:ext cx="9144000" cy="6202017"/>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solidFill>
                  <a:srgbClr val="002060"/>
                </a:solidFill>
              </a:rPr>
              <a:t>Displays</a:t>
            </a:r>
            <a:endParaRPr lang="en-US" dirty="0">
              <a:solidFill>
                <a:srgbClr val="002060"/>
              </a:solidFill>
            </a:endParaRPr>
          </a:p>
        </p:txBody>
      </p:sp>
      <p:sp>
        <p:nvSpPr>
          <p:cNvPr id="3" name="Content Placeholder 2"/>
          <p:cNvSpPr>
            <a:spLocks noGrp="1"/>
          </p:cNvSpPr>
          <p:nvPr>
            <p:ph idx="1"/>
          </p:nvPr>
        </p:nvSpPr>
        <p:spPr>
          <a:xfrm>
            <a:off x="0" y="655637"/>
            <a:ext cx="8229600" cy="4525963"/>
          </a:xfrm>
        </p:spPr>
        <p:txBody>
          <a:bodyPr/>
          <a:lstStyle/>
          <a:p>
            <a:r>
              <a:rPr lang="en-US" dirty="0" smtClean="0">
                <a:solidFill>
                  <a:schemeClr val="bg1">
                    <a:lumMod val="75000"/>
                  </a:schemeClr>
                </a:solidFill>
              </a:rPr>
              <a:t>Easily interpreted  </a:t>
            </a:r>
          </a:p>
          <a:p>
            <a:pPr lvl="1"/>
            <a:r>
              <a:rPr lang="en-US" sz="1800" dirty="0" smtClean="0">
                <a:solidFill>
                  <a:schemeClr val="bg1">
                    <a:lumMod val="75000"/>
                  </a:schemeClr>
                </a:solidFill>
              </a:rPr>
              <a:t>Data acquisition time</a:t>
            </a:r>
          </a:p>
          <a:p>
            <a:pPr lvl="1"/>
            <a:r>
              <a:rPr lang="en-US" sz="1800" dirty="0" smtClean="0">
                <a:solidFill>
                  <a:schemeClr val="bg1">
                    <a:lumMod val="75000"/>
                  </a:schemeClr>
                </a:solidFill>
              </a:rPr>
              <a:t>QC or appropriate flagging</a:t>
            </a:r>
          </a:p>
          <a:p>
            <a:pPr lvl="1"/>
            <a:r>
              <a:rPr lang="en-US" sz="1800" dirty="0" smtClean="0">
                <a:solidFill>
                  <a:schemeClr val="bg1">
                    <a:lumMod val="75000"/>
                  </a:schemeClr>
                </a:solidFill>
              </a:rPr>
              <a:t> Can distinguish criteria </a:t>
            </a:r>
          </a:p>
          <a:p>
            <a:pPr lvl="2"/>
            <a:r>
              <a:rPr lang="en-US" sz="1400" dirty="0" smtClean="0">
                <a:solidFill>
                  <a:schemeClr val="bg1">
                    <a:lumMod val="75000"/>
                  </a:schemeClr>
                </a:solidFill>
              </a:rPr>
              <a:t>(Beaufort scale)</a:t>
            </a:r>
          </a:p>
          <a:p>
            <a:pPr lvl="1"/>
            <a:r>
              <a:rPr lang="en-US" sz="1800" dirty="0" smtClean="0">
                <a:solidFill>
                  <a:schemeClr val="bg1">
                    <a:lumMod val="75000"/>
                  </a:schemeClr>
                </a:solidFill>
              </a:rPr>
              <a:t>Standardized displays</a:t>
            </a:r>
          </a:p>
          <a:p>
            <a:pPr lvl="2"/>
            <a:r>
              <a:rPr lang="en-US" sz="1400" dirty="0" smtClean="0">
                <a:solidFill>
                  <a:schemeClr val="bg1">
                    <a:lumMod val="75000"/>
                  </a:schemeClr>
                </a:solidFill>
              </a:rPr>
              <a:t>Observations</a:t>
            </a:r>
          </a:p>
          <a:p>
            <a:pPr lvl="2"/>
            <a:r>
              <a:rPr lang="en-US" sz="1400" dirty="0" smtClean="0">
                <a:solidFill>
                  <a:schemeClr val="bg1">
                    <a:lumMod val="75000"/>
                  </a:schemeClr>
                </a:solidFill>
              </a:rPr>
              <a:t>Numerical model output</a:t>
            </a:r>
          </a:p>
          <a:p>
            <a:pPr lvl="1"/>
            <a:r>
              <a:rPr lang="en-US" sz="1800" dirty="0" smtClean="0">
                <a:solidFill>
                  <a:schemeClr val="bg1">
                    <a:lumMod val="75000"/>
                  </a:schemeClr>
                </a:solidFill>
              </a:rPr>
              <a:t>Can thin for legibility</a:t>
            </a:r>
          </a:p>
          <a:p>
            <a:pPr lvl="2"/>
            <a:r>
              <a:rPr lang="en-US" sz="1000" dirty="0" smtClean="0">
                <a:solidFill>
                  <a:schemeClr val="bg1">
                    <a:lumMod val="75000"/>
                  </a:schemeClr>
                </a:solidFill>
              </a:rPr>
              <a:t>Be careful not to thin </a:t>
            </a:r>
            <a:r>
              <a:rPr lang="en-US" sz="1000" dirty="0" err="1" smtClean="0">
                <a:solidFill>
                  <a:schemeClr val="bg1">
                    <a:lumMod val="75000"/>
                  </a:schemeClr>
                </a:solidFill>
              </a:rPr>
              <a:t>relevent</a:t>
            </a:r>
            <a:r>
              <a:rPr lang="en-US" sz="1000" dirty="0" smtClean="0">
                <a:solidFill>
                  <a:schemeClr val="bg1">
                    <a:lumMod val="75000"/>
                  </a:schemeClr>
                </a:solidFill>
              </a:rPr>
              <a:t> signals</a:t>
            </a:r>
            <a:br>
              <a:rPr lang="en-US" sz="1000" dirty="0" smtClean="0">
                <a:solidFill>
                  <a:schemeClr val="bg1">
                    <a:lumMod val="75000"/>
                  </a:schemeClr>
                </a:solidFill>
              </a:rPr>
            </a:br>
            <a:endParaRPr lang="en-US" sz="1000" dirty="0" smtClean="0">
              <a:solidFill>
                <a:schemeClr val="bg1">
                  <a:lumMod val="75000"/>
                </a:schemeClr>
              </a:solidFill>
            </a:endParaRPr>
          </a:p>
          <a:p>
            <a:pPr lvl="1"/>
            <a:r>
              <a:rPr lang="en-US" sz="1800" dirty="0" smtClean="0">
                <a:solidFill>
                  <a:schemeClr val="bg1">
                    <a:lumMod val="75000"/>
                  </a:schemeClr>
                </a:solidFill>
              </a:rPr>
              <a:t>We make decisions based </a:t>
            </a:r>
            <a:br>
              <a:rPr lang="en-US" sz="1800" dirty="0" smtClean="0">
                <a:solidFill>
                  <a:schemeClr val="bg1">
                    <a:lumMod val="75000"/>
                  </a:schemeClr>
                </a:solidFill>
              </a:rPr>
            </a:br>
            <a:r>
              <a:rPr lang="en-US" sz="1800" dirty="0" smtClean="0">
                <a:solidFill>
                  <a:schemeClr val="bg1">
                    <a:lumMod val="75000"/>
                  </a:schemeClr>
                </a:solidFill>
              </a:rPr>
              <a:t>on a single piece of data</a:t>
            </a:r>
          </a:p>
          <a:p>
            <a:pPr marL="914400" lvl="2" indent="0">
              <a:buNone/>
            </a:pPr>
            <a:r>
              <a:rPr lang="en-US" sz="1400" dirty="0" smtClean="0">
                <a:solidFill>
                  <a:schemeClr val="bg1">
                    <a:lumMod val="75000"/>
                  </a:schemeClr>
                </a:solidFill>
              </a:rPr>
              <a:t>  </a:t>
            </a:r>
            <a:endParaRPr lang="en-US" sz="1400" dirty="0">
              <a:solidFill>
                <a:schemeClr val="bg1">
                  <a:lumMod val="75000"/>
                </a:schemeClr>
              </a:solidFill>
            </a:endParaRPr>
          </a:p>
        </p:txBody>
      </p:sp>
    </p:spTree>
    <p:extLst>
      <p:ext uri="{BB962C8B-B14F-4D97-AF65-F5344CB8AC3E}">
        <p14:creationId xmlns:p14="http://schemas.microsoft.com/office/powerpoint/2010/main" val="918207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55982"/>
            <a:ext cx="9144000" cy="6202018"/>
          </a:xfrm>
        </p:spPr>
      </p:pic>
    </p:spTree>
    <p:extLst>
      <p:ext uri="{BB962C8B-B14F-4D97-AF65-F5344CB8AC3E}">
        <p14:creationId xmlns:p14="http://schemas.microsoft.com/office/powerpoint/2010/main" val="181776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a:xfrm>
            <a:off x="1447800" y="304800"/>
            <a:ext cx="6172200" cy="1143000"/>
          </a:xfrm>
        </p:spPr>
        <p:txBody>
          <a:bodyPr rtlCol="0">
            <a:normAutofit fontScale="90000"/>
          </a:bodyPr>
          <a:lstStyle/>
          <a:p>
            <a:pPr eaLnBrk="1" fontAlgn="auto" hangingPunct="1">
              <a:defRPr/>
            </a:pPr>
            <a:r>
              <a:rPr lang="en-US" sz="3200" dirty="0" smtClean="0"/>
              <a:t>Hurricane Force Extra-tropical Cyclones - Detection and Warning Trend using </a:t>
            </a:r>
            <a:r>
              <a:rPr lang="en-US" sz="3200" dirty="0" err="1" smtClean="0"/>
              <a:t>QuikSCAT</a:t>
            </a:r>
            <a:r>
              <a:rPr lang="en-US" sz="3200" dirty="0" smtClean="0"/>
              <a:t/>
            </a:r>
            <a:br>
              <a:rPr lang="en-US" sz="3200" dirty="0" smtClean="0"/>
            </a:br>
            <a:r>
              <a:rPr lang="en-US" sz="3200" dirty="0" smtClean="0"/>
              <a:t>2000-2009</a:t>
            </a:r>
          </a:p>
        </p:txBody>
      </p:sp>
      <p:sp>
        <p:nvSpPr>
          <p:cNvPr id="13315" name="Text Placeholder 1"/>
          <p:cNvSpPr txBox="1">
            <a:spLocks noGrp="1"/>
          </p:cNvSpPr>
          <p:nvPr>
            <p:ph type="body" idx="1"/>
          </p:nvPr>
        </p:nvSpPr>
        <p:spPr>
          <a:xfrm>
            <a:off x="685800" y="1676400"/>
            <a:ext cx="7772400" cy="4419600"/>
          </a:xfrm>
        </p:spPr>
        <p:txBody>
          <a:bodyPr/>
          <a:lstStyle/>
          <a:p>
            <a:pPr eaLnBrk="1" hangingPunct="1">
              <a:spcBef>
                <a:spcPts val="563"/>
              </a:spcBef>
              <a:spcAft>
                <a:spcPct val="0"/>
              </a:spcAft>
              <a:buClr>
                <a:srgbClr val="000000"/>
              </a:buClr>
              <a:buSzTx/>
              <a:buFontTx/>
              <a:buChar char="•"/>
            </a:pPr>
            <a:endParaRPr lang="en-US" altLang="en-US" smtClean="0">
              <a:solidFill>
                <a:srgbClr val="000000"/>
              </a:solidFill>
              <a:latin typeface="Arial" charset="0"/>
              <a:cs typeface="Arial" charset="0"/>
              <a:sym typeface="Arial" charset="0"/>
            </a:endParaRPr>
          </a:p>
        </p:txBody>
      </p:sp>
      <p:sp>
        <p:nvSpPr>
          <p:cNvPr id="13316" name="Slide Number Placeholder 4"/>
          <p:cNvSpPr>
            <a:spLocks noGrp="1"/>
          </p:cNvSpPr>
          <p:nvPr>
            <p:ph type="sldNum" sz="quarter" idx="11"/>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l">
              <a:buSzTx/>
            </a:pPr>
            <a:fld id="{0781B5C5-4835-4A21-A334-7FF34BF26C81}" type="slidenum">
              <a:rPr lang="en-US" altLang="en-US" sz="1800"/>
              <a:pPr algn="l">
                <a:buSzTx/>
              </a:pPr>
              <a:t>5</a:t>
            </a:fld>
            <a:endParaRPr lang="en-US" altLang="en-US" sz="1800"/>
          </a:p>
        </p:txBody>
      </p:sp>
      <p:graphicFrame>
        <p:nvGraphicFramePr>
          <p:cNvPr id="13317" name="Object 6"/>
          <p:cNvGraphicFramePr>
            <a:graphicFrameLocks noGrp="1" noChangeAspect="1"/>
          </p:cNvGraphicFramePr>
          <p:nvPr>
            <p:ph sz="half" idx="4294967295"/>
          </p:nvPr>
        </p:nvGraphicFramePr>
        <p:xfrm>
          <a:off x="762000" y="1322388"/>
          <a:ext cx="8001000" cy="5535612"/>
        </p:xfrm>
        <a:graphic>
          <a:graphicData uri="http://schemas.openxmlformats.org/presentationml/2006/ole">
            <mc:AlternateContent xmlns:mc="http://schemas.openxmlformats.org/markup-compatibility/2006">
              <mc:Choice xmlns:v="urn:schemas-microsoft-com:vml" Requires="v">
                <p:oleObj spid="_x0000_s2079" name="Chart" r:id="rId3" imgW="10315629" imgH="8229521" progId="Excel.Chart.8">
                  <p:embed/>
                </p:oleObj>
              </mc:Choice>
              <mc:Fallback>
                <p:oleObj name="Chart" r:id="rId3" imgW="10315629" imgH="822952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7101"/>
                      <a:stretch>
                        <a:fillRect/>
                      </a:stretch>
                    </p:blipFill>
                    <p:spPr bwMode="auto">
                      <a:xfrm>
                        <a:off x="762000" y="1322388"/>
                        <a:ext cx="8001000" cy="553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6"/>
          <p:cNvSpPr txBox="1">
            <a:spLocks noChangeArrowheads="1"/>
          </p:cNvSpPr>
          <p:nvPr/>
        </p:nvSpPr>
        <p:spPr bwMode="auto">
          <a:xfrm>
            <a:off x="1339850" y="2022475"/>
            <a:ext cx="4222750" cy="1558925"/>
          </a:xfrm>
          <a:prstGeom prst="rect">
            <a:avLst/>
          </a:prstGeom>
          <a:solidFill>
            <a:schemeClr val="accent2">
              <a:lumMod val="20000"/>
              <a:lumOff val="80000"/>
              <a:alpha val="50000"/>
            </a:schemeClr>
          </a:solidFill>
          <a:ln w="12700">
            <a:noFill/>
            <a:miter lim="800000"/>
            <a:headEnd/>
            <a:tailEnd/>
          </a:ln>
          <a:effectLst/>
        </p:spPr>
        <p:txBody>
          <a:bodyPr wrap="none">
            <a:spAutoFit/>
          </a:bodyPr>
          <a:lstStyle/>
          <a:p>
            <a:pPr eaLnBrk="1" fontAlgn="auto" hangingPunct="1">
              <a:spcBef>
                <a:spcPts val="0"/>
              </a:spcBef>
              <a:spcAft>
                <a:spcPts val="0"/>
              </a:spcAft>
              <a:buFontTx/>
              <a:buChar char="•"/>
              <a:defRPr/>
            </a:pPr>
            <a:r>
              <a:rPr lang="en-US" sz="1600" b="1" dirty="0">
                <a:solidFill>
                  <a:prstClr val="black"/>
                </a:solidFill>
                <a:latin typeface="Times New Roman" pitchFamily="18" charset="0"/>
              </a:rPr>
              <a:t>Hurricane Force Warning Initiated Dec 2000 </a:t>
            </a:r>
          </a:p>
          <a:p>
            <a:pPr eaLnBrk="1" fontAlgn="auto" hangingPunct="1">
              <a:spcBef>
                <a:spcPts val="0"/>
              </a:spcBef>
              <a:spcAft>
                <a:spcPts val="0"/>
              </a:spcAft>
              <a:buFontTx/>
              <a:buChar char="•"/>
              <a:defRPr/>
            </a:pPr>
            <a:r>
              <a:rPr lang="en-US" sz="1600" b="1" dirty="0">
                <a:solidFill>
                  <a:prstClr val="black"/>
                </a:solidFill>
                <a:latin typeface="Times New Roman" pitchFamily="18" charset="0"/>
              </a:rPr>
              <a:t>Detection increased with:</a:t>
            </a:r>
          </a:p>
          <a:p>
            <a:pPr lvl="1" eaLnBrk="1" fontAlgn="auto" hangingPunct="1">
              <a:spcBef>
                <a:spcPts val="0"/>
              </a:spcBef>
              <a:spcAft>
                <a:spcPts val="0"/>
              </a:spcAft>
              <a:buFontTx/>
              <a:buChar char="-"/>
              <a:defRPr/>
            </a:pPr>
            <a:r>
              <a:rPr lang="en-US" sz="1600" b="1" dirty="0">
                <a:solidFill>
                  <a:prstClr val="black"/>
                </a:solidFill>
                <a:latin typeface="Times New Roman" pitchFamily="18" charset="0"/>
              </a:rPr>
              <a:t>Forecaster familiarity</a:t>
            </a:r>
          </a:p>
          <a:p>
            <a:pPr lvl="1" eaLnBrk="1" fontAlgn="auto" hangingPunct="1">
              <a:spcBef>
                <a:spcPts val="0"/>
              </a:spcBef>
              <a:spcAft>
                <a:spcPts val="0"/>
              </a:spcAft>
              <a:buFontTx/>
              <a:buChar char="-"/>
              <a:defRPr/>
            </a:pPr>
            <a:r>
              <a:rPr lang="en-US" sz="1600" b="1" dirty="0">
                <a:solidFill>
                  <a:prstClr val="black"/>
                </a:solidFill>
                <a:latin typeface="Times New Roman" pitchFamily="18" charset="0"/>
              </a:rPr>
              <a:t>Data availability</a:t>
            </a:r>
          </a:p>
          <a:p>
            <a:pPr lvl="1" eaLnBrk="1" fontAlgn="auto" hangingPunct="1">
              <a:spcBef>
                <a:spcPts val="0"/>
              </a:spcBef>
              <a:spcAft>
                <a:spcPts val="0"/>
              </a:spcAft>
              <a:buFontTx/>
              <a:buChar char="-"/>
              <a:defRPr/>
            </a:pPr>
            <a:r>
              <a:rPr lang="en-US" sz="1600" b="1" dirty="0">
                <a:solidFill>
                  <a:prstClr val="black"/>
                </a:solidFill>
                <a:latin typeface="Times New Roman" pitchFamily="18" charset="0"/>
              </a:rPr>
              <a:t>Improved resolution </a:t>
            </a:r>
          </a:p>
          <a:p>
            <a:pPr lvl="1" eaLnBrk="1" fontAlgn="auto" hangingPunct="1">
              <a:spcBef>
                <a:spcPts val="0"/>
              </a:spcBef>
              <a:spcAft>
                <a:spcPts val="0"/>
              </a:spcAft>
              <a:buFontTx/>
              <a:buChar char="-"/>
              <a:defRPr/>
            </a:pPr>
            <a:r>
              <a:rPr lang="en-US" sz="1600" b="1" dirty="0">
                <a:solidFill>
                  <a:prstClr val="black"/>
                </a:solidFill>
                <a:latin typeface="Times New Roman" pitchFamily="18" charset="0"/>
              </a:rPr>
              <a:t>Improved algorithm</a:t>
            </a:r>
          </a:p>
        </p:txBody>
      </p:sp>
      <p:sp>
        <p:nvSpPr>
          <p:cNvPr id="13319" name="Text Box 6"/>
          <p:cNvSpPr txBox="1">
            <a:spLocks noChangeArrowheads="1"/>
          </p:cNvSpPr>
          <p:nvPr/>
        </p:nvSpPr>
        <p:spPr bwMode="auto">
          <a:xfrm>
            <a:off x="1524000" y="5207000"/>
            <a:ext cx="768350" cy="508000"/>
          </a:xfrm>
          <a:prstGeom prst="rect">
            <a:avLst/>
          </a:prstGeom>
          <a:solidFill>
            <a:srgbClr val="FFFF66"/>
          </a:solidFill>
          <a:ln w="12700">
            <a:solidFill>
              <a:schemeClr val="tx1"/>
            </a:solidFill>
            <a:miter lim="800000"/>
            <a:headEnd/>
            <a:tailEnd/>
          </a:ln>
        </p:spPr>
        <p:txBody>
          <a:bodyPr>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r>
              <a:rPr lang="en-US" altLang="en-US" sz="900">
                <a:latin typeface="Calibri" pitchFamily="34" charset="0"/>
              </a:rPr>
              <a:t>QuikSCAT </a:t>
            </a:r>
          </a:p>
          <a:p>
            <a:pPr algn="ctr" eaLnBrk="1" hangingPunct="1"/>
            <a:r>
              <a:rPr lang="en-US" altLang="en-US" sz="900">
                <a:latin typeface="Calibri" pitchFamily="34" charset="0"/>
              </a:rPr>
              <a:t>Launch </a:t>
            </a:r>
          </a:p>
          <a:p>
            <a:pPr algn="ctr" eaLnBrk="1" hangingPunct="1"/>
            <a:r>
              <a:rPr lang="en-US" altLang="en-US" sz="900">
                <a:latin typeface="Calibri" pitchFamily="34" charset="0"/>
              </a:rPr>
              <a:t>Jun 99</a:t>
            </a:r>
          </a:p>
        </p:txBody>
      </p:sp>
      <p:sp>
        <p:nvSpPr>
          <p:cNvPr id="13320" name="Text Box 7"/>
          <p:cNvSpPr txBox="1">
            <a:spLocks noChangeArrowheads="1"/>
          </p:cNvSpPr>
          <p:nvPr/>
        </p:nvSpPr>
        <p:spPr bwMode="auto">
          <a:xfrm>
            <a:off x="2057400" y="4514850"/>
            <a:ext cx="1047750" cy="514350"/>
          </a:xfrm>
          <a:prstGeom prst="rect">
            <a:avLst/>
          </a:prstGeom>
          <a:solidFill>
            <a:srgbClr val="FFFF66"/>
          </a:solidFill>
          <a:ln w="12700">
            <a:solidFill>
              <a:schemeClr val="tx1"/>
            </a:solidFill>
            <a:miter lim="800000"/>
            <a:headEnd/>
            <a:tailEnd/>
          </a:ln>
        </p:spPr>
        <p:txBody>
          <a:bodyPr wrap="none">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r>
              <a:rPr lang="en-US" altLang="en-US" sz="900">
                <a:latin typeface="Calibri" pitchFamily="34" charset="0"/>
              </a:rPr>
              <a:t>Hurricane Force </a:t>
            </a:r>
          </a:p>
          <a:p>
            <a:pPr eaLnBrk="1" hangingPunct="1"/>
            <a:r>
              <a:rPr lang="en-US" altLang="en-US" sz="900">
                <a:latin typeface="Calibri" pitchFamily="34" charset="0"/>
              </a:rPr>
              <a:t>Wind Warning</a:t>
            </a:r>
          </a:p>
          <a:p>
            <a:pPr eaLnBrk="1" hangingPunct="1"/>
            <a:r>
              <a:rPr lang="en-US" altLang="en-US" sz="900">
                <a:latin typeface="Calibri" pitchFamily="34" charset="0"/>
              </a:rPr>
              <a:t>Initiated Dec 00</a:t>
            </a:r>
          </a:p>
        </p:txBody>
      </p:sp>
      <p:sp>
        <p:nvSpPr>
          <p:cNvPr id="13321" name="Text Box 9"/>
          <p:cNvSpPr txBox="1">
            <a:spLocks noChangeArrowheads="1"/>
          </p:cNvSpPr>
          <p:nvPr/>
        </p:nvSpPr>
        <p:spPr bwMode="auto">
          <a:xfrm>
            <a:off x="2514600" y="3829050"/>
            <a:ext cx="1301750" cy="514350"/>
          </a:xfrm>
          <a:prstGeom prst="rect">
            <a:avLst/>
          </a:prstGeom>
          <a:solidFill>
            <a:srgbClr val="FFFF66"/>
          </a:solidFill>
          <a:ln w="12700">
            <a:solidFill>
              <a:schemeClr val="tx1"/>
            </a:solidFill>
            <a:miter lim="800000"/>
            <a:headEnd/>
            <a:tailEnd/>
          </a:ln>
        </p:spPr>
        <p:txBody>
          <a:bodyPr wrap="none">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r>
              <a:rPr lang="en-US" altLang="en-US" sz="900">
                <a:latin typeface="Calibri" pitchFamily="34" charset="0"/>
              </a:rPr>
              <a:t>25 km QuikSCAT</a:t>
            </a:r>
          </a:p>
          <a:p>
            <a:pPr algn="ctr" eaLnBrk="1" hangingPunct="1"/>
            <a:r>
              <a:rPr lang="en-US" altLang="en-US" sz="900">
                <a:latin typeface="Calibri" pitchFamily="34" charset="0"/>
              </a:rPr>
              <a:t>Available in N-AWIPS</a:t>
            </a:r>
          </a:p>
          <a:p>
            <a:pPr algn="ctr" eaLnBrk="1" hangingPunct="1"/>
            <a:r>
              <a:rPr lang="en-US" altLang="en-US" sz="900">
                <a:latin typeface="Calibri" pitchFamily="34" charset="0"/>
              </a:rPr>
              <a:t>Oct 01</a:t>
            </a:r>
          </a:p>
        </p:txBody>
      </p:sp>
      <p:sp>
        <p:nvSpPr>
          <p:cNvPr id="13322" name="Text Box 8"/>
          <p:cNvSpPr txBox="1">
            <a:spLocks noChangeArrowheads="1"/>
          </p:cNvSpPr>
          <p:nvPr/>
        </p:nvSpPr>
        <p:spPr bwMode="auto">
          <a:xfrm>
            <a:off x="3930650" y="3279775"/>
            <a:ext cx="1174750" cy="377825"/>
          </a:xfrm>
          <a:prstGeom prst="rect">
            <a:avLst/>
          </a:prstGeom>
          <a:solidFill>
            <a:srgbClr val="FFFF66"/>
          </a:solidFill>
          <a:ln w="12700">
            <a:solidFill>
              <a:schemeClr val="tx1"/>
            </a:solidFill>
            <a:miter lim="800000"/>
            <a:headEnd/>
            <a:tailEnd/>
          </a:ln>
        </p:spPr>
        <p:txBody>
          <a:bodyPr wrap="none">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r>
              <a:rPr lang="en-US" altLang="en-US" sz="900">
                <a:latin typeface="Calibri" pitchFamily="34" charset="0"/>
              </a:rPr>
              <a:t>12.5 km QuikSCAT</a:t>
            </a:r>
          </a:p>
          <a:p>
            <a:pPr eaLnBrk="1" hangingPunct="1"/>
            <a:r>
              <a:rPr lang="en-US" altLang="en-US" sz="900">
                <a:latin typeface="Calibri" pitchFamily="34" charset="0"/>
              </a:rPr>
              <a:t>available May 04</a:t>
            </a:r>
          </a:p>
        </p:txBody>
      </p:sp>
      <p:sp>
        <p:nvSpPr>
          <p:cNvPr id="13323" name="Text Box 13"/>
          <p:cNvSpPr txBox="1">
            <a:spLocks noChangeArrowheads="1"/>
          </p:cNvSpPr>
          <p:nvPr/>
        </p:nvSpPr>
        <p:spPr bwMode="auto">
          <a:xfrm>
            <a:off x="4895850" y="2609850"/>
            <a:ext cx="971550" cy="514350"/>
          </a:xfrm>
          <a:prstGeom prst="rect">
            <a:avLst/>
          </a:prstGeom>
          <a:solidFill>
            <a:srgbClr val="FFFF66"/>
          </a:solidFill>
          <a:ln w="12700">
            <a:solidFill>
              <a:schemeClr val="tx1"/>
            </a:solidFill>
            <a:miter lim="800000"/>
            <a:headEnd/>
            <a:tailEnd/>
          </a:ln>
        </p:spPr>
        <p:txBody>
          <a:bodyPr wrap="none">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r>
              <a:rPr lang="en-US" altLang="en-US" sz="900">
                <a:latin typeface="Calibri" pitchFamily="34" charset="0"/>
              </a:rPr>
              <a:t>Improved wind </a:t>
            </a:r>
          </a:p>
          <a:p>
            <a:pPr eaLnBrk="1" hangingPunct="1"/>
            <a:r>
              <a:rPr lang="en-US" altLang="en-US" sz="900">
                <a:latin typeface="Calibri" pitchFamily="34" charset="0"/>
              </a:rPr>
              <a:t>algorithm and </a:t>
            </a:r>
          </a:p>
          <a:p>
            <a:pPr eaLnBrk="1" hangingPunct="1"/>
            <a:r>
              <a:rPr lang="en-US" altLang="en-US" sz="900">
                <a:latin typeface="Calibri" pitchFamily="34" charset="0"/>
              </a:rPr>
              <a:t>rain flag Oct 06</a:t>
            </a:r>
          </a:p>
        </p:txBody>
      </p:sp>
      <p:sp>
        <p:nvSpPr>
          <p:cNvPr id="13324" name="TextBox 14"/>
          <p:cNvSpPr txBox="1">
            <a:spLocks noChangeArrowheads="1"/>
          </p:cNvSpPr>
          <p:nvPr/>
        </p:nvSpPr>
        <p:spPr bwMode="auto">
          <a:xfrm>
            <a:off x="7869238" y="4343400"/>
            <a:ext cx="74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r>
              <a:rPr lang="en-US" altLang="en-US" sz="1800">
                <a:latin typeface="Calibri" pitchFamily="34" charset="0"/>
              </a:rPr>
              <a:t>Totals</a:t>
            </a:r>
          </a:p>
          <a:p>
            <a:pPr algn="ctr" eaLnBrk="1" hangingPunct="1"/>
            <a:r>
              <a:rPr lang="en-US" altLang="en-US" sz="1800" b="1">
                <a:solidFill>
                  <a:srgbClr val="4F81BD"/>
                </a:solidFill>
                <a:latin typeface="Calibri" pitchFamily="34" charset="0"/>
              </a:rPr>
              <a:t>A-289</a:t>
            </a:r>
          </a:p>
          <a:p>
            <a:pPr algn="ctr" eaLnBrk="1" hangingPunct="1"/>
            <a:r>
              <a:rPr lang="en-US" altLang="en-US" sz="1800" b="1" u="sng">
                <a:solidFill>
                  <a:srgbClr val="992773"/>
                </a:solidFill>
                <a:latin typeface="Calibri" pitchFamily="34" charset="0"/>
              </a:rPr>
              <a:t>P-269</a:t>
            </a:r>
          </a:p>
          <a:p>
            <a:pPr algn="ctr" eaLnBrk="1" hangingPunct="1"/>
            <a:r>
              <a:rPr lang="en-US" altLang="en-US" sz="1800" b="1">
                <a:latin typeface="Calibri" pitchFamily="34" charset="0"/>
              </a:rPr>
              <a:t>    558</a:t>
            </a:r>
          </a:p>
        </p:txBody>
      </p:sp>
      <p:cxnSp>
        <p:nvCxnSpPr>
          <p:cNvPr id="19" name="Straight Connector 18"/>
          <p:cNvCxnSpPr/>
          <p:nvPr/>
        </p:nvCxnSpPr>
        <p:spPr>
          <a:xfrm rot="5400000">
            <a:off x="1570037" y="6142038"/>
            <a:ext cx="822325"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6200000" flipH="1">
            <a:off x="1782762" y="5745163"/>
            <a:ext cx="1463675" cy="0"/>
          </a:xfrm>
          <a:prstGeom prst="line">
            <a:avLst/>
          </a:prstGeom>
        </p:spPr>
        <p:style>
          <a:lnRef idx="1">
            <a:schemeClr val="dk1"/>
          </a:lnRef>
          <a:fillRef idx="0">
            <a:schemeClr val="dk1"/>
          </a:fillRef>
          <a:effectRef idx="0">
            <a:schemeClr val="dk1"/>
          </a:effectRef>
          <a:fontRef idx="minor">
            <a:schemeClr val="tx1"/>
          </a:fontRef>
        </p:style>
      </p:cxnSp>
      <p:sp>
        <p:nvSpPr>
          <p:cNvPr id="13327" name="Line 12"/>
          <p:cNvSpPr>
            <a:spLocks noChangeShapeType="1"/>
          </p:cNvSpPr>
          <p:nvPr/>
        </p:nvSpPr>
        <p:spPr bwMode="auto">
          <a:xfrm>
            <a:off x="3124200" y="4368800"/>
            <a:ext cx="4763" cy="2108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328" name="Line 14"/>
          <p:cNvSpPr>
            <a:spLocks noChangeShapeType="1"/>
          </p:cNvSpPr>
          <p:nvPr/>
        </p:nvSpPr>
        <p:spPr bwMode="auto">
          <a:xfrm>
            <a:off x="4724400" y="3641725"/>
            <a:ext cx="4763" cy="2835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329" name="Line 15"/>
          <p:cNvSpPr>
            <a:spLocks noChangeShapeType="1"/>
          </p:cNvSpPr>
          <p:nvPr/>
        </p:nvSpPr>
        <p:spPr bwMode="auto">
          <a:xfrm flipH="1">
            <a:off x="5867400" y="3113088"/>
            <a:ext cx="0" cy="3363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4" name="Straight Connector 3"/>
          <p:cNvCxnSpPr/>
          <p:nvPr/>
        </p:nvCxnSpPr>
        <p:spPr>
          <a:xfrm>
            <a:off x="304800" y="1524000"/>
            <a:ext cx="8610600" cy="0"/>
          </a:xfrm>
          <a:prstGeom prst="line">
            <a:avLst/>
          </a:prstGeom>
          <a:ln w="539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702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noGrp="1"/>
          </p:cNvSpPr>
          <p:nvPr>
            <p:ph type="title"/>
          </p:nvPr>
        </p:nvSpPr>
        <p:spPr>
          <a:xfrm>
            <a:off x="1295400" y="228600"/>
            <a:ext cx="6477000" cy="1143000"/>
          </a:xfrm>
        </p:spPr>
        <p:txBody>
          <a:bodyPr/>
          <a:lstStyle/>
          <a:p>
            <a:pPr eaLnBrk="1" hangingPunct="1">
              <a:spcBef>
                <a:spcPct val="0"/>
              </a:spcBef>
              <a:spcAft>
                <a:spcPct val="0"/>
              </a:spcAft>
            </a:pPr>
            <a:r>
              <a:rPr lang="en-US" altLang="en-US" sz="3200" dirty="0" smtClean="0">
                <a:solidFill>
                  <a:srgbClr val="1F497D"/>
                </a:solidFill>
                <a:latin typeface="Arial" charset="0"/>
                <a:cs typeface="Arial" charset="0"/>
                <a:sym typeface="Arial" charset="0"/>
              </a:rPr>
              <a:t>Extreme Maritime Weather</a:t>
            </a:r>
            <a:br>
              <a:rPr lang="en-US" altLang="en-US" sz="3200" dirty="0" smtClean="0">
                <a:solidFill>
                  <a:srgbClr val="1F497D"/>
                </a:solidFill>
                <a:latin typeface="Arial" charset="0"/>
                <a:cs typeface="Arial" charset="0"/>
                <a:sym typeface="Arial" charset="0"/>
              </a:rPr>
            </a:br>
            <a:r>
              <a:rPr lang="en-US" altLang="en-US" sz="2800" dirty="0" smtClean="0">
                <a:solidFill>
                  <a:srgbClr val="1F497D"/>
                </a:solidFill>
                <a:latin typeface="Arial" charset="0"/>
                <a:cs typeface="Arial" charset="0"/>
                <a:sym typeface="Arial" charset="0"/>
              </a:rPr>
              <a:t>Storms of Hurricane Strength</a:t>
            </a:r>
          </a:p>
        </p:txBody>
      </p:sp>
      <p:sp>
        <p:nvSpPr>
          <p:cNvPr id="14339" name="Text Placeholder 1"/>
          <p:cNvSpPr txBox="1">
            <a:spLocks noGrp="1"/>
          </p:cNvSpPr>
          <p:nvPr>
            <p:ph type="body" idx="1"/>
          </p:nvPr>
        </p:nvSpPr>
        <p:spPr>
          <a:xfrm>
            <a:off x="685800" y="1676400"/>
            <a:ext cx="7772400" cy="4419600"/>
          </a:xfrm>
        </p:spPr>
        <p:txBody>
          <a:bodyPr/>
          <a:lstStyle/>
          <a:p>
            <a:pPr eaLnBrk="1" hangingPunct="1">
              <a:spcBef>
                <a:spcPts val="563"/>
              </a:spcBef>
              <a:spcAft>
                <a:spcPct val="0"/>
              </a:spcAft>
              <a:buClr>
                <a:srgbClr val="000000"/>
              </a:buClr>
              <a:buSzTx/>
              <a:buFontTx/>
              <a:buChar char="•"/>
            </a:pPr>
            <a:endParaRPr lang="en-US" altLang="en-US" smtClean="0">
              <a:solidFill>
                <a:srgbClr val="000000"/>
              </a:solidFill>
              <a:latin typeface="Arial" charset="0"/>
              <a:cs typeface="Arial" charset="0"/>
              <a:sym typeface="Arial" charset="0"/>
            </a:endParaRPr>
          </a:p>
        </p:txBody>
      </p:sp>
      <p:sp>
        <p:nvSpPr>
          <p:cNvPr id="14340" name="Slide Number Placeholder 1050"/>
          <p:cNvSpPr txBox="1">
            <a:spLocks/>
          </p:cNvSpPr>
          <p:nvPr/>
        </p:nvSpPr>
        <p:spPr bwMode="auto">
          <a:xfrm>
            <a:off x="7067550" y="62325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a:endParaRPr lang="en-US" altLang="en-US" sz="1200"/>
          </a:p>
          <a:p>
            <a:pPr algn="r"/>
            <a:fld id="{E720653D-A277-4EC6-95A5-AB294F88AB64}" type="slidenum">
              <a:rPr lang="en-US" altLang="en-US" sz="1200"/>
              <a:pPr algn="r"/>
              <a:t>6</a:t>
            </a:fld>
            <a:endParaRPr lang="en-US" altLang="en-US" sz="1200"/>
          </a:p>
        </p:txBody>
      </p:sp>
      <p:pic>
        <p:nvPicPr>
          <p:cNvPr id="1434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557338"/>
            <a:ext cx="7069137"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04825" y="4114800"/>
            <a:ext cx="1339175" cy="600164"/>
          </a:xfrm>
          <a:prstGeom prst="rect">
            <a:avLst/>
          </a:prstGeom>
          <a:solidFill>
            <a:schemeClr val="bg1"/>
          </a:solidFill>
          <a:ln>
            <a:solidFill>
              <a:schemeClr val="tx1"/>
            </a:solidFill>
          </a:ln>
        </p:spPr>
        <p:txBody>
          <a:bodyPr wrap="square" rtlCol="0">
            <a:spAutoFit/>
          </a:bodyPr>
          <a:lstStyle/>
          <a:p>
            <a:r>
              <a:rPr lang="en-US" sz="1100" b="1" dirty="0" smtClean="0"/>
              <a:t>              </a:t>
            </a:r>
            <a:r>
              <a:rPr lang="en-US" sz="1100" b="1" u="sng" dirty="0" smtClean="0"/>
              <a:t>ATL PAC</a:t>
            </a:r>
          </a:p>
          <a:p>
            <a:r>
              <a:rPr lang="en-US" sz="1100" b="1" dirty="0" smtClean="0"/>
              <a:t>2017-18    47   26</a:t>
            </a:r>
          </a:p>
          <a:p>
            <a:r>
              <a:rPr lang="en-US" sz="1100" b="1" dirty="0" smtClean="0"/>
              <a:t>2018-19    </a:t>
            </a:r>
            <a:r>
              <a:rPr lang="en-US" sz="1100" b="1" i="1" dirty="0" smtClean="0"/>
              <a:t>39   30</a:t>
            </a:r>
            <a:endParaRPr lang="en-US" sz="1100" b="1" i="1" dirty="0"/>
          </a:p>
        </p:txBody>
      </p:sp>
    </p:spTree>
    <p:extLst>
      <p:ext uri="{BB962C8B-B14F-4D97-AF65-F5344CB8AC3E}">
        <p14:creationId xmlns:p14="http://schemas.microsoft.com/office/powerpoint/2010/main" val="263139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GOES-16 Sea Surface Temperature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14400"/>
            <a:ext cx="9693944" cy="5943600"/>
          </a:xfrm>
        </p:spPr>
      </p:pic>
    </p:spTree>
    <p:extLst>
      <p:ext uri="{BB962C8B-B14F-4D97-AF65-F5344CB8AC3E}">
        <p14:creationId xmlns:p14="http://schemas.microsoft.com/office/powerpoint/2010/main" val="1427057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14400"/>
            <a:ext cx="9693944" cy="594360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7214"/>
          <a:stretch/>
        </p:blipFill>
        <p:spPr>
          <a:xfrm>
            <a:off x="7409443" y="1818503"/>
            <a:ext cx="2039357" cy="1991497"/>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GOES-16 Sea Surface Temperature</a:t>
            </a:r>
            <a:endParaRPr lang="en-US" dirty="0"/>
          </a:p>
        </p:txBody>
      </p:sp>
      <p:sp>
        <p:nvSpPr>
          <p:cNvPr id="7" name="Rectangle 6"/>
          <p:cNvSpPr/>
          <p:nvPr/>
        </p:nvSpPr>
        <p:spPr>
          <a:xfrm>
            <a:off x="7467600" y="1828800"/>
            <a:ext cx="1600200" cy="19812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9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2060"/>
                </a:solidFill>
              </a:rPr>
              <a:t>Applications</a:t>
            </a:r>
            <a:endParaRPr lang="en-US" b="1" dirty="0">
              <a:solidFill>
                <a:srgbClr val="00206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400" y="304800"/>
            <a:ext cx="1569508" cy="117713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1752600"/>
            <a:ext cx="1714500" cy="12858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3276600"/>
            <a:ext cx="1559718" cy="116978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3429000"/>
            <a:ext cx="1727200" cy="12954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5519" y="5029200"/>
            <a:ext cx="1767681" cy="132576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5181600"/>
            <a:ext cx="1981200" cy="14859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1752600"/>
            <a:ext cx="1600200" cy="120015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5857" y="4876800"/>
            <a:ext cx="1981200" cy="148590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4600" y="5029200"/>
            <a:ext cx="1790700" cy="1343025"/>
          </a:xfrm>
          <a:prstGeom prst="rect">
            <a:avLst/>
          </a:prstGeom>
        </p:spPr>
      </p:pic>
      <p:grpSp>
        <p:nvGrpSpPr>
          <p:cNvPr id="14" name="Group 13"/>
          <p:cNvGrpSpPr/>
          <p:nvPr/>
        </p:nvGrpSpPr>
        <p:grpSpPr>
          <a:xfrm>
            <a:off x="228600" y="152400"/>
            <a:ext cx="1676400" cy="1206702"/>
            <a:chOff x="6011767" y="-707013"/>
            <a:chExt cx="5919579" cy="4114801"/>
          </a:xfrm>
        </p:grpSpPr>
        <p:pic>
          <p:nvPicPr>
            <p:cNvPr id="15" name="Picture 14" descr="mar27_IR&amp;ASCAT_1815Z.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1767" y="-707013"/>
              <a:ext cx="5693880" cy="4114801"/>
            </a:xfrm>
            <a:prstGeom prst="rect">
              <a:avLst/>
            </a:prstGeom>
            <a:noFill/>
            <a:ln>
              <a:noFill/>
            </a:ln>
          </p:spPr>
        </p:pic>
        <p:cxnSp>
          <p:nvCxnSpPr>
            <p:cNvPr id="16" name="Straight Arrow Connector 15"/>
            <p:cNvCxnSpPr/>
            <p:nvPr/>
          </p:nvCxnSpPr>
          <p:spPr>
            <a:xfrm flipH="1" flipV="1">
              <a:off x="8073655" y="1732721"/>
              <a:ext cx="582110" cy="783771"/>
            </a:xfrm>
            <a:prstGeom prst="straightConnector1">
              <a:avLst/>
            </a:prstGeom>
            <a:ln w="44450">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8731030" y="1833824"/>
              <a:ext cx="3200316" cy="1154454"/>
            </a:xfrm>
            <a:prstGeom prst="rect">
              <a:avLst/>
            </a:prstGeom>
            <a:noFill/>
          </p:spPr>
          <p:txBody>
            <a:bodyPr wrap="square" rtlCol="0">
              <a:spAutoFit/>
            </a:bodyPr>
            <a:lstStyle/>
            <a:p>
              <a:pPr algn="ctr"/>
              <a:r>
                <a:rPr lang="en-US" sz="800" b="1" dirty="0" smtClean="0">
                  <a:solidFill>
                    <a:srgbClr val="002060"/>
                  </a:solidFill>
                </a:rPr>
                <a:t>Hurricane Force Winds</a:t>
              </a:r>
              <a:endParaRPr lang="en-US" sz="800" b="1" dirty="0">
                <a:solidFill>
                  <a:srgbClr val="002060"/>
                </a:solidFill>
              </a:endParaRPr>
            </a:p>
          </p:txBody>
        </p:sp>
      </p:grpSp>
      <p:pic>
        <p:nvPicPr>
          <p:cNvPr id="307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9500" y="982798"/>
            <a:ext cx="1905000" cy="95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82440" y="1349276"/>
            <a:ext cx="1622560" cy="5632311"/>
          </a:xfrm>
          <a:prstGeom prst="rect">
            <a:avLst/>
          </a:prstGeom>
          <a:noFill/>
        </p:spPr>
        <p:txBody>
          <a:bodyPr wrap="none" rtlCol="0">
            <a:spAutoFit/>
          </a:bodyPr>
          <a:lstStyle/>
          <a:p>
            <a:r>
              <a:rPr lang="en-US" dirty="0" smtClean="0"/>
              <a:t>Wind Warnings</a:t>
            </a:r>
          </a:p>
          <a:p>
            <a:endParaRPr lang="en-US" dirty="0" smtClean="0"/>
          </a:p>
          <a:p>
            <a:endParaRPr lang="en-US" dirty="0"/>
          </a:p>
          <a:p>
            <a:endParaRPr lang="en-US" dirty="0" smtClean="0"/>
          </a:p>
          <a:p>
            <a:endParaRPr lang="en-US" dirty="0"/>
          </a:p>
          <a:p>
            <a:endParaRPr lang="en-US" dirty="0" smtClean="0"/>
          </a:p>
          <a:p>
            <a:r>
              <a:rPr lang="en-US" dirty="0" smtClean="0"/>
              <a:t>Oil Detection</a:t>
            </a:r>
          </a:p>
          <a:p>
            <a:endParaRPr lang="en-US" dirty="0"/>
          </a:p>
          <a:p>
            <a:endParaRPr lang="en-US" dirty="0" smtClean="0"/>
          </a:p>
          <a:p>
            <a:endParaRPr lang="en-US" dirty="0"/>
          </a:p>
          <a:p>
            <a:endParaRPr lang="en-US" dirty="0" smtClean="0"/>
          </a:p>
          <a:p>
            <a:endParaRPr lang="en-US" dirty="0"/>
          </a:p>
          <a:p>
            <a:r>
              <a:rPr lang="en-US" dirty="0" smtClean="0"/>
              <a:t>Phytoplankton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Sea Ice</a:t>
            </a:r>
            <a:endParaRPr lang="en-US" dirty="0"/>
          </a:p>
        </p:txBody>
      </p:sp>
      <p:sp>
        <p:nvSpPr>
          <p:cNvPr id="20" name="TextBox 19"/>
          <p:cNvSpPr txBox="1"/>
          <p:nvPr/>
        </p:nvSpPr>
        <p:spPr>
          <a:xfrm>
            <a:off x="7010400" y="1447086"/>
            <a:ext cx="2102242" cy="5355312"/>
          </a:xfrm>
          <a:prstGeom prst="rect">
            <a:avLst/>
          </a:prstGeom>
          <a:noFill/>
        </p:spPr>
        <p:txBody>
          <a:bodyPr wrap="none" rtlCol="0">
            <a:spAutoFit/>
          </a:bodyPr>
          <a:lstStyle/>
          <a:p>
            <a:r>
              <a:rPr lang="en-US" dirty="0" smtClean="0"/>
              <a:t>Sea Ice Coverage</a:t>
            </a:r>
          </a:p>
          <a:p>
            <a:endParaRPr lang="en-US" dirty="0"/>
          </a:p>
          <a:p>
            <a:endParaRPr lang="en-US" dirty="0" smtClean="0"/>
          </a:p>
          <a:p>
            <a:endParaRPr lang="en-US" dirty="0"/>
          </a:p>
          <a:p>
            <a:endParaRPr lang="en-US" dirty="0" smtClean="0"/>
          </a:p>
          <a:p>
            <a:r>
              <a:rPr lang="en-US" dirty="0" smtClean="0"/>
              <a:t>Coral Reef Bleaching</a:t>
            </a:r>
            <a:endParaRPr lang="en-US" dirty="0"/>
          </a:p>
          <a:p>
            <a:endParaRPr lang="en-US" dirty="0" smtClean="0"/>
          </a:p>
          <a:p>
            <a:endParaRPr lang="en-US" dirty="0"/>
          </a:p>
          <a:p>
            <a:endParaRPr lang="en-US" dirty="0" smtClean="0"/>
          </a:p>
          <a:p>
            <a:endParaRPr lang="en-US" dirty="0"/>
          </a:p>
          <a:p>
            <a:endParaRPr lang="en-US" dirty="0" smtClean="0"/>
          </a:p>
          <a:p>
            <a:r>
              <a:rPr lang="en-US" dirty="0" smtClean="0"/>
              <a:t>Limit Bycatch</a:t>
            </a:r>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Snow and Sea Ice</a:t>
            </a:r>
            <a:endParaRPr lang="en-US" dirty="0"/>
          </a:p>
        </p:txBody>
      </p:sp>
      <p:sp>
        <p:nvSpPr>
          <p:cNvPr id="19" name="TextBox 18"/>
          <p:cNvSpPr txBox="1"/>
          <p:nvPr/>
        </p:nvSpPr>
        <p:spPr>
          <a:xfrm>
            <a:off x="3276600" y="2133600"/>
            <a:ext cx="2523832" cy="2585323"/>
          </a:xfrm>
          <a:prstGeom prst="rect">
            <a:avLst/>
          </a:prstGeom>
          <a:noFill/>
        </p:spPr>
        <p:txBody>
          <a:bodyPr wrap="none" rtlCol="0">
            <a:spAutoFit/>
          </a:bodyPr>
          <a:lstStyle/>
          <a:p>
            <a:pPr algn="ctr"/>
            <a:r>
              <a:rPr lang="en-US" b="1" u="sng" dirty="0" smtClean="0">
                <a:solidFill>
                  <a:srgbClr val="002060"/>
                </a:solidFill>
              </a:rPr>
              <a:t>Parameters</a:t>
            </a:r>
          </a:p>
          <a:p>
            <a:pPr algn="ctr"/>
            <a:r>
              <a:rPr lang="en-US" dirty="0" smtClean="0">
                <a:solidFill>
                  <a:srgbClr val="002060"/>
                </a:solidFill>
              </a:rPr>
              <a:t>Ocean Vector Winds</a:t>
            </a:r>
          </a:p>
          <a:p>
            <a:pPr algn="ctr"/>
            <a:r>
              <a:rPr lang="en-US" dirty="0" smtClean="0">
                <a:solidFill>
                  <a:srgbClr val="002060"/>
                </a:solidFill>
              </a:rPr>
              <a:t>Waves</a:t>
            </a:r>
          </a:p>
          <a:p>
            <a:pPr algn="ctr"/>
            <a:r>
              <a:rPr lang="en-US" dirty="0" smtClean="0">
                <a:solidFill>
                  <a:srgbClr val="002060"/>
                </a:solidFill>
              </a:rPr>
              <a:t>Sea Surface Height</a:t>
            </a:r>
          </a:p>
          <a:p>
            <a:pPr algn="ctr"/>
            <a:r>
              <a:rPr lang="en-US" dirty="0" smtClean="0">
                <a:solidFill>
                  <a:srgbClr val="002060"/>
                </a:solidFill>
              </a:rPr>
              <a:t>Sea Ice</a:t>
            </a:r>
          </a:p>
          <a:p>
            <a:pPr algn="ctr"/>
            <a:r>
              <a:rPr lang="en-US" dirty="0" smtClean="0">
                <a:solidFill>
                  <a:srgbClr val="002060"/>
                </a:solidFill>
              </a:rPr>
              <a:t>SAR NRCS</a:t>
            </a:r>
          </a:p>
          <a:p>
            <a:pPr algn="ctr"/>
            <a:r>
              <a:rPr lang="en-US" dirty="0" smtClean="0">
                <a:solidFill>
                  <a:srgbClr val="002060"/>
                </a:solidFill>
              </a:rPr>
              <a:t>Sea Surface Temperature</a:t>
            </a:r>
          </a:p>
          <a:p>
            <a:pPr algn="ctr"/>
            <a:r>
              <a:rPr lang="en-US" dirty="0" smtClean="0">
                <a:solidFill>
                  <a:srgbClr val="002060"/>
                </a:solidFill>
              </a:rPr>
              <a:t>Ocean Color/Chlorophyll</a:t>
            </a:r>
          </a:p>
          <a:p>
            <a:pPr algn="ctr"/>
            <a:r>
              <a:rPr lang="en-US" dirty="0" smtClean="0">
                <a:solidFill>
                  <a:srgbClr val="002060"/>
                </a:solidFill>
              </a:rPr>
              <a:t>Eddy Kinetic Energy</a:t>
            </a:r>
          </a:p>
        </p:txBody>
      </p:sp>
      <p:sp>
        <p:nvSpPr>
          <p:cNvPr id="21" name="TextBox 20"/>
          <p:cNvSpPr txBox="1"/>
          <p:nvPr/>
        </p:nvSpPr>
        <p:spPr>
          <a:xfrm>
            <a:off x="2592637" y="6400800"/>
            <a:ext cx="4233210" cy="369332"/>
          </a:xfrm>
          <a:prstGeom prst="rect">
            <a:avLst/>
          </a:prstGeom>
          <a:noFill/>
        </p:spPr>
        <p:txBody>
          <a:bodyPr wrap="none" rtlCol="0">
            <a:spAutoFit/>
          </a:bodyPr>
          <a:lstStyle/>
          <a:p>
            <a:r>
              <a:rPr lang="en-US" dirty="0" smtClean="0"/>
              <a:t>Mammal Protection   Harmful Algal Blooms</a:t>
            </a:r>
            <a:endParaRPr lang="en-US" dirty="0"/>
          </a:p>
        </p:txBody>
      </p:sp>
    </p:spTree>
    <p:extLst>
      <p:ext uri="{BB962C8B-B14F-4D97-AF65-F5344CB8AC3E}">
        <p14:creationId xmlns:p14="http://schemas.microsoft.com/office/powerpoint/2010/main" val="1131716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PNECStandardBrie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AABackground-CO-OPSbannerbottom2">
  <a:themeElements>
    <a:clrScheme name="Custom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002DB9"/>
      </a:hlink>
      <a:folHlink>
        <a:srgbClr val="660066"/>
      </a:folHlink>
    </a:clrScheme>
    <a:fontScheme name="PPT templat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 template1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PPT template1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PPT template1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5015</TotalTime>
  <Words>981</Words>
  <Application>Microsoft Office PowerPoint</Application>
  <PresentationFormat>On-screen Show (4:3)</PresentationFormat>
  <Paragraphs>163</Paragraphs>
  <Slides>11</Slides>
  <Notes>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16" baseType="lpstr">
      <vt:lpstr>Office Theme</vt:lpstr>
      <vt:lpstr>NEPNECStandardBrief</vt:lpstr>
      <vt:lpstr>NOAABackground-CO-OPSbannerbottom2</vt:lpstr>
      <vt:lpstr>Default Design</vt:lpstr>
      <vt:lpstr>Chart</vt:lpstr>
      <vt:lpstr> Satellite Data for the Oceans </vt:lpstr>
      <vt:lpstr>PowerPoint Presentation</vt:lpstr>
      <vt:lpstr>Displays</vt:lpstr>
      <vt:lpstr>PowerPoint Presentation</vt:lpstr>
      <vt:lpstr>Hurricane Force Extra-tropical Cyclones - Detection and Warning Trend using QuikSCAT 2000-2009</vt:lpstr>
      <vt:lpstr>Extreme Maritime Weather Storms of Hurricane Strength</vt:lpstr>
      <vt:lpstr>GOES-16 Sea Surface Temperature</vt:lpstr>
      <vt:lpstr>GOES-16 Sea Surface Temperature</vt:lpstr>
      <vt:lpstr>Applications</vt:lpstr>
      <vt:lpstr>Training </vt:lpstr>
      <vt:lpstr>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Utilization of Oceanic Satellite Data</dc:title>
  <dc:creator>Joseph Sienkiewicz</dc:creator>
  <cp:lastModifiedBy>Joseph Sienkiewicz</cp:lastModifiedBy>
  <cp:revision>42</cp:revision>
  <dcterms:created xsi:type="dcterms:W3CDTF">2019-03-24T19:27:12Z</dcterms:created>
  <dcterms:modified xsi:type="dcterms:W3CDTF">2019-04-01T11:47:13Z</dcterms:modified>
</cp:coreProperties>
</file>