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265" r:id="rId3"/>
    <p:sldId id="267" r:id="rId4"/>
    <p:sldId id="262" r:id="rId5"/>
    <p:sldId id="260" r:id="rId6"/>
    <p:sldId id="273" r:id="rId7"/>
    <p:sldId id="268" r:id="rId8"/>
    <p:sldId id="266" r:id="rId9"/>
    <p:sldId id="263" r:id="rId10"/>
    <p:sldId id="261" r:id="rId11"/>
    <p:sldId id="264" r:id="rId12"/>
    <p:sldId id="272" r:id="rId13"/>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ke Smith" initials="LS" lastIdx="2" clrIdx="0">
    <p:extLst>
      <p:ext uri="{19B8F6BF-5375-455C-9EA6-DF929625EA0E}">
        <p15:presenceInfo xmlns:p15="http://schemas.microsoft.com/office/powerpoint/2012/main" userId="88bec4dde897cd6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0386F6-4174-46D5-91A9-0CD5E6FD66D7}" v="1" dt="2019-02-20T23:25:17.544"/>
  </p1510:revLst>
</p1510:revInfo>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45"/>
    <p:restoredTop sz="93301"/>
  </p:normalViewPr>
  <p:slideViewPr>
    <p:cSldViewPr>
      <p:cViewPr varScale="1">
        <p:scale>
          <a:sx n="65" d="100"/>
          <a:sy n="65" d="100"/>
        </p:scale>
        <p:origin x="1464"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21070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181969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76200" y="1219200"/>
            <a:ext cx="8991600" cy="5257800"/>
          </a:xfrm>
          <a:prstGeom prst="rect">
            <a:avLst/>
          </a:prstGeom>
        </p:spPr>
        <p:txBody>
          <a:bodyPr/>
          <a:lstStyle>
            <a:lvl1pPr>
              <a:defRPr sz="2000" b="1">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6629400"/>
            <a:ext cx="2362200" cy="187285"/>
          </a:xfrm>
          <a:prstGeom prst="roundRect">
            <a:avLst/>
          </a:prstGeom>
          <a:solidFill>
            <a:schemeClr val="lt1">
              <a:alpha val="49000"/>
            </a:schemeClr>
          </a:solidFill>
          <a:ln>
            <a:solidFill>
              <a:schemeClr val="tx2">
                <a:alpha val="60000"/>
              </a:schemeClr>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a:solidFill>
                  <a:schemeClr val="tx2"/>
                </a:solidFill>
                <a:latin typeface="+mj-ea"/>
                <a:ea typeface="+mj-ea"/>
                <a:cs typeface="Proxima Nova Regular"/>
                <a:sym typeface="Proxima Nova Regular"/>
              </a:rPr>
              <a:t>SIT-34, 3-4 April 2019</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1981200" y="152400"/>
            <a:ext cx="4953000" cy="533400"/>
          </a:xfrm>
          <a:prstGeom prst="rect">
            <a:avLst/>
          </a:prstGeom>
        </p:spPr>
        <p:txBody>
          <a:bodyPr/>
          <a:lstStyle>
            <a:lvl1pPr marL="0" indent="0" algn="ctr">
              <a:buNone/>
              <a:defRPr sz="2800" b="1">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a:t>Title TBA</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mailto:george@symbioscomms.com" TargetMode="External"/><Relationship Id="rId4" Type="http://schemas.openxmlformats.org/officeDocument/2006/relationships/hyperlink" Target="mailto:Kerry.Sawyer@noaa.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ceos.org/meetings/sit-34/" TargetMode="External"/><Relationship Id="rId2" Type="http://schemas.openxmlformats.org/officeDocument/2006/relationships/hyperlink" Target="http://ceos.org/document_management/Meetings/SIT/SIT-33/Agenda/2018%20CEOS%20SIT%20Strategic%20Direction%20Discussion%20Paper%20v1.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kerry.sawyer@noaa.gov" TargetMode="External"/><Relationship Id="rId2" Type="http://schemas.openxmlformats.org/officeDocument/2006/relationships/hyperlink" Target="mailto:george@symbioscomms.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5746243" cy="993131"/>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4200" b="1" dirty="0">
                <a:solidFill>
                  <a:srgbClr val="FFFFFF"/>
                </a:solidFill>
                <a:latin typeface="+mj-lt"/>
              </a:rPr>
              <a:t>WG </a:t>
            </a:r>
            <a:r>
              <a:rPr sz="4200" b="1" dirty="0">
                <a:solidFill>
                  <a:srgbClr val="FFFFFF"/>
                </a:solidFill>
                <a:latin typeface="+mj-lt"/>
              </a:rPr>
              <a:t>Title Goes Here</a:t>
            </a: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lvl="0" defTabSz="914400">
              <a:lnSpc>
                <a:spcPct val="150000"/>
              </a:lnSpc>
              <a:defRPr>
                <a:solidFill>
                  <a:srgbClr val="000000"/>
                </a:solidFill>
              </a:defRPr>
            </a:pPr>
            <a:r>
              <a:rPr lang="en-AU" dirty="0">
                <a:solidFill>
                  <a:srgbClr val="FFFFFF"/>
                </a:solidFill>
                <a:ea typeface="Arial Bold"/>
                <a:cs typeface="Arial Bold"/>
                <a:sym typeface="Arial Bold"/>
              </a:rPr>
              <a:t>Name (s), Organization, CEOS Affiliation</a:t>
            </a:r>
          </a:p>
          <a:p>
            <a:pPr lvl="0" defTabSz="914400">
              <a:lnSpc>
                <a:spcPct val="150000"/>
              </a:lnSpc>
              <a:defRPr>
                <a:solidFill>
                  <a:srgbClr val="000000"/>
                </a:solidFill>
              </a:defRPr>
            </a:pPr>
            <a:r>
              <a:rPr lang="en-AU" dirty="0">
                <a:solidFill>
                  <a:srgbClr val="FFFFFF"/>
                </a:solidFill>
                <a:ea typeface="Arial Bold"/>
                <a:cs typeface="Arial Bold"/>
                <a:sym typeface="Arial Bold"/>
              </a:rPr>
              <a:t>CEOS SIT-34</a:t>
            </a:r>
          </a:p>
          <a:p>
            <a:pPr lvl="0" defTabSz="914400">
              <a:lnSpc>
                <a:spcPct val="150000"/>
              </a:lnSpc>
              <a:defRPr>
                <a:solidFill>
                  <a:srgbClr val="000000"/>
                </a:solidFill>
              </a:defRPr>
            </a:pPr>
            <a:r>
              <a:rPr lang="en-AU" dirty="0">
                <a:solidFill>
                  <a:srgbClr val="FFFFFF"/>
                </a:solidFill>
                <a:ea typeface="Arial Bold"/>
                <a:cs typeface="Arial Bold"/>
                <a:sym typeface="Arial Bold"/>
              </a:rPr>
              <a:t>Session and Agenda Item #</a:t>
            </a:r>
          </a:p>
          <a:p>
            <a:pPr lvl="0" defTabSz="914400">
              <a:lnSpc>
                <a:spcPct val="150000"/>
              </a:lnSpc>
              <a:defRPr>
                <a:solidFill>
                  <a:srgbClr val="000000"/>
                </a:solidFill>
              </a:defRPr>
            </a:pPr>
            <a:r>
              <a:rPr lang="en-AU" dirty="0">
                <a:solidFill>
                  <a:srgbClr val="FFFFFF"/>
                </a:solidFill>
                <a:ea typeface="Arial Bold"/>
                <a:cs typeface="Arial Bold"/>
                <a:sym typeface="Arial Bold"/>
              </a:rPr>
              <a:t>Miami, FL, USA</a:t>
            </a:r>
          </a:p>
          <a:p>
            <a:pPr lvl="0" defTabSz="914400">
              <a:lnSpc>
                <a:spcPct val="150000"/>
              </a:lnSpc>
              <a:defRPr>
                <a:solidFill>
                  <a:srgbClr val="000000"/>
                </a:solidFill>
              </a:defRPr>
            </a:pPr>
            <a:r>
              <a:rPr lang="en-AU" dirty="0">
                <a:solidFill>
                  <a:srgbClr val="FFFFFF"/>
                </a:solidFill>
                <a:ea typeface="Arial Bold"/>
                <a:cs typeface="Arial Bold"/>
                <a:sym typeface="Arial Bold"/>
              </a:rPr>
              <a:t>3 – 4 April 2019</a:t>
            </a:r>
          </a:p>
        </p:txBody>
      </p:sp>
      <p:pic>
        <p:nvPicPr>
          <p:cNvPr id="12" name="ceos_logo.png"/>
          <p:cNvPicPr/>
          <p:nvPr/>
        </p:nvPicPr>
        <p:blipFill>
          <a:blip r:embed="rId3" cstate="screen">
            <a:extLst>
              <a:ext uri="{28A0092B-C50C-407E-A947-70E740481C1C}">
                <a14:useLocalDpi xmlns:a14="http://schemas.microsoft.com/office/drawing/2010/main"/>
              </a:ext>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453AF81-376A-8E4E-A603-3DD314AD21C2}"/>
              </a:ext>
            </a:extLst>
          </p:cNvPr>
          <p:cNvSpPr>
            <a:spLocks noGrp="1"/>
          </p:cNvSpPr>
          <p:nvPr>
            <p:ph type="sldNum" sz="quarter" idx="2"/>
          </p:nvPr>
        </p:nvSpPr>
        <p:spPr/>
        <p:txBody>
          <a:bodyPr/>
          <a:lstStyle/>
          <a:p>
            <a:pPr defTabSz="914400"/>
            <a:fld id="{86CB4B4D-7CA3-9044-876B-883B54F8677D}" type="slidenum">
              <a:rPr lang="uk-UA" smtClean="0"/>
              <a:pPr defTabSz="914400"/>
              <a:t>10</a:t>
            </a:fld>
            <a:endParaRPr lang="uk-UA" dirty="0"/>
          </a:p>
        </p:txBody>
      </p:sp>
      <p:sp>
        <p:nvSpPr>
          <p:cNvPr id="3" name="Content Placeholder 2">
            <a:extLst>
              <a:ext uri="{FF2B5EF4-FFF2-40B4-BE49-F238E27FC236}">
                <a16:creationId xmlns:a16="http://schemas.microsoft.com/office/drawing/2014/main" id="{1C7843E8-469A-D642-96A3-6FA6233023C1}"/>
              </a:ext>
            </a:extLst>
          </p:cNvPr>
          <p:cNvSpPr>
            <a:spLocks noGrp="1"/>
          </p:cNvSpPr>
          <p:nvPr>
            <p:ph sz="quarter" idx="10"/>
          </p:nvPr>
        </p:nvSpPr>
        <p:spPr/>
        <p:txBody>
          <a:bodyPr/>
          <a:lstStyle/>
          <a:p>
            <a:r>
              <a:rPr lang="en-AU" dirty="0"/>
              <a:t>For your team, please identify </a:t>
            </a:r>
            <a:r>
              <a:rPr lang="en-AU" b="1" i="1" dirty="0"/>
              <a:t>synergies</a:t>
            </a:r>
            <a:r>
              <a:rPr lang="en-AU" dirty="0"/>
              <a:t> that exist, or should exist, </a:t>
            </a:r>
            <a:r>
              <a:rPr lang="en-AU" b="1" i="1" dirty="0"/>
              <a:t>between the VCs and the WGs </a:t>
            </a:r>
            <a:r>
              <a:rPr lang="en-AU" dirty="0"/>
              <a:t>to support the broader CEOS objectives</a:t>
            </a:r>
          </a:p>
          <a:p>
            <a:endParaRPr lang="en-AU" dirty="0"/>
          </a:p>
          <a:p>
            <a:pPr lvl="1">
              <a:buFont typeface=".AppleSystemUIFont" charset="-120"/>
              <a:buChar char="-"/>
            </a:pPr>
            <a:r>
              <a:rPr lang="en-AU" dirty="0"/>
              <a:t>including opportunities for the framework provided by WG activities to align with and support the thematic activities and aspirations of your VC or all VCs</a:t>
            </a:r>
          </a:p>
          <a:p>
            <a:pPr lvl="1">
              <a:buFont typeface=".AppleSystemUIFont" charset="-120"/>
              <a:buChar char="-"/>
            </a:pPr>
            <a:endParaRPr lang="en-AU" sz="2400" dirty="0"/>
          </a:p>
          <a:p>
            <a:pPr>
              <a:buFont typeface="Arial" panose="020B0604020202020204" pitchFamily="34" charset="0"/>
              <a:buChar char="•"/>
            </a:pPr>
            <a:r>
              <a:rPr lang="en-AU" dirty="0"/>
              <a:t>Identify also any obstacles/barriers to progress and suggestions for how to overcome those obstacles/barriers. </a:t>
            </a:r>
          </a:p>
          <a:p>
            <a:pPr lvl="1">
              <a:buFont typeface=".AppleSystemUIFont" charset="-120"/>
              <a:buChar char="-"/>
            </a:pPr>
            <a:endParaRPr lang="en-AU" sz="2400" dirty="0"/>
          </a:p>
        </p:txBody>
      </p:sp>
      <p:sp>
        <p:nvSpPr>
          <p:cNvPr id="4" name="Content Placeholder 3">
            <a:extLst>
              <a:ext uri="{FF2B5EF4-FFF2-40B4-BE49-F238E27FC236}">
                <a16:creationId xmlns:a16="http://schemas.microsoft.com/office/drawing/2014/main" id="{B6E2DCE2-9258-464C-851D-667C2A8B87A7}"/>
              </a:ext>
            </a:extLst>
          </p:cNvPr>
          <p:cNvSpPr>
            <a:spLocks noGrp="1"/>
          </p:cNvSpPr>
          <p:nvPr>
            <p:ph sz="quarter" idx="11"/>
          </p:nvPr>
        </p:nvSpPr>
        <p:spPr>
          <a:xfrm>
            <a:off x="2057400" y="304800"/>
            <a:ext cx="5562600" cy="533400"/>
          </a:xfrm>
        </p:spPr>
        <p:txBody>
          <a:bodyPr/>
          <a:lstStyle/>
          <a:p>
            <a:r>
              <a:rPr lang="en-US" dirty="0"/>
              <a:t>Synergies Among Teams</a:t>
            </a:r>
          </a:p>
        </p:txBody>
      </p:sp>
    </p:spTree>
    <p:extLst>
      <p:ext uri="{BB962C8B-B14F-4D97-AF65-F5344CB8AC3E}">
        <p14:creationId xmlns:p14="http://schemas.microsoft.com/office/powerpoint/2010/main" val="4069970908"/>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453AF81-376A-8E4E-A603-3DD314AD21C2}"/>
              </a:ext>
            </a:extLst>
          </p:cNvPr>
          <p:cNvSpPr>
            <a:spLocks noGrp="1"/>
          </p:cNvSpPr>
          <p:nvPr>
            <p:ph type="sldNum" sz="quarter" idx="2"/>
          </p:nvPr>
        </p:nvSpPr>
        <p:spPr/>
        <p:txBody>
          <a:bodyPr/>
          <a:lstStyle/>
          <a:p>
            <a:pPr defTabSz="914400"/>
            <a:fld id="{86CB4B4D-7CA3-9044-876B-883B54F8677D}" type="slidenum">
              <a:rPr lang="uk-UA" smtClean="0"/>
              <a:pPr defTabSz="914400"/>
              <a:t>11</a:t>
            </a:fld>
            <a:endParaRPr lang="uk-UA" dirty="0"/>
          </a:p>
        </p:txBody>
      </p:sp>
      <p:sp>
        <p:nvSpPr>
          <p:cNvPr id="3" name="Content Placeholder 2">
            <a:extLst>
              <a:ext uri="{FF2B5EF4-FFF2-40B4-BE49-F238E27FC236}">
                <a16:creationId xmlns:a16="http://schemas.microsoft.com/office/drawing/2014/main" id="{1C7843E8-469A-D642-96A3-6FA6233023C1}"/>
              </a:ext>
            </a:extLst>
          </p:cNvPr>
          <p:cNvSpPr>
            <a:spLocks noGrp="1"/>
          </p:cNvSpPr>
          <p:nvPr>
            <p:ph sz="quarter" idx="10"/>
          </p:nvPr>
        </p:nvSpPr>
        <p:spPr/>
        <p:txBody>
          <a:bodyPr/>
          <a:lstStyle/>
          <a:p>
            <a:r>
              <a:rPr lang="en-AU" dirty="0"/>
              <a:t>Identify the active agencies in your team and whether this implies a viable team for your objectives</a:t>
            </a:r>
          </a:p>
          <a:p>
            <a:r>
              <a:rPr lang="en-AU" dirty="0"/>
              <a:t>How frequently does your team physically meet?</a:t>
            </a:r>
          </a:p>
          <a:p>
            <a:r>
              <a:rPr lang="en-AU" dirty="0"/>
              <a:t>Are their any obstacles to the future viability of your team meeting its objectives?</a:t>
            </a:r>
          </a:p>
          <a:p>
            <a:r>
              <a:rPr lang="en-US" dirty="0"/>
              <a:t>A full and frank understanding of the status and outlook for each group will help CEOS understanding of their potential contribution to the observing strategy</a:t>
            </a:r>
            <a:endParaRPr lang="en-AU" dirty="0"/>
          </a:p>
          <a:p>
            <a:endParaRPr lang="en-AU" sz="2400" dirty="0"/>
          </a:p>
          <a:p>
            <a:endParaRPr lang="en-US" dirty="0"/>
          </a:p>
        </p:txBody>
      </p:sp>
      <p:sp>
        <p:nvSpPr>
          <p:cNvPr id="4" name="Content Placeholder 3">
            <a:extLst>
              <a:ext uri="{FF2B5EF4-FFF2-40B4-BE49-F238E27FC236}">
                <a16:creationId xmlns:a16="http://schemas.microsoft.com/office/drawing/2014/main" id="{B6E2DCE2-9258-464C-851D-667C2A8B87A7}"/>
              </a:ext>
            </a:extLst>
          </p:cNvPr>
          <p:cNvSpPr>
            <a:spLocks noGrp="1"/>
          </p:cNvSpPr>
          <p:nvPr>
            <p:ph sz="quarter" idx="11"/>
          </p:nvPr>
        </p:nvSpPr>
        <p:spPr>
          <a:xfrm>
            <a:off x="2057400" y="304800"/>
            <a:ext cx="5562600" cy="533400"/>
          </a:xfrm>
        </p:spPr>
        <p:txBody>
          <a:bodyPr/>
          <a:lstStyle/>
          <a:p>
            <a:r>
              <a:rPr lang="en-US" dirty="0"/>
              <a:t>Sustainable Commitment</a:t>
            </a:r>
          </a:p>
        </p:txBody>
      </p:sp>
    </p:spTree>
    <p:extLst>
      <p:ext uri="{BB962C8B-B14F-4D97-AF65-F5344CB8AC3E}">
        <p14:creationId xmlns:p14="http://schemas.microsoft.com/office/powerpoint/2010/main" val="1169140909"/>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water, person, nature, riding&#10;&#10;Description automatically generated">
            <a:extLst>
              <a:ext uri="{FF2B5EF4-FFF2-40B4-BE49-F238E27FC236}">
                <a16:creationId xmlns:a16="http://schemas.microsoft.com/office/drawing/2014/main" id="{79966108-F653-7E4E-BF75-616FD6416CEB}"/>
              </a:ext>
            </a:extLst>
          </p:cNvPr>
          <p:cNvPicPr>
            <a:picLocks noChangeAspect="1"/>
          </p:cNvPicPr>
          <p:nvPr/>
        </p:nvPicPr>
        <p:blipFill rotWithShape="1">
          <a:blip r:embed="rId3">
            <a:extLst>
              <a:ext uri="{28A0092B-C50C-407E-A947-70E740481C1C}">
                <a14:useLocalDpi xmlns:a14="http://schemas.microsoft.com/office/drawing/2010/main" val="0"/>
              </a:ext>
            </a:extLst>
          </a:blip>
          <a:srcRect r="17706"/>
          <a:stretch/>
        </p:blipFill>
        <p:spPr>
          <a:xfrm>
            <a:off x="0" y="1031626"/>
            <a:ext cx="9144000" cy="5826374"/>
          </a:xfrm>
          <a:prstGeom prst="rect">
            <a:avLst/>
          </a:prstGeom>
        </p:spPr>
      </p:pic>
      <p:sp>
        <p:nvSpPr>
          <p:cNvPr id="2" name="Slide Number Placeholder 1">
            <a:extLst>
              <a:ext uri="{FF2B5EF4-FFF2-40B4-BE49-F238E27FC236}">
                <a16:creationId xmlns:a16="http://schemas.microsoft.com/office/drawing/2014/main" id="{95E9F7D9-A126-C84D-9FA4-8038D0B76387}"/>
              </a:ext>
            </a:extLst>
          </p:cNvPr>
          <p:cNvSpPr>
            <a:spLocks noGrp="1"/>
          </p:cNvSpPr>
          <p:nvPr>
            <p:ph type="sldNum" sz="quarter" idx="2"/>
          </p:nvPr>
        </p:nvSpPr>
        <p:spPr/>
        <p:txBody>
          <a:bodyPr/>
          <a:lstStyle/>
          <a:p>
            <a:pPr defTabSz="914400"/>
            <a:fld id="{86CB4B4D-7CA3-9044-876B-883B54F8677D}" type="slidenum">
              <a:rPr lang="uk-UA" smtClean="0"/>
              <a:pPr defTabSz="914400"/>
              <a:t>12</a:t>
            </a:fld>
            <a:endParaRPr lang="uk-UA" dirty="0"/>
          </a:p>
        </p:txBody>
      </p:sp>
      <p:sp>
        <p:nvSpPr>
          <p:cNvPr id="4" name="Content Placeholder 3">
            <a:extLst>
              <a:ext uri="{FF2B5EF4-FFF2-40B4-BE49-F238E27FC236}">
                <a16:creationId xmlns:a16="http://schemas.microsoft.com/office/drawing/2014/main" id="{02CFFC54-E118-584D-BE90-5BFB7E818684}"/>
              </a:ext>
            </a:extLst>
          </p:cNvPr>
          <p:cNvSpPr>
            <a:spLocks noGrp="1"/>
          </p:cNvSpPr>
          <p:nvPr>
            <p:ph sz="quarter" idx="11"/>
          </p:nvPr>
        </p:nvSpPr>
        <p:spPr/>
        <p:txBody>
          <a:bodyPr/>
          <a:lstStyle/>
          <a:p>
            <a:r>
              <a:rPr lang="en-US" dirty="0"/>
              <a:t>Thanks! See you in Miami!</a:t>
            </a:r>
          </a:p>
        </p:txBody>
      </p:sp>
      <p:sp>
        <p:nvSpPr>
          <p:cNvPr id="7" name="Rounded Rectangle 6">
            <a:extLst>
              <a:ext uri="{FF2B5EF4-FFF2-40B4-BE49-F238E27FC236}">
                <a16:creationId xmlns:a16="http://schemas.microsoft.com/office/drawing/2014/main" id="{039C41C9-627C-7C44-97E5-E7458A7B2DF4}"/>
              </a:ext>
            </a:extLst>
          </p:cNvPr>
          <p:cNvSpPr/>
          <p:nvPr/>
        </p:nvSpPr>
        <p:spPr>
          <a:xfrm>
            <a:off x="4572000" y="2819400"/>
            <a:ext cx="4267200" cy="1634488"/>
          </a:xfrm>
          <a:prstGeom prst="roundRect">
            <a:avLst/>
          </a:prstGeom>
          <a:solidFill>
            <a:schemeClr val="accent5">
              <a:lumMod val="75000"/>
              <a:alpha val="84000"/>
            </a:schemeClr>
          </a:solidFill>
          <a:ln w="25400" cap="flat">
            <a:solidFill>
              <a:schemeClr val="accent5"/>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r>
              <a:rPr lang="en-US" dirty="0">
                <a:solidFill>
                  <a:schemeClr val="bg1"/>
                </a:solidFill>
              </a:rPr>
              <a:t>Questions?</a:t>
            </a:r>
          </a:p>
          <a:p>
            <a:endParaRPr lang="en-US" dirty="0">
              <a:solidFill>
                <a:schemeClr val="bg1"/>
              </a:solidFill>
            </a:endParaRPr>
          </a:p>
          <a:p>
            <a:pPr lvl="1"/>
            <a:r>
              <a:rPr lang="en-US" dirty="0">
                <a:solidFill>
                  <a:schemeClr val="bg1"/>
                </a:solidFill>
                <a:hlinkClick r:id="rId4">
                  <a:extLst>
                    <a:ext uri="{A12FA001-AC4F-418D-AE19-62706E023703}">
                      <ahyp:hlinkClr xmlns:ahyp="http://schemas.microsoft.com/office/drawing/2018/hyperlinkcolor" xmlns="" val="tx"/>
                    </a:ext>
                  </a:extLst>
                </a:hlinkClick>
              </a:rPr>
              <a:t>Kerry.Sawyer@noaa.gov</a:t>
            </a:r>
            <a:endParaRPr lang="en-US" dirty="0">
              <a:solidFill>
                <a:schemeClr val="bg1"/>
              </a:solidFill>
            </a:endParaRPr>
          </a:p>
          <a:p>
            <a:pPr lvl="1"/>
            <a:r>
              <a:rPr lang="en-US" dirty="0">
                <a:solidFill>
                  <a:schemeClr val="bg1"/>
                </a:solidFill>
                <a:hlinkClick r:id="rId5">
                  <a:extLst>
                    <a:ext uri="{A12FA001-AC4F-418D-AE19-62706E023703}">
                      <ahyp:hlinkClr xmlns:ahyp="http://schemas.microsoft.com/office/drawing/2018/hyperlinkcolor" xmlns="" val="tx"/>
                    </a:ext>
                  </a:extLst>
                </a:hlinkClick>
              </a:rPr>
              <a:t>george@symbioscomms.com</a:t>
            </a:r>
            <a:endParaRPr lang="en-US" dirty="0">
              <a:solidFill>
                <a:schemeClr val="bg1"/>
              </a:solidFill>
            </a:endParaRPr>
          </a:p>
          <a:p>
            <a:pPr lvl="1"/>
            <a:endParaRPr lang="en-US" dirty="0">
              <a:solidFill>
                <a:schemeClr val="bg1"/>
              </a:solidFill>
            </a:endParaRPr>
          </a:p>
        </p:txBody>
      </p:sp>
    </p:spTree>
    <p:extLst>
      <p:ext uri="{BB962C8B-B14F-4D97-AF65-F5344CB8AC3E}">
        <p14:creationId xmlns:p14="http://schemas.microsoft.com/office/powerpoint/2010/main" val="4242164126"/>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2</a:t>
            </a:fld>
            <a:endParaRPr lang="uk-UA" dirty="0"/>
          </a:p>
        </p:txBody>
      </p:sp>
      <p:sp>
        <p:nvSpPr>
          <p:cNvPr id="3" name="Content Placeholder 2">
            <a:extLst>
              <a:ext uri="{FF2B5EF4-FFF2-40B4-BE49-F238E27FC236}">
                <a16:creationId xmlns:a16="http://schemas.microsoft.com/office/drawing/2014/main" id="{6D6F17FA-1BC8-F743-B53A-7CAAF9EB3526}"/>
              </a:ext>
            </a:extLst>
          </p:cNvPr>
          <p:cNvSpPr>
            <a:spLocks noGrp="1"/>
          </p:cNvSpPr>
          <p:nvPr>
            <p:ph sz="quarter" idx="10"/>
          </p:nvPr>
        </p:nvSpPr>
        <p:spPr>
          <a:xfrm>
            <a:off x="152400" y="1219200"/>
            <a:ext cx="8915400" cy="5257800"/>
          </a:xfrm>
        </p:spPr>
        <p:txBody>
          <a:bodyPr/>
          <a:lstStyle/>
          <a:p>
            <a:pPr marL="0" indent="0">
              <a:buNone/>
            </a:pPr>
            <a:r>
              <a:rPr lang="en-US" b="1" dirty="0"/>
              <a:t>Slides 3 – 6: Background and Context</a:t>
            </a:r>
          </a:p>
          <a:p>
            <a:r>
              <a:rPr lang="en-US" dirty="0"/>
              <a:t>SIT-34 background reading, context, and process</a:t>
            </a:r>
          </a:p>
          <a:p>
            <a:r>
              <a:rPr lang="en-US" dirty="0"/>
              <a:t>Information only - remove these from your final PPT</a:t>
            </a:r>
          </a:p>
          <a:p>
            <a:endParaRPr lang="en-US" dirty="0"/>
          </a:p>
          <a:p>
            <a:pPr marL="0" indent="0">
              <a:buNone/>
            </a:pPr>
            <a:r>
              <a:rPr lang="en-US" b="1" dirty="0"/>
              <a:t>Slides 7 – 11: Content Requested</a:t>
            </a:r>
          </a:p>
          <a:p>
            <a:r>
              <a:rPr lang="en-US" dirty="0"/>
              <a:t>Reflect on progress since SIT-33, discussion at SIT TW 2018</a:t>
            </a:r>
          </a:p>
          <a:p>
            <a:r>
              <a:rPr lang="en-US" dirty="0"/>
              <a:t>Specific content and inputs to provide</a:t>
            </a:r>
          </a:p>
          <a:p>
            <a:r>
              <a:rPr lang="en-US" dirty="0"/>
              <a:t>Provide </a:t>
            </a:r>
            <a:r>
              <a:rPr lang="en-US" b="1" i="1" dirty="0"/>
              <a:t>max total of five slides </a:t>
            </a:r>
            <a:r>
              <a:rPr lang="en-US" dirty="0"/>
              <a:t>to address these points in your final presentation</a:t>
            </a:r>
          </a:p>
          <a:p>
            <a:pPr marL="0" indent="0">
              <a:buNone/>
            </a:pPr>
            <a:endParaRPr lang="en-US" dirty="0"/>
          </a:p>
        </p:txBody>
      </p:sp>
      <p:sp>
        <p:nvSpPr>
          <p:cNvPr id="4" name="Content Placeholder 3">
            <a:extLst>
              <a:ext uri="{FF2B5EF4-FFF2-40B4-BE49-F238E27FC236}">
                <a16:creationId xmlns:a16="http://schemas.microsoft.com/office/drawing/2014/main" id="{C631139E-C6E7-3145-89C0-2E1C06280205}"/>
              </a:ext>
            </a:extLst>
          </p:cNvPr>
          <p:cNvSpPr>
            <a:spLocks noGrp="1"/>
          </p:cNvSpPr>
          <p:nvPr>
            <p:ph sz="quarter" idx="11"/>
          </p:nvPr>
        </p:nvSpPr>
        <p:spPr/>
        <p:txBody>
          <a:bodyPr/>
          <a:lstStyle/>
          <a:p>
            <a:r>
              <a:rPr lang="en-US" dirty="0"/>
              <a:t>Structure of Template</a:t>
            </a:r>
          </a:p>
        </p:txBody>
      </p:sp>
    </p:spTree>
    <p:extLst>
      <p:ext uri="{BB962C8B-B14F-4D97-AF65-F5344CB8AC3E}">
        <p14:creationId xmlns:p14="http://schemas.microsoft.com/office/powerpoint/2010/main" val="2114342448"/>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7F35609-B81B-8744-8B15-A9184EC44040}"/>
              </a:ext>
            </a:extLst>
          </p:cNvPr>
          <p:cNvSpPr txBox="1"/>
          <p:nvPr/>
        </p:nvSpPr>
        <p:spPr>
          <a:xfrm>
            <a:off x="2133600" y="2590800"/>
            <a:ext cx="5170644" cy="64632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lang="en-US" sz="3600" dirty="0">
                <a:solidFill>
                  <a:schemeClr val="bg1"/>
                </a:solidFill>
              </a:rPr>
              <a:t>Background and Context</a:t>
            </a:r>
            <a:endParaRPr kumimoji="0" lang="en-US" sz="3600" b="0" i="0" u="none" strike="noStrike" cap="none" spc="0" normalizeH="0" baseline="0" dirty="0">
              <a:ln>
                <a:noFill/>
              </a:ln>
              <a:solidFill>
                <a:schemeClr val="bg1"/>
              </a:solidFill>
              <a:effectLst/>
              <a:uFillTx/>
            </a:endParaRPr>
          </a:p>
        </p:txBody>
      </p:sp>
    </p:spTree>
    <p:extLst>
      <p:ext uri="{BB962C8B-B14F-4D97-AF65-F5344CB8AC3E}">
        <p14:creationId xmlns:p14="http://schemas.microsoft.com/office/powerpoint/2010/main" val="29637349"/>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E2D9F1E-0357-F24A-BDD0-DD954DC215AC}"/>
              </a:ext>
            </a:extLst>
          </p:cNvPr>
          <p:cNvSpPr>
            <a:spLocks noGrp="1"/>
          </p:cNvSpPr>
          <p:nvPr>
            <p:ph type="sldNum" sz="quarter" idx="2"/>
          </p:nvPr>
        </p:nvSpPr>
        <p:spPr/>
        <p:txBody>
          <a:bodyPr/>
          <a:lstStyle/>
          <a:p>
            <a:pPr defTabSz="914400"/>
            <a:fld id="{86CB4B4D-7CA3-9044-876B-883B54F8677D}" type="slidenum">
              <a:rPr lang="uk-UA" smtClean="0"/>
              <a:pPr defTabSz="914400"/>
              <a:t>4</a:t>
            </a:fld>
            <a:endParaRPr lang="uk-UA" dirty="0"/>
          </a:p>
        </p:txBody>
      </p:sp>
      <p:sp>
        <p:nvSpPr>
          <p:cNvPr id="3" name="Content Placeholder 2">
            <a:extLst>
              <a:ext uri="{FF2B5EF4-FFF2-40B4-BE49-F238E27FC236}">
                <a16:creationId xmlns:a16="http://schemas.microsoft.com/office/drawing/2014/main" id="{0EA59182-9008-FF4C-97EB-CF4B82922312}"/>
              </a:ext>
            </a:extLst>
          </p:cNvPr>
          <p:cNvSpPr>
            <a:spLocks noGrp="1"/>
          </p:cNvSpPr>
          <p:nvPr>
            <p:ph sz="quarter" idx="10"/>
          </p:nvPr>
        </p:nvSpPr>
        <p:spPr/>
        <p:txBody>
          <a:bodyPr/>
          <a:lstStyle/>
          <a:p>
            <a:r>
              <a:rPr lang="en-US" dirty="0"/>
              <a:t>Please review and reference v2.0 the </a:t>
            </a:r>
            <a:r>
              <a:rPr lang="en-AU" i="1" dirty="0"/>
              <a:t>STRATEGIC DIRECTIONS AND PARTNERSHIPS FOR CEOS DISCUSSION PAPER </a:t>
            </a:r>
            <a:r>
              <a:rPr lang="en-AU" dirty="0"/>
              <a:t>prepared by the NOAA SIT Chair Team</a:t>
            </a:r>
          </a:p>
          <a:p>
            <a:endParaRPr lang="en-AU" dirty="0"/>
          </a:p>
          <a:p>
            <a:r>
              <a:rPr lang="en-AU" dirty="0"/>
              <a:t>2018 paper v1.0 </a:t>
            </a:r>
            <a:r>
              <a:rPr lang="en-AU" dirty="0">
                <a:hlinkClick r:id="rId2"/>
              </a:rPr>
              <a:t>here</a:t>
            </a:r>
            <a:endParaRPr lang="en-AU" dirty="0"/>
          </a:p>
          <a:p>
            <a:endParaRPr lang="en-AU" dirty="0"/>
          </a:p>
          <a:p>
            <a:r>
              <a:rPr lang="en-AU" dirty="0"/>
              <a:t>2019 updated v2.0 will be circulated with the SIT Agenda materials and available at </a:t>
            </a:r>
            <a:r>
              <a:rPr lang="en-AU" dirty="0" smtClean="0">
                <a:hlinkClick r:id="rId3"/>
              </a:rPr>
              <a:t>ceos.org/meetings/sit-34</a:t>
            </a:r>
            <a:endParaRPr lang="en-AU" dirty="0"/>
          </a:p>
        </p:txBody>
      </p:sp>
      <p:sp>
        <p:nvSpPr>
          <p:cNvPr id="4" name="Content Placeholder 3">
            <a:extLst>
              <a:ext uri="{FF2B5EF4-FFF2-40B4-BE49-F238E27FC236}">
                <a16:creationId xmlns:a16="http://schemas.microsoft.com/office/drawing/2014/main" id="{78B163B6-507E-8640-AEF5-099E562E0219}"/>
              </a:ext>
            </a:extLst>
          </p:cNvPr>
          <p:cNvSpPr>
            <a:spLocks noGrp="1"/>
          </p:cNvSpPr>
          <p:nvPr>
            <p:ph sz="quarter" idx="11"/>
          </p:nvPr>
        </p:nvSpPr>
        <p:spPr/>
        <p:txBody>
          <a:bodyPr/>
          <a:lstStyle/>
          <a:p>
            <a:r>
              <a:rPr lang="en-US" dirty="0"/>
              <a:t>Background Reading</a:t>
            </a:r>
          </a:p>
        </p:txBody>
      </p:sp>
    </p:spTree>
    <p:extLst>
      <p:ext uri="{BB962C8B-B14F-4D97-AF65-F5344CB8AC3E}">
        <p14:creationId xmlns:p14="http://schemas.microsoft.com/office/powerpoint/2010/main" val="122277082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06469F9-C71A-F640-A85B-79D69AE55B76}"/>
              </a:ext>
            </a:extLst>
          </p:cNvPr>
          <p:cNvSpPr>
            <a:spLocks noGrp="1"/>
          </p:cNvSpPr>
          <p:nvPr>
            <p:ph type="sldNum" sz="quarter" idx="2"/>
          </p:nvPr>
        </p:nvSpPr>
        <p:spPr/>
        <p:txBody>
          <a:bodyPr/>
          <a:lstStyle/>
          <a:p>
            <a:pPr defTabSz="914400"/>
            <a:fld id="{86CB4B4D-7CA3-9044-876B-883B54F8677D}" type="slidenum">
              <a:rPr lang="uk-UA" smtClean="0"/>
              <a:pPr defTabSz="914400"/>
              <a:t>5</a:t>
            </a:fld>
            <a:endParaRPr lang="uk-UA" dirty="0"/>
          </a:p>
        </p:txBody>
      </p:sp>
      <p:sp>
        <p:nvSpPr>
          <p:cNvPr id="3" name="Content Placeholder 2">
            <a:extLst>
              <a:ext uri="{FF2B5EF4-FFF2-40B4-BE49-F238E27FC236}">
                <a16:creationId xmlns:a16="http://schemas.microsoft.com/office/drawing/2014/main" id="{7A43C8FF-1ABE-614E-81BE-F0F3D7CFE38D}"/>
              </a:ext>
            </a:extLst>
          </p:cNvPr>
          <p:cNvSpPr>
            <a:spLocks noGrp="1"/>
          </p:cNvSpPr>
          <p:nvPr>
            <p:ph sz="quarter" idx="10"/>
          </p:nvPr>
        </p:nvSpPr>
        <p:spPr/>
        <p:txBody>
          <a:bodyPr/>
          <a:lstStyle/>
          <a:p>
            <a:r>
              <a:rPr lang="en-AU" sz="1800" dirty="0"/>
              <a:t>Ensuring </a:t>
            </a:r>
            <a:r>
              <a:rPr lang="en-AU" sz="1800" b="1" i="1" dirty="0"/>
              <a:t>tangible outcomes </a:t>
            </a:r>
            <a:r>
              <a:rPr lang="en-AU" sz="1800" dirty="0"/>
              <a:t>from and </a:t>
            </a:r>
            <a:r>
              <a:rPr lang="en-AU" sz="1800" b="1" i="1" dirty="0"/>
              <a:t>sustainable commitment </a:t>
            </a:r>
            <a:r>
              <a:rPr lang="en-AU" sz="1800" dirty="0"/>
              <a:t>to our Virtual Constellations and Working Groups (VCs and WGs). NOAA will place emphasis on ensuring the necessary support is in place for our existing thematic teams to flourish and to deliver, and to provide </a:t>
            </a:r>
            <a:r>
              <a:rPr lang="en-AU" sz="1800" b="1" i="1" dirty="0"/>
              <a:t>productive opportunities for VC-VC and VC-WG interactions </a:t>
            </a:r>
            <a:r>
              <a:rPr lang="en-AU" sz="1800" dirty="0"/>
              <a:t>at SIT technical meetings and other ad hoc gatherings. NOAA SIT will bring attention of the VCs and WGs to the </a:t>
            </a:r>
            <a:r>
              <a:rPr lang="en-AU" sz="1800" b="1" i="1" dirty="0"/>
              <a:t>ongoing national EO program planning processes</a:t>
            </a:r>
            <a:r>
              <a:rPr lang="en-AU" sz="1800" dirty="0"/>
              <a:t>, including the Copernicus Next Generation planning, the US National Academies Earth Science Decadal Survey, NOAA’s space architecture studies, and Japan’s future EO frameworks, among others, and in </a:t>
            </a:r>
            <a:r>
              <a:rPr lang="en-AU" sz="1800" b="1" i="1" dirty="0"/>
              <a:t>support of CEOS commitments </a:t>
            </a:r>
            <a:r>
              <a:rPr lang="en-AU" sz="1800" dirty="0"/>
              <a:t>in relation to the </a:t>
            </a:r>
            <a:r>
              <a:rPr lang="en-AU" sz="1800" b="1" i="1" dirty="0"/>
              <a:t>ECV inventory </a:t>
            </a:r>
            <a:r>
              <a:rPr lang="en-AU" sz="1800" dirty="0"/>
              <a:t>and </a:t>
            </a:r>
            <a:r>
              <a:rPr lang="en-AU" sz="1800" b="1" i="1" dirty="0"/>
              <a:t>Sustainable Development Goals</a:t>
            </a:r>
            <a:r>
              <a:rPr lang="en-AU" sz="1800" dirty="0" smtClean="0"/>
              <a:t>.</a:t>
            </a:r>
            <a:endParaRPr lang="en-AU" sz="1800" dirty="0"/>
          </a:p>
        </p:txBody>
      </p:sp>
      <p:sp>
        <p:nvSpPr>
          <p:cNvPr id="5" name="Content Placeholder 4"/>
          <p:cNvSpPr>
            <a:spLocks noGrp="1"/>
          </p:cNvSpPr>
          <p:nvPr>
            <p:ph sz="quarter" idx="11"/>
          </p:nvPr>
        </p:nvSpPr>
        <p:spPr>
          <a:xfrm>
            <a:off x="2057400" y="152400"/>
            <a:ext cx="5562600" cy="914400"/>
          </a:xfrm>
        </p:spPr>
        <p:txBody>
          <a:bodyPr/>
          <a:lstStyle/>
          <a:p>
            <a:r>
              <a:rPr lang="en-US" dirty="0"/>
              <a:t>Context: SIT Chair Objectives (2018)</a:t>
            </a:r>
          </a:p>
          <a:p>
            <a:endParaRPr lang="en-US" dirty="0"/>
          </a:p>
        </p:txBody>
      </p:sp>
    </p:spTree>
    <p:extLst>
      <p:ext uri="{BB962C8B-B14F-4D97-AF65-F5344CB8AC3E}">
        <p14:creationId xmlns:p14="http://schemas.microsoft.com/office/powerpoint/2010/main" val="1259262735"/>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228600" y="1295400"/>
            <a:ext cx="8839200" cy="5181600"/>
          </a:xfrm>
        </p:spPr>
        <p:txBody>
          <a:bodyPr/>
          <a:lstStyle/>
          <a:p>
            <a:pPr>
              <a:spcBef>
                <a:spcPts val="600"/>
              </a:spcBef>
              <a:spcAft>
                <a:spcPts val="600"/>
              </a:spcAft>
            </a:pPr>
            <a:r>
              <a:rPr lang="en-US" sz="1600" dirty="0"/>
              <a:t>Presenters should name their files using the following convention:</a:t>
            </a:r>
          </a:p>
          <a:p>
            <a:pPr lvl="1">
              <a:spcBef>
                <a:spcPts val="600"/>
              </a:spcBef>
              <a:spcAft>
                <a:spcPts val="600"/>
              </a:spcAft>
            </a:pPr>
            <a:r>
              <a:rPr lang="en-US" sz="1600" dirty="0"/>
              <a:t>AgendaItemNumber_LastName_Subject_Version.pptx </a:t>
            </a:r>
            <a:r>
              <a:rPr lang="en-US" sz="1600" i="1" dirty="0"/>
              <a:t>(e.g., 1.5_Holloway_Communications_v2.pptx)</a:t>
            </a:r>
          </a:p>
          <a:p>
            <a:pPr>
              <a:spcBef>
                <a:spcPts val="600"/>
              </a:spcBef>
              <a:spcAft>
                <a:spcPts val="600"/>
              </a:spcAft>
            </a:pPr>
            <a:r>
              <a:rPr lang="en-US" sz="1600" b="1" i="1" dirty="0"/>
              <a:t>Reporting to support discussion or decision is encouraged</a:t>
            </a:r>
            <a:r>
              <a:rPr lang="en-US" sz="1600" dirty="0"/>
              <a:t>, but historical context and detailed reporting should be provided as pre-meeting reading material or in background slides.</a:t>
            </a:r>
          </a:p>
          <a:p>
            <a:pPr>
              <a:spcBef>
                <a:spcPts val="600"/>
              </a:spcBef>
              <a:spcAft>
                <a:spcPts val="600"/>
              </a:spcAft>
            </a:pPr>
            <a:r>
              <a:rPr lang="en-US" sz="1600" dirty="0"/>
              <a:t>Materials should explicitly highlight the decisions</a:t>
            </a:r>
            <a:r>
              <a:rPr lang="en-US" sz="1600" dirty="0" smtClean="0"/>
              <a:t>, </a:t>
            </a:r>
            <a:r>
              <a:rPr lang="en-US" sz="1600" dirty="0"/>
              <a:t>outcomes, or actions you are seeking</a:t>
            </a:r>
          </a:p>
          <a:p>
            <a:pPr>
              <a:spcBef>
                <a:spcPts val="600"/>
              </a:spcBef>
              <a:spcAft>
                <a:spcPts val="600"/>
              </a:spcAft>
            </a:pPr>
            <a:r>
              <a:rPr lang="en-US" sz="1600" dirty="0"/>
              <a:t>Feel free to propose draft action text for consideration – it may be revised, but will help with the efficient preparation of the actions record.</a:t>
            </a:r>
          </a:p>
          <a:p>
            <a:pPr>
              <a:spcBef>
                <a:spcPts val="600"/>
              </a:spcBef>
              <a:spcAft>
                <a:spcPts val="600"/>
              </a:spcAft>
            </a:pPr>
            <a:r>
              <a:rPr lang="en-US" sz="1600" dirty="0"/>
              <a:t>Materials should be sent to </a:t>
            </a:r>
            <a:r>
              <a:rPr lang="en-US" sz="1600" dirty="0">
                <a:hlinkClick r:id="rId2"/>
              </a:rPr>
              <a:t>george@symbioscomms.com</a:t>
            </a:r>
            <a:r>
              <a:rPr lang="en-US" sz="1600" dirty="0"/>
              <a:t> and </a:t>
            </a:r>
            <a:r>
              <a:rPr lang="en-US" sz="1600" dirty="0">
                <a:hlinkClick r:id="rId3"/>
              </a:rPr>
              <a:t>kerry.sawyer@noaa.gov</a:t>
            </a:r>
            <a:r>
              <a:rPr lang="en-US" sz="1600" dirty="0"/>
              <a:t> </a:t>
            </a:r>
          </a:p>
          <a:p>
            <a:pPr lvl="1">
              <a:spcBef>
                <a:spcPts val="600"/>
              </a:spcBef>
              <a:spcAft>
                <a:spcPts val="600"/>
              </a:spcAft>
            </a:pPr>
            <a:r>
              <a:rPr lang="en-US" sz="1600" b="1" dirty="0">
                <a:solidFill>
                  <a:srgbClr val="FF0000"/>
                </a:solidFill>
              </a:rPr>
              <a:t>Documents for endorsement: </a:t>
            </a:r>
            <a:r>
              <a:rPr lang="en-US" sz="1600" dirty="0">
                <a:solidFill>
                  <a:srgbClr val="FF0000"/>
                </a:solidFill>
              </a:rPr>
              <a:t>no later than </a:t>
            </a:r>
            <a:r>
              <a:rPr lang="en-US" sz="1600" dirty="0" smtClean="0">
                <a:solidFill>
                  <a:srgbClr val="FF0000"/>
                </a:solidFill>
              </a:rPr>
              <a:t>Wednesday </a:t>
            </a:r>
            <a:r>
              <a:rPr lang="en-US" sz="1600" dirty="0">
                <a:solidFill>
                  <a:srgbClr val="FF0000"/>
                </a:solidFill>
              </a:rPr>
              <a:t>March </a:t>
            </a:r>
            <a:r>
              <a:rPr lang="en-US" sz="1600" dirty="0" smtClean="0">
                <a:solidFill>
                  <a:srgbClr val="FF0000"/>
                </a:solidFill>
              </a:rPr>
              <a:t>20</a:t>
            </a:r>
            <a:r>
              <a:rPr lang="en-US" sz="1600" baseline="30000" dirty="0" smtClean="0">
                <a:solidFill>
                  <a:srgbClr val="FF0000"/>
                </a:solidFill>
              </a:rPr>
              <a:t>th</a:t>
            </a:r>
            <a:endParaRPr lang="en-US" sz="1600" dirty="0">
              <a:solidFill>
                <a:srgbClr val="FF0000"/>
              </a:solidFill>
            </a:endParaRPr>
          </a:p>
          <a:p>
            <a:pPr lvl="1">
              <a:spcBef>
                <a:spcPts val="600"/>
              </a:spcBef>
              <a:spcAft>
                <a:spcPts val="600"/>
              </a:spcAft>
            </a:pPr>
            <a:r>
              <a:rPr lang="en-US" sz="1600" b="1" dirty="0">
                <a:solidFill>
                  <a:srgbClr val="FF0000"/>
                </a:solidFill>
              </a:rPr>
              <a:t>Presentations: </a:t>
            </a:r>
            <a:r>
              <a:rPr lang="en-US" sz="1600" dirty="0">
                <a:solidFill>
                  <a:srgbClr val="FF0000"/>
                </a:solidFill>
              </a:rPr>
              <a:t>no later than </a:t>
            </a:r>
            <a:r>
              <a:rPr lang="en-AU" sz="1600" dirty="0" smtClean="0">
                <a:solidFill>
                  <a:srgbClr val="FF0000"/>
                </a:solidFill>
              </a:rPr>
              <a:t>Tuesday </a:t>
            </a:r>
            <a:r>
              <a:rPr lang="en-AU" sz="1600" dirty="0">
                <a:solidFill>
                  <a:srgbClr val="FF0000"/>
                </a:solidFill>
              </a:rPr>
              <a:t>March </a:t>
            </a:r>
            <a:r>
              <a:rPr lang="en-AU" sz="1600" dirty="0" smtClean="0">
                <a:solidFill>
                  <a:srgbClr val="FF0000"/>
                </a:solidFill>
              </a:rPr>
              <a:t>26</a:t>
            </a:r>
            <a:r>
              <a:rPr lang="en-AU" sz="1600" baseline="30000" dirty="0" smtClean="0">
                <a:solidFill>
                  <a:srgbClr val="FF0000"/>
                </a:solidFill>
              </a:rPr>
              <a:t>th</a:t>
            </a:r>
            <a:endParaRPr lang="en-US" sz="1600" dirty="0">
              <a:solidFill>
                <a:srgbClr val="FF0000"/>
              </a:solidFill>
            </a:endParaRPr>
          </a:p>
        </p:txBody>
      </p:sp>
      <p:sp>
        <p:nvSpPr>
          <p:cNvPr id="3" name="Slide Number Placeholder 2"/>
          <p:cNvSpPr>
            <a:spLocks noGrp="1"/>
          </p:cNvSpPr>
          <p:nvPr>
            <p:ph type="sldNum" sz="quarter" idx="2"/>
          </p:nvPr>
        </p:nvSpPr>
        <p:spPr/>
        <p:txBody>
          <a:bodyPr/>
          <a:lstStyle/>
          <a:p>
            <a:pPr lvl="0"/>
            <a:fld id="{86CB4B4D-7CA3-9044-876B-883B54F8677D}" type="slidenum">
              <a:rPr lang="uk-UA" smtClean="0"/>
              <a:t>6</a:t>
            </a:fld>
            <a:endParaRPr lang="uk-UA"/>
          </a:p>
        </p:txBody>
      </p:sp>
      <p:sp>
        <p:nvSpPr>
          <p:cNvPr id="5" name="Content Placeholder 4"/>
          <p:cNvSpPr>
            <a:spLocks noGrp="1"/>
          </p:cNvSpPr>
          <p:nvPr>
            <p:ph sz="quarter" idx="11"/>
          </p:nvPr>
        </p:nvSpPr>
        <p:spPr/>
        <p:txBody>
          <a:bodyPr/>
          <a:lstStyle/>
          <a:p>
            <a:r>
              <a:rPr lang="en-US" dirty="0"/>
              <a:t>Presenter Submission Guidance</a:t>
            </a:r>
          </a:p>
          <a:p>
            <a:endParaRPr lang="en-US" dirty="0"/>
          </a:p>
        </p:txBody>
      </p:sp>
    </p:spTree>
    <p:extLst>
      <p:ext uri="{BB962C8B-B14F-4D97-AF65-F5344CB8AC3E}">
        <p14:creationId xmlns:p14="http://schemas.microsoft.com/office/powerpoint/2010/main" val="1024403256"/>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7F35609-B81B-8744-8B15-A9184EC44040}"/>
              </a:ext>
            </a:extLst>
          </p:cNvPr>
          <p:cNvSpPr txBox="1"/>
          <p:nvPr/>
        </p:nvSpPr>
        <p:spPr>
          <a:xfrm>
            <a:off x="2438400" y="2590800"/>
            <a:ext cx="4067778" cy="64632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US" sz="3600" b="0" i="0" u="none" strike="noStrike" cap="none" spc="0" normalizeH="0" baseline="0" dirty="0">
                <a:ln>
                  <a:noFill/>
                </a:ln>
                <a:solidFill>
                  <a:schemeClr val="bg1"/>
                </a:solidFill>
                <a:effectLst/>
                <a:uFillTx/>
              </a:rPr>
              <a:t>Content Requested</a:t>
            </a:r>
          </a:p>
        </p:txBody>
      </p:sp>
    </p:spTree>
    <p:extLst>
      <p:ext uri="{BB962C8B-B14F-4D97-AF65-F5344CB8AC3E}">
        <p14:creationId xmlns:p14="http://schemas.microsoft.com/office/powerpoint/2010/main" val="1616201060"/>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CB7E98B-EA3D-3D4F-9B3D-5C72D745AAB6}"/>
              </a:ext>
            </a:extLst>
          </p:cNvPr>
          <p:cNvSpPr>
            <a:spLocks noGrp="1"/>
          </p:cNvSpPr>
          <p:nvPr>
            <p:ph type="sldNum" sz="quarter" idx="2"/>
          </p:nvPr>
        </p:nvSpPr>
        <p:spPr/>
        <p:txBody>
          <a:bodyPr/>
          <a:lstStyle/>
          <a:p>
            <a:pPr defTabSz="914400"/>
            <a:fld id="{86CB4B4D-7CA3-9044-876B-883B54F8677D}" type="slidenum">
              <a:rPr lang="uk-UA" smtClean="0"/>
              <a:pPr defTabSz="914400"/>
              <a:t>8</a:t>
            </a:fld>
            <a:endParaRPr lang="uk-UA" dirty="0"/>
          </a:p>
        </p:txBody>
      </p:sp>
      <p:sp>
        <p:nvSpPr>
          <p:cNvPr id="3" name="Content Placeholder 2">
            <a:extLst>
              <a:ext uri="{FF2B5EF4-FFF2-40B4-BE49-F238E27FC236}">
                <a16:creationId xmlns:a16="http://schemas.microsoft.com/office/drawing/2014/main" id="{6D6F17FA-1BC8-F743-B53A-7CAAF9EB3526}"/>
              </a:ext>
            </a:extLst>
          </p:cNvPr>
          <p:cNvSpPr>
            <a:spLocks noGrp="1"/>
          </p:cNvSpPr>
          <p:nvPr>
            <p:ph sz="quarter" idx="10"/>
          </p:nvPr>
        </p:nvSpPr>
        <p:spPr/>
        <p:txBody>
          <a:bodyPr/>
          <a:lstStyle/>
          <a:p>
            <a:r>
              <a:rPr lang="en-US" dirty="0"/>
              <a:t>Provide </a:t>
            </a:r>
            <a:r>
              <a:rPr lang="en-US" b="1" i="1" dirty="0"/>
              <a:t>max total of five slides </a:t>
            </a:r>
            <a:r>
              <a:rPr lang="en-US" dirty="0"/>
              <a:t>to address these points in your final presentation</a:t>
            </a:r>
          </a:p>
          <a:p>
            <a:r>
              <a:rPr lang="en-US" dirty="0"/>
              <a:t>Suggestion - 1 slide each to address</a:t>
            </a:r>
          </a:p>
          <a:p>
            <a:pPr lvl="1"/>
            <a:r>
              <a:rPr lang="en-US" dirty="0"/>
              <a:t>Linkages to CEOS Work Plan (e.g. action numbers), open SIT and Plenary actions</a:t>
            </a:r>
          </a:p>
          <a:p>
            <a:pPr lvl="2"/>
            <a:r>
              <a:rPr lang="en-US" dirty="0"/>
              <a:t>Indication of required decisions and discussion points</a:t>
            </a:r>
          </a:p>
          <a:p>
            <a:pPr lvl="1"/>
            <a:r>
              <a:rPr lang="en-US" dirty="0"/>
              <a:t>Team Achievements and Planned Outcomes </a:t>
            </a:r>
            <a:r>
              <a:rPr lang="en-US" i="1" dirty="0"/>
              <a:t>[See slide 9]</a:t>
            </a:r>
            <a:endParaRPr lang="en-US" dirty="0"/>
          </a:p>
          <a:p>
            <a:pPr lvl="1"/>
            <a:r>
              <a:rPr lang="en-US" dirty="0"/>
              <a:t>Synergies amongst teams (e.g. VC-VC, VC-WG, WG-VC, WG-WG, other) </a:t>
            </a:r>
            <a:r>
              <a:rPr lang="en-US" i="1" dirty="0"/>
              <a:t>[See slide 10]</a:t>
            </a:r>
            <a:endParaRPr lang="en-US" dirty="0"/>
          </a:p>
          <a:p>
            <a:pPr lvl="1"/>
            <a:r>
              <a:rPr lang="en-US" dirty="0"/>
              <a:t>Sustainable commitment </a:t>
            </a:r>
            <a:r>
              <a:rPr lang="en-US" i="1" dirty="0"/>
              <a:t>[See slide 11]</a:t>
            </a:r>
          </a:p>
          <a:p>
            <a:pPr lvl="1"/>
            <a:r>
              <a:rPr lang="en-AU" dirty="0"/>
              <a:t>Proactive Consideration of SIT TWS and Plenary deliverables and discussion items</a:t>
            </a:r>
          </a:p>
          <a:p>
            <a:pPr lvl="1"/>
            <a:endParaRPr lang="en-US" dirty="0"/>
          </a:p>
          <a:p>
            <a:pPr marL="0" indent="0">
              <a:buNone/>
            </a:pPr>
            <a:endParaRPr lang="en-US" dirty="0"/>
          </a:p>
        </p:txBody>
      </p:sp>
      <p:sp>
        <p:nvSpPr>
          <p:cNvPr id="4" name="Content Placeholder 3">
            <a:extLst>
              <a:ext uri="{FF2B5EF4-FFF2-40B4-BE49-F238E27FC236}">
                <a16:creationId xmlns:a16="http://schemas.microsoft.com/office/drawing/2014/main" id="{C631139E-C6E7-3145-89C0-2E1C06280205}"/>
              </a:ext>
            </a:extLst>
          </p:cNvPr>
          <p:cNvSpPr>
            <a:spLocks noGrp="1"/>
          </p:cNvSpPr>
          <p:nvPr>
            <p:ph sz="quarter" idx="11"/>
          </p:nvPr>
        </p:nvSpPr>
        <p:spPr/>
        <p:txBody>
          <a:bodyPr/>
          <a:lstStyle/>
          <a:p>
            <a:r>
              <a:rPr lang="en-US" dirty="0"/>
              <a:t>Content Requested</a:t>
            </a:r>
          </a:p>
        </p:txBody>
      </p:sp>
    </p:spTree>
    <p:extLst>
      <p:ext uri="{BB962C8B-B14F-4D97-AF65-F5344CB8AC3E}">
        <p14:creationId xmlns:p14="http://schemas.microsoft.com/office/powerpoint/2010/main" val="2531441690"/>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E2D9F1E-0357-F24A-BDD0-DD954DC215AC}"/>
              </a:ext>
            </a:extLst>
          </p:cNvPr>
          <p:cNvSpPr>
            <a:spLocks noGrp="1"/>
          </p:cNvSpPr>
          <p:nvPr>
            <p:ph type="sldNum" sz="quarter" idx="2"/>
          </p:nvPr>
        </p:nvSpPr>
        <p:spPr/>
        <p:txBody>
          <a:bodyPr/>
          <a:lstStyle/>
          <a:p>
            <a:pPr defTabSz="914400"/>
            <a:fld id="{86CB4B4D-7CA3-9044-876B-883B54F8677D}" type="slidenum">
              <a:rPr lang="uk-UA" smtClean="0"/>
              <a:pPr defTabSz="914400"/>
              <a:t>9</a:t>
            </a:fld>
            <a:endParaRPr lang="uk-UA" dirty="0"/>
          </a:p>
        </p:txBody>
      </p:sp>
      <p:sp>
        <p:nvSpPr>
          <p:cNvPr id="3" name="Content Placeholder 2">
            <a:extLst>
              <a:ext uri="{FF2B5EF4-FFF2-40B4-BE49-F238E27FC236}">
                <a16:creationId xmlns:a16="http://schemas.microsoft.com/office/drawing/2014/main" id="{0EA59182-9008-FF4C-97EB-CF4B82922312}"/>
              </a:ext>
            </a:extLst>
          </p:cNvPr>
          <p:cNvSpPr>
            <a:spLocks noGrp="1"/>
          </p:cNvSpPr>
          <p:nvPr>
            <p:ph sz="quarter" idx="10"/>
          </p:nvPr>
        </p:nvSpPr>
        <p:spPr>
          <a:xfrm>
            <a:off x="76200" y="1219200"/>
            <a:ext cx="8991600" cy="5257800"/>
          </a:xfrm>
        </p:spPr>
        <p:txBody>
          <a:bodyPr/>
          <a:lstStyle/>
          <a:p>
            <a:r>
              <a:rPr lang="en-US" dirty="0"/>
              <a:t>Focus on activities, outcomes and lessons learned since SIT-33, reflecting 2018 SIT TW discussion</a:t>
            </a:r>
          </a:p>
          <a:p>
            <a:endParaRPr lang="en-US" sz="1400" dirty="0"/>
          </a:p>
          <a:p>
            <a:r>
              <a:rPr lang="en-US" dirty="0"/>
              <a:t>For clarity on the team contribution to the global observing architecture and national planning purposes, please summarize major past achievements and planned future outputs in terms of:</a:t>
            </a:r>
          </a:p>
          <a:p>
            <a:pPr lvl="1"/>
            <a:r>
              <a:rPr lang="en-US" dirty="0"/>
              <a:t>S</a:t>
            </a:r>
            <a:r>
              <a:rPr lang="en-AU" dirty="0" err="1"/>
              <a:t>pecific</a:t>
            </a:r>
            <a:r>
              <a:rPr lang="en-AU" dirty="0"/>
              <a:t> datasets, products, or standards</a:t>
            </a:r>
          </a:p>
          <a:p>
            <a:pPr lvl="1"/>
            <a:r>
              <a:rPr lang="en-AU" dirty="0"/>
              <a:t>ECVs</a:t>
            </a:r>
          </a:p>
          <a:p>
            <a:pPr lvl="1"/>
            <a:r>
              <a:rPr lang="en-AU" dirty="0"/>
              <a:t>Architecture studies</a:t>
            </a:r>
          </a:p>
          <a:p>
            <a:pPr lvl="1"/>
            <a:r>
              <a:rPr lang="en-AU" dirty="0"/>
              <a:t>Gap analyses / advocacy</a:t>
            </a:r>
          </a:p>
          <a:p>
            <a:pPr lvl="1"/>
            <a:endParaRPr lang="en-AU" sz="1400" dirty="0"/>
          </a:p>
          <a:p>
            <a:r>
              <a:rPr lang="en-AU" dirty="0"/>
              <a:t>Comment on the availability of these to contribute to future coordination efforts by CEOS or agency mission planning activities</a:t>
            </a:r>
          </a:p>
          <a:p>
            <a:endParaRPr lang="en-AU" sz="1600" dirty="0"/>
          </a:p>
          <a:p>
            <a:r>
              <a:rPr lang="en-AU" dirty="0"/>
              <a:t>Identify items that can be followed-up in the next </a:t>
            </a:r>
            <a:r>
              <a:rPr lang="en-AU" dirty="0" smtClean="0"/>
              <a:t>year</a:t>
            </a:r>
            <a:endParaRPr lang="en-AU" dirty="0"/>
          </a:p>
        </p:txBody>
      </p:sp>
      <p:sp>
        <p:nvSpPr>
          <p:cNvPr id="5" name="Content Placeholder 4"/>
          <p:cNvSpPr>
            <a:spLocks noGrp="1"/>
          </p:cNvSpPr>
          <p:nvPr>
            <p:ph sz="quarter" idx="11"/>
          </p:nvPr>
        </p:nvSpPr>
        <p:spPr/>
        <p:txBody>
          <a:bodyPr/>
          <a:lstStyle/>
          <a:p>
            <a:r>
              <a:rPr lang="en-US" dirty="0"/>
              <a:t>Team Achievements and Planned </a:t>
            </a:r>
            <a:r>
              <a:rPr lang="en-US" dirty="0" smtClean="0"/>
              <a:t>Outputs</a:t>
            </a:r>
            <a:endParaRPr lang="en-US" dirty="0"/>
          </a:p>
        </p:txBody>
      </p:sp>
    </p:spTree>
    <p:extLst>
      <p:ext uri="{BB962C8B-B14F-4D97-AF65-F5344CB8AC3E}">
        <p14:creationId xmlns:p14="http://schemas.microsoft.com/office/powerpoint/2010/main" val="434309406"/>
      </p:ext>
    </p:extLst>
  </p:cSld>
  <p:clrMapOvr>
    <a:masterClrMapping/>
  </p:clrMapOvr>
  <p:transition spd="med"/>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9069</TotalTime>
  <Words>741</Words>
  <Application>Microsoft Office PowerPoint</Application>
  <PresentationFormat>On-screen Show (4:3)</PresentationFormat>
  <Paragraphs>81</Paragraphs>
  <Slides>12</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12</vt:i4>
      </vt:variant>
    </vt:vector>
  </HeadingPairs>
  <TitlesOfParts>
    <vt:vector size="23" baseType="lpstr">
      <vt:lpstr>.AppleSystemUIFont</vt:lpstr>
      <vt:lpstr>Arial</vt:lpstr>
      <vt:lpstr>Arial Bold</vt:lpstr>
      <vt:lpstr>Avenir Roman</vt:lpstr>
      <vt:lpstr>Calibri</vt:lpstr>
      <vt:lpstr>Courier New</vt:lpstr>
      <vt:lpstr>Droid Serif</vt:lpstr>
      <vt:lpstr>Helvetica</vt:lpstr>
      <vt:lpstr>Proxima Nova Regular</vt:lpstr>
      <vt:lpstr>Wingdings</vt:lpstr>
      <vt:lpstr>Default</vt:lpstr>
      <vt:lpstr>WG Title Goes Here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Kerry Sawyer</cp:lastModifiedBy>
  <cp:revision>229</cp:revision>
  <dcterms:modified xsi:type="dcterms:W3CDTF">2019-03-07T22:16:18Z</dcterms:modified>
</cp:coreProperties>
</file>