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89" r:id="rId4"/>
    <p:sldId id="290" r:id="rId5"/>
    <p:sldId id="272" r:id="rId6"/>
    <p:sldId id="291" r:id="rId7"/>
    <p:sldId id="292" r:id="rId8"/>
    <p:sldId id="293" r:id="rId9"/>
    <p:sldId id="294" r:id="rId10"/>
    <p:sldId id="269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Dyke" initials="GD" lastIdx="2" clrIdx="0">
    <p:extLst>
      <p:ext uri="{19B8F6BF-5375-455C-9EA6-DF929625EA0E}">
        <p15:presenceInfo xmlns:p15="http://schemas.microsoft.com/office/powerpoint/2012/main" userId="71361b167eba48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/>
    <p:restoredTop sz="93336"/>
  </p:normalViewPr>
  <p:slideViewPr>
    <p:cSldViewPr>
      <p:cViewPr>
        <p:scale>
          <a:sx n="64" d="100"/>
          <a:sy n="64" d="100"/>
        </p:scale>
        <p:origin x="13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2T16:16:30.230" idx="1">
    <p:pos x="10" y="10"/>
    <p:text>Updated version of this slide available?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2T16:16:43.223" idx="2">
    <p:pos x="10" y="10"/>
    <p:text>To be added by Ian/Alyssa once meeting concluded.</p:text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46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000" b="1" dirty="0">
                <a:solidFill>
                  <a:srgbClr val="FFFFFF"/>
                </a:solidFill>
                <a:latin typeface="+mj-lt"/>
              </a:rPr>
              <a:t>CEOS Ad Hoc Working Group on GEOGLAM</a:t>
            </a:r>
            <a:endParaRPr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B.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Doorn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(NASA), S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Cherchali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(CNES)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6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6.5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DFB56C-1965-FD4C-8D9E-FAB76D2C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976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05049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3810000" cy="1981200"/>
          </a:xfrm>
        </p:spPr>
        <p:txBody>
          <a:bodyPr/>
          <a:lstStyle/>
          <a:p>
            <a:r>
              <a:rPr lang="en-US" sz="1600" b="1" dirty="0"/>
              <a:t>Re-endorsement of GEOGLAM by G20</a:t>
            </a:r>
          </a:p>
          <a:p>
            <a:pPr lvl="1"/>
            <a:r>
              <a:rPr lang="en-US" sz="1600" dirty="0"/>
              <a:t>Signaling ever greater support, strengthened political mandate</a:t>
            </a:r>
          </a:p>
          <a:p>
            <a:pPr lvl="2"/>
            <a:r>
              <a:rPr lang="en-US" sz="1600" dirty="0"/>
              <a:t>EO for timely, reliable information</a:t>
            </a:r>
          </a:p>
          <a:p>
            <a:endParaRPr lang="en-US" sz="1600" dirty="0"/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GEOGLAM: Continued Strong Mandate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00150"/>
            <a:ext cx="5097392" cy="230505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443004" y="3581400"/>
            <a:ext cx="4396196" cy="3048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sz="1600" b="1" dirty="0"/>
              <a:t>Contributing to the UN Sustainable Development Goals </a:t>
            </a:r>
          </a:p>
          <a:p>
            <a:pPr lvl="1"/>
            <a:r>
              <a:rPr lang="en-US" sz="1600" u="sng" dirty="0"/>
              <a:t>Short Term</a:t>
            </a:r>
            <a:r>
              <a:rPr lang="en-US" sz="1600" dirty="0"/>
              <a:t>: Leverage existing activities </a:t>
            </a:r>
          </a:p>
          <a:p>
            <a:pPr lvl="1"/>
            <a:r>
              <a:rPr lang="en-US" sz="1600" u="sng" dirty="0"/>
              <a:t>Medium Term</a:t>
            </a:r>
            <a:r>
              <a:rPr lang="en-US" sz="1600" dirty="0"/>
              <a:t>: quantitative metrics from R&amp;D activities; accelerate </a:t>
            </a:r>
            <a:r>
              <a:rPr lang="en-US" sz="1600" dirty="0" err="1"/>
              <a:t>RtO</a:t>
            </a:r>
            <a:r>
              <a:rPr lang="en-US" sz="1600" dirty="0"/>
              <a:t> continuum</a:t>
            </a:r>
          </a:p>
          <a:p>
            <a:pPr lvl="1"/>
            <a:r>
              <a:rPr lang="en-US" sz="1600" u="sng" dirty="0"/>
              <a:t>Long Term</a:t>
            </a:r>
            <a:r>
              <a:rPr lang="en-US" sz="1600" dirty="0"/>
              <a:t>: strengthen international cooperation and identify institutional homes for activities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22617"/>
            <a:ext cx="4286250" cy="2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70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5438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dirty="0"/>
              <a:t>In 2011, at GEOGLAM’s inception, we were constrained by </a:t>
            </a:r>
            <a:r>
              <a:rPr lang="en-US" sz="2400" i="1" dirty="0"/>
              <a:t>acquisition </a:t>
            </a:r>
            <a:r>
              <a:rPr lang="en-US" sz="2400" dirty="0"/>
              <a:t>of data at appropriate resolutions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Now – in </a:t>
            </a:r>
            <a:r>
              <a:rPr lang="en-US" sz="2400" dirty="0" smtClean="0"/>
              <a:t>2018, </a:t>
            </a:r>
            <a:r>
              <a:rPr lang="en-US" sz="2400" dirty="0"/>
              <a:t>we are in a “big data” world, constrained by </a:t>
            </a:r>
            <a:r>
              <a:rPr lang="en-US" sz="2400" i="1" dirty="0"/>
              <a:t>access and use</a:t>
            </a:r>
            <a:r>
              <a:rPr lang="en-US" sz="2400" dirty="0"/>
              <a:t> (computational environments</a:t>
            </a:r>
            <a:r>
              <a:rPr lang="en-US" sz="2400" dirty="0" smtClean="0"/>
              <a:t>),</a:t>
            </a:r>
            <a:endParaRPr lang="en-US" sz="2400" dirty="0"/>
          </a:p>
          <a:p>
            <a:pPr algn="ctr"/>
            <a:r>
              <a:rPr lang="en-US" sz="2400" dirty="0" smtClean="0"/>
              <a:t>EO solutions are expected,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ulti-platform solutions are common,</a:t>
            </a:r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n-situ agriculture validation data</a:t>
            </a:r>
            <a:r>
              <a:rPr lang="en-US" sz="2400" dirty="0" smtClean="0"/>
              <a:t> is a growing constraint to EO adoption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FE3EE7-B0AC-A846-961E-545076897D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Changing EO Landscape</a:t>
            </a:r>
          </a:p>
        </p:txBody>
      </p:sp>
    </p:spTree>
    <p:extLst>
      <p:ext uri="{BB962C8B-B14F-4D97-AF65-F5344CB8AC3E}">
        <p14:creationId xmlns:p14="http://schemas.microsoft.com/office/powerpoint/2010/main" val="269652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46DB1-79F5-DB43-8BB8-386E582D27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4497-0FE1-3445-8843-D679D06FEC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Many CEOS agencies have strong programs in support of </a:t>
            </a:r>
            <a:r>
              <a:rPr lang="en-US" dirty="0" smtClean="0"/>
              <a:t>agriculture </a:t>
            </a:r>
            <a:r>
              <a:rPr lang="en-US" dirty="0"/>
              <a:t>monitoring</a:t>
            </a:r>
          </a:p>
          <a:p>
            <a:r>
              <a:rPr lang="en-US" dirty="0"/>
              <a:t>Key societal benefit cited by almost all civil space data providers</a:t>
            </a:r>
          </a:p>
          <a:p>
            <a:pPr lvl="1"/>
            <a:r>
              <a:rPr lang="en-US" dirty="0"/>
              <a:t>Land cover, meteorology, commercial imagery - all apply</a:t>
            </a:r>
          </a:p>
          <a:p>
            <a:pPr lvl="1"/>
            <a:r>
              <a:rPr lang="en-US" dirty="0"/>
              <a:t>No single provider or VC addresses all aspects</a:t>
            </a:r>
          </a:p>
          <a:p>
            <a:r>
              <a:rPr lang="en-US" dirty="0"/>
              <a:t>Unique requirements which require space data provider stewardship and support to </a:t>
            </a:r>
            <a:r>
              <a:rPr lang="en-US" dirty="0" smtClean="0"/>
              <a:t>develop</a:t>
            </a:r>
            <a:endParaRPr lang="en-US" dirty="0"/>
          </a:p>
          <a:p>
            <a:r>
              <a:rPr lang="en-US" dirty="0"/>
              <a:t>Large, diverse, and fast moving data streams required for EO’s full potential to be </a:t>
            </a:r>
            <a:r>
              <a:rPr lang="en-US" dirty="0" smtClean="0"/>
              <a:t>realized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Maximizing </a:t>
            </a:r>
            <a:r>
              <a:rPr lang="en-US" b="1" i="1" dirty="0"/>
              <a:t>the benefit of EO requires community coordination and CEOS is uniquely placed to provide that coordination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E0C57-9CAB-2447-B6E7-072424AAD7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/>
              <a:t>CEOS Agencies Support Agriculture</a:t>
            </a:r>
          </a:p>
        </p:txBody>
      </p:sp>
    </p:spTree>
    <p:extLst>
      <p:ext uri="{BB962C8B-B14F-4D97-AF65-F5344CB8AC3E}">
        <p14:creationId xmlns:p14="http://schemas.microsoft.com/office/powerpoint/2010/main" val="13794820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FBDFB-AA3C-6F40-B1BE-695608B92B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BFC6-602B-2F40-81F0-9B0E8BB73C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TBA following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BBF0-33AE-344F-BE6B-04A0DEB9FA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638800" cy="533400"/>
          </a:xfrm>
        </p:spPr>
        <p:txBody>
          <a:bodyPr/>
          <a:lstStyle/>
          <a:p>
            <a:pPr algn="ctr"/>
            <a:r>
              <a:rPr lang="en-US" b="1" dirty="0"/>
              <a:t>Requirements Meeting Outcomes</a:t>
            </a:r>
          </a:p>
        </p:txBody>
      </p:sp>
    </p:spTree>
    <p:extLst>
      <p:ext uri="{BB962C8B-B14F-4D97-AF65-F5344CB8AC3E}">
        <p14:creationId xmlns:p14="http://schemas.microsoft.com/office/powerpoint/2010/main" val="34181959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FBDFB-AA3C-6F40-B1BE-695608B92B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BFC6-602B-2F40-81F0-9B0E8BB73C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b="1" i="1" dirty="0"/>
              <a:t>Curated agricultural monitoring data requirements</a:t>
            </a:r>
          </a:p>
          <a:p>
            <a:endParaRPr lang="en-AU" b="1" dirty="0"/>
          </a:p>
          <a:p>
            <a:r>
              <a:rPr lang="en-AU" b="1" dirty="0"/>
              <a:t>AGRI-4:</a:t>
            </a:r>
            <a:r>
              <a:rPr lang="en-AU" dirty="0"/>
              <a:t> CEOS Strategic Response to GEOGLAM Requirements</a:t>
            </a:r>
          </a:p>
          <a:p>
            <a:pPr lvl="1"/>
            <a:r>
              <a:rPr lang="en-AU" sz="1800" dirty="0"/>
              <a:t>Started in 2012 with stewardship of GEOGLAM EO Requirements and Strategy</a:t>
            </a:r>
          </a:p>
          <a:p>
            <a:pPr lvl="1"/>
            <a:r>
              <a:rPr lang="en-AU" sz="1800" dirty="0"/>
              <a:t>To be updated based </a:t>
            </a:r>
            <a:r>
              <a:rPr lang="en-AU" sz="1800" dirty="0" smtClean="0"/>
              <a:t>on </a:t>
            </a:r>
            <a:r>
              <a:rPr lang="en-AU" sz="1800" dirty="0"/>
              <a:t>GEOGLAM </a:t>
            </a:r>
            <a:r>
              <a:rPr lang="en-AU" sz="1800" dirty="0" smtClean="0"/>
              <a:t>requirements v.2 </a:t>
            </a:r>
            <a:r>
              <a:rPr lang="en-AU" sz="1800" dirty="0" smtClean="0"/>
              <a:t>in 2018</a:t>
            </a:r>
            <a:endParaRPr lang="en-AU" sz="1800" dirty="0"/>
          </a:p>
          <a:p>
            <a:endParaRPr lang="en-AU" dirty="0"/>
          </a:p>
          <a:p>
            <a:r>
              <a:rPr lang="en-AU" dirty="0"/>
              <a:t>Coordination of prototype Data Cubes in support of Asia-</a:t>
            </a:r>
            <a:r>
              <a:rPr lang="en-AU" dirty="0" err="1"/>
              <a:t>RiCE</a:t>
            </a:r>
            <a:r>
              <a:rPr lang="en-AU" dirty="0"/>
              <a:t> (Mekong), JECAM (South Africa, SAR Inter comparison Study)</a:t>
            </a:r>
          </a:p>
          <a:p>
            <a:endParaRPr lang="en-AU" dirty="0"/>
          </a:p>
          <a:p>
            <a:r>
              <a:rPr lang="en-AU" dirty="0"/>
              <a:t>Coordination and deployment of CEOS and national data across JECAM research sites</a:t>
            </a:r>
          </a:p>
          <a:p>
            <a:endParaRPr lang="en-AU" dirty="0"/>
          </a:p>
          <a:p>
            <a:r>
              <a:rPr lang="en-AU" dirty="0"/>
              <a:t>More outlined in </a:t>
            </a:r>
            <a:r>
              <a:rPr lang="en-AU" i="1" dirty="0"/>
              <a:t>Scope of Work </a:t>
            </a:r>
            <a:r>
              <a:rPr lang="en-AU" dirty="0"/>
              <a:t>presented at CEOS Plenary 2017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BBF0-33AE-344F-BE6B-04A0DEB9FA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638800" cy="533400"/>
          </a:xfrm>
        </p:spPr>
        <p:txBody>
          <a:bodyPr/>
          <a:lstStyle/>
          <a:p>
            <a:pPr algn="ctr"/>
            <a:r>
              <a:rPr lang="en-US" b="1" dirty="0"/>
              <a:t>Tangible Outcomes</a:t>
            </a:r>
          </a:p>
        </p:txBody>
      </p:sp>
    </p:spTree>
    <p:extLst>
      <p:ext uri="{BB962C8B-B14F-4D97-AF65-F5344CB8AC3E}">
        <p14:creationId xmlns:p14="http://schemas.microsoft.com/office/powerpoint/2010/main" val="36341425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FBDFB-AA3C-6F40-B1BE-695608B92B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BFC6-602B-2F40-81F0-9B0E8BB73C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153400" cy="4724400"/>
          </a:xfrm>
        </p:spPr>
        <p:txBody>
          <a:bodyPr/>
          <a:lstStyle/>
          <a:p>
            <a:r>
              <a:rPr lang="en-AU" dirty="0"/>
              <a:t>Well supported GEO Flagship with strong policy </a:t>
            </a:r>
            <a:r>
              <a:rPr lang="en-AU" dirty="0" smtClean="0"/>
              <a:t>mandate and broad agriculture network</a:t>
            </a:r>
            <a:endParaRPr lang="en-AU" dirty="0"/>
          </a:p>
          <a:p>
            <a:endParaRPr lang="en-AU" sz="1600" dirty="0"/>
          </a:p>
          <a:p>
            <a:r>
              <a:rPr lang="en-AU" dirty="0"/>
              <a:t>Project Office supported within GEOSEC for at least 2-3 years</a:t>
            </a:r>
          </a:p>
          <a:p>
            <a:endParaRPr lang="en-AU" sz="1600" dirty="0"/>
          </a:p>
          <a:p>
            <a:r>
              <a:rPr lang="en-AU" dirty="0"/>
              <a:t>Explicit priority on EO coordination and an active EO point of contact (Boulder’s own Alyssa </a:t>
            </a:r>
            <a:r>
              <a:rPr lang="en-AU" dirty="0" err="1"/>
              <a:t>Whitcraft</a:t>
            </a:r>
            <a:r>
              <a:rPr lang="en-AU" dirty="0"/>
              <a:t>)</a:t>
            </a:r>
          </a:p>
          <a:p>
            <a:endParaRPr lang="en-AU" sz="1600" dirty="0"/>
          </a:p>
          <a:p>
            <a:r>
              <a:rPr lang="en-AU" dirty="0"/>
              <a:t>G-20 Ministerial profile</a:t>
            </a:r>
          </a:p>
          <a:p>
            <a:endParaRPr lang="en-AU" sz="1400" dirty="0"/>
          </a:p>
          <a:p>
            <a:r>
              <a:rPr lang="en-AU" dirty="0"/>
              <a:t>CEOS EO coordination function highly </a:t>
            </a:r>
            <a:r>
              <a:rPr lang="en-AU" dirty="0" smtClean="0"/>
              <a:t>complementary with other CEOS efforts</a:t>
            </a:r>
            <a:endParaRPr lang="en-AU" dirty="0"/>
          </a:p>
          <a:p>
            <a:pPr lvl="4"/>
            <a:r>
              <a:rPr lang="en-AU" sz="1800" dirty="0"/>
              <a:t>Acquisitions</a:t>
            </a:r>
          </a:p>
          <a:p>
            <a:pPr lvl="4"/>
            <a:r>
              <a:rPr lang="en-AU" sz="1800" dirty="0"/>
              <a:t>Data products (e.g. optimised ARD formats)</a:t>
            </a:r>
          </a:p>
          <a:p>
            <a:pPr lvl="4"/>
            <a:r>
              <a:rPr lang="en-AU" sz="1800" dirty="0"/>
              <a:t>Tools (e.g. Data Cube)</a:t>
            </a:r>
          </a:p>
          <a:p>
            <a:pPr lvl="4"/>
            <a:r>
              <a:rPr lang="en-AU" sz="1800" dirty="0"/>
              <a:t>Community (e.g. LSI-VC, SDCG, </a:t>
            </a:r>
            <a:r>
              <a:rPr lang="en-AU" sz="1800" dirty="0" smtClean="0"/>
              <a:t>Leadership forums, Disasters, Capacity Building)</a:t>
            </a:r>
            <a:endParaRPr lang="en-AU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BBF0-33AE-344F-BE6B-04A0DEB9FA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638800" cy="533400"/>
          </a:xfrm>
        </p:spPr>
        <p:txBody>
          <a:bodyPr/>
          <a:lstStyle/>
          <a:p>
            <a:pPr algn="ctr"/>
            <a:r>
              <a:rPr lang="en-US" b="1" dirty="0"/>
              <a:t>GEOGLAM Maturity and Viability</a:t>
            </a:r>
          </a:p>
        </p:txBody>
      </p:sp>
    </p:spTree>
    <p:extLst>
      <p:ext uri="{BB962C8B-B14F-4D97-AF65-F5344CB8AC3E}">
        <p14:creationId xmlns:p14="http://schemas.microsoft.com/office/powerpoint/2010/main" val="7743256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AU" dirty="0"/>
              <a:t>CEOS needs a </a:t>
            </a:r>
            <a:r>
              <a:rPr lang="en-AU" dirty="0" smtClean="0"/>
              <a:t>responsive </a:t>
            </a:r>
            <a:r>
              <a:rPr lang="en-AU" dirty="0"/>
              <a:t>capability to address emerging topics which may not require permanent / structural support</a:t>
            </a:r>
          </a:p>
          <a:p>
            <a:pPr lvl="1"/>
            <a:r>
              <a:rPr lang="en-AU" dirty="0"/>
              <a:t>Including activities whose support requirement needs to be assessed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CEOS ad hoc WG lifecycle could be coupled to the CEOS Work Plan horizon</a:t>
            </a:r>
          </a:p>
          <a:p>
            <a:pPr lvl="1"/>
            <a:r>
              <a:rPr lang="en-AU" dirty="0"/>
              <a:t>i.e. </a:t>
            </a:r>
            <a:r>
              <a:rPr lang="en-AU" dirty="0" smtClean="0"/>
              <a:t>3-year </a:t>
            </a:r>
            <a:r>
              <a:rPr lang="en-AU" dirty="0"/>
              <a:t>initial lifespan with 3-yearly </a:t>
            </a:r>
            <a:r>
              <a:rPr lang="en-AU" dirty="0" smtClean="0"/>
              <a:t>reviews</a:t>
            </a:r>
            <a:endParaRPr lang="en-AU" dirty="0"/>
          </a:p>
          <a:p>
            <a:pPr lvl="1"/>
            <a:r>
              <a:rPr lang="en-AU" dirty="0"/>
              <a:t>Structure annual Plenary item around </a:t>
            </a:r>
            <a:r>
              <a:rPr lang="en-AU" dirty="0" smtClean="0"/>
              <a:t>reporting</a:t>
            </a:r>
            <a:endParaRPr lang="en-AU" dirty="0"/>
          </a:p>
          <a:p>
            <a:endParaRPr lang="en-AU" dirty="0"/>
          </a:p>
          <a:p>
            <a:r>
              <a:rPr lang="en-AU" dirty="0"/>
              <a:t>Permanent status may help with attracting AHWG membership and </a:t>
            </a:r>
            <a:r>
              <a:rPr lang="en-AU" dirty="0" smtClean="0"/>
              <a:t>resources</a:t>
            </a:r>
            <a:endParaRPr lang="en-AU" dirty="0"/>
          </a:p>
          <a:p>
            <a:pPr lvl="1"/>
            <a:r>
              <a:rPr lang="en-AU" dirty="0"/>
              <a:t>AHWG is currently seeking expanded membership and more comprehensive engagement with CEOS agency activities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/>
              <a:t>Lifecycle - General Views</a:t>
            </a:r>
          </a:p>
        </p:txBody>
      </p:sp>
    </p:spTree>
    <p:extLst>
      <p:ext uri="{BB962C8B-B14F-4D97-AF65-F5344CB8AC3E}">
        <p14:creationId xmlns:p14="http://schemas.microsoft.com/office/powerpoint/2010/main" val="24887011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lvl="0"/>
            <a:r>
              <a:rPr lang="en-AU" dirty="0"/>
              <a:t>AHWG prefers to focus on maintaining and improving outcomes</a:t>
            </a:r>
          </a:p>
          <a:p>
            <a:pPr lvl="1"/>
            <a:r>
              <a:rPr lang="en-AU" sz="1800" dirty="0"/>
              <a:t>Support </a:t>
            </a:r>
            <a:r>
              <a:rPr lang="en-AU" sz="1800" dirty="0" smtClean="0"/>
              <a:t>agriculture </a:t>
            </a:r>
            <a:r>
              <a:rPr lang="en-AU" sz="1800" dirty="0"/>
              <a:t>as a space agency </a:t>
            </a:r>
            <a:r>
              <a:rPr lang="en-AU" sz="1800" dirty="0" smtClean="0"/>
              <a:t>priority</a:t>
            </a:r>
          </a:p>
          <a:p>
            <a:pPr lvl="2"/>
            <a:r>
              <a:rPr lang="en-AU" sz="1800" dirty="0" smtClean="0"/>
              <a:t>Consolidate EO for agriculture/food security programs supported by space and agriculture agencies</a:t>
            </a:r>
            <a:endParaRPr lang="en-AU" sz="1800" dirty="0"/>
          </a:p>
          <a:p>
            <a:pPr lvl="1"/>
            <a:r>
              <a:rPr lang="en-AU" sz="1800" dirty="0"/>
              <a:t>Better connect the </a:t>
            </a:r>
            <a:r>
              <a:rPr lang="en-AU" sz="1800" dirty="0" smtClean="0"/>
              <a:t>agriculture </a:t>
            </a:r>
            <a:r>
              <a:rPr lang="en-AU" sz="1800" dirty="0"/>
              <a:t>community in EO </a:t>
            </a:r>
            <a:r>
              <a:rPr lang="en-AU" sz="1800" dirty="0" smtClean="0"/>
              <a:t>activities</a:t>
            </a:r>
            <a:endParaRPr lang="en-AU" sz="1800" dirty="0"/>
          </a:p>
          <a:p>
            <a:pPr lvl="1"/>
            <a:r>
              <a:rPr lang="en-AU" sz="1800" dirty="0"/>
              <a:t>Better connect space data provider </a:t>
            </a:r>
            <a:r>
              <a:rPr lang="en-AU" sz="1800" dirty="0" smtClean="0"/>
              <a:t>activities to agriculture community</a:t>
            </a:r>
            <a:endParaRPr lang="en-AU" sz="1800" dirty="0"/>
          </a:p>
          <a:p>
            <a:pPr lvl="0"/>
            <a:endParaRPr lang="en-AU" dirty="0"/>
          </a:p>
          <a:p>
            <a:pPr lvl="0"/>
            <a:r>
              <a:rPr lang="en-AU" dirty="0"/>
              <a:t>Organisational nature of AHWG a secondary concern, though may need to be addressed after six years of ‘temporary’ status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Long term assumption has </a:t>
            </a:r>
            <a:r>
              <a:rPr lang="en-AU" dirty="0" smtClean="0"/>
              <a:t>been an evolution </a:t>
            </a:r>
            <a:r>
              <a:rPr lang="en-AU" dirty="0"/>
              <a:t>towards LSI-VC</a:t>
            </a:r>
          </a:p>
          <a:p>
            <a:pPr lvl="1"/>
            <a:r>
              <a:rPr lang="en-AU" sz="1800" dirty="0"/>
              <a:t>No objection, so long as outcomes remain the priority</a:t>
            </a:r>
          </a:p>
          <a:p>
            <a:pPr lvl="1"/>
            <a:r>
              <a:rPr lang="en-AU" sz="1800" dirty="0" smtClean="0"/>
              <a:t>Concerns</a:t>
            </a:r>
          </a:p>
          <a:p>
            <a:pPr lvl="2"/>
            <a:r>
              <a:rPr lang="en-AU" sz="1800" dirty="0"/>
              <a:t>E</a:t>
            </a:r>
            <a:r>
              <a:rPr lang="en-AU" sz="1800" dirty="0" smtClean="0"/>
              <a:t>xpertise overlap </a:t>
            </a:r>
            <a:r>
              <a:rPr lang="en-AU" sz="1800" dirty="0"/>
              <a:t>between LSI-VC and AHWG</a:t>
            </a:r>
          </a:p>
          <a:p>
            <a:pPr lvl="2"/>
            <a:r>
              <a:rPr lang="en-AU" sz="1800" dirty="0" smtClean="0"/>
              <a:t>LSI-VC </a:t>
            </a:r>
            <a:r>
              <a:rPr lang="en-AU" sz="1800" dirty="0"/>
              <a:t>is </a:t>
            </a:r>
            <a:r>
              <a:rPr lang="en-AU" sz="1800" dirty="0" smtClean="0"/>
              <a:t>preparations for </a:t>
            </a:r>
            <a:r>
              <a:rPr lang="en-AU" sz="1800" dirty="0"/>
              <a:t>a merger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562600" cy="533400"/>
          </a:xfrm>
        </p:spPr>
        <p:txBody>
          <a:bodyPr/>
          <a:lstStyle/>
          <a:p>
            <a:pPr algn="ctr"/>
            <a:r>
              <a:rPr lang="en-US" b="1" dirty="0"/>
              <a:t>Lifecycle - GEOGLAM Ad Hoc WG Views</a:t>
            </a:r>
          </a:p>
        </p:txBody>
      </p:sp>
    </p:spTree>
    <p:extLst>
      <p:ext uri="{BB962C8B-B14F-4D97-AF65-F5344CB8AC3E}">
        <p14:creationId xmlns:p14="http://schemas.microsoft.com/office/powerpoint/2010/main" val="14775681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9247</TotalTime>
  <Words>633</Words>
  <Application>Microsoft Office PowerPoint</Application>
  <PresentationFormat>On-screen Show (4:3)</PresentationFormat>
  <Paragraphs>92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Ad Hoc Working Group on GEOGLAM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Doorn, Bradley (HQ-DK000)</cp:lastModifiedBy>
  <cp:revision>248</cp:revision>
  <dcterms:modified xsi:type="dcterms:W3CDTF">2018-04-17T13:52:11Z</dcterms:modified>
</cp:coreProperties>
</file>