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6" r:id="rId4"/>
    <p:sldId id="272" r:id="rId5"/>
    <p:sldId id="273" r:id="rId6"/>
    <p:sldId id="276" r:id="rId7"/>
    <p:sldId id="279" r:id="rId8"/>
    <p:sldId id="260" r:id="rId9"/>
    <p:sldId id="268" r:id="rId10"/>
    <p:sldId id="267" r:id="rId11"/>
    <p:sldId id="277" r:id="rId12"/>
    <p:sldId id="270" r:id="rId13"/>
    <p:sldId id="271" r:id="rId14"/>
    <p:sldId id="269" r:id="rId15"/>
    <p:sldId id="275" r:id="rId16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落合　治" initials="落合　治" lastIdx="7" clrIdx="0">
    <p:extLst/>
  </p:cmAuthor>
  <p:cmAuthor id="2" name="Frank Martin Seifert" initials="FM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/>
    <p:restoredTop sz="93269"/>
  </p:normalViewPr>
  <p:slideViewPr>
    <p:cSldViewPr>
      <p:cViewPr varScale="1">
        <p:scale>
          <a:sx n="70" d="100"/>
          <a:sy n="70" d="100"/>
        </p:scale>
        <p:origin x="103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5931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13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SIT-33, 24-25 April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B2BD10-6A70-4FD3-AFEA-A9E268D8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ADAEDD-D2CB-4C93-81F9-6E72AAC26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590E81-18AA-4E2D-BC39-26F7AD1C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417DE0A-9D00-467F-BF96-6E11C3CBD6C3}" type="datetimeFigureOut">
              <a:rPr kumimoji="1" lang="ja-JP" altLang="en-US" smtClean="0"/>
              <a:t>2018/4/17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46D67B-CFEC-4F1E-BDAA-1F16F925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AA6E50-418D-4EFB-9E55-66D97EFD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38E3F7E8-9F35-4A6F-B09D-D1BB7AB992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81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2400" b="1" dirty="0">
                <a:solidFill>
                  <a:srgbClr val="FFFFFF"/>
                </a:solidFill>
                <a:latin typeface="+mj-lt"/>
              </a:rPr>
              <a:t>CEOS Ad-hoc Space </a:t>
            </a:r>
            <a:r>
              <a:rPr lang="en-AU" sz="2400" b="1">
                <a:solidFill>
                  <a:srgbClr val="FFFFFF"/>
                </a:solidFill>
                <a:latin typeface="+mj-lt"/>
              </a:rPr>
              <a:t>Data Coordination Group (SDCG) for GFOI</a:t>
            </a:r>
            <a:endParaRPr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Osamu </a:t>
            </a:r>
            <a:r>
              <a:rPr lang="en-AU" dirty="0" err="1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Ochiai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CEOS Lead for GFOI, JAXA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SIT-33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and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#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Boulder, CO,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24 – 25 April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153400" cy="4724400"/>
          </a:xfrm>
        </p:spPr>
        <p:txBody>
          <a:bodyPr/>
          <a:lstStyle/>
          <a:p>
            <a:pPr lvl="0"/>
            <a:r>
              <a:rPr lang="en-AU" dirty="0"/>
              <a:t>Being updated to address GFOI Phase 2 design</a:t>
            </a:r>
          </a:p>
          <a:p>
            <a:pPr lvl="0"/>
            <a:endParaRPr lang="en-AU" dirty="0"/>
          </a:p>
          <a:p>
            <a:pPr lvl="0"/>
            <a:r>
              <a:rPr lang="en-AU" dirty="0"/>
              <a:t>Key elements</a:t>
            </a:r>
          </a:p>
          <a:p>
            <a:pPr lvl="1">
              <a:buFont typeface=".AppleSystemUIFont" charset="-120"/>
              <a:buChar char="-"/>
            </a:pPr>
            <a:r>
              <a:rPr lang="en-AU" altLang="ja-JP" dirty="0"/>
              <a:t>Data Component tools and systems support to countries</a:t>
            </a:r>
          </a:p>
          <a:p>
            <a:pPr lvl="1">
              <a:buFont typeface=".AppleSystemUIFont" charset="-120"/>
              <a:buChar char="-"/>
            </a:pPr>
            <a:r>
              <a:rPr lang="en-AU" altLang="ja-JP" dirty="0"/>
              <a:t>Forest community CARD4L reference group feedback</a:t>
            </a:r>
          </a:p>
          <a:p>
            <a:pPr lvl="1">
              <a:buFont typeface=".AppleSystemUIFont" charset="-120"/>
              <a:buChar char="-"/>
            </a:pPr>
            <a:r>
              <a:rPr lang="en-AU" dirty="0"/>
              <a:t>Biomass measurements global acquisition strategy</a:t>
            </a:r>
          </a:p>
          <a:p>
            <a:pPr lvl="1">
              <a:buFont typeface=".AppleSystemUIFont" charset="-120"/>
              <a:buChar char="-"/>
            </a:pPr>
            <a:r>
              <a:rPr lang="en-AU" dirty="0"/>
              <a:t>Work with R&amp;D Component on focused, funded R&amp;D activity</a:t>
            </a:r>
          </a:p>
          <a:p>
            <a:pPr lvl="1">
              <a:buFont typeface=".AppleSystemUIFont" charset="-120"/>
              <a:buChar char="-"/>
            </a:pPr>
            <a:r>
              <a:rPr lang="en-AU" altLang="ja-JP" dirty="0"/>
              <a:t>Early Warning programme (e.g., detect illegal logging)</a:t>
            </a:r>
          </a:p>
          <a:p>
            <a:pPr lvl="1">
              <a:buFont typeface=".AppleSystemUIFont" charset="-120"/>
              <a:buChar char="-"/>
            </a:pPr>
            <a:r>
              <a:rPr lang="en-AU" dirty="0"/>
              <a:t>Facilitate to link other GFOI components</a:t>
            </a:r>
          </a:p>
          <a:p>
            <a:pPr lvl="1">
              <a:buFont typeface=".AppleSystemUIFont" charset="-120"/>
              <a:buChar char="-"/>
            </a:pPr>
            <a:endParaRPr lang="en-AU" dirty="0"/>
          </a:p>
          <a:p>
            <a:pPr>
              <a:buFont typeface="Arial" charset="0"/>
              <a:buChar char="•"/>
            </a:pPr>
            <a:r>
              <a:rPr lang="en-AU" dirty="0"/>
              <a:t>Co-Chairs are undertaking resourcing study tasked by Plenary/SEC </a:t>
            </a:r>
            <a:r>
              <a:rPr lang="mr-IN" dirty="0"/>
              <a:t>–</a:t>
            </a:r>
            <a:r>
              <a:rPr lang="en-AU" dirty="0"/>
              <a:t> starting with investigating support from Chair agencies</a:t>
            </a:r>
            <a:endParaRPr lang="en-AU" strike="sngStrike" dirty="0"/>
          </a:p>
          <a:p>
            <a:pPr lvl="1">
              <a:buFont typeface=".AppleSystemUIFont" charset="-120"/>
              <a:buChar char="-"/>
            </a:pPr>
            <a:endParaRPr lang="en-AU" dirty="0"/>
          </a:p>
          <a:p>
            <a:pPr>
              <a:buFont typeface=".AppleSystemUIFont" charset="-120"/>
              <a:buChar char="-"/>
            </a:pPr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76200"/>
            <a:ext cx="5562600" cy="990600"/>
          </a:xfrm>
        </p:spPr>
        <p:txBody>
          <a:bodyPr/>
          <a:lstStyle/>
          <a:p>
            <a:pPr algn="ctr"/>
            <a:r>
              <a:rPr lang="en-US" altLang="ja-JP" sz="3600" dirty="0"/>
              <a:t>SDCG status and plan</a:t>
            </a:r>
          </a:p>
          <a:p>
            <a:pPr algn="ctr"/>
            <a:r>
              <a:rPr lang="en-US" dirty="0"/>
              <a:t>SDCG Work Plan </a:t>
            </a:r>
          </a:p>
        </p:txBody>
      </p:sp>
    </p:spTree>
    <p:extLst>
      <p:ext uri="{BB962C8B-B14F-4D97-AF65-F5344CB8AC3E}">
        <p14:creationId xmlns:p14="http://schemas.microsoft.com/office/powerpoint/2010/main" val="196553896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AD221C-F411-4EAC-A096-41EC04AF7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149"/>
            <a:ext cx="7038720" cy="698785"/>
          </a:xfrm>
        </p:spPr>
        <p:txBody>
          <a:bodyPr/>
          <a:lstStyle/>
          <a:p>
            <a:pPr algn="ctr"/>
            <a:r>
              <a:rPr lang="en-US" altLang="ja-JP" sz="3600" dirty="0"/>
              <a:t>SDCG status and plan</a:t>
            </a:r>
            <a:br>
              <a:rPr lang="en-US" altLang="ja-JP" dirty="0"/>
            </a:br>
            <a:r>
              <a:rPr kumimoji="1" lang="en-US" altLang="ja-JP" sz="2400" dirty="0"/>
              <a:t>GFOI Data Component</a:t>
            </a:r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F8CFCCE-D74B-4F0C-8B92-6A93F7EBC241}"/>
              </a:ext>
            </a:extLst>
          </p:cNvPr>
          <p:cNvSpPr txBox="1"/>
          <p:nvPr/>
        </p:nvSpPr>
        <p:spPr>
          <a:xfrm flipH="1">
            <a:off x="1874742" y="5581471"/>
            <a:ext cx="6530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dirty="0"/>
              <a:t>Architecture Study</a:t>
            </a:r>
          </a:p>
          <a:p>
            <a:pPr marL="342900" indent="-342900">
              <a:buFontTx/>
              <a:buChar char="-"/>
            </a:pPr>
            <a:r>
              <a:rPr kumimoji="1" lang="en-US" altLang="ja-JP" dirty="0"/>
              <a:t>Pilot Activities with countries</a:t>
            </a:r>
          </a:p>
          <a:p>
            <a:pPr marL="342900" indent="-342900">
              <a:buFontTx/>
              <a:buChar char="-"/>
            </a:pPr>
            <a:r>
              <a:rPr kumimoji="1" lang="en-US" altLang="ja-JP" dirty="0"/>
              <a:t>Workshop is planned to scope the new GFOI Data Coordination Component (TBD – likely June/July 2018)</a:t>
            </a:r>
            <a:endParaRPr kumimoji="1" lang="ja-JP" alt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38400" y="2362200"/>
            <a:ext cx="2819400" cy="71508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002569"/>
                </a:solidFill>
              </a:rPr>
              <a:t>GFOI Data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002569"/>
                </a:solidFill>
              </a:rPr>
              <a:t>Coordination Component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400800" y="1960485"/>
            <a:ext cx="1981200" cy="40862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MGD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400800" y="2507695"/>
            <a:ext cx="1981200" cy="40862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R&amp;D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400800" y="3041095"/>
            <a:ext cx="1981200" cy="4086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002569"/>
                </a:solidFill>
              </a:rPr>
              <a:t>Capacity Building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37" name="正方形/長方形 23">
            <a:extLst>
              <a:ext uri="{FF2B5EF4-FFF2-40B4-BE49-F238E27FC236}">
                <a16:creationId xmlns:a16="http://schemas.microsoft.com/office/drawing/2014/main" id="{DF36EA9A-8EA2-4E7E-B503-4C0B6671D32C}"/>
              </a:ext>
            </a:extLst>
          </p:cNvPr>
          <p:cNvSpPr/>
          <p:nvPr/>
        </p:nvSpPr>
        <p:spPr>
          <a:xfrm>
            <a:off x="682741" y="1209963"/>
            <a:ext cx="7242059" cy="57025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/>
              <a:t>Capacity Building (User Needs Assessment)</a:t>
            </a:r>
            <a:endParaRPr kumimoji="1" lang="ja-JP" altLang="en-US" sz="2000" dirty="0"/>
          </a:p>
        </p:txBody>
      </p:sp>
      <p:sp>
        <p:nvSpPr>
          <p:cNvPr id="39" name="Down Arrow 38"/>
          <p:cNvSpPr/>
          <p:nvPr/>
        </p:nvSpPr>
        <p:spPr>
          <a:xfrm>
            <a:off x="3429000" y="1780220"/>
            <a:ext cx="609600" cy="59579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0" name="Left-Right Arrow 39"/>
          <p:cNvSpPr/>
          <p:nvPr/>
        </p:nvSpPr>
        <p:spPr>
          <a:xfrm>
            <a:off x="5411306" y="2492829"/>
            <a:ext cx="762000" cy="3810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04800" y="4087180"/>
            <a:ext cx="1524000" cy="4086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CEOS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981200" y="4084204"/>
            <a:ext cx="1524000" cy="4086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rgbClr val="002569"/>
                </a:solidFill>
              </a:rPr>
              <a:t>FAO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612770" y="4061223"/>
            <a:ext cx="1949830" cy="4086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COMMERCIAL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670170" y="4061223"/>
            <a:ext cx="1524000" cy="4086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GROUND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270370" y="4036933"/>
            <a:ext cx="1524000" cy="4086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OTHERS</a:t>
            </a:r>
          </a:p>
        </p:txBody>
      </p:sp>
      <p:cxnSp>
        <p:nvCxnSpPr>
          <p:cNvPr id="47" name="Straight Arrow Connector 46"/>
          <p:cNvCxnSpPr>
            <a:stCxn id="5" idx="2"/>
            <a:endCxn id="41" idx="0"/>
          </p:cNvCxnSpPr>
          <p:nvPr/>
        </p:nvCxnSpPr>
        <p:spPr>
          <a:xfrm flipH="1">
            <a:off x="1066800" y="3077287"/>
            <a:ext cx="2781300" cy="10098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" idx="2"/>
            <a:endCxn id="42" idx="0"/>
          </p:cNvCxnSpPr>
          <p:nvPr/>
        </p:nvCxnSpPr>
        <p:spPr>
          <a:xfrm flipH="1">
            <a:off x="2743200" y="3077287"/>
            <a:ext cx="1104900" cy="10069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3" idx="0"/>
          </p:cNvCxnSpPr>
          <p:nvPr/>
        </p:nvCxnSpPr>
        <p:spPr>
          <a:xfrm>
            <a:off x="3856264" y="3065649"/>
            <a:ext cx="731421" cy="995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2"/>
            <a:endCxn id="44" idx="0"/>
          </p:cNvCxnSpPr>
          <p:nvPr/>
        </p:nvCxnSpPr>
        <p:spPr>
          <a:xfrm>
            <a:off x="3848100" y="3077287"/>
            <a:ext cx="2584070" cy="983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45" idx="0"/>
          </p:cNvCxnSpPr>
          <p:nvPr/>
        </p:nvCxnSpPr>
        <p:spPr>
          <a:xfrm>
            <a:off x="3891729" y="3106574"/>
            <a:ext cx="4140641" cy="9303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263601" y="4634180"/>
            <a:ext cx="1632857" cy="129396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dirty="0">
                <a:solidFill>
                  <a:srgbClr val="002569"/>
                </a:solidFill>
              </a:rPr>
              <a:t>SDCG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dirty="0">
                <a:solidFill>
                  <a:srgbClr val="002569"/>
                </a:solidFill>
              </a:rPr>
              <a:t>Data access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40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Intl. standards &amp; methods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400" dirty="0">
                <a:solidFill>
                  <a:srgbClr val="002569"/>
                </a:solidFill>
              </a:rPr>
              <a:t>Data cubes</a:t>
            </a:r>
            <a:endParaRPr kumimoji="0" lang="en-GB" sz="14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973943" y="4678870"/>
            <a:ext cx="1524000" cy="30646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84150" marR="0" indent="-1841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200" dirty="0">
                <a:solidFill>
                  <a:srgbClr val="002569"/>
                </a:solidFill>
              </a:rPr>
              <a:t>SEPAL</a:t>
            </a:r>
            <a:endParaRPr kumimoji="0" lang="en-GB" sz="12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591000" y="4645380"/>
            <a:ext cx="2057399" cy="51077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200" dirty="0">
                <a:solidFill>
                  <a:srgbClr val="002569"/>
                </a:solidFill>
              </a:rPr>
              <a:t>Reporting tools (FLINT)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20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High</a:t>
            </a:r>
            <a:r>
              <a:rPr kumimoji="0" lang="en-GB" sz="1200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res (PLANET, …)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5757256" y="4634180"/>
            <a:ext cx="1524000" cy="30646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84150" marR="0" indent="-1841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200" dirty="0">
                <a:solidFill>
                  <a:srgbClr val="002569"/>
                </a:solidFill>
              </a:rPr>
              <a:t>Forest Inventory</a:t>
            </a:r>
            <a:endParaRPr kumimoji="0" lang="en-GB" sz="12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332054" y="4584952"/>
            <a:ext cx="1524000" cy="71508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184150" marR="0" indent="-1841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200" dirty="0">
                <a:solidFill>
                  <a:srgbClr val="002569"/>
                </a:solidFill>
              </a:rPr>
              <a:t>Google EE</a:t>
            </a:r>
          </a:p>
          <a:p>
            <a:pPr marL="184150" marR="0" indent="-1841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20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Amazon WS</a:t>
            </a:r>
          </a:p>
          <a:p>
            <a:pPr marL="184150" marR="0" indent="-1841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200" dirty="0">
                <a:solidFill>
                  <a:srgbClr val="002569"/>
                </a:solidFill>
              </a:rPr>
              <a:t>Data cubes</a:t>
            </a:r>
            <a:endParaRPr kumimoji="0" lang="en-GB" sz="12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9603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338DAB01-4A76-4196-AFAA-46349B406A8C}"/>
              </a:ext>
            </a:extLst>
          </p:cNvPr>
          <p:cNvSpPr/>
          <p:nvPr/>
        </p:nvSpPr>
        <p:spPr>
          <a:xfrm>
            <a:off x="672739" y="5023210"/>
            <a:ext cx="1585992" cy="7000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>
                <a:solidFill>
                  <a:schemeClr val="tx1"/>
                </a:solidFill>
              </a:rPr>
              <a:t>EW systems</a:t>
            </a:r>
          </a:p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(GFW, JJ-FAST, GLAD, </a:t>
            </a:r>
            <a:r>
              <a:rPr lang="en-US" altLang="ja-JP" sz="1200" dirty="0" err="1">
                <a:solidFill>
                  <a:schemeClr val="tx1"/>
                </a:solidFill>
              </a:rPr>
              <a:t>etc</a:t>
            </a:r>
            <a:r>
              <a:rPr lang="en-US" altLang="ja-JP" sz="1200" dirty="0">
                <a:solidFill>
                  <a:schemeClr val="tx1"/>
                </a:solidFill>
              </a:rPr>
              <a:t>)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8672455-CD3E-49E3-B08C-E01B7309B110}"/>
              </a:ext>
            </a:extLst>
          </p:cNvPr>
          <p:cNvSpPr/>
          <p:nvPr/>
        </p:nvSpPr>
        <p:spPr>
          <a:xfrm>
            <a:off x="7947659" y="2709699"/>
            <a:ext cx="906530" cy="32003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</a:rPr>
              <a:t>NFMS</a:t>
            </a:r>
          </a:p>
          <a:p>
            <a:pPr algn="ctr"/>
            <a:endParaRPr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REDD+</a:t>
            </a:r>
          </a:p>
          <a:p>
            <a:pPr algn="ctr"/>
            <a:r>
              <a:rPr lang="en-US" altLang="ja-JP" sz="1600" dirty="0">
                <a:solidFill>
                  <a:schemeClr val="tx1"/>
                </a:solidFill>
              </a:rPr>
              <a:t>MRV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3D993811-36BB-4D5C-9101-599AF1EF4CB4}"/>
              </a:ext>
            </a:extLst>
          </p:cNvPr>
          <p:cNvSpPr/>
          <p:nvPr/>
        </p:nvSpPr>
        <p:spPr>
          <a:xfrm>
            <a:off x="3329760" y="2760926"/>
            <a:ext cx="1730513" cy="9404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ja-JP" altLang="en-US" sz="825" dirty="0">
              <a:solidFill>
                <a:schemeClr val="tx1"/>
              </a:solidFill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B0EC2368-AE33-48EA-8F87-0611F701129E}"/>
              </a:ext>
            </a:extLst>
          </p:cNvPr>
          <p:cNvSpPr/>
          <p:nvPr/>
        </p:nvSpPr>
        <p:spPr>
          <a:xfrm>
            <a:off x="59199" y="1927036"/>
            <a:ext cx="1355531" cy="472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Optical</a:t>
            </a:r>
          </a:p>
          <a:p>
            <a:pPr algn="ctr"/>
            <a:r>
              <a:rPr lang="en-US" altLang="ja-JP" sz="700" dirty="0">
                <a:solidFill>
                  <a:schemeClr val="tx1"/>
                </a:solidFill>
              </a:rPr>
              <a:t>Landsat,</a:t>
            </a:r>
            <a:r>
              <a:rPr lang="ja-JP" altLang="en-US" sz="700" dirty="0">
                <a:solidFill>
                  <a:schemeClr val="tx1"/>
                </a:solidFill>
              </a:rPr>
              <a:t> </a:t>
            </a:r>
            <a:r>
              <a:rPr lang="en-US" altLang="ja-JP" sz="700" dirty="0">
                <a:solidFill>
                  <a:schemeClr val="tx1"/>
                </a:solidFill>
              </a:rPr>
              <a:t>Sentinel-2, ALOS-3  </a:t>
            </a:r>
            <a:r>
              <a:rPr lang="en-US" altLang="ja-JP" sz="700" dirty="0" err="1">
                <a:solidFill>
                  <a:schemeClr val="tx1"/>
                </a:solidFill>
              </a:rPr>
              <a:t>etc</a:t>
            </a:r>
            <a:endParaRPr lang="en-US" altLang="ja-JP" sz="700" dirty="0">
              <a:solidFill>
                <a:schemeClr val="tx1"/>
              </a:solidFill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A0166663-FD77-4692-9B63-B470F4BBADF3}"/>
              </a:ext>
            </a:extLst>
          </p:cNvPr>
          <p:cNvSpPr/>
          <p:nvPr/>
        </p:nvSpPr>
        <p:spPr>
          <a:xfrm>
            <a:off x="1453685" y="1927036"/>
            <a:ext cx="1346572" cy="4775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SAR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700" dirty="0">
                <a:solidFill>
                  <a:schemeClr val="tx1"/>
                </a:solidFill>
              </a:rPr>
              <a:t>Sentinel-1, ALOS-1/2, </a:t>
            </a:r>
            <a:r>
              <a:rPr kumimoji="1" lang="en-US" altLang="ja-JP" sz="700" dirty="0" err="1">
                <a:solidFill>
                  <a:schemeClr val="tx1"/>
                </a:solidFill>
              </a:rPr>
              <a:t>etc</a:t>
            </a:r>
            <a:endParaRPr kumimoji="1" lang="en-US" altLang="ja-JP" sz="900" dirty="0">
              <a:solidFill>
                <a:schemeClr val="tx1"/>
              </a:solidFill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11D577A6-A9E8-41E1-A843-97D764FA18BC}"/>
              </a:ext>
            </a:extLst>
          </p:cNvPr>
          <p:cNvSpPr/>
          <p:nvPr/>
        </p:nvSpPr>
        <p:spPr>
          <a:xfrm>
            <a:off x="3036658" y="1936972"/>
            <a:ext cx="1249820" cy="4628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In Situ</a:t>
            </a:r>
          </a:p>
          <a:p>
            <a:pPr algn="ctr"/>
            <a:r>
              <a:rPr lang="en-US" altLang="ja-JP" sz="700" dirty="0">
                <a:solidFill>
                  <a:schemeClr val="tx1"/>
                </a:solidFill>
              </a:rPr>
              <a:t>Forest Height/Diameter/Type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16DEC9C-CC5F-4C62-B7FF-2EE914503A76}"/>
              </a:ext>
            </a:extLst>
          </p:cNvPr>
          <p:cNvSpPr txBox="1"/>
          <p:nvPr/>
        </p:nvSpPr>
        <p:spPr>
          <a:xfrm>
            <a:off x="126118" y="1672111"/>
            <a:ext cx="11865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/>
              <a:t>Current Method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1BC48EC3-650E-4A1F-80BD-206DB6AFC8E1}"/>
              </a:ext>
            </a:extLst>
          </p:cNvPr>
          <p:cNvSpPr/>
          <p:nvPr/>
        </p:nvSpPr>
        <p:spPr>
          <a:xfrm>
            <a:off x="4355211" y="1938631"/>
            <a:ext cx="1243175" cy="4511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</a:rPr>
              <a:t>Lidar</a:t>
            </a:r>
          </a:p>
          <a:p>
            <a:pPr algn="ctr"/>
            <a:r>
              <a:rPr lang="en-US" altLang="ja-JP" sz="700" dirty="0">
                <a:solidFill>
                  <a:schemeClr val="tx1"/>
                </a:solidFill>
              </a:rPr>
              <a:t>Forest Height/Biomass</a:t>
            </a:r>
          </a:p>
        </p:txBody>
      </p: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765410B0-7153-4D28-9E33-FD047E6C8762}"/>
              </a:ext>
            </a:extLst>
          </p:cNvPr>
          <p:cNvCxnSpPr>
            <a:cxnSpLocks/>
            <a:stCxn id="6" idx="3"/>
            <a:endCxn id="15" idx="1"/>
          </p:cNvCxnSpPr>
          <p:nvPr/>
        </p:nvCxnSpPr>
        <p:spPr>
          <a:xfrm flipV="1">
            <a:off x="2258731" y="5358368"/>
            <a:ext cx="3311682" cy="14887"/>
          </a:xfrm>
          <a:prstGeom prst="straightConnector1">
            <a:avLst/>
          </a:prstGeom>
          <a:ln w="381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85802BCE-3C62-404B-B7BE-2CC2B999CD6F}"/>
              </a:ext>
            </a:extLst>
          </p:cNvPr>
          <p:cNvSpPr txBox="1"/>
          <p:nvPr/>
        </p:nvSpPr>
        <p:spPr>
          <a:xfrm>
            <a:off x="2033220" y="20763"/>
            <a:ext cx="5557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</a:rPr>
              <a:t>SDCG status and plan</a:t>
            </a:r>
          </a:p>
          <a:p>
            <a:r>
              <a:rPr kumimoji="1" lang="en-US" altLang="ja-JP" sz="2400" dirty="0">
                <a:solidFill>
                  <a:schemeClr val="bg1"/>
                </a:solidFill>
              </a:rPr>
              <a:t>Biomass and EW Observation Methods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96651F28-9BF1-4DC7-8C62-B627484C2FE4}"/>
              </a:ext>
            </a:extLst>
          </p:cNvPr>
          <p:cNvSpPr/>
          <p:nvPr/>
        </p:nvSpPr>
        <p:spPr>
          <a:xfrm>
            <a:off x="125173" y="2960244"/>
            <a:ext cx="1258967" cy="564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>
                <a:solidFill>
                  <a:schemeClr val="tx1"/>
                </a:solidFill>
              </a:rPr>
              <a:t>10-30m resolution</a:t>
            </a:r>
          </a:p>
          <a:p>
            <a:pPr algn="ctr"/>
            <a:r>
              <a:rPr lang="en-US" altLang="ja-JP" sz="1050" dirty="0">
                <a:solidFill>
                  <a:schemeClr val="tx1"/>
                </a:solidFill>
              </a:rPr>
              <a:t>Cloud Free Area</a:t>
            </a:r>
          </a:p>
        </p:txBody>
      </p:sp>
      <p:sp>
        <p:nvSpPr>
          <p:cNvPr id="80" name="正方形/長方形 79">
            <a:extLst>
              <a:ext uri="{FF2B5EF4-FFF2-40B4-BE49-F238E27FC236}">
                <a16:creationId xmlns:a16="http://schemas.microsoft.com/office/drawing/2014/main" id="{BEB0FAAA-F0D1-4358-A411-89E60BF7C624}"/>
              </a:ext>
            </a:extLst>
          </p:cNvPr>
          <p:cNvSpPr/>
          <p:nvPr/>
        </p:nvSpPr>
        <p:spPr>
          <a:xfrm>
            <a:off x="1443344" y="2968419"/>
            <a:ext cx="1170938" cy="556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>
                <a:solidFill>
                  <a:schemeClr val="tx1"/>
                </a:solidFill>
              </a:rPr>
              <a:t>10m resolution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algn="ctr"/>
            <a:r>
              <a:rPr lang="en-US" altLang="ja-JP" sz="1050" dirty="0">
                <a:solidFill>
                  <a:schemeClr val="tx1"/>
                </a:solidFill>
              </a:rPr>
              <a:t>Global Coverage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8F1C6E68-5A72-4137-AAF9-303A9B872592}"/>
              </a:ext>
            </a:extLst>
          </p:cNvPr>
          <p:cNvSpPr txBox="1"/>
          <p:nvPr/>
        </p:nvSpPr>
        <p:spPr>
          <a:xfrm>
            <a:off x="3078013" y="1684610"/>
            <a:ext cx="11865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 dirty="0"/>
              <a:t>Current Method</a:t>
            </a:r>
            <a:endParaRPr lang="en-US" altLang="ja-JP" sz="1050" b="1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986F821A-1449-4F56-9148-AE11E6F88B24}"/>
              </a:ext>
            </a:extLst>
          </p:cNvPr>
          <p:cNvSpPr txBox="1"/>
          <p:nvPr/>
        </p:nvSpPr>
        <p:spPr>
          <a:xfrm>
            <a:off x="1632934" y="1584619"/>
            <a:ext cx="10374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50" b="1" dirty="0"/>
              <a:t>Complement </a:t>
            </a:r>
          </a:p>
          <a:p>
            <a:pPr algn="ctr"/>
            <a:r>
              <a:rPr lang="en-US" altLang="ja-JP" sz="1050" b="1" dirty="0"/>
              <a:t>with Optical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702ADEBD-BB38-4CE2-A225-FBB32A404148}"/>
              </a:ext>
            </a:extLst>
          </p:cNvPr>
          <p:cNvSpPr txBox="1"/>
          <p:nvPr/>
        </p:nvSpPr>
        <p:spPr>
          <a:xfrm>
            <a:off x="2657936" y="2920058"/>
            <a:ext cx="7400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500" dirty="0"/>
              <a:t>×</a:t>
            </a:r>
            <a:endParaRPr kumimoji="1" lang="ja-JP" altLang="en-US" sz="4500" dirty="0"/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965BCA15-07CB-4A31-9974-FB6C215B9613}"/>
              </a:ext>
            </a:extLst>
          </p:cNvPr>
          <p:cNvSpPr/>
          <p:nvPr/>
        </p:nvSpPr>
        <p:spPr>
          <a:xfrm>
            <a:off x="5591967" y="2729836"/>
            <a:ext cx="2051439" cy="9266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500" dirty="0">
                <a:solidFill>
                  <a:schemeClr val="tx1"/>
                </a:solidFill>
              </a:rPr>
              <a:t>Forest Carbon Stock</a:t>
            </a:r>
          </a:p>
          <a:p>
            <a:pPr algn="ctr"/>
            <a:r>
              <a:rPr lang="en-US" altLang="ja-JP" sz="1500" dirty="0">
                <a:solidFill>
                  <a:schemeClr val="tx1"/>
                </a:solidFill>
              </a:rPr>
              <a:t>And Change</a:t>
            </a:r>
          </a:p>
          <a:p>
            <a:pPr algn="ctr"/>
            <a:r>
              <a:rPr lang="en-US" altLang="ja-JP" sz="1500" dirty="0">
                <a:solidFill>
                  <a:schemeClr val="tx1"/>
                </a:solidFill>
              </a:rPr>
              <a:t>(Every 1-5</a:t>
            </a:r>
            <a:r>
              <a:rPr lang="ja-JP" altLang="en-US" sz="1500" dirty="0">
                <a:solidFill>
                  <a:schemeClr val="tx1"/>
                </a:solidFill>
              </a:rPr>
              <a:t> </a:t>
            </a:r>
            <a:r>
              <a:rPr lang="en-US" altLang="ja-JP" sz="1500" dirty="0">
                <a:solidFill>
                  <a:schemeClr val="tx1"/>
                </a:solidFill>
              </a:rPr>
              <a:t>years)</a:t>
            </a:r>
            <a:endParaRPr lang="ja-JP" altLang="en-US" sz="1500" dirty="0">
              <a:solidFill>
                <a:schemeClr val="tx1"/>
              </a:solidFill>
            </a:endParaRPr>
          </a:p>
        </p:txBody>
      </p:sp>
      <p:sp>
        <p:nvSpPr>
          <p:cNvPr id="104" name="正方形/長方形 103">
            <a:extLst>
              <a:ext uri="{FF2B5EF4-FFF2-40B4-BE49-F238E27FC236}">
                <a16:creationId xmlns:a16="http://schemas.microsoft.com/office/drawing/2014/main" id="{6FA62077-07E7-4464-A988-E0C8BF8D47E6}"/>
              </a:ext>
            </a:extLst>
          </p:cNvPr>
          <p:cNvSpPr/>
          <p:nvPr/>
        </p:nvSpPr>
        <p:spPr>
          <a:xfrm>
            <a:off x="3629524" y="2810547"/>
            <a:ext cx="1092637" cy="2190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dirty="0">
                <a:solidFill>
                  <a:schemeClr val="tx1"/>
                </a:solidFill>
              </a:rPr>
              <a:t>Tier1.</a:t>
            </a:r>
            <a:r>
              <a:rPr lang="ja-JP" altLang="en-US" sz="1050" dirty="0">
                <a:solidFill>
                  <a:schemeClr val="tx1"/>
                </a:solidFill>
              </a:rPr>
              <a:t> </a:t>
            </a:r>
            <a:r>
              <a:rPr lang="en-US" altLang="ja-JP" sz="1050" dirty="0">
                <a:solidFill>
                  <a:schemeClr val="tx1"/>
                </a:solidFill>
              </a:rPr>
              <a:t>General</a:t>
            </a:r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DAE758B1-8E3B-4DCE-A38D-6799F734AE48}"/>
              </a:ext>
            </a:extLst>
          </p:cNvPr>
          <p:cNvSpPr/>
          <p:nvPr/>
        </p:nvSpPr>
        <p:spPr>
          <a:xfrm>
            <a:off x="3458519" y="3082577"/>
            <a:ext cx="1434647" cy="204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dirty="0">
                <a:solidFill>
                  <a:schemeClr val="tx1"/>
                </a:solidFill>
              </a:rPr>
              <a:t>Tier2. National/Local</a:t>
            </a:r>
            <a:endParaRPr lang="en-US" altLang="ja-JP" sz="1050" dirty="0">
              <a:solidFill>
                <a:schemeClr val="tx1"/>
              </a:solidFill>
            </a:endParaRPr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2265F229-EB7F-43BD-92EE-94FB1A8F5842}"/>
              </a:ext>
            </a:extLst>
          </p:cNvPr>
          <p:cNvSpPr/>
          <p:nvPr/>
        </p:nvSpPr>
        <p:spPr>
          <a:xfrm>
            <a:off x="3437410" y="3321735"/>
            <a:ext cx="1475124" cy="3323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050" dirty="0">
                <a:solidFill>
                  <a:schemeClr val="tx1"/>
                </a:solidFill>
              </a:rPr>
              <a:t>Tier3. Model and Validation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6DBD995E-4D9B-4385-8CC3-2C843F61BE57}"/>
              </a:ext>
            </a:extLst>
          </p:cNvPr>
          <p:cNvSpPr txBox="1"/>
          <p:nvPr/>
        </p:nvSpPr>
        <p:spPr>
          <a:xfrm>
            <a:off x="4508929" y="1591774"/>
            <a:ext cx="100059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/>
              <a:t>Complement</a:t>
            </a:r>
          </a:p>
          <a:p>
            <a:r>
              <a:rPr lang="en-US" altLang="ja-JP" sz="1050" b="1" dirty="0"/>
              <a:t>With In Situ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60B0E494-EB42-4F69-BD85-C7921F5074EA}"/>
              </a:ext>
            </a:extLst>
          </p:cNvPr>
          <p:cNvSpPr txBox="1"/>
          <p:nvPr/>
        </p:nvSpPr>
        <p:spPr>
          <a:xfrm>
            <a:off x="4976798" y="2894743"/>
            <a:ext cx="76174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500" dirty="0"/>
              <a:t>＝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6CCA3C1C-4BE9-4524-A0C4-C1A359F7B82A}"/>
              </a:ext>
            </a:extLst>
          </p:cNvPr>
          <p:cNvSpPr txBox="1"/>
          <p:nvPr/>
        </p:nvSpPr>
        <p:spPr>
          <a:xfrm>
            <a:off x="467544" y="3697498"/>
            <a:ext cx="1779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Forest Area</a:t>
            </a:r>
          </a:p>
          <a:p>
            <a:r>
              <a:rPr kumimoji="1" lang="en-US" altLang="ja-JP" sz="2000" dirty="0"/>
              <a:t>(Activity Data)</a:t>
            </a:r>
            <a:endParaRPr kumimoji="1" lang="ja-JP" altLang="en-US" sz="2700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E2A04B7C-0877-4786-9715-1807362BEA32}"/>
              </a:ext>
            </a:extLst>
          </p:cNvPr>
          <p:cNvSpPr txBox="1"/>
          <p:nvPr/>
        </p:nvSpPr>
        <p:spPr>
          <a:xfrm>
            <a:off x="7079960" y="25438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31C5E247-4711-4A19-BC94-82B083F3B43C}"/>
              </a:ext>
            </a:extLst>
          </p:cNvPr>
          <p:cNvSpPr txBox="1"/>
          <p:nvPr/>
        </p:nvSpPr>
        <p:spPr>
          <a:xfrm>
            <a:off x="3039363" y="3697498"/>
            <a:ext cx="2193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Biomass</a:t>
            </a:r>
            <a:r>
              <a:rPr lang="en-US" altLang="ja-JP" sz="2000" dirty="0"/>
              <a:t>(per unit)</a:t>
            </a:r>
          </a:p>
          <a:p>
            <a:pPr algn="ctr"/>
            <a:r>
              <a:rPr kumimoji="1" lang="en-US" altLang="ja-JP" sz="2000" dirty="0"/>
              <a:t>(Emission Factor)</a:t>
            </a:r>
          </a:p>
        </p:txBody>
      </p:sp>
      <p:sp>
        <p:nvSpPr>
          <p:cNvPr id="119" name="四角形: 角を丸くする 118">
            <a:extLst>
              <a:ext uri="{FF2B5EF4-FFF2-40B4-BE49-F238E27FC236}">
                <a16:creationId xmlns:a16="http://schemas.microsoft.com/office/drawing/2014/main" id="{367F6EC2-84F3-4915-8CD2-67CE173C6B6B}"/>
              </a:ext>
            </a:extLst>
          </p:cNvPr>
          <p:cNvSpPr/>
          <p:nvPr/>
        </p:nvSpPr>
        <p:spPr>
          <a:xfrm>
            <a:off x="59200" y="2732862"/>
            <a:ext cx="2667002" cy="9354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en-US" altLang="ja-JP" sz="825" dirty="0">
              <a:solidFill>
                <a:schemeClr val="tx1"/>
              </a:solidFill>
            </a:endParaRPr>
          </a:p>
          <a:p>
            <a:pPr algn="ctr"/>
            <a:endParaRPr lang="ja-JP" altLang="en-US" sz="825" dirty="0">
              <a:solidFill>
                <a:schemeClr val="tx1"/>
              </a:solidFill>
            </a:endParaRPr>
          </a:p>
        </p:txBody>
      </p:sp>
      <p:sp>
        <p:nvSpPr>
          <p:cNvPr id="122" name="矢印: 下 121">
            <a:extLst>
              <a:ext uri="{FF2B5EF4-FFF2-40B4-BE49-F238E27FC236}">
                <a16:creationId xmlns:a16="http://schemas.microsoft.com/office/drawing/2014/main" id="{C8155240-E8DD-4178-9D79-98BB998DD844}"/>
              </a:ext>
            </a:extLst>
          </p:cNvPr>
          <p:cNvSpPr/>
          <p:nvPr/>
        </p:nvSpPr>
        <p:spPr>
          <a:xfrm>
            <a:off x="631681" y="2399854"/>
            <a:ext cx="186431" cy="560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矢印: 下 122">
            <a:extLst>
              <a:ext uri="{FF2B5EF4-FFF2-40B4-BE49-F238E27FC236}">
                <a16:creationId xmlns:a16="http://schemas.microsoft.com/office/drawing/2014/main" id="{5FC76A33-F97A-49C1-BC48-37CE5918183B}"/>
              </a:ext>
            </a:extLst>
          </p:cNvPr>
          <p:cNvSpPr/>
          <p:nvPr/>
        </p:nvSpPr>
        <p:spPr>
          <a:xfrm>
            <a:off x="1981682" y="2411743"/>
            <a:ext cx="186431" cy="5603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矢印: 下 123">
            <a:extLst>
              <a:ext uri="{FF2B5EF4-FFF2-40B4-BE49-F238E27FC236}">
                <a16:creationId xmlns:a16="http://schemas.microsoft.com/office/drawing/2014/main" id="{6BD733A9-780D-42E6-864C-C044F8EF89C0}"/>
              </a:ext>
            </a:extLst>
          </p:cNvPr>
          <p:cNvSpPr/>
          <p:nvPr/>
        </p:nvSpPr>
        <p:spPr>
          <a:xfrm>
            <a:off x="3568351" y="2393340"/>
            <a:ext cx="200174" cy="383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矢印: 下 124">
            <a:extLst>
              <a:ext uri="{FF2B5EF4-FFF2-40B4-BE49-F238E27FC236}">
                <a16:creationId xmlns:a16="http://schemas.microsoft.com/office/drawing/2014/main" id="{A96A5B73-3356-4D3D-B790-8744539CC22C}"/>
              </a:ext>
            </a:extLst>
          </p:cNvPr>
          <p:cNvSpPr/>
          <p:nvPr/>
        </p:nvSpPr>
        <p:spPr>
          <a:xfrm>
            <a:off x="4640497" y="2393340"/>
            <a:ext cx="200174" cy="3837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9940C9BA-D9B6-451C-A1ED-8A77BEBCE3BA}"/>
              </a:ext>
            </a:extLst>
          </p:cNvPr>
          <p:cNvSpPr txBox="1"/>
          <p:nvPr/>
        </p:nvSpPr>
        <p:spPr>
          <a:xfrm>
            <a:off x="5996762" y="3697498"/>
            <a:ext cx="129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Biomass</a:t>
            </a:r>
          </a:p>
          <a:p>
            <a:pPr algn="ctr"/>
            <a:r>
              <a:rPr kumimoji="1" lang="en-US" altLang="ja-JP" sz="2000" dirty="0"/>
              <a:t>(National)</a:t>
            </a:r>
            <a:endParaRPr kumimoji="1" lang="ja-JP" altLang="en-US" sz="2000" dirty="0"/>
          </a:p>
        </p:txBody>
      </p:sp>
      <p:sp>
        <p:nvSpPr>
          <p:cNvPr id="136" name="矢印: 下 135">
            <a:extLst>
              <a:ext uri="{FF2B5EF4-FFF2-40B4-BE49-F238E27FC236}">
                <a16:creationId xmlns:a16="http://schemas.microsoft.com/office/drawing/2014/main" id="{D531D229-F2D4-4759-A079-AFAF949FCE70}"/>
              </a:ext>
            </a:extLst>
          </p:cNvPr>
          <p:cNvSpPr/>
          <p:nvPr/>
        </p:nvSpPr>
        <p:spPr>
          <a:xfrm rot="16200000">
            <a:off x="7739921" y="3024264"/>
            <a:ext cx="130640" cy="294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4">
            <a:extLst>
              <a:ext uri="{FF2B5EF4-FFF2-40B4-BE49-F238E27FC236}">
                <a16:creationId xmlns:a16="http://schemas.microsoft.com/office/drawing/2014/main" id="{485AA7D2-CF5F-4BF2-80C9-9CCA966C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5723299"/>
            <a:ext cx="2057400" cy="246221"/>
          </a:xfrm>
        </p:spPr>
        <p:txBody>
          <a:bodyPr/>
          <a:lstStyle/>
          <a:p>
            <a:fld id="{5B442295-C8D5-4332-92D7-28FFA7073A3E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99D1184-1A75-473F-9DEC-B91F94F79E65}"/>
              </a:ext>
            </a:extLst>
          </p:cNvPr>
          <p:cNvSpPr/>
          <p:nvPr/>
        </p:nvSpPr>
        <p:spPr>
          <a:xfrm>
            <a:off x="5570413" y="4993436"/>
            <a:ext cx="2068022" cy="7298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Forest Change Detection</a:t>
            </a:r>
          </a:p>
          <a:p>
            <a:pPr algn="ctr"/>
            <a:r>
              <a:rPr lang="en-US" altLang="ja-JP" sz="1400" dirty="0">
                <a:solidFill>
                  <a:schemeClr val="tx1"/>
                </a:solidFill>
              </a:rPr>
              <a:t>(Near real time)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56" name="矢印: 下 55">
            <a:extLst>
              <a:ext uri="{FF2B5EF4-FFF2-40B4-BE49-F238E27FC236}">
                <a16:creationId xmlns:a16="http://schemas.microsoft.com/office/drawing/2014/main" id="{36ABBA33-D274-4CE1-9C11-2FEDC3AC5F1D}"/>
              </a:ext>
            </a:extLst>
          </p:cNvPr>
          <p:cNvSpPr/>
          <p:nvPr/>
        </p:nvSpPr>
        <p:spPr>
          <a:xfrm rot="16200000">
            <a:off x="7730415" y="5218419"/>
            <a:ext cx="130640" cy="294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矢印: 下 56">
            <a:extLst>
              <a:ext uri="{FF2B5EF4-FFF2-40B4-BE49-F238E27FC236}">
                <a16:creationId xmlns:a16="http://schemas.microsoft.com/office/drawing/2014/main" id="{C6E84E25-3272-4B26-92EF-384BEA039B90}"/>
              </a:ext>
            </a:extLst>
          </p:cNvPr>
          <p:cNvSpPr/>
          <p:nvPr/>
        </p:nvSpPr>
        <p:spPr>
          <a:xfrm>
            <a:off x="1321514" y="4486154"/>
            <a:ext cx="196374" cy="5072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F5BD2341-0939-46C4-86D7-7385545C2FF0}"/>
              </a:ext>
            </a:extLst>
          </p:cNvPr>
          <p:cNvSpPr txBox="1"/>
          <p:nvPr/>
        </p:nvSpPr>
        <p:spPr>
          <a:xfrm>
            <a:off x="1517888" y="4526517"/>
            <a:ext cx="10775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/>
              <a:t>Near real time</a:t>
            </a:r>
          </a:p>
          <a:p>
            <a:r>
              <a:rPr lang="en-US" altLang="ja-JP" sz="1050" b="1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81597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81200" y="76200"/>
            <a:ext cx="5562600" cy="990600"/>
          </a:xfrm>
        </p:spPr>
        <p:txBody>
          <a:bodyPr/>
          <a:lstStyle/>
          <a:p>
            <a:pPr algn="ctr"/>
            <a:r>
              <a:rPr lang="en-US" altLang="ja-JP" sz="3600" dirty="0"/>
              <a:t>SDCG status and plan</a:t>
            </a:r>
          </a:p>
          <a:p>
            <a:pPr algn="ctr"/>
            <a:r>
              <a:rPr kumimoji="1" lang="en-US" altLang="ja-JP" dirty="0"/>
              <a:t>Biomass related missions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5ED1DB9-5938-4FBF-9B2D-4637C2084D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31731"/>
            <a:ext cx="6816784" cy="553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705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SDCG not focused on ad-hoc or permanent status but </a:t>
            </a:r>
            <a:r>
              <a:rPr lang="en-US" dirty="0" err="1"/>
              <a:t>recognises</a:t>
            </a:r>
            <a:r>
              <a:rPr lang="en-US" dirty="0"/>
              <a:t> need for cleaner logic</a:t>
            </a:r>
          </a:p>
          <a:p>
            <a:pPr lvl="0"/>
            <a:r>
              <a:rPr lang="en-US" dirty="0"/>
              <a:t>Seeking clarity on context of SDCG role in Phase 2 among other contributions to the Data Component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dirty="0"/>
              <a:t>General thoughts on Ad-hoc Team Transition:</a:t>
            </a:r>
          </a:p>
          <a:p>
            <a:pPr lvl="0"/>
            <a:r>
              <a:rPr lang="en-US" dirty="0"/>
              <a:t>Ad-hoc Teams might benefit from more systematic contact (</a:t>
            </a:r>
            <a:r>
              <a:rPr lang="en-US" dirty="0" err="1"/>
              <a:t>eg</a:t>
            </a:r>
            <a:r>
              <a:rPr lang="en-US" dirty="0"/>
              <a:t> with SIT Chair) as do the VCs and WGs</a:t>
            </a:r>
          </a:p>
          <a:p>
            <a:pPr lvl="0"/>
            <a:r>
              <a:rPr lang="en-US" dirty="0"/>
              <a:t>Ad-hoc Teams could be reviewed at 3 years of age to debate whether they might be made standing entities</a:t>
            </a:r>
          </a:p>
          <a:p>
            <a:pPr lvl="0"/>
            <a:r>
              <a:rPr lang="en-US" dirty="0"/>
              <a:t>And reviewed 3-yearly thereafter </a:t>
            </a:r>
            <a:endParaRPr lang="en-AU" dirty="0"/>
          </a:p>
          <a:p>
            <a:pPr lvl="0"/>
            <a:endParaRPr lang="en-AU" dirty="0"/>
          </a:p>
          <a:p>
            <a:pPr lvl="1">
              <a:buFont typeface=".AppleSystemUIFont" charset="-120"/>
              <a:buChar char="-"/>
            </a:pPr>
            <a:endParaRPr lang="en-AU" dirty="0"/>
          </a:p>
          <a:p>
            <a:pPr>
              <a:buFont typeface=".AppleSystemUIFont" charset="-120"/>
              <a:buChar char="-"/>
            </a:pPr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0"/>
            <a:ext cx="5562600" cy="1143000"/>
          </a:xfrm>
        </p:spPr>
        <p:txBody>
          <a:bodyPr/>
          <a:lstStyle/>
          <a:p>
            <a:pPr algn="ctr"/>
            <a:r>
              <a:rPr lang="en-US" altLang="ja-JP" sz="3600" dirty="0"/>
              <a:t>SDCG status and plan</a:t>
            </a:r>
          </a:p>
          <a:p>
            <a:pPr algn="ctr"/>
            <a:r>
              <a:rPr lang="en-US" dirty="0"/>
              <a:t>Transition </a:t>
            </a:r>
          </a:p>
        </p:txBody>
      </p:sp>
    </p:spTree>
    <p:extLst>
      <p:ext uri="{BB962C8B-B14F-4D97-AF65-F5344CB8AC3E}">
        <p14:creationId xmlns:p14="http://schemas.microsoft.com/office/powerpoint/2010/main" val="103630343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Documents submitted for information:</a:t>
            </a:r>
          </a:p>
          <a:p>
            <a:pPr lvl="1">
              <a:buFont typeface=".AppleSystemUIFont" charset="-120"/>
              <a:buChar char="-"/>
            </a:pPr>
            <a:r>
              <a:rPr lang="en-US" dirty="0"/>
              <a:t>GFOI Plenary outcomes document</a:t>
            </a:r>
          </a:p>
          <a:p>
            <a:pPr lvl="1">
              <a:buFont typeface=".AppleSystemUIFont" charset="-120"/>
              <a:buChar char="-"/>
            </a:pPr>
            <a:r>
              <a:rPr lang="en-US" dirty="0"/>
              <a:t>Draft 3yr work plan outcomes (in progress) </a:t>
            </a:r>
            <a:r>
              <a:rPr lang="mr-IN" dirty="0"/>
              <a:t>–</a:t>
            </a:r>
            <a:r>
              <a:rPr lang="en-US" dirty="0"/>
              <a:t> comments welcome from all stakeholders</a:t>
            </a:r>
          </a:p>
          <a:p>
            <a:pPr lvl="1">
              <a:buFont typeface=".AppleSystemUIFont" charset="-120"/>
              <a:buChar char="-"/>
            </a:pPr>
            <a:r>
              <a:rPr lang="en-US" dirty="0"/>
              <a:t>Updated Element 3 (R&amp;D) document</a:t>
            </a:r>
          </a:p>
          <a:p>
            <a:pPr lvl="1">
              <a:buFont typeface=".AppleSystemUIFont" charset="-120"/>
              <a:buChar char="-"/>
            </a:pPr>
            <a:r>
              <a:rPr lang="en-US" dirty="0"/>
              <a:t>R&amp;D teams technical report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Note continued SDCG Co-Chairs consideration of resourcing until CEOS Plenary (for SIT Technical WS agenda)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Request a CEOS SIT response to GFOI leads (ASAP)  </a:t>
            </a:r>
            <a:endParaRPr lang="en-AU" dirty="0"/>
          </a:p>
          <a:p>
            <a:pPr lvl="0"/>
            <a:endParaRPr lang="en-AU" dirty="0"/>
          </a:p>
          <a:p>
            <a:pPr lvl="1">
              <a:buFont typeface=".AppleSystemUIFont" charset="-120"/>
              <a:buChar char="-"/>
            </a:pPr>
            <a:endParaRPr lang="en-AU" dirty="0"/>
          </a:p>
          <a:p>
            <a:pPr>
              <a:buFont typeface=".AppleSystemUIFont" charset="-120"/>
              <a:buChar char="-"/>
            </a:pPr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0"/>
            <a:ext cx="5562600" cy="1143000"/>
          </a:xfrm>
        </p:spPr>
        <p:txBody>
          <a:bodyPr/>
          <a:lstStyle/>
          <a:p>
            <a:pPr algn="ctr"/>
            <a:r>
              <a:rPr lang="en-US" altLang="ja-JP" sz="3600" dirty="0"/>
              <a:t>SDCG status and plan</a:t>
            </a:r>
          </a:p>
          <a:p>
            <a:pPr algn="ctr"/>
            <a:r>
              <a:rPr lang="en-US" dirty="0"/>
              <a:t>For SIT attention</a:t>
            </a:r>
          </a:p>
        </p:txBody>
      </p:sp>
    </p:spTree>
    <p:extLst>
      <p:ext uri="{BB962C8B-B14F-4D97-AF65-F5344CB8AC3E}">
        <p14:creationId xmlns:p14="http://schemas.microsoft.com/office/powerpoint/2010/main" val="30323263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828800"/>
            <a:ext cx="8153400" cy="4724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altLang="ja-JP" dirty="0"/>
              <a:t>GFOI Phase 2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SDCG status and plan (SIT Chair’s report template)</a:t>
            </a:r>
          </a:p>
          <a:p>
            <a:pPr marL="457200" indent="-457200">
              <a:buFont typeface="+mj-lt"/>
              <a:buAutoNum type="arabicPeriod"/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22277082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056147"/>
            <a:ext cx="8534400" cy="2783174"/>
          </a:xfrm>
        </p:spPr>
        <p:txBody>
          <a:bodyPr/>
          <a:lstStyle/>
          <a:p>
            <a:r>
              <a:rPr lang="en-AU" altLang="ja-JP" dirty="0">
                <a:latin typeface="Calibri" charset="0"/>
                <a:ea typeface="ＭＳ Ｐゴシック" charset="0"/>
                <a:cs typeface="ＭＳ Ｐゴシック" charset="0"/>
              </a:rPr>
              <a:t>Joint assessments of country needs and collaboration to address them</a:t>
            </a:r>
          </a:p>
          <a:p>
            <a:r>
              <a:rPr lang="en-AU" altLang="ja-JP" dirty="0">
                <a:latin typeface="Calibri" charset="0"/>
                <a:ea typeface="ＭＳ Ｐゴシック" charset="0"/>
                <a:cs typeface="ＭＳ Ｐゴシック" charset="0"/>
              </a:rPr>
              <a:t>Complementary and consistent Capacity Building activities</a:t>
            </a:r>
          </a:p>
          <a:p>
            <a:r>
              <a:rPr lang="en-AU" altLang="ja-JP" dirty="0">
                <a:latin typeface="Calibri" charset="0"/>
                <a:ea typeface="ＭＳ Ｐゴシック" charset="0"/>
                <a:cs typeface="ＭＳ Ｐゴシック" charset="0"/>
              </a:rPr>
              <a:t>IPCC- and UNFCC-compliant country guidance for REDD+ reporting (MGD)</a:t>
            </a:r>
          </a:p>
          <a:p>
            <a:r>
              <a:rPr lang="en-AU" altLang="ja-JP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Expanded data support to put more emphasis on access, uptake and application and the relevant tools</a:t>
            </a:r>
          </a:p>
          <a:p>
            <a:r>
              <a:rPr lang="en-AU" altLang="ja-JP" dirty="0">
                <a:latin typeface="Calibri" charset="0"/>
                <a:ea typeface="ＭＳ Ｐゴシック" charset="0"/>
                <a:cs typeface="ＭＳ Ｐゴシック" charset="0"/>
              </a:rPr>
              <a:t>Coordinated R&amp;D activities to support above</a:t>
            </a:r>
          </a:p>
          <a:p>
            <a:r>
              <a:rPr lang="en-AU" altLang="ja-JP" dirty="0">
                <a:latin typeface="Calibri" charset="0"/>
                <a:ea typeface="ＭＳ Ｐゴシック" charset="0"/>
                <a:cs typeface="ＭＳ Ｐゴシック" charset="0"/>
              </a:rPr>
              <a:t>Expanded participation and leadership (WB, ESA and UK as new leads)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206943"/>
            <a:ext cx="5562600" cy="827547"/>
          </a:xfrm>
        </p:spPr>
        <p:txBody>
          <a:bodyPr/>
          <a:lstStyle/>
          <a:p>
            <a:pPr algn="ctr"/>
            <a:r>
              <a:rPr lang="en-US" sz="3200" dirty="0"/>
              <a:t>GFOI Phase 2</a:t>
            </a:r>
          </a:p>
          <a:p>
            <a:pPr algn="ctr"/>
            <a:r>
              <a:rPr lang="en-US" sz="1600" dirty="0"/>
              <a:t>GFOI Plenary </a:t>
            </a:r>
            <a:r>
              <a:rPr lang="mr-IN" sz="1600" dirty="0"/>
              <a:t>–</a:t>
            </a:r>
            <a:r>
              <a:rPr lang="en-US" sz="1600" dirty="0"/>
              <a:t> Mar 2018 Bogota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" y="3657010"/>
            <a:ext cx="9144000" cy="28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33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295400" y="57059"/>
            <a:ext cx="6832949" cy="784480"/>
          </a:xfrm>
        </p:spPr>
        <p:txBody>
          <a:bodyPr/>
          <a:lstStyle/>
          <a:p>
            <a:pPr algn="ctr">
              <a:defRPr/>
            </a:pPr>
            <a:r>
              <a:rPr lang="en-US" sz="3200" dirty="0"/>
              <a:t>GFOI Phase 2</a:t>
            </a:r>
            <a:br>
              <a:rPr lang="en-US" sz="3200" dirty="0"/>
            </a:br>
            <a:r>
              <a:rPr lang="en-US" sz="2000" dirty="0"/>
              <a:t>Data Component is a key evolution</a:t>
            </a:r>
            <a:endParaRPr lang="pt-B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4" y="928261"/>
            <a:ext cx="8706269" cy="5879135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41E0089C-4C78-455A-A0AC-89C632D928E4}"/>
              </a:ext>
            </a:extLst>
          </p:cNvPr>
          <p:cNvSpPr/>
          <p:nvPr/>
        </p:nvSpPr>
        <p:spPr>
          <a:xfrm>
            <a:off x="6324600" y="4267200"/>
            <a:ext cx="2514600" cy="2540196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072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AB20DE7-79DF-42CE-8B04-13D215DA4FE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C22013-DA21-48E7-8359-6717EE994B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8610600" cy="5105400"/>
          </a:xfrm>
        </p:spPr>
        <p:txBody>
          <a:bodyPr/>
          <a:lstStyle/>
          <a:p>
            <a:r>
              <a:rPr kumimoji="1" lang="en-US" altLang="ja-JP" dirty="0"/>
              <a:t>A letter was sent from GFOI lead to CEOS SIT Chair on April 12</a:t>
            </a:r>
            <a:r>
              <a:rPr kumimoji="1" lang="en-US" altLang="ja-JP" baseline="30000" dirty="0"/>
              <a:t>th</a:t>
            </a:r>
            <a:r>
              <a:rPr kumimoji="1" lang="en-US" altLang="ja-JP" dirty="0"/>
              <a:t>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Recognizes the vital contribution CEOS has m</a:t>
            </a:r>
            <a:r>
              <a:rPr lang="en-GB" dirty="0" err="1"/>
              <a:t>ade</a:t>
            </a:r>
            <a:r>
              <a:rPr lang="en-GB" dirty="0"/>
              <a:t> to improve forest monitoring capabilities globally and specifically for the benefit of developing countries 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Highlights the desire for strengthening the relationship with CEOS to include ongoing advocacy for </a:t>
            </a:r>
            <a:r>
              <a:rPr kumimoji="1" lang="en-US" altLang="ja-JP" b="1" dirty="0"/>
              <a:t>free and open availability of core satellite data</a:t>
            </a:r>
            <a:r>
              <a:rPr kumimoji="1" lang="en-US" altLang="ja-JP" dirty="0"/>
              <a:t> and also the </a:t>
            </a:r>
            <a:r>
              <a:rPr kumimoji="1" lang="en-US" altLang="ja-JP" b="1" dirty="0"/>
              <a:t>accessibility and capacity </a:t>
            </a:r>
            <a:r>
              <a:rPr kumimoji="1" lang="en-US" altLang="ja-JP" dirty="0"/>
              <a:t>to use satellite data for forest monitoring purposes. </a:t>
            </a:r>
          </a:p>
          <a:p>
            <a:endParaRPr kumimoji="1" lang="en-US" altLang="ja-JP" dirty="0"/>
          </a:p>
          <a:p>
            <a:r>
              <a:rPr lang="en-GB" dirty="0"/>
              <a:t>As countries move from readiness to implementation of their climate change policies and programs, the GFOI will take an increased focus on the implementation of forest monitoring systems - which will result in the further uptake and increased sophistication in the use of satellite data. 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2E9F02-2553-4F64-A255-68BD439F86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3600" y="76200"/>
            <a:ext cx="4953000" cy="533400"/>
          </a:xfrm>
        </p:spPr>
        <p:txBody>
          <a:bodyPr/>
          <a:lstStyle/>
          <a:p>
            <a:pPr algn="ctr"/>
            <a:r>
              <a:rPr kumimoji="1" lang="en-US" altLang="ja-JP" sz="3600" dirty="0"/>
              <a:t>GFOI Phase 2</a:t>
            </a:r>
          </a:p>
          <a:p>
            <a:pPr algn="ctr"/>
            <a:r>
              <a:rPr kumimoji="1" lang="en-US" altLang="ja-JP" dirty="0"/>
              <a:t>GFOI Expectations to CEOS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8384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AB20DE7-79DF-42CE-8B04-13D215DA4FE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C22013-DA21-48E7-8359-6717EE994B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0" y="1219200"/>
            <a:ext cx="8610600" cy="5105400"/>
          </a:xfrm>
        </p:spPr>
        <p:txBody>
          <a:bodyPr/>
          <a:lstStyle/>
          <a:p>
            <a:r>
              <a:rPr kumimoji="1" lang="en-US" altLang="ja-JP" dirty="0"/>
              <a:t>New areas of collaboration could include:</a:t>
            </a:r>
          </a:p>
          <a:p>
            <a:pPr marL="0" indent="0">
              <a:buNone/>
            </a:pPr>
            <a:endParaRPr kumimoji="1" lang="en-US" altLang="ja-JP" dirty="0"/>
          </a:p>
          <a:p>
            <a:pPr lvl="1"/>
            <a:r>
              <a:rPr kumimoji="1" lang="en-US" altLang="ja-JP" dirty="0"/>
              <a:t>Increased ability to access, store and process satellite data via secure and stable cloud processing public infrastructure;  </a:t>
            </a:r>
          </a:p>
          <a:p>
            <a:pPr marL="457200" lvl="1" indent="0">
              <a:buNone/>
            </a:pPr>
            <a:endParaRPr kumimoji="1" lang="en-US" altLang="ja-JP" sz="800" dirty="0"/>
          </a:p>
          <a:p>
            <a:pPr lvl="1"/>
            <a:r>
              <a:rPr kumimoji="1" lang="en-US" altLang="ja-JP" dirty="0"/>
              <a:t>Provision of Quality Assured </a:t>
            </a:r>
            <a:r>
              <a:rPr kumimoji="1" lang="en-US" altLang="ja-JP" b="1" dirty="0"/>
              <a:t>A</a:t>
            </a:r>
            <a:r>
              <a:rPr kumimoji="1" lang="en-US" altLang="ja-JP" dirty="0"/>
              <a:t>nalysis </a:t>
            </a:r>
            <a:r>
              <a:rPr kumimoji="1" lang="en-US" altLang="ja-JP" b="1" dirty="0"/>
              <a:t>R</a:t>
            </a:r>
            <a:r>
              <a:rPr kumimoji="1" lang="en-US" altLang="ja-JP" dirty="0"/>
              <a:t>eady </a:t>
            </a:r>
            <a:r>
              <a:rPr kumimoji="1" lang="en-US" altLang="ja-JP" b="1" dirty="0"/>
              <a:t>D</a:t>
            </a:r>
            <a:r>
              <a:rPr kumimoji="1" lang="en-US" altLang="ja-JP" dirty="0"/>
              <a:t>ata to simplify data handling for the community;</a:t>
            </a:r>
          </a:p>
          <a:p>
            <a:pPr marL="457200" lvl="1" indent="0">
              <a:buNone/>
            </a:pPr>
            <a:endParaRPr kumimoji="1" lang="en-US" altLang="ja-JP" sz="800" dirty="0"/>
          </a:p>
          <a:p>
            <a:pPr lvl="1"/>
            <a:r>
              <a:rPr kumimoji="1" lang="en-US" altLang="ja-JP" dirty="0"/>
              <a:t>Improved access to cost-effective high resolution satellite data</a:t>
            </a:r>
          </a:p>
          <a:p>
            <a:pPr marL="457200" lvl="1" indent="0">
              <a:buNone/>
            </a:pPr>
            <a:endParaRPr kumimoji="1" lang="en-US" altLang="ja-JP" sz="800" dirty="0"/>
          </a:p>
          <a:p>
            <a:pPr lvl="1"/>
            <a:r>
              <a:rPr kumimoji="1" lang="en-US" altLang="ja-JP" dirty="0"/>
              <a:t>Facilitate uptake of new sensors into operational forest monitoring systems; </a:t>
            </a:r>
          </a:p>
          <a:p>
            <a:pPr marL="457200" lvl="1" indent="0">
              <a:buNone/>
            </a:pPr>
            <a:endParaRPr kumimoji="1" lang="en-US" altLang="ja-JP" sz="800" dirty="0"/>
          </a:p>
          <a:p>
            <a:pPr lvl="1"/>
            <a:r>
              <a:rPr kumimoji="1" lang="en-US" altLang="ja-JP" dirty="0"/>
              <a:t>Improvements to biomass estimation, including vegetation height;</a:t>
            </a:r>
          </a:p>
          <a:p>
            <a:pPr lvl="1"/>
            <a:endParaRPr kumimoji="1" lang="en-US" altLang="ja-JP" sz="800" dirty="0"/>
          </a:p>
          <a:p>
            <a:pPr lvl="1"/>
            <a:r>
              <a:rPr kumimoji="1" lang="en-US" altLang="ja-JP" dirty="0"/>
              <a:t>Continuing collaboration on early warning for forest cover change detection. </a:t>
            </a:r>
          </a:p>
          <a:p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2E9F02-2553-4F64-A255-68BD439F86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3600" y="76200"/>
            <a:ext cx="4953000" cy="533400"/>
          </a:xfrm>
        </p:spPr>
        <p:txBody>
          <a:bodyPr/>
          <a:lstStyle/>
          <a:p>
            <a:pPr algn="ctr"/>
            <a:r>
              <a:rPr kumimoji="1" lang="en-US" altLang="ja-JP" sz="3600" dirty="0"/>
              <a:t>GFOI Phase 2</a:t>
            </a:r>
          </a:p>
          <a:p>
            <a:pPr algn="ctr"/>
            <a:r>
              <a:rPr kumimoji="1" lang="en-US" altLang="ja-JP" dirty="0"/>
              <a:t>GFOI Expectations to CEOS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9225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A0DF-ED94-064F-B07B-394622A4F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559"/>
            <a:ext cx="7886700" cy="953042"/>
          </a:xfrm>
        </p:spPr>
        <p:txBody>
          <a:bodyPr/>
          <a:lstStyle/>
          <a:p>
            <a:pPr algn="ctr"/>
            <a:r>
              <a:rPr lang="en-US" dirty="0"/>
              <a:t>GFOI Phase 2</a:t>
            </a:r>
            <a:br>
              <a:rPr lang="en-US" dirty="0"/>
            </a:br>
            <a:r>
              <a:rPr lang="en-US" sz="2400" dirty="0"/>
              <a:t>Survey to SDCG agencies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9CCD2-C32F-AF49-901E-4266A6CE5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154104"/>
          </a:xfrm>
        </p:spPr>
        <p:txBody>
          <a:bodyPr/>
          <a:lstStyle/>
          <a:p>
            <a:r>
              <a:rPr lang="en-AU" dirty="0"/>
              <a:t>Reached out to SDCG agencies</a:t>
            </a:r>
            <a:r>
              <a:rPr lang="en-AU" sz="2000" dirty="0"/>
              <a:t> </a:t>
            </a:r>
            <a:r>
              <a:rPr lang="en-AU" dirty="0"/>
              <a:t>to gather their views on GFOI Phase 2 plans and prospects – responses from ASI, CNES, CONAE, CSA, DLR, INPE and USGS</a:t>
            </a:r>
          </a:p>
          <a:p>
            <a:pPr marL="0" indent="0">
              <a:buNone/>
            </a:pPr>
            <a:endParaRPr lang="en-AU" dirty="0"/>
          </a:p>
          <a:p>
            <a:r>
              <a:rPr lang="en-US" altLang="ja-JP" dirty="0"/>
              <a:t>Key drivers for GFOI and SDCG involvement:</a:t>
            </a:r>
          </a:p>
          <a:p>
            <a:pPr lvl="1"/>
            <a:r>
              <a:rPr lang="en-US" altLang="ja-JP" sz="2000" dirty="0"/>
              <a:t>User requirements, community interaction</a:t>
            </a:r>
          </a:p>
          <a:p>
            <a:pPr lvl="1"/>
            <a:r>
              <a:rPr lang="en-US" altLang="ja-JP" sz="2000" dirty="0"/>
              <a:t>Promoting agency data flows and related R&amp;D</a:t>
            </a:r>
          </a:p>
          <a:p>
            <a:pPr lvl="1"/>
            <a:r>
              <a:rPr lang="en-US" altLang="ja-JP" sz="2000" dirty="0"/>
              <a:t>Promotion of SAR uptake</a:t>
            </a:r>
          </a:p>
          <a:p>
            <a:pPr lvl="1"/>
            <a:r>
              <a:rPr lang="en-US" altLang="ja-JP" sz="2000" dirty="0"/>
              <a:t>Feedback and validation on product development (e.g. ARD)</a:t>
            </a:r>
          </a:p>
          <a:p>
            <a:pPr lvl="1"/>
            <a:r>
              <a:rPr lang="en-US" altLang="ja-JP" sz="2000" dirty="0"/>
              <a:t>Support to and from other national government departments, e.g. Forestry, Foreign Aid</a:t>
            </a:r>
          </a:p>
          <a:p>
            <a:pPr lvl="1"/>
            <a:endParaRPr lang="en-US" altLang="ja-JP" sz="2000" dirty="0"/>
          </a:p>
          <a:p>
            <a:r>
              <a:rPr lang="en-US" dirty="0"/>
              <a:t>Clear appetite for one SDCG meeting a year</a:t>
            </a:r>
          </a:p>
          <a:p>
            <a:pPr lvl="1"/>
            <a:r>
              <a:rPr lang="en-US" sz="2000" dirty="0"/>
              <a:t>Differing views on value of joint meeting vs. GFOI Plenary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1ADA6-8FE7-9D46-AB44-5ABB49DB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7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6469F9-C71A-F640-A85B-79D69AE55B7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3C8FF-1ABE-614E-81BE-F0F3D7CFE38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280170"/>
            <a:ext cx="9037320" cy="2133600"/>
          </a:xfrm>
        </p:spPr>
        <p:txBody>
          <a:bodyPr/>
          <a:lstStyle/>
          <a:p>
            <a:pPr marL="0" indent="0">
              <a:buNone/>
            </a:pPr>
            <a:r>
              <a:rPr lang="en-AU" altLang="ja-JP" dirty="0"/>
              <a:t>2017 Tangibles</a:t>
            </a:r>
          </a:p>
          <a:p>
            <a:r>
              <a:rPr lang="en-AU" altLang="ja-JP" dirty="0"/>
              <a:t>Annual global baseline coverage from 2017 (Element-1)</a:t>
            </a:r>
            <a:endParaRPr lang="en-AU" altLang="ja-JP" strike="sngStrike" dirty="0"/>
          </a:p>
          <a:p>
            <a:r>
              <a:rPr lang="en-AU" altLang="ja-JP" dirty="0"/>
              <a:t>FDA pilots: Colombia, Vietnam (Element-2)</a:t>
            </a:r>
          </a:p>
          <a:p>
            <a:r>
              <a:rPr lang="en-AU" altLang="ja-JP" dirty="0"/>
              <a:t>Data provision to GFOI R&amp;D activities (Element-3)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F448A-9C67-834F-945A-46484A17056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334000" cy="914400"/>
          </a:xfrm>
        </p:spPr>
        <p:txBody>
          <a:bodyPr/>
          <a:lstStyle/>
          <a:p>
            <a:pPr algn="ctr"/>
            <a:r>
              <a:rPr lang="en-US" sz="3200" dirty="0"/>
              <a:t>SDCG status and plan</a:t>
            </a:r>
          </a:p>
          <a:p>
            <a:pPr algn="ctr"/>
            <a:r>
              <a:rPr lang="en-US" dirty="0"/>
              <a:t>Activities</a:t>
            </a:r>
          </a:p>
        </p:txBody>
      </p:sp>
      <p:pic>
        <p:nvPicPr>
          <p:cNvPr id="1026" name="Picture 2" descr="ç»åã«å«ã¾ãã¦ããå¯è½æ§ããããã®:8äººãStephen Wardãããå«ãããã¹ãã¤ã«ãåº§ã£ã¦ã(è¤æ°ã®äºº)">
            <a:extLst>
              <a:ext uri="{FF2B5EF4-FFF2-40B4-BE49-F238E27FC236}">
                <a16:creationId xmlns:a16="http://schemas.microsoft.com/office/drawing/2014/main" id="{0594888B-F1B8-417F-A3AD-50566CA8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63" y="3200400"/>
            <a:ext cx="3766256" cy="32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070A93F-F19D-425A-9A42-5B7EAB64D274}"/>
              </a:ext>
            </a:extLst>
          </p:cNvPr>
          <p:cNvSpPr txBox="1"/>
          <p:nvPr/>
        </p:nvSpPr>
        <p:spPr>
          <a:xfrm>
            <a:off x="228600" y="3200400"/>
            <a:ext cx="5257800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AU" altLang="ja-JP" sz="2000" dirty="0">
                <a:latin typeface="+mj-lt"/>
                <a:cs typeface="Arial" panose="020B0604020202020204" pitchFamily="34" charset="0"/>
                <a:sym typeface="Arial Bold"/>
              </a:rPr>
              <a:t>Evolution of the CEOS Space Data Strategy towards GFOI Phase 2 through:</a:t>
            </a:r>
          </a:p>
          <a:p>
            <a:endParaRPr lang="en-AU" altLang="ja-JP" sz="2000" dirty="0">
              <a:latin typeface="+mj-lt"/>
              <a:cs typeface="Arial" panose="020B0604020202020204" pitchFamily="34" charset="0"/>
              <a:sym typeface="Arial Bold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U" altLang="ja-JP" sz="2000" dirty="0">
                <a:latin typeface="+mj-lt"/>
                <a:cs typeface="Arial" panose="020B0604020202020204" pitchFamily="34" charset="0"/>
                <a:sym typeface="Arial Bold"/>
              </a:rPr>
              <a:t>GFOI expectations to CEOS (GFOI letter)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AU" altLang="ja-JP" sz="2000" dirty="0">
                <a:latin typeface="+mj-lt"/>
                <a:cs typeface="Arial" panose="020B0604020202020204" pitchFamily="34" charset="0"/>
                <a:sym typeface="Arial Bold"/>
              </a:rPr>
              <a:t>Survey to CEOS agencies 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AU" altLang="ja-JP" sz="2000" dirty="0">
                <a:latin typeface="+mj-lt"/>
                <a:cs typeface="Arial" panose="020B0604020202020204" pitchFamily="34" charset="0"/>
                <a:sym typeface="Arial Bold"/>
              </a:rPr>
              <a:t>New SDCG co-chairs (ESA and UKSA)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AU" altLang="ja-JP" sz="2000" dirty="0">
                <a:latin typeface="+mj-lt"/>
                <a:cs typeface="Arial" panose="020B0604020202020204" pitchFamily="34" charset="0"/>
                <a:sym typeface="Arial Bold"/>
              </a:rPr>
              <a:t>New SDCG 3yr work plan development with SDCG resource action</a:t>
            </a:r>
          </a:p>
        </p:txBody>
      </p:sp>
    </p:spTree>
    <p:extLst>
      <p:ext uri="{BB962C8B-B14F-4D97-AF65-F5344CB8AC3E}">
        <p14:creationId xmlns:p14="http://schemas.microsoft.com/office/powerpoint/2010/main" val="12592627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843E8-469A-D642-96A3-6FA6233023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524000"/>
            <a:ext cx="8534400" cy="4724400"/>
          </a:xfrm>
        </p:spPr>
        <p:txBody>
          <a:bodyPr/>
          <a:lstStyle/>
          <a:p>
            <a:r>
              <a:rPr lang="en-AU" dirty="0"/>
              <a:t>Lifecycle</a:t>
            </a:r>
          </a:p>
          <a:p>
            <a:pPr lvl="1"/>
            <a:r>
              <a:rPr lang="en-AU" sz="1600" dirty="0"/>
              <a:t>Ad-hoc WG SDCG approaches its 7</a:t>
            </a:r>
            <a:r>
              <a:rPr lang="en-AU" sz="1600" baseline="30000" dirty="0"/>
              <a:t>th</a:t>
            </a:r>
            <a:r>
              <a:rPr lang="en-AU" sz="1600" dirty="0"/>
              <a:t> birthday! GFOI Phase-1 has made significant progress with strong contribution by SDCG. This success made GFOI as a GEO Flagship and GFOI office moved to FAO as an operational.</a:t>
            </a:r>
            <a:endParaRPr lang="en-US" altLang="ja-JP" sz="1600" strike="sngStrike" dirty="0"/>
          </a:p>
          <a:p>
            <a:pPr lvl="1"/>
            <a:r>
              <a:rPr lang="en-US" altLang="ja-JP" sz="1600" dirty="0"/>
              <a:t>Forest is still a vital theme for many CEOS member agencies and many new missions are planned (optical, </a:t>
            </a:r>
            <a:r>
              <a:rPr lang="en-US" altLang="ja-JP" sz="1600" dirty="0" err="1"/>
              <a:t>LiDARs</a:t>
            </a:r>
            <a:r>
              <a:rPr lang="en-US" altLang="ja-JP" sz="1600" dirty="0"/>
              <a:t>, P/L/S/C/X-band SAR)</a:t>
            </a:r>
          </a:p>
          <a:p>
            <a:pPr lvl="1"/>
            <a:r>
              <a:rPr lang="en-AU" altLang="ja-JP" sz="1600" dirty="0"/>
              <a:t>Since GFOI Phase 2 expects to strengthen CEOS contributions. Therefore, </a:t>
            </a:r>
            <a:r>
              <a:rPr lang="en-AU" sz="1600" dirty="0"/>
              <a:t>SDCG defining its second 3-year Work Plan</a:t>
            </a:r>
          </a:p>
          <a:p>
            <a:pPr lvl="1"/>
            <a:r>
              <a:rPr lang="en-AU" sz="1600" dirty="0"/>
              <a:t>2016-17 discussions among SDCG, GEOGLAM, LSI-VC concluded continued need for individual groups </a:t>
            </a:r>
            <a:r>
              <a:rPr lang="mr-IN" sz="1600" dirty="0"/>
              <a:t>–</a:t>
            </a:r>
            <a:r>
              <a:rPr lang="en-AU" sz="1600" dirty="0"/>
              <a:t> but with annual joint meeting (just before SIT TW)</a:t>
            </a:r>
          </a:p>
          <a:p>
            <a:pPr lvl="1"/>
            <a:endParaRPr lang="en-AU" sz="1600" dirty="0"/>
          </a:p>
          <a:p>
            <a:pPr lvl="0"/>
            <a:r>
              <a:rPr lang="en-AU" dirty="0"/>
              <a:t>Obstacles</a:t>
            </a:r>
          </a:p>
          <a:p>
            <a:pPr lvl="1"/>
            <a:r>
              <a:rPr lang="en-AU" sz="1600" dirty="0"/>
              <a:t>GFOI evolution of </a:t>
            </a:r>
            <a:r>
              <a:rPr lang="en-AU" sz="1600" i="1" dirty="0"/>
              <a:t>The Space Data Component </a:t>
            </a:r>
            <a:r>
              <a:rPr lang="en-AU" sz="1600" dirty="0"/>
              <a:t>to be </a:t>
            </a:r>
            <a:r>
              <a:rPr lang="en-AU" sz="1600" i="1" dirty="0"/>
              <a:t>The Data Component </a:t>
            </a:r>
            <a:r>
              <a:rPr lang="mr-IN" sz="1600" dirty="0"/>
              <a:t>–</a:t>
            </a:r>
            <a:r>
              <a:rPr lang="en-AU" sz="1600" dirty="0"/>
              <a:t> with more focus on tools and systems for data application in supporting country needs. </a:t>
            </a:r>
          </a:p>
          <a:p>
            <a:pPr lvl="1"/>
            <a:r>
              <a:rPr lang="en-AU" sz="1600" dirty="0"/>
              <a:t>Loss of USGS representation (given importance of Landsat)</a:t>
            </a:r>
          </a:p>
          <a:p>
            <a:pPr lvl="1"/>
            <a:r>
              <a:rPr lang="en-AU" sz="1600" dirty="0"/>
              <a:t>Loss of Australian Govt funding for SDCG Sec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E2DCE2-9258-464C-851D-667C2A8B87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0"/>
            <a:ext cx="5562600" cy="533400"/>
          </a:xfrm>
        </p:spPr>
        <p:txBody>
          <a:bodyPr/>
          <a:lstStyle/>
          <a:p>
            <a:pPr algn="ctr"/>
            <a:r>
              <a:rPr lang="en-US" altLang="ja-JP" sz="3600" dirty="0"/>
              <a:t>SDCG status and plan</a:t>
            </a:r>
          </a:p>
          <a:p>
            <a:pPr algn="ctr"/>
            <a:r>
              <a:rPr lang="en-US" dirty="0"/>
              <a:t> Lifecycle &amp; obstacles</a:t>
            </a:r>
          </a:p>
        </p:txBody>
      </p:sp>
    </p:spTree>
    <p:extLst>
      <p:ext uri="{BB962C8B-B14F-4D97-AF65-F5344CB8AC3E}">
        <p14:creationId xmlns:p14="http://schemas.microsoft.com/office/powerpoint/2010/main" val="5131891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10668</TotalTime>
  <Words>1185</Words>
  <Application>Microsoft Office PowerPoint</Application>
  <PresentationFormat>画面に合わせる (4:3)</PresentationFormat>
  <Paragraphs>213</Paragraphs>
  <Slides>15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7" baseType="lpstr">
      <vt:lpstr>.AppleSystemUIFont</vt:lpstr>
      <vt:lpstr>Avenir Roman</vt:lpstr>
      <vt:lpstr>Droid Serif</vt:lpstr>
      <vt:lpstr>ＭＳ Ｐゴシック</vt:lpstr>
      <vt:lpstr>Proxima Nova Regular</vt:lpstr>
      <vt:lpstr>Arial</vt:lpstr>
      <vt:lpstr>Arial Bold</vt:lpstr>
      <vt:lpstr>Calibri</vt:lpstr>
      <vt:lpstr>Courier New</vt:lpstr>
      <vt:lpstr>Helvetica</vt:lpstr>
      <vt:lpstr>Wingdings</vt:lpstr>
      <vt:lpstr>Default</vt:lpstr>
      <vt:lpstr>CEOS Ad-hoc Space Data Coordination Group (SDCG) for GFOI</vt:lpstr>
      <vt:lpstr>PowerPoint プレゼンテーション</vt:lpstr>
      <vt:lpstr>PowerPoint プレゼンテーション</vt:lpstr>
      <vt:lpstr>GFOI Phase 2 Data Component is a key evolution</vt:lpstr>
      <vt:lpstr>PowerPoint プレゼンテーション</vt:lpstr>
      <vt:lpstr>PowerPoint プレゼンテーション</vt:lpstr>
      <vt:lpstr>GFOI Phase 2 Survey to SDCG agencies</vt:lpstr>
      <vt:lpstr>PowerPoint プレゼンテーション</vt:lpstr>
      <vt:lpstr>PowerPoint プレゼンテーション</vt:lpstr>
      <vt:lpstr>PowerPoint プレゼンテーション</vt:lpstr>
      <vt:lpstr>SDCG status and plan GFOI Data Component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落合　治</cp:lastModifiedBy>
  <cp:revision>235</cp:revision>
  <dcterms:modified xsi:type="dcterms:W3CDTF">2018-04-17T02:54:25Z</dcterms:modified>
</cp:coreProperties>
</file>