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media/image31.jpg" ContentType="image/jpg"/>
  <Override PartName="/ppt/media/image33.jpg" ContentType="image/jpg"/>
  <Override PartName="/ppt/media/image34.jpg" ContentType="image/jpg"/>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53" r:id="rId2"/>
    <p:sldMasterId id="2147483665" r:id="rId3"/>
  </p:sldMasterIdLst>
  <p:notesMasterIdLst>
    <p:notesMasterId r:id="rId20"/>
  </p:notesMasterIdLst>
  <p:sldIdLst>
    <p:sldId id="256" r:id="rId4"/>
    <p:sldId id="290" r:id="rId5"/>
    <p:sldId id="291" r:id="rId6"/>
    <p:sldId id="278" r:id="rId7"/>
    <p:sldId id="277" r:id="rId8"/>
    <p:sldId id="265" r:id="rId9"/>
    <p:sldId id="266" r:id="rId10"/>
    <p:sldId id="282" r:id="rId11"/>
    <p:sldId id="283" r:id="rId12"/>
    <p:sldId id="273" r:id="rId13"/>
    <p:sldId id="279" r:id="rId14"/>
    <p:sldId id="285" r:id="rId15"/>
    <p:sldId id="286" r:id="rId16"/>
    <p:sldId id="280" r:id="rId17"/>
    <p:sldId id="289" r:id="rId18"/>
    <p:sldId id="269" r:id="rId19"/>
  </p:sldIdLst>
  <p:sldSz cx="9144000" cy="6858000" type="screen4x3"/>
  <p:notesSz cx="6807200" cy="9939338"/>
  <p:defaultTextStyle>
    <a:lvl1pPr defTabSz="457200">
      <a:defRPr>
        <a:solidFill>
          <a:srgbClr val="002569"/>
        </a:solidFill>
      </a:defRPr>
    </a:lvl1pPr>
    <a:lvl2pPr indent="457200" defTabSz="457200">
      <a:defRPr>
        <a:solidFill>
          <a:srgbClr val="002569"/>
        </a:solidFill>
      </a:defRPr>
    </a:lvl2pPr>
    <a:lvl3pPr indent="914400" defTabSz="457200">
      <a:defRPr>
        <a:solidFill>
          <a:srgbClr val="002569"/>
        </a:solidFill>
      </a:defRPr>
    </a:lvl3pPr>
    <a:lvl4pPr indent="1371600" defTabSz="457200">
      <a:defRPr>
        <a:solidFill>
          <a:srgbClr val="002569"/>
        </a:solidFill>
      </a:defRPr>
    </a:lvl4pPr>
    <a:lvl5pPr indent="1828800" defTabSz="457200">
      <a:defRPr>
        <a:solidFill>
          <a:srgbClr val="002569"/>
        </a:solidFill>
      </a:defRPr>
    </a:lvl5pPr>
    <a:lvl6pPr indent="2286000" defTabSz="457200">
      <a:defRPr>
        <a:solidFill>
          <a:srgbClr val="002569"/>
        </a:solidFill>
      </a:defRPr>
    </a:lvl6pPr>
    <a:lvl7pPr indent="2743200" defTabSz="457200">
      <a:defRPr>
        <a:solidFill>
          <a:srgbClr val="002569"/>
        </a:solidFill>
      </a:defRPr>
    </a:lvl7pPr>
    <a:lvl8pPr indent="3200400" defTabSz="457200">
      <a:defRPr>
        <a:solidFill>
          <a:srgbClr val="002569"/>
        </a:solidFill>
      </a:defRPr>
    </a:lvl8pPr>
    <a:lvl9pPr indent="3657600" defTabSz="457200">
      <a:defRPr>
        <a:solidFill>
          <a:srgbClr val="002569"/>
        </a:solidFil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CC"/>
    <a:srgbClr val="CCECFF"/>
    <a:srgbClr val="FF99FF"/>
    <a:srgbClr val="FF9900"/>
    <a:srgbClr val="FFFFCC"/>
    <a:srgbClr val="1C3D78"/>
    <a:srgbClr val="009900"/>
    <a:srgbClr val="546C97"/>
    <a:srgbClr val="CC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940675A-B579-460E-94D1-54222C63F5DA}">
  <a:tblStyle styleId="{4C3C2611-4C71-4FC5-86AE-919BDF0F9419}"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DDCA"/>
          </a:solidFill>
        </a:fill>
      </a:tcStyle>
    </a:wholeTbl>
    <a:band2H>
      <a:tcTxStyle/>
      <a:tcStyle>
        <a:tcBdr/>
        <a:fill>
          <a:solidFill>
            <a:srgbClr val="FFEFE6"/>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Row>
  </a:tblStyle>
  <a:tblStyle styleId="{C7B018BB-80A7-4F77-B60F-C8B233D01FF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Row>
  </a:tblStyle>
  <a:tblStyle styleId="{EEE7283C-3CF3-47DC-8721-378D4A62B22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BCBCB"/>
          </a:solidFill>
        </a:fill>
      </a:tcStyle>
    </a:wholeTbl>
    <a:band2H>
      <a:tcTxStyle/>
      <a:tcStyle>
        <a:tcBdr/>
        <a:fill>
          <a:solidFill>
            <a:srgbClr val="EEE7E7"/>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Row>
  </a:tblStyle>
  <a:tblStyle styleId="{CF821DB8-F4EB-4A41-A1BA-3FCAFE7338EE}" styleName="">
    <a:tblBg/>
    <a:wholeTbl>
      <a:tcTxStyle b="on" i="on">
        <a:fontRef idx="major">
          <a:srgbClr val="002569"/>
        </a:fontRef>
        <a:srgbClr val="002569"/>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7EA"/>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9A00"/>
          </a:solidFill>
        </a:fill>
      </a:tcStyle>
    </a:firstCol>
    <a:lastRow>
      <a:tcTxStyle b="on" i="on">
        <a:fontRef idx="major">
          <a:srgbClr val="002569"/>
        </a:fontRef>
        <a:srgbClr val="002569"/>
      </a:tcTxStyle>
      <a:tcStyle>
        <a:tcBdr>
          <a:left>
            <a:ln w="12700" cap="flat">
              <a:noFill/>
              <a:miter lim="400000"/>
            </a:ln>
          </a:left>
          <a:right>
            <a:ln w="12700" cap="flat">
              <a:noFill/>
              <a:miter lim="400000"/>
            </a:ln>
          </a:right>
          <a:top>
            <a:ln w="508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Ref idx="major">
          <a:srgbClr val="FFFFFF"/>
        </a:fontRef>
        <a:srgbClr val="FFFFFF"/>
      </a:tcTxStyle>
      <a:tcStyle>
        <a:tcBdr>
          <a:left>
            <a:ln w="12700" cap="flat">
              <a:noFill/>
              <a:miter lim="400000"/>
            </a:ln>
          </a:left>
          <a:right>
            <a:ln w="12700" cap="flat">
              <a:noFill/>
              <a:miter lim="400000"/>
            </a:ln>
          </a:right>
          <a:top>
            <a:ln w="254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9A00"/>
          </a:solidFill>
        </a:fill>
      </a:tcStyle>
    </a:firstRow>
  </a:tblStyle>
  <a:tblStyle styleId="{33BA23B1-9221-436E-865A-0063620EA4FD}"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BD3"/>
          </a:solidFill>
        </a:fill>
      </a:tcStyle>
    </a:wholeTbl>
    <a:band2H>
      <a:tcTxStyle/>
      <a:tcStyle>
        <a:tcBdr/>
        <a:fill>
          <a:solidFill>
            <a:srgbClr val="E6E7EA"/>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Row>
  </a:tblStyle>
  <a:tblStyle styleId="{2708684C-4D16-4618-839F-0558EEFCDFE6}" styleName="">
    <a:tblBg/>
    <a:wholeTb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wholeTbl>
    <a:band2H>
      <a:tcTxStyle/>
      <a:tcStyle>
        <a:tcBdr/>
        <a:fill>
          <a:solidFill>
            <a:srgbClr val="FFFFFF"/>
          </a:solidFill>
        </a:fill>
      </a:tcStyle>
    </a:band2H>
    <a:firstCo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firstCol>
    <a:la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508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lastRow>
    <a:fir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254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43" autoAdjust="0"/>
    <p:restoredTop sz="94511" autoAdjust="0"/>
  </p:normalViewPr>
  <p:slideViewPr>
    <p:cSldViewPr>
      <p:cViewPr varScale="1">
        <p:scale>
          <a:sx n="75" d="100"/>
          <a:sy n="75" d="100"/>
        </p:scale>
        <p:origin x="1044" y="5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210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hape 7"/>
          <p:cNvSpPr>
            <a:spLocks noGrp="1" noRot="1" noChangeAspect="1"/>
          </p:cNvSpPr>
          <p:nvPr>
            <p:ph type="sldImg"/>
          </p:nvPr>
        </p:nvSpPr>
        <p:spPr>
          <a:xfrm>
            <a:off x="920750" y="746125"/>
            <a:ext cx="4965700" cy="3725863"/>
          </a:xfrm>
          <a:prstGeom prst="rect">
            <a:avLst/>
          </a:prstGeom>
        </p:spPr>
        <p:txBody>
          <a:bodyPr/>
          <a:lstStyle/>
          <a:p>
            <a:pPr lvl="0"/>
            <a:endParaRPr/>
          </a:p>
        </p:txBody>
      </p:sp>
      <p:sp>
        <p:nvSpPr>
          <p:cNvPr id="8" name="Shape 8"/>
          <p:cNvSpPr>
            <a:spLocks noGrp="1"/>
          </p:cNvSpPr>
          <p:nvPr>
            <p:ph type="body" sz="quarter" idx="1"/>
          </p:nvPr>
        </p:nvSpPr>
        <p:spPr>
          <a:xfrm>
            <a:off x="907627" y="4721186"/>
            <a:ext cx="4991947" cy="4472702"/>
          </a:xfrm>
          <a:prstGeom prst="rect">
            <a:avLst/>
          </a:prstGeom>
        </p:spPr>
        <p:txBody>
          <a:bodyPr/>
          <a:lstStyle/>
          <a:p>
            <a:pPr lvl="0"/>
            <a:endParaRPr/>
          </a:p>
        </p:txBody>
      </p:sp>
    </p:spTree>
    <p:extLst>
      <p:ext uri="{BB962C8B-B14F-4D97-AF65-F5344CB8AC3E}">
        <p14:creationId xmlns:p14="http://schemas.microsoft.com/office/powerpoint/2010/main" val="3530218368"/>
      </p:ext>
    </p:extLst>
  </p:cSld>
  <p:clrMap bg1="lt1" tx1="dk1" bg2="lt2" tx2="dk2" accent1="accent1" accent2="accent2" accent3="accent3" accent4="accent4" accent5="accent5" accent6="accent6" hlink="hlink" folHlink="folHlink"/>
  <p:notesStyle>
    <a:lvl1pPr defTabSz="457200">
      <a:lnSpc>
        <a:spcPct val="125000"/>
      </a:lnSpc>
      <a:defRPr sz="2400">
        <a:latin typeface="+mn-lt"/>
        <a:ea typeface="+mn-ea"/>
        <a:cs typeface="+mn-cs"/>
        <a:sym typeface="Avenir Roman"/>
      </a:defRPr>
    </a:lvl1pPr>
    <a:lvl2pPr indent="228600" defTabSz="457200">
      <a:lnSpc>
        <a:spcPct val="125000"/>
      </a:lnSpc>
      <a:defRPr sz="2400">
        <a:latin typeface="+mn-lt"/>
        <a:ea typeface="+mn-ea"/>
        <a:cs typeface="+mn-cs"/>
        <a:sym typeface="Avenir Roman"/>
      </a:defRPr>
    </a:lvl2pPr>
    <a:lvl3pPr indent="457200" defTabSz="457200">
      <a:lnSpc>
        <a:spcPct val="125000"/>
      </a:lnSpc>
      <a:defRPr sz="2400">
        <a:latin typeface="+mn-lt"/>
        <a:ea typeface="+mn-ea"/>
        <a:cs typeface="+mn-cs"/>
        <a:sym typeface="Avenir Roman"/>
      </a:defRPr>
    </a:lvl3pPr>
    <a:lvl4pPr indent="685800" defTabSz="457200">
      <a:lnSpc>
        <a:spcPct val="125000"/>
      </a:lnSpc>
      <a:defRPr sz="2400">
        <a:latin typeface="+mn-lt"/>
        <a:ea typeface="+mn-ea"/>
        <a:cs typeface="+mn-cs"/>
        <a:sym typeface="Avenir Roman"/>
      </a:defRPr>
    </a:lvl4pPr>
    <a:lvl5pPr indent="914400" defTabSz="457200">
      <a:lnSpc>
        <a:spcPct val="125000"/>
      </a:lnSpc>
      <a:defRPr sz="2400">
        <a:latin typeface="+mn-lt"/>
        <a:ea typeface="+mn-ea"/>
        <a:cs typeface="+mn-cs"/>
        <a:sym typeface="Avenir Roman"/>
      </a:defRPr>
    </a:lvl5pPr>
    <a:lvl6pPr indent="1143000" defTabSz="457200">
      <a:lnSpc>
        <a:spcPct val="125000"/>
      </a:lnSpc>
      <a:defRPr sz="2400">
        <a:latin typeface="+mn-lt"/>
        <a:ea typeface="+mn-ea"/>
        <a:cs typeface="+mn-cs"/>
        <a:sym typeface="Avenir Roman"/>
      </a:defRPr>
    </a:lvl6pPr>
    <a:lvl7pPr indent="1371600" defTabSz="457200">
      <a:lnSpc>
        <a:spcPct val="125000"/>
      </a:lnSpc>
      <a:defRPr sz="2400">
        <a:latin typeface="+mn-lt"/>
        <a:ea typeface="+mn-ea"/>
        <a:cs typeface="+mn-cs"/>
        <a:sym typeface="Avenir Roman"/>
      </a:defRPr>
    </a:lvl7pPr>
    <a:lvl8pPr indent="1600200" defTabSz="457200">
      <a:lnSpc>
        <a:spcPct val="125000"/>
      </a:lnSpc>
      <a:defRPr sz="2400">
        <a:latin typeface="+mn-lt"/>
        <a:ea typeface="+mn-ea"/>
        <a:cs typeface="+mn-cs"/>
        <a:sym typeface="Avenir Roman"/>
      </a:defRPr>
    </a:lvl8pPr>
    <a:lvl9pPr indent="1828800" defTabSz="457200">
      <a:lnSpc>
        <a:spcPct val="125000"/>
      </a:lnSpc>
      <a:defRPr sz="2400">
        <a:latin typeface="+mn-lt"/>
        <a:ea typeface="+mn-ea"/>
        <a:cs typeface="+mn-cs"/>
        <a:sym typeface="Avenir Roman"/>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41589571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382455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The first order draft of 2019 IPCC Guidelines </a:t>
            </a:r>
            <a:endParaRPr kumimoji="1" lang="ja-JP" altLang="en-US" dirty="0"/>
          </a:p>
        </p:txBody>
      </p:sp>
    </p:spTree>
    <p:extLst>
      <p:ext uri="{BB962C8B-B14F-4D97-AF65-F5344CB8AC3E}">
        <p14:creationId xmlns:p14="http://schemas.microsoft.com/office/powerpoint/2010/main" val="169158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5546542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3356565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457200" rtl="0" fontAlgn="auto" latinLnBrk="1" hangingPunct="0">
              <a:lnSpc>
                <a:spcPct val="100000"/>
              </a:lnSpc>
              <a:spcBef>
                <a:spcPts val="0"/>
              </a:spcBef>
              <a:spcAft>
                <a:spcPts val="0"/>
              </a:spcAft>
              <a:buClrTx/>
              <a:buSzTx/>
              <a:buFontTx/>
              <a:buNone/>
              <a:tabLst/>
            </a:pPr>
            <a:r>
              <a:rPr kumimoji="0" lang="en-US" altLang="ja-JP" sz="2400" b="0" i="0" u="none" strike="noStrike" cap="none" spc="0" normalizeH="0" baseline="0" dirty="0">
                <a:ln>
                  <a:noFill/>
                </a:ln>
                <a:solidFill>
                  <a:srgbClr val="002569"/>
                </a:solidFill>
                <a:effectLst/>
                <a:uFillTx/>
              </a:rPr>
              <a:t>JAXA </a:t>
            </a:r>
            <a:r>
              <a:rPr lang="en-US" altLang="ja-JP" dirty="0"/>
              <a:t>activities </a:t>
            </a:r>
            <a:r>
              <a:rPr kumimoji="0" lang="en-US" altLang="ja-JP" sz="2400" b="0" i="0" u="none" strike="noStrike" cap="none" spc="0" normalizeH="0" baseline="0" dirty="0">
                <a:ln>
                  <a:noFill/>
                </a:ln>
                <a:solidFill>
                  <a:srgbClr val="002569"/>
                </a:solidFill>
                <a:effectLst/>
                <a:uFillTx/>
              </a:rPr>
              <a:t>will </a:t>
            </a:r>
            <a:r>
              <a:rPr lang="en-US" altLang="ja-JP" dirty="0"/>
              <a:t>focus on </a:t>
            </a:r>
            <a:r>
              <a:rPr kumimoji="0" lang="en-US" altLang="ja-JP" sz="2400" b="0" i="0" u="none" strike="noStrike" cap="none" spc="0" normalizeH="0" baseline="0" dirty="0">
                <a:ln>
                  <a:noFill/>
                </a:ln>
                <a:solidFill>
                  <a:srgbClr val="002569"/>
                </a:solidFill>
                <a:effectLst/>
                <a:uFillTx/>
              </a:rPr>
              <a:t>contributing to Space-based GHG observation</a:t>
            </a:r>
            <a:endParaRPr lang="en-US" altLang="ja-JP" dirty="0"/>
          </a:p>
          <a:p>
            <a:pPr marL="0" marR="0" indent="0" algn="l" defTabSz="457200" rtl="0" fontAlgn="auto" latinLnBrk="1" hangingPunct="0">
              <a:lnSpc>
                <a:spcPct val="100000"/>
              </a:lnSpc>
              <a:spcBef>
                <a:spcPts val="0"/>
              </a:spcBef>
              <a:spcAft>
                <a:spcPts val="0"/>
              </a:spcAft>
              <a:buClrTx/>
              <a:buSzTx/>
              <a:buFontTx/>
              <a:buNone/>
              <a:tabLst/>
            </a:pPr>
            <a:r>
              <a:rPr kumimoji="0" lang="en-US" altLang="ja-JP" sz="2400" b="0" i="0" u="none" strike="noStrike" cap="none" spc="0" normalizeH="0" baseline="0" dirty="0">
                <a:ln>
                  <a:noFill/>
                </a:ln>
                <a:solidFill>
                  <a:srgbClr val="002569"/>
                </a:solidFill>
                <a:effectLst/>
                <a:uFillTx/>
              </a:rPr>
              <a:t> and GFOI</a:t>
            </a:r>
            <a:endParaRPr kumimoji="0" lang="ja-JP" altLang="en-US" sz="2400" b="0" i="0" u="none" strike="noStrike" cap="none" spc="0" normalizeH="0" baseline="0" dirty="0">
              <a:ln>
                <a:noFill/>
              </a:ln>
              <a:solidFill>
                <a:srgbClr val="002569"/>
              </a:solidFill>
              <a:effectLst/>
              <a:uFillTx/>
            </a:endParaRPr>
          </a:p>
          <a:p>
            <a:endParaRPr kumimoji="1" lang="ja-JP" altLang="en-US" dirty="0"/>
          </a:p>
        </p:txBody>
      </p:sp>
    </p:spTree>
    <p:extLst>
      <p:ext uri="{BB962C8B-B14F-4D97-AF65-F5344CB8AC3E}">
        <p14:creationId xmlns:p14="http://schemas.microsoft.com/office/powerpoint/2010/main" val="3198921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8930377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sz="2400" dirty="0">
                <a:effectLst/>
                <a:latin typeface="+mn-lt"/>
                <a:ea typeface="+mn-ea"/>
                <a:cs typeface="+mn-cs"/>
                <a:sym typeface="Avenir Roman"/>
              </a:rPr>
              <a:t>Thank you, Steve, for the introduction.</a:t>
            </a:r>
          </a:p>
          <a:p>
            <a:endParaRPr lang="en-US" altLang="ja-JP" sz="2400" dirty="0">
              <a:effectLst/>
              <a:latin typeface="+mn-lt"/>
              <a:ea typeface="+mn-ea"/>
              <a:cs typeface="+mn-cs"/>
              <a:sym typeface="Avenir Roman"/>
            </a:endParaRPr>
          </a:p>
          <a:p>
            <a:r>
              <a:rPr lang="en-US" altLang="ja-JP" sz="2400" dirty="0">
                <a:effectLst/>
                <a:latin typeface="+mn-lt"/>
                <a:ea typeface="+mn-ea"/>
                <a:cs typeface="+mn-cs"/>
                <a:sym typeface="Avenir Roman"/>
              </a:rPr>
              <a:t>Many of you are </a:t>
            </a:r>
            <a:r>
              <a:rPr lang="en-US" altLang="ja-JP" sz="2000" dirty="0">
                <a:effectLst/>
                <a:latin typeface="+mn-lt"/>
                <a:ea typeface="+mn-ea"/>
                <a:cs typeface="+mn-cs"/>
                <a:sym typeface="Avenir Roman"/>
              </a:rPr>
              <a:t>already</a:t>
            </a:r>
            <a:r>
              <a:rPr lang="en-US" altLang="ja-JP" sz="2400" dirty="0">
                <a:effectLst/>
                <a:latin typeface="+mn-lt"/>
                <a:ea typeface="+mn-ea"/>
                <a:cs typeface="+mn-cs"/>
                <a:sym typeface="Avenir Roman"/>
              </a:rPr>
              <a:t> familiar with the flow.</a:t>
            </a:r>
          </a:p>
          <a:p>
            <a:endParaRPr kumimoji="1" lang="en-US" altLang="ja-JP" sz="2400" dirty="0">
              <a:effectLst/>
              <a:latin typeface="+mn-lt"/>
              <a:ea typeface="+mn-ea"/>
              <a:cs typeface="+mn-cs"/>
              <a:sym typeface="Avenir Roman"/>
            </a:endParaRPr>
          </a:p>
          <a:p>
            <a:r>
              <a:rPr kumimoji="1" lang="en-US" altLang="ja-JP" sz="2400" dirty="0">
                <a:effectLst/>
                <a:latin typeface="+mn-lt"/>
                <a:ea typeface="+mn-ea"/>
                <a:cs typeface="+mn-cs"/>
                <a:sym typeface="Avenir Roman"/>
              </a:rPr>
              <a:t>Since the IPCC guidelines developed in 2006 have not officially recognized satellite data as an useful tool for monitoring Greenhouse gases because of the limitation and lack of its accuracy, space agencies and international organizations like GEO, WMO, CGMS and others are necessary to engage with to show our capabilities in several ways.  </a:t>
            </a:r>
          </a:p>
          <a:p>
            <a:endParaRPr kumimoji="1" lang="en-US" altLang="ja-JP" sz="2400" dirty="0">
              <a:effectLst/>
              <a:latin typeface="+mn-lt"/>
              <a:ea typeface="+mn-ea"/>
              <a:cs typeface="+mn-cs"/>
              <a:sym typeface="Avenir Roman"/>
            </a:endParaRPr>
          </a:p>
          <a:p>
            <a:pPr marL="0" marR="0" lvl="0" indent="0" defTabSz="457200" eaLnBrk="1" fontAlgn="auto" latinLnBrk="0" hangingPunct="1">
              <a:lnSpc>
                <a:spcPct val="125000"/>
              </a:lnSpc>
              <a:spcBef>
                <a:spcPts val="0"/>
              </a:spcBef>
              <a:spcAft>
                <a:spcPts val="0"/>
              </a:spcAft>
              <a:buClrTx/>
              <a:buSzTx/>
              <a:buFontTx/>
              <a:buNone/>
              <a:tabLst/>
              <a:defRPr/>
            </a:pPr>
            <a:r>
              <a:rPr lang="en-US" altLang="ja-JP" sz="2400" dirty="0">
                <a:effectLst/>
                <a:latin typeface="+mn-lt"/>
                <a:ea typeface="+mn-ea"/>
                <a:cs typeface="+mn-cs"/>
                <a:sym typeface="Avenir Roman"/>
              </a:rPr>
              <a:t>This slide shows an overview of our engagement. </a:t>
            </a:r>
          </a:p>
          <a:p>
            <a:endParaRPr kumimoji="1" lang="en-US" altLang="ja-JP" sz="2400" dirty="0">
              <a:effectLst/>
              <a:latin typeface="+mn-lt"/>
              <a:ea typeface="+mn-ea"/>
              <a:cs typeface="+mn-cs"/>
              <a:sym typeface="Avenir Roman"/>
            </a:endParaRPr>
          </a:p>
          <a:p>
            <a:r>
              <a:rPr kumimoji="1" lang="en-US" altLang="ja-JP" sz="2400" dirty="0">
                <a:effectLst/>
                <a:latin typeface="+mn-lt"/>
                <a:ea typeface="+mn-ea"/>
                <a:cs typeface="+mn-cs"/>
                <a:sym typeface="Avenir Roman"/>
              </a:rPr>
              <a:t>Today, I would like to report the progress of our activities last year toward the IPCC Plenary next year.  The guidelines are expected to be refined then.</a:t>
            </a:r>
          </a:p>
          <a:p>
            <a:endParaRPr kumimoji="1" lang="en-US" altLang="ja-JP" sz="2400" dirty="0">
              <a:effectLst/>
              <a:latin typeface="+mn-lt"/>
              <a:ea typeface="+mn-ea"/>
              <a:cs typeface="+mn-cs"/>
              <a:sym typeface="Avenir Roman"/>
            </a:endParaRPr>
          </a:p>
          <a:p>
            <a:r>
              <a:rPr kumimoji="1" lang="en-US" altLang="ja-JP" sz="2400" dirty="0">
                <a:effectLst/>
                <a:latin typeface="+mn-lt"/>
                <a:ea typeface="+mn-ea"/>
                <a:cs typeface="+mn-cs"/>
                <a:sym typeface="Avenir Roman"/>
              </a:rPr>
              <a:t> </a:t>
            </a:r>
          </a:p>
        </p:txBody>
      </p:sp>
      <p:sp>
        <p:nvSpPr>
          <p:cNvPr id="4" name="スライド番号プレースホルダー 3"/>
          <p:cNvSpPr>
            <a:spLocks noGrp="1"/>
          </p:cNvSpPr>
          <p:nvPr>
            <p:ph type="sldNum" sz="quarter" idx="10"/>
          </p:nvPr>
        </p:nvSpPr>
        <p:spPr/>
        <p:txBody>
          <a:bodyPr/>
          <a:lstStyle/>
          <a:p>
            <a:fld id="{E7E1725B-1AB5-C546-B9D2-7F3C14DD68B0}" type="slidenum">
              <a:rPr kumimoji="1" lang="ja-JP" altLang="en-US" smtClean="0"/>
              <a:t>2</a:t>
            </a:fld>
            <a:endParaRPr kumimoji="1" lang="ja-JP" altLang="en-US" dirty="0"/>
          </a:p>
        </p:txBody>
      </p:sp>
    </p:spTree>
    <p:extLst>
      <p:ext uri="{BB962C8B-B14F-4D97-AF65-F5344CB8AC3E}">
        <p14:creationId xmlns:p14="http://schemas.microsoft.com/office/powerpoint/2010/main" val="18737430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sz="2400" dirty="0">
                <a:effectLst/>
                <a:latin typeface="+mn-lt"/>
                <a:ea typeface="+mn-ea"/>
                <a:cs typeface="+mn-cs"/>
                <a:sym typeface="Avenir Roman"/>
              </a:rPr>
              <a:t>Thank you, Steve, for the introduction.</a:t>
            </a:r>
          </a:p>
          <a:p>
            <a:endParaRPr lang="en-US" altLang="ja-JP" sz="2400" dirty="0">
              <a:effectLst/>
              <a:latin typeface="+mn-lt"/>
              <a:ea typeface="+mn-ea"/>
              <a:cs typeface="+mn-cs"/>
              <a:sym typeface="Avenir Roman"/>
            </a:endParaRPr>
          </a:p>
          <a:p>
            <a:r>
              <a:rPr lang="en-US" altLang="ja-JP" sz="2400" dirty="0">
                <a:effectLst/>
                <a:latin typeface="+mn-lt"/>
                <a:ea typeface="+mn-ea"/>
                <a:cs typeface="+mn-cs"/>
                <a:sym typeface="Avenir Roman"/>
              </a:rPr>
              <a:t>Many of you are </a:t>
            </a:r>
            <a:r>
              <a:rPr lang="en-US" altLang="ja-JP" sz="2000" dirty="0">
                <a:effectLst/>
                <a:latin typeface="+mn-lt"/>
                <a:ea typeface="+mn-ea"/>
                <a:cs typeface="+mn-cs"/>
                <a:sym typeface="Avenir Roman"/>
              </a:rPr>
              <a:t>already</a:t>
            </a:r>
            <a:r>
              <a:rPr lang="en-US" altLang="ja-JP" sz="2400" dirty="0">
                <a:effectLst/>
                <a:latin typeface="+mn-lt"/>
                <a:ea typeface="+mn-ea"/>
                <a:cs typeface="+mn-cs"/>
                <a:sym typeface="Avenir Roman"/>
              </a:rPr>
              <a:t> familiar with the flow.</a:t>
            </a:r>
          </a:p>
          <a:p>
            <a:endParaRPr kumimoji="1" lang="en-US" altLang="ja-JP" sz="2400" dirty="0">
              <a:effectLst/>
              <a:latin typeface="+mn-lt"/>
              <a:ea typeface="+mn-ea"/>
              <a:cs typeface="+mn-cs"/>
              <a:sym typeface="Avenir Roman"/>
            </a:endParaRPr>
          </a:p>
          <a:p>
            <a:r>
              <a:rPr kumimoji="1" lang="en-US" altLang="ja-JP" sz="2400" dirty="0">
                <a:effectLst/>
                <a:latin typeface="+mn-lt"/>
                <a:ea typeface="+mn-ea"/>
                <a:cs typeface="+mn-cs"/>
                <a:sym typeface="Avenir Roman"/>
              </a:rPr>
              <a:t>Since the IPCC guidelines developed in 2006 have not officially recognized satellite data as an useful tool for monitoring Greenhouse gases because of the limitation and lack of its accuracy, space agencies and international organizations like GEO, WMO, CGMS and others are necessary to engage with to show our capabilities in several ways.  </a:t>
            </a:r>
          </a:p>
          <a:p>
            <a:endParaRPr kumimoji="1" lang="en-US" altLang="ja-JP" sz="2400" dirty="0">
              <a:effectLst/>
              <a:latin typeface="+mn-lt"/>
              <a:ea typeface="+mn-ea"/>
              <a:cs typeface="+mn-cs"/>
              <a:sym typeface="Avenir Roman"/>
            </a:endParaRPr>
          </a:p>
          <a:p>
            <a:pPr marL="0" marR="0" lvl="0" indent="0" defTabSz="457200" eaLnBrk="1" fontAlgn="auto" latinLnBrk="0" hangingPunct="1">
              <a:lnSpc>
                <a:spcPct val="125000"/>
              </a:lnSpc>
              <a:spcBef>
                <a:spcPts val="0"/>
              </a:spcBef>
              <a:spcAft>
                <a:spcPts val="0"/>
              </a:spcAft>
              <a:buClrTx/>
              <a:buSzTx/>
              <a:buFontTx/>
              <a:buNone/>
              <a:tabLst/>
              <a:defRPr/>
            </a:pPr>
            <a:r>
              <a:rPr lang="en-US" altLang="ja-JP" sz="2400" dirty="0">
                <a:effectLst/>
                <a:latin typeface="+mn-lt"/>
                <a:ea typeface="+mn-ea"/>
                <a:cs typeface="+mn-cs"/>
                <a:sym typeface="Avenir Roman"/>
              </a:rPr>
              <a:t>This slide shows an overview of our engagement. </a:t>
            </a:r>
          </a:p>
          <a:p>
            <a:endParaRPr kumimoji="1" lang="en-US" altLang="ja-JP" sz="2400" dirty="0">
              <a:effectLst/>
              <a:latin typeface="+mn-lt"/>
              <a:ea typeface="+mn-ea"/>
              <a:cs typeface="+mn-cs"/>
              <a:sym typeface="Avenir Roman"/>
            </a:endParaRPr>
          </a:p>
          <a:p>
            <a:r>
              <a:rPr kumimoji="1" lang="en-US" altLang="ja-JP" sz="2400" dirty="0">
                <a:effectLst/>
                <a:latin typeface="+mn-lt"/>
                <a:ea typeface="+mn-ea"/>
                <a:cs typeface="+mn-cs"/>
                <a:sym typeface="Avenir Roman"/>
              </a:rPr>
              <a:t>Today, I would like to report the progress of our activities last year toward the IPCC Plenary next year.  The guidelines are expected to be refined then.</a:t>
            </a:r>
          </a:p>
          <a:p>
            <a:endParaRPr kumimoji="1" lang="en-US" altLang="ja-JP" sz="2400" dirty="0">
              <a:effectLst/>
              <a:latin typeface="+mn-lt"/>
              <a:ea typeface="+mn-ea"/>
              <a:cs typeface="+mn-cs"/>
              <a:sym typeface="Avenir Roman"/>
            </a:endParaRPr>
          </a:p>
          <a:p>
            <a:r>
              <a:rPr kumimoji="1" lang="en-US" altLang="ja-JP" sz="2400" dirty="0">
                <a:effectLst/>
                <a:latin typeface="+mn-lt"/>
                <a:ea typeface="+mn-ea"/>
                <a:cs typeface="+mn-cs"/>
                <a:sym typeface="Avenir Roman"/>
              </a:rPr>
              <a:t> </a:t>
            </a:r>
          </a:p>
        </p:txBody>
      </p:sp>
      <p:sp>
        <p:nvSpPr>
          <p:cNvPr id="4" name="スライド番号プレースホルダー 3"/>
          <p:cNvSpPr>
            <a:spLocks noGrp="1"/>
          </p:cNvSpPr>
          <p:nvPr>
            <p:ph type="sldNum" sz="quarter" idx="10"/>
          </p:nvPr>
        </p:nvSpPr>
        <p:spPr/>
        <p:txBody>
          <a:bodyPr/>
          <a:lstStyle/>
          <a:p>
            <a:fld id="{E7E1725B-1AB5-C546-B9D2-7F3C14DD68B0}" type="slidenum">
              <a:rPr kumimoji="1" lang="ja-JP" altLang="en-US" smtClean="0"/>
              <a:t>3</a:t>
            </a:fld>
            <a:endParaRPr kumimoji="1" lang="ja-JP" altLang="en-US" dirty="0"/>
          </a:p>
        </p:txBody>
      </p:sp>
    </p:spTree>
    <p:extLst>
      <p:ext uri="{BB962C8B-B14F-4D97-AF65-F5344CB8AC3E}">
        <p14:creationId xmlns:p14="http://schemas.microsoft.com/office/powerpoint/2010/main" val="12542937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sz="2400" dirty="0">
              <a:effectLst/>
              <a:latin typeface="+mn-lt"/>
              <a:ea typeface="+mn-ea"/>
              <a:cs typeface="+mn-cs"/>
              <a:sym typeface="Avenir Roman"/>
            </a:endParaRPr>
          </a:p>
        </p:txBody>
      </p:sp>
    </p:spTree>
    <p:extLst>
      <p:ext uri="{BB962C8B-B14F-4D97-AF65-F5344CB8AC3E}">
        <p14:creationId xmlns:p14="http://schemas.microsoft.com/office/powerpoint/2010/main" val="6989082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endParaRPr kumimoji="1" lang="ja-JP" altLang="en-US" dirty="0"/>
          </a:p>
        </p:txBody>
      </p:sp>
    </p:spTree>
    <p:extLst>
      <p:ext uri="{BB962C8B-B14F-4D97-AF65-F5344CB8AC3E}">
        <p14:creationId xmlns:p14="http://schemas.microsoft.com/office/powerpoint/2010/main" val="20877801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endParaRPr kumimoji="1" lang="en-US" altLang="ja-JP" dirty="0"/>
          </a:p>
        </p:txBody>
      </p:sp>
    </p:spTree>
    <p:extLst>
      <p:ext uri="{BB962C8B-B14F-4D97-AF65-F5344CB8AC3E}">
        <p14:creationId xmlns:p14="http://schemas.microsoft.com/office/powerpoint/2010/main" val="24704199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lvl="1" indent="0" defTabSz="363538">
              <a:buFont typeface="Wingdings" panose="05000000000000000000" pitchFamily="2" charset="2"/>
              <a:buNone/>
            </a:pPr>
            <a:endParaRPr kumimoji="1" lang="en-US" altLang="ja-JP" sz="2400" dirty="0"/>
          </a:p>
          <a:p>
            <a:endParaRPr kumimoji="1" lang="en-US" altLang="ja-JP" dirty="0"/>
          </a:p>
          <a:p>
            <a:endParaRPr kumimoji="1" lang="ja-JP" altLang="en-US" dirty="0"/>
          </a:p>
        </p:txBody>
      </p:sp>
    </p:spTree>
    <p:extLst>
      <p:ext uri="{BB962C8B-B14F-4D97-AF65-F5344CB8AC3E}">
        <p14:creationId xmlns:p14="http://schemas.microsoft.com/office/powerpoint/2010/main" val="36823212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3087229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276600" y="515938"/>
            <a:ext cx="3390900" cy="2543175"/>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1968991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Slide">
    <p:bg>
      <p:bgPr>
        <a:blipFill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73CF77E-52B8-4859-B3A0-14B121FD316D}"/>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15EE3F25-FFB8-45A3-B29F-71051FF281A8}"/>
              </a:ext>
            </a:extLst>
          </p:cNvPr>
          <p:cNvSpPr>
            <a:spLocks noGrp="1"/>
          </p:cNvSpPr>
          <p:nvPr>
            <p:ph type="dt" sz="half" idx="10"/>
          </p:nvPr>
        </p:nvSpPr>
        <p:spPr/>
        <p:txBody>
          <a:bodyPr/>
          <a:lstStyle/>
          <a:p>
            <a:fld id="{BECF97F8-B5E0-4C3A-80ED-5F1C81D01750}" type="datetimeFigureOut">
              <a:rPr kumimoji="1" lang="ja-JP" altLang="en-US" smtClean="0"/>
              <a:t>2018/4/25</a:t>
            </a:fld>
            <a:endParaRPr kumimoji="1" lang="ja-JP" altLang="en-US"/>
          </a:p>
        </p:txBody>
      </p:sp>
      <p:sp>
        <p:nvSpPr>
          <p:cNvPr id="4" name="フッター プレースホルダー 3">
            <a:extLst>
              <a:ext uri="{FF2B5EF4-FFF2-40B4-BE49-F238E27FC236}">
                <a16:creationId xmlns:a16="http://schemas.microsoft.com/office/drawing/2014/main" id="{55A40A1D-766E-4396-B977-F195FB152FDC}"/>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3623A0D5-CCA3-45ED-BA66-C2EBCF288F13}"/>
              </a:ext>
            </a:extLst>
          </p:cNvPr>
          <p:cNvSpPr>
            <a:spLocks noGrp="1"/>
          </p:cNvSpPr>
          <p:nvPr>
            <p:ph type="sldNum" sz="quarter" idx="12"/>
          </p:nvPr>
        </p:nvSpPr>
        <p:spPr/>
        <p:txBody>
          <a:bodyPr/>
          <a:lstStyle/>
          <a:p>
            <a:fld id="{81D1C0CD-0DF7-447D-8423-14D54C66939D}" type="slidenum">
              <a:rPr kumimoji="1" lang="ja-JP" altLang="en-US" smtClean="0"/>
              <a:t>‹#›</a:t>
            </a:fld>
            <a:endParaRPr kumimoji="1" lang="ja-JP" altLang="en-US"/>
          </a:p>
        </p:txBody>
      </p:sp>
    </p:spTree>
    <p:extLst>
      <p:ext uri="{BB962C8B-B14F-4D97-AF65-F5344CB8AC3E}">
        <p14:creationId xmlns:p14="http://schemas.microsoft.com/office/powerpoint/2010/main" val="1037176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41E4B4C1-9BBB-4959-A56D-F320A6BD74A0}"/>
              </a:ext>
            </a:extLst>
          </p:cNvPr>
          <p:cNvSpPr>
            <a:spLocks noGrp="1"/>
          </p:cNvSpPr>
          <p:nvPr>
            <p:ph type="dt" sz="half" idx="10"/>
          </p:nvPr>
        </p:nvSpPr>
        <p:spPr/>
        <p:txBody>
          <a:bodyPr/>
          <a:lstStyle/>
          <a:p>
            <a:fld id="{BECF97F8-B5E0-4C3A-80ED-5F1C81D01750}" type="datetimeFigureOut">
              <a:rPr kumimoji="1" lang="ja-JP" altLang="en-US" smtClean="0"/>
              <a:t>2018/4/25</a:t>
            </a:fld>
            <a:endParaRPr kumimoji="1" lang="ja-JP" altLang="en-US"/>
          </a:p>
        </p:txBody>
      </p:sp>
      <p:sp>
        <p:nvSpPr>
          <p:cNvPr id="3" name="フッター プレースホルダー 2">
            <a:extLst>
              <a:ext uri="{FF2B5EF4-FFF2-40B4-BE49-F238E27FC236}">
                <a16:creationId xmlns:a16="http://schemas.microsoft.com/office/drawing/2014/main" id="{48C7156C-662C-42EE-8715-92E636AF0C59}"/>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DA309832-B288-4167-B3B5-4C94F04CE66C}"/>
              </a:ext>
            </a:extLst>
          </p:cNvPr>
          <p:cNvSpPr>
            <a:spLocks noGrp="1"/>
          </p:cNvSpPr>
          <p:nvPr>
            <p:ph type="sldNum" sz="quarter" idx="12"/>
          </p:nvPr>
        </p:nvSpPr>
        <p:spPr/>
        <p:txBody>
          <a:bodyPr/>
          <a:lstStyle/>
          <a:p>
            <a:fld id="{81D1C0CD-0DF7-447D-8423-14D54C66939D}" type="slidenum">
              <a:rPr kumimoji="1" lang="ja-JP" altLang="en-US" smtClean="0"/>
              <a:t>‹#›</a:t>
            </a:fld>
            <a:endParaRPr kumimoji="1" lang="ja-JP" altLang="en-US"/>
          </a:p>
        </p:txBody>
      </p:sp>
    </p:spTree>
    <p:extLst>
      <p:ext uri="{BB962C8B-B14F-4D97-AF65-F5344CB8AC3E}">
        <p14:creationId xmlns:p14="http://schemas.microsoft.com/office/powerpoint/2010/main" val="36461288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2B25C4A-4A6A-456C-B708-0FED6E9191C9}"/>
              </a:ext>
            </a:extLst>
          </p:cNvPr>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7863BB69-54BA-4712-B6E9-682E3B08F160}"/>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42618DE9-C459-4B10-AA6F-964F67E8E6F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64CBE2B1-305D-4A0F-8660-5FCDEE443568}"/>
              </a:ext>
            </a:extLst>
          </p:cNvPr>
          <p:cNvSpPr>
            <a:spLocks noGrp="1"/>
          </p:cNvSpPr>
          <p:nvPr>
            <p:ph type="dt" sz="half" idx="10"/>
          </p:nvPr>
        </p:nvSpPr>
        <p:spPr/>
        <p:txBody>
          <a:bodyPr/>
          <a:lstStyle/>
          <a:p>
            <a:fld id="{BECF97F8-B5E0-4C3A-80ED-5F1C81D01750}" type="datetimeFigureOut">
              <a:rPr kumimoji="1" lang="ja-JP" altLang="en-US" smtClean="0"/>
              <a:t>2018/4/25</a:t>
            </a:fld>
            <a:endParaRPr kumimoji="1" lang="ja-JP" altLang="en-US"/>
          </a:p>
        </p:txBody>
      </p:sp>
      <p:sp>
        <p:nvSpPr>
          <p:cNvPr id="6" name="フッター プレースホルダー 5">
            <a:extLst>
              <a:ext uri="{FF2B5EF4-FFF2-40B4-BE49-F238E27FC236}">
                <a16:creationId xmlns:a16="http://schemas.microsoft.com/office/drawing/2014/main" id="{AE74AF30-3FB0-4D5C-BCFE-24F9664ECD3C}"/>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19A2D461-029A-4401-8FFA-E5B4CE9F2217}"/>
              </a:ext>
            </a:extLst>
          </p:cNvPr>
          <p:cNvSpPr>
            <a:spLocks noGrp="1"/>
          </p:cNvSpPr>
          <p:nvPr>
            <p:ph type="sldNum" sz="quarter" idx="12"/>
          </p:nvPr>
        </p:nvSpPr>
        <p:spPr/>
        <p:txBody>
          <a:bodyPr/>
          <a:lstStyle/>
          <a:p>
            <a:fld id="{81D1C0CD-0DF7-447D-8423-14D54C66939D}" type="slidenum">
              <a:rPr kumimoji="1" lang="ja-JP" altLang="en-US" smtClean="0"/>
              <a:t>‹#›</a:t>
            </a:fld>
            <a:endParaRPr kumimoji="1" lang="ja-JP" altLang="en-US"/>
          </a:p>
        </p:txBody>
      </p:sp>
    </p:spTree>
    <p:extLst>
      <p:ext uri="{BB962C8B-B14F-4D97-AF65-F5344CB8AC3E}">
        <p14:creationId xmlns:p14="http://schemas.microsoft.com/office/powerpoint/2010/main" val="38632061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330B3CC-9A1E-41D5-A883-58D4BE23B08A}"/>
              </a:ext>
            </a:extLst>
          </p:cNvPr>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378B0BF6-C878-4B06-88C1-5905CC8EAB4D}"/>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0F7B4033-A561-4920-990F-A9C72BAA78C7}"/>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EECCCB2D-BC9C-48E5-A5CE-668029678AE2}"/>
              </a:ext>
            </a:extLst>
          </p:cNvPr>
          <p:cNvSpPr>
            <a:spLocks noGrp="1"/>
          </p:cNvSpPr>
          <p:nvPr>
            <p:ph type="dt" sz="half" idx="10"/>
          </p:nvPr>
        </p:nvSpPr>
        <p:spPr/>
        <p:txBody>
          <a:bodyPr/>
          <a:lstStyle/>
          <a:p>
            <a:fld id="{BECF97F8-B5E0-4C3A-80ED-5F1C81D01750}" type="datetimeFigureOut">
              <a:rPr kumimoji="1" lang="ja-JP" altLang="en-US" smtClean="0"/>
              <a:t>2018/4/25</a:t>
            </a:fld>
            <a:endParaRPr kumimoji="1" lang="ja-JP" altLang="en-US"/>
          </a:p>
        </p:txBody>
      </p:sp>
      <p:sp>
        <p:nvSpPr>
          <p:cNvPr id="6" name="フッター プレースホルダー 5">
            <a:extLst>
              <a:ext uri="{FF2B5EF4-FFF2-40B4-BE49-F238E27FC236}">
                <a16:creationId xmlns:a16="http://schemas.microsoft.com/office/drawing/2014/main" id="{63698C49-7C01-4F93-A26A-C8F076FDEEDA}"/>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B6FD39E4-7E78-4552-8DEA-5486B0E869AE}"/>
              </a:ext>
            </a:extLst>
          </p:cNvPr>
          <p:cNvSpPr>
            <a:spLocks noGrp="1"/>
          </p:cNvSpPr>
          <p:nvPr>
            <p:ph type="sldNum" sz="quarter" idx="12"/>
          </p:nvPr>
        </p:nvSpPr>
        <p:spPr/>
        <p:txBody>
          <a:bodyPr/>
          <a:lstStyle/>
          <a:p>
            <a:fld id="{81D1C0CD-0DF7-447D-8423-14D54C66939D}" type="slidenum">
              <a:rPr kumimoji="1" lang="ja-JP" altLang="en-US" smtClean="0"/>
              <a:t>‹#›</a:t>
            </a:fld>
            <a:endParaRPr kumimoji="1" lang="ja-JP" altLang="en-US"/>
          </a:p>
        </p:txBody>
      </p:sp>
    </p:spTree>
    <p:extLst>
      <p:ext uri="{BB962C8B-B14F-4D97-AF65-F5344CB8AC3E}">
        <p14:creationId xmlns:p14="http://schemas.microsoft.com/office/powerpoint/2010/main" val="20934418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82FAE39-C3A1-4D4B-B6BA-6842595ADB74}"/>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541135E4-C1E7-4834-A3A4-5F9071087845}"/>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C8AC01E-FBB0-4B30-BCCB-138B7908E289}"/>
              </a:ext>
            </a:extLst>
          </p:cNvPr>
          <p:cNvSpPr>
            <a:spLocks noGrp="1"/>
          </p:cNvSpPr>
          <p:nvPr>
            <p:ph type="dt" sz="half" idx="10"/>
          </p:nvPr>
        </p:nvSpPr>
        <p:spPr/>
        <p:txBody>
          <a:bodyPr/>
          <a:lstStyle/>
          <a:p>
            <a:fld id="{BECF97F8-B5E0-4C3A-80ED-5F1C81D01750}" type="datetimeFigureOut">
              <a:rPr kumimoji="1" lang="ja-JP" altLang="en-US" smtClean="0"/>
              <a:t>2018/4/25</a:t>
            </a:fld>
            <a:endParaRPr kumimoji="1" lang="ja-JP" altLang="en-US"/>
          </a:p>
        </p:txBody>
      </p:sp>
      <p:sp>
        <p:nvSpPr>
          <p:cNvPr id="5" name="フッター プレースホルダー 4">
            <a:extLst>
              <a:ext uri="{FF2B5EF4-FFF2-40B4-BE49-F238E27FC236}">
                <a16:creationId xmlns:a16="http://schemas.microsoft.com/office/drawing/2014/main" id="{AB167A18-99C2-429A-8CB5-3ED769B178C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E1A4F37-D23E-473F-98A0-8D32DFA5968B}"/>
              </a:ext>
            </a:extLst>
          </p:cNvPr>
          <p:cNvSpPr>
            <a:spLocks noGrp="1"/>
          </p:cNvSpPr>
          <p:nvPr>
            <p:ph type="sldNum" sz="quarter" idx="12"/>
          </p:nvPr>
        </p:nvSpPr>
        <p:spPr/>
        <p:txBody>
          <a:bodyPr/>
          <a:lstStyle/>
          <a:p>
            <a:fld id="{81D1C0CD-0DF7-447D-8423-14D54C66939D}" type="slidenum">
              <a:rPr kumimoji="1" lang="ja-JP" altLang="en-US" smtClean="0"/>
              <a:t>‹#›</a:t>
            </a:fld>
            <a:endParaRPr kumimoji="1" lang="ja-JP" altLang="en-US"/>
          </a:p>
        </p:txBody>
      </p:sp>
    </p:spTree>
    <p:extLst>
      <p:ext uri="{BB962C8B-B14F-4D97-AF65-F5344CB8AC3E}">
        <p14:creationId xmlns:p14="http://schemas.microsoft.com/office/powerpoint/2010/main" val="21755910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70B395A8-84BE-4BCD-A06F-C216C9654DBA}"/>
              </a:ext>
            </a:extLst>
          </p:cNvPr>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98ECB21B-E59D-4B31-B168-9DB121C9ED9C}"/>
              </a:ext>
            </a:extLst>
          </p:cNvPr>
          <p:cNvSpPr>
            <a:spLocks noGrp="1"/>
          </p:cNvSpPr>
          <p:nvPr>
            <p:ph type="body" orient="vert" idx="1"/>
          </p:nvPr>
        </p:nvSpPr>
        <p:spPr>
          <a:xfrm>
            <a:off x="628650" y="365125"/>
            <a:ext cx="57626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2A74E3D-E5C4-4F3E-96A5-2B34F4B97D4D}"/>
              </a:ext>
            </a:extLst>
          </p:cNvPr>
          <p:cNvSpPr>
            <a:spLocks noGrp="1"/>
          </p:cNvSpPr>
          <p:nvPr>
            <p:ph type="dt" sz="half" idx="10"/>
          </p:nvPr>
        </p:nvSpPr>
        <p:spPr/>
        <p:txBody>
          <a:bodyPr/>
          <a:lstStyle/>
          <a:p>
            <a:fld id="{BECF97F8-B5E0-4C3A-80ED-5F1C81D01750}" type="datetimeFigureOut">
              <a:rPr kumimoji="1" lang="ja-JP" altLang="en-US" smtClean="0"/>
              <a:t>2018/4/25</a:t>
            </a:fld>
            <a:endParaRPr kumimoji="1" lang="ja-JP" altLang="en-US"/>
          </a:p>
        </p:txBody>
      </p:sp>
      <p:sp>
        <p:nvSpPr>
          <p:cNvPr id="5" name="フッター プレースホルダー 4">
            <a:extLst>
              <a:ext uri="{FF2B5EF4-FFF2-40B4-BE49-F238E27FC236}">
                <a16:creationId xmlns:a16="http://schemas.microsoft.com/office/drawing/2014/main" id="{C24259A5-3FE1-46CB-9110-B8B9B6ACA31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5A37F89-7ECE-4726-8233-90276B1770D8}"/>
              </a:ext>
            </a:extLst>
          </p:cNvPr>
          <p:cNvSpPr>
            <a:spLocks noGrp="1"/>
          </p:cNvSpPr>
          <p:nvPr>
            <p:ph type="sldNum" sz="quarter" idx="12"/>
          </p:nvPr>
        </p:nvSpPr>
        <p:spPr/>
        <p:txBody>
          <a:bodyPr/>
          <a:lstStyle/>
          <a:p>
            <a:fld id="{81D1C0CD-0DF7-447D-8423-14D54C66939D}" type="slidenum">
              <a:rPr kumimoji="1" lang="ja-JP" altLang="en-US" smtClean="0"/>
              <a:t>‹#›</a:t>
            </a:fld>
            <a:endParaRPr kumimoji="1" lang="ja-JP" altLang="en-US"/>
          </a:p>
        </p:txBody>
      </p:sp>
    </p:spTree>
    <p:extLst>
      <p:ext uri="{BB962C8B-B14F-4D97-AF65-F5344CB8AC3E}">
        <p14:creationId xmlns:p14="http://schemas.microsoft.com/office/powerpoint/2010/main" val="40039311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79"/>
            <a:ext cx="7772400" cy="430887"/>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855" b="0" i="0">
                <a:solidFill>
                  <a:schemeClr val="tx1"/>
                </a:solidFill>
                <a:latin typeface="Arial"/>
                <a:cs typeface="Arial"/>
              </a:defRPr>
            </a:lvl1pPr>
          </a:lstStyle>
          <a:p>
            <a:pPr marL="10860">
              <a:spcBef>
                <a:spcPts val="4"/>
              </a:spcBef>
            </a:pPr>
            <a:r>
              <a:rPr lang="en-US" spc="-17"/>
              <a:t>Tsuneo </a:t>
            </a:r>
            <a:r>
              <a:rPr lang="en-US"/>
              <a:t>Matsunaga, Satellite Observation </a:t>
            </a:r>
            <a:r>
              <a:rPr lang="en-US" spc="-13"/>
              <a:t>Center, </a:t>
            </a:r>
            <a:r>
              <a:rPr lang="en-US" spc="-4"/>
              <a:t>National </a:t>
            </a:r>
            <a:r>
              <a:rPr lang="en-US"/>
              <a:t>Institute for Environmental Studies (NIES),</a:t>
            </a:r>
            <a:r>
              <a:rPr lang="en-US" spc="-56"/>
              <a:t> </a:t>
            </a:r>
            <a:r>
              <a:rPr lang="en-US"/>
              <a:t>Japan</a:t>
            </a:r>
            <a:endParaRPr lang="en-US"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4/25/2018</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9611030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793237" y="318523"/>
            <a:ext cx="5566219" cy="368434"/>
          </a:xfrm>
        </p:spPr>
        <p:txBody>
          <a:bodyPr lIns="0" tIns="0" rIns="0" bIns="0"/>
          <a:lstStyle>
            <a:lvl1pPr>
              <a:defRPr sz="2394" b="0" i="0">
                <a:solidFill>
                  <a:schemeClr val="tx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defRPr sz="855" b="0" i="0">
                <a:solidFill>
                  <a:schemeClr val="tx1"/>
                </a:solidFill>
                <a:latin typeface="Arial"/>
                <a:cs typeface="Arial"/>
              </a:defRPr>
            </a:lvl1pPr>
          </a:lstStyle>
          <a:p>
            <a:pPr marL="10860">
              <a:spcBef>
                <a:spcPts val="4"/>
              </a:spcBef>
            </a:pPr>
            <a:r>
              <a:rPr lang="en-US" spc="-17"/>
              <a:t>Tsuneo </a:t>
            </a:r>
            <a:r>
              <a:rPr lang="en-US"/>
              <a:t>Matsunaga, Satellite Observation </a:t>
            </a:r>
            <a:r>
              <a:rPr lang="en-US" spc="-13"/>
              <a:t>Center, </a:t>
            </a:r>
            <a:r>
              <a:rPr lang="en-US" spc="-4"/>
              <a:t>National </a:t>
            </a:r>
            <a:r>
              <a:rPr lang="en-US"/>
              <a:t>Institute for Environmental Studies (NIES),</a:t>
            </a:r>
            <a:r>
              <a:rPr lang="en-US" spc="-56"/>
              <a:t> </a:t>
            </a:r>
            <a:r>
              <a:rPr lang="en-US"/>
              <a:t>Japan</a:t>
            </a:r>
            <a:endParaRPr lang="en-US"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4/25/2018</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6731708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662126" y="6330919"/>
            <a:ext cx="7819097" cy="23033"/>
          </a:xfrm>
          <a:prstGeom prst="rect">
            <a:avLst/>
          </a:prstGeom>
          <a:blipFill>
            <a:blip r:embed="rId2" cstate="print"/>
            <a:stretch>
              <a:fillRect/>
            </a:stretch>
          </a:blipFill>
        </p:spPr>
        <p:txBody>
          <a:bodyPr wrap="square" lIns="0" tIns="0" rIns="0" bIns="0" rtlCol="0"/>
          <a:lstStyle/>
          <a:p>
            <a:endParaRPr/>
          </a:p>
        </p:txBody>
      </p:sp>
      <p:sp>
        <p:nvSpPr>
          <p:cNvPr id="17" name="bk object 17"/>
          <p:cNvSpPr/>
          <p:nvPr/>
        </p:nvSpPr>
        <p:spPr>
          <a:xfrm>
            <a:off x="662126" y="1087261"/>
            <a:ext cx="7819097" cy="23033"/>
          </a:xfrm>
          <a:prstGeom prst="rect">
            <a:avLst/>
          </a:prstGeom>
          <a:blipFill>
            <a:blip r:embed="rId2" cstate="print"/>
            <a:stretch>
              <a:fillRect/>
            </a:stretch>
          </a:blipFill>
        </p:spPr>
        <p:txBody>
          <a:bodyPr wrap="square" lIns="0" tIns="0" rIns="0" bIns="0" rtlCol="0"/>
          <a:lstStyle/>
          <a:p>
            <a:endParaRPr/>
          </a:p>
        </p:txBody>
      </p:sp>
      <p:sp>
        <p:nvSpPr>
          <p:cNvPr id="2" name="Holder 2"/>
          <p:cNvSpPr>
            <a:spLocks noGrp="1"/>
          </p:cNvSpPr>
          <p:nvPr>
            <p:ph type="title"/>
          </p:nvPr>
        </p:nvSpPr>
        <p:spPr>
          <a:xfrm>
            <a:off x="793237" y="318523"/>
            <a:ext cx="5566219" cy="368434"/>
          </a:xfrm>
        </p:spPr>
        <p:txBody>
          <a:bodyPr lIns="0" tIns="0" rIns="0" bIns="0"/>
          <a:lstStyle>
            <a:lvl1pPr>
              <a:defRPr sz="2394" b="0" i="0">
                <a:solidFill>
                  <a:schemeClr val="tx1"/>
                </a:solidFill>
                <a:latin typeface="Arial"/>
                <a:cs typeface="Arial"/>
              </a:defRPr>
            </a:lvl1pPr>
          </a:lstStyle>
          <a:p>
            <a:endParaRPr/>
          </a:p>
        </p:txBody>
      </p:sp>
      <p:sp>
        <p:nvSpPr>
          <p:cNvPr id="3" name="Holder 3"/>
          <p:cNvSpPr>
            <a:spLocks noGrp="1"/>
          </p:cNvSpPr>
          <p:nvPr>
            <p:ph sz="half" idx="2"/>
          </p:nvPr>
        </p:nvSpPr>
        <p:spPr>
          <a:xfrm>
            <a:off x="457200" y="1577340"/>
            <a:ext cx="397764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855" b="0" i="0">
                <a:solidFill>
                  <a:schemeClr val="tx1"/>
                </a:solidFill>
                <a:latin typeface="Arial"/>
                <a:cs typeface="Arial"/>
              </a:defRPr>
            </a:lvl1pPr>
          </a:lstStyle>
          <a:p>
            <a:pPr marL="10860">
              <a:spcBef>
                <a:spcPts val="4"/>
              </a:spcBef>
            </a:pPr>
            <a:r>
              <a:rPr lang="en-US" spc="-17"/>
              <a:t>Tsuneo </a:t>
            </a:r>
            <a:r>
              <a:rPr lang="en-US"/>
              <a:t>Matsunaga, Satellite Observation </a:t>
            </a:r>
            <a:r>
              <a:rPr lang="en-US" spc="-13"/>
              <a:t>Center, </a:t>
            </a:r>
            <a:r>
              <a:rPr lang="en-US" spc="-4"/>
              <a:t>National </a:t>
            </a:r>
            <a:r>
              <a:rPr lang="en-US"/>
              <a:t>Institute for Environmental Studies (NIES),</a:t>
            </a:r>
            <a:r>
              <a:rPr lang="en-US" spc="-56"/>
              <a:t> </a:t>
            </a:r>
            <a:r>
              <a:rPr lang="en-US"/>
              <a:t>Japan</a:t>
            </a:r>
            <a:endParaRPr lang="en-US"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4/25/2018</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9269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793237" y="318523"/>
            <a:ext cx="5566219" cy="368434"/>
          </a:xfrm>
        </p:spPr>
        <p:txBody>
          <a:bodyPr lIns="0" tIns="0" rIns="0" bIns="0"/>
          <a:lstStyle>
            <a:lvl1pPr>
              <a:defRPr sz="2394" b="0" i="0">
                <a:solidFill>
                  <a:schemeClr val="tx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defRPr sz="855" b="0" i="0">
                <a:solidFill>
                  <a:schemeClr val="tx1"/>
                </a:solidFill>
                <a:latin typeface="Arial"/>
                <a:cs typeface="Arial"/>
              </a:defRPr>
            </a:lvl1pPr>
          </a:lstStyle>
          <a:p>
            <a:pPr marL="10860">
              <a:spcBef>
                <a:spcPts val="4"/>
              </a:spcBef>
            </a:pPr>
            <a:r>
              <a:rPr lang="en-US" spc="-17"/>
              <a:t>Tsuneo </a:t>
            </a:r>
            <a:r>
              <a:rPr lang="en-US"/>
              <a:t>Matsunaga, Satellite Observation </a:t>
            </a:r>
            <a:r>
              <a:rPr lang="en-US" spc="-13"/>
              <a:t>Center, </a:t>
            </a:r>
            <a:r>
              <a:rPr lang="en-US" spc="-4"/>
              <a:t>National </a:t>
            </a:r>
            <a:r>
              <a:rPr lang="en-US"/>
              <a:t>Institute for Environmental Studies (NIES),</a:t>
            </a:r>
            <a:r>
              <a:rPr lang="en-US" spc="-56"/>
              <a:t> </a:t>
            </a:r>
            <a:r>
              <a:rPr lang="en-US"/>
              <a:t>Japan</a:t>
            </a:r>
            <a:endParaRPr lang="en-US"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4/25/2018</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918155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Blank">
    <p:spTree>
      <p:nvGrpSpPr>
        <p:cNvPr id="1" name=""/>
        <p:cNvGrpSpPr/>
        <p:nvPr/>
      </p:nvGrpSpPr>
      <p:grpSpPr>
        <a:xfrm>
          <a:off x="0" y="0"/>
          <a:ext cx="0" cy="0"/>
          <a:chOff x="0" y="0"/>
          <a:chExt cx="0" cy="0"/>
        </a:xfrm>
      </p:grpSpPr>
      <p:sp>
        <p:nvSpPr>
          <p:cNvPr id="6" name="Shape 6"/>
          <p:cNvSpPr>
            <a:spLocks noGrp="1"/>
          </p:cNvSpPr>
          <p:nvPr>
            <p:ph type="sldNum" sz="quarter" idx="2"/>
          </p:nvPr>
        </p:nvSpPr>
        <p:spPr>
          <a:xfrm>
            <a:off x="8763000" y="6629400"/>
            <a:ext cx="304800" cy="187285"/>
          </a:xfrm>
          <a:prstGeom prst="roundRect">
            <a:avLst/>
          </a:prstGeom>
          <a:solidFill>
            <a:schemeClr val="lt1">
              <a:alpha val="49000"/>
            </a:schemeClr>
          </a:solidFill>
          <a:ln>
            <a:solidFill>
              <a:schemeClr val="tx2">
                <a:alpha val="60000"/>
              </a:schemeClr>
            </a:solidFill>
          </a:ln>
        </p:spPr>
        <p:style>
          <a:lnRef idx="2">
            <a:schemeClr val="dk1"/>
          </a:lnRef>
          <a:fillRef idx="1">
            <a:schemeClr val="lt1"/>
          </a:fillRef>
          <a:effectRef idx="0">
            <a:schemeClr val="dk1"/>
          </a:effectRef>
          <a:fontRef idx="minor">
            <a:schemeClr val="dk1"/>
          </a:fontRef>
        </p:style>
        <p:txBody>
          <a:bodyPr wrap="square" lIns="0" tIns="0" rIns="0" bIns="0">
            <a:spAutoFit/>
          </a:bodyPr>
          <a:lstStyle>
            <a:lvl1pPr algn="ctr">
              <a:defRPr lang="uk-UA" sz="1100" i="1" smtClean="0">
                <a:solidFill>
                  <a:schemeClr val="tx2"/>
                </a:solidFill>
                <a:latin typeface="+mj-lt"/>
                <a:ea typeface="+mj-ea"/>
                <a:cs typeface="Proxima Nova Regular"/>
              </a:defRPr>
            </a:lvl1pPr>
          </a:lstStyle>
          <a:p>
            <a:pPr defTabSz="914400"/>
            <a:fld id="{86CB4B4D-7CA3-9044-876B-883B54F8677D}" type="slidenum">
              <a:rPr lang="uk-UA" smtClean="0"/>
              <a:pPr defTabSz="914400"/>
              <a:t>‹#›</a:t>
            </a:fld>
            <a:endParaRPr lang="uk-UA" dirty="0"/>
          </a:p>
        </p:txBody>
      </p:sp>
      <p:sp>
        <p:nvSpPr>
          <p:cNvPr id="3" name="Content Placeholder 2"/>
          <p:cNvSpPr>
            <a:spLocks noGrp="1"/>
          </p:cNvSpPr>
          <p:nvPr>
            <p:ph sz="quarter" idx="10"/>
          </p:nvPr>
        </p:nvSpPr>
        <p:spPr>
          <a:xfrm>
            <a:off x="457200" y="1600200"/>
            <a:ext cx="8153400" cy="4724400"/>
          </a:xfrm>
          <a:prstGeom prst="rect">
            <a:avLst/>
          </a:prstGeom>
        </p:spPr>
        <p:txBody>
          <a:bodyPr/>
          <a:lstStyle>
            <a:lvl1pPr>
              <a:defRPr sz="2000">
                <a:latin typeface="+mj-lt"/>
                <a:cs typeface="Arial" panose="020B0604020202020204" pitchFamily="34" charset="0"/>
              </a:defRPr>
            </a:lvl1pPr>
            <a:lvl2pPr marL="768927" indent="-311727">
              <a:buFont typeface="Courier New" panose="02070309020205020404" pitchFamily="49" charset="0"/>
              <a:buChar char="o"/>
              <a:defRPr sz="2000">
                <a:latin typeface="+mj-lt"/>
                <a:cs typeface="Arial" panose="020B0604020202020204" pitchFamily="34" charset="0"/>
              </a:defRPr>
            </a:lvl2pPr>
            <a:lvl3pPr marL="1188719" indent="-274319">
              <a:buFont typeface="Wingdings" panose="05000000000000000000" pitchFamily="2" charset="2"/>
              <a:buChar char="§"/>
              <a:defRPr sz="2000">
                <a:latin typeface="+mj-lt"/>
                <a:cs typeface="Arial" panose="020B0604020202020204" pitchFamily="34" charset="0"/>
              </a:defRPr>
            </a:lvl3pPr>
            <a:lvl4pPr>
              <a:defRPr sz="2000">
                <a:latin typeface="+mj-lt"/>
                <a:cs typeface="Arial" panose="020B0604020202020204" pitchFamily="34" charset="0"/>
              </a:defRPr>
            </a:lvl4pPr>
            <a:lvl5pPr>
              <a:defRPr sz="20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hape 3"/>
          <p:cNvSpPr/>
          <p:nvPr userDrawn="1"/>
        </p:nvSpPr>
        <p:spPr>
          <a:xfrm>
            <a:off x="76200" y="6629400"/>
            <a:ext cx="3124200" cy="187285"/>
          </a:xfrm>
          <a:prstGeom prst="roundRect">
            <a:avLst/>
          </a:prstGeom>
          <a:solidFill>
            <a:schemeClr val="lt1">
              <a:alpha val="49000"/>
            </a:schemeClr>
          </a:solidFill>
          <a:ln>
            <a:solidFill>
              <a:schemeClr val="tx2">
                <a:alpha val="60000"/>
              </a:schemeClr>
            </a:solidFill>
          </a:ln>
          <a:extLst>
            <a:ext uri="{C572A759-6A51-4108-AA02-DFA0A04FC94B}">
              <ma14:wrappingTextBoxFlag xmlns:ma14="http://schemas.microsoft.com/office/mac/drawingml/2011/main" xmlns="" val="1"/>
            </a:ext>
          </a:extLst>
        </p:spPr>
        <p:style>
          <a:lnRef idx="2">
            <a:schemeClr val="dk1"/>
          </a:lnRef>
          <a:fillRef idx="1">
            <a:schemeClr val="lt1"/>
          </a:fillRef>
          <a:effectRef idx="0">
            <a:schemeClr val="dk1"/>
          </a:effectRef>
          <a:fontRef idx="minor">
            <a:schemeClr val="dk1"/>
          </a:fontRef>
        </p:style>
        <p:txBody>
          <a:bodyPr wrap="square" lIns="0" tIns="0" rIns="0" bIns="0">
            <a:spAutoFit/>
          </a:bodyPr>
          <a:lstStyle/>
          <a:p>
            <a:pPr lvl="0" algn="ctr" defTabSz="914400">
              <a:defRPr>
                <a:solidFill>
                  <a:srgbClr val="000000"/>
                </a:solidFill>
              </a:defRPr>
            </a:pPr>
            <a:r>
              <a:rPr lang="en-AU" sz="1100" i="1" dirty="0">
                <a:solidFill>
                  <a:schemeClr val="tx2"/>
                </a:solidFill>
                <a:latin typeface="+mj-ea"/>
                <a:ea typeface="+mj-ea"/>
                <a:cs typeface="Proxima Nova Regular"/>
                <a:sym typeface="Proxima Nova Regular"/>
              </a:rPr>
              <a:t>SIT-33,</a:t>
            </a:r>
            <a:r>
              <a:rPr lang="en-AU" sz="1100" i="1" baseline="0" dirty="0">
                <a:solidFill>
                  <a:schemeClr val="tx2"/>
                </a:solidFill>
                <a:latin typeface="+mj-ea"/>
                <a:ea typeface="+mj-ea"/>
                <a:cs typeface="Proxima Nova Regular"/>
                <a:sym typeface="Proxima Nova Regular"/>
              </a:rPr>
              <a:t> University of Colorado</a:t>
            </a:r>
            <a:r>
              <a:rPr lang="en-AU" sz="1100" i="1" dirty="0">
                <a:solidFill>
                  <a:schemeClr val="tx2"/>
                </a:solidFill>
                <a:latin typeface="+mj-ea"/>
                <a:ea typeface="+mj-ea"/>
                <a:cs typeface="Proxima Nova Regular"/>
                <a:sym typeface="Proxima Nova Regular"/>
              </a:rPr>
              <a:t>, 24-26 Apr 2018</a:t>
            </a:r>
            <a:endParaRPr sz="1100" i="1" dirty="0">
              <a:solidFill>
                <a:schemeClr val="tx2"/>
              </a:solidFill>
              <a:latin typeface="+mj-ea"/>
              <a:ea typeface="+mj-ea"/>
              <a:cs typeface="Proxima Nova Regular"/>
              <a:sym typeface="Proxima Nova Regular"/>
            </a:endParaRPr>
          </a:p>
        </p:txBody>
      </p:sp>
      <p:sp>
        <p:nvSpPr>
          <p:cNvPr id="9" name="Content Placeholder 3"/>
          <p:cNvSpPr>
            <a:spLocks noGrp="1"/>
          </p:cNvSpPr>
          <p:nvPr>
            <p:ph sz="quarter" idx="11"/>
          </p:nvPr>
        </p:nvSpPr>
        <p:spPr>
          <a:xfrm>
            <a:off x="2057400" y="304800"/>
            <a:ext cx="4953000" cy="533400"/>
          </a:xfrm>
          <a:prstGeom prst="rect">
            <a:avLst/>
          </a:prstGeom>
        </p:spPr>
        <p:txBody>
          <a:bodyPr/>
          <a:lstStyle>
            <a:lvl1pPr>
              <a:defRPr>
                <a:solidFill>
                  <a:schemeClr val="bg1"/>
                </a:solidFill>
                <a:latin typeface="+mj-lt"/>
              </a:defRPr>
            </a:lvl1pPr>
          </a:lstStyle>
          <a:p>
            <a:pPr marL="342900" marR="0" lvl="0" indent="-342900" defTabSz="914400" eaLnBrk="1" fontAlgn="auto" latinLnBrk="0" hangingPunct="1">
              <a:lnSpc>
                <a:spcPct val="100000"/>
              </a:lnSpc>
              <a:spcBef>
                <a:spcPts val="500"/>
              </a:spcBef>
              <a:spcAft>
                <a:spcPts val="0"/>
              </a:spcAft>
              <a:buClrTx/>
              <a:buSzPct val="100000"/>
              <a:buFont typeface="Arial"/>
              <a:buNone/>
              <a:tabLst/>
              <a:defRPr/>
            </a:pPr>
            <a:endParaRPr lang="en-US" dirty="0"/>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855" b="0" i="0">
                <a:solidFill>
                  <a:schemeClr val="tx1"/>
                </a:solidFill>
                <a:latin typeface="Arial"/>
                <a:cs typeface="Arial"/>
              </a:defRPr>
            </a:lvl1pPr>
          </a:lstStyle>
          <a:p>
            <a:pPr marL="10860">
              <a:spcBef>
                <a:spcPts val="4"/>
              </a:spcBef>
            </a:pPr>
            <a:r>
              <a:rPr lang="en-US" spc="-17"/>
              <a:t>Tsuneo </a:t>
            </a:r>
            <a:r>
              <a:rPr lang="en-US"/>
              <a:t>Matsunaga, Satellite Observation </a:t>
            </a:r>
            <a:r>
              <a:rPr lang="en-US" spc="-13"/>
              <a:t>Center, </a:t>
            </a:r>
            <a:r>
              <a:rPr lang="en-US" spc="-4"/>
              <a:t>National </a:t>
            </a:r>
            <a:r>
              <a:rPr lang="en-US"/>
              <a:t>Institute for Environmental Studies (NIES),</a:t>
            </a:r>
            <a:r>
              <a:rPr lang="en-US" spc="-56"/>
              <a:t> </a:t>
            </a:r>
            <a:r>
              <a:rPr lang="en-US"/>
              <a:t>Japan</a:t>
            </a:r>
            <a:endParaRPr lang="en-US"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4/25/2018</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7075387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7"/>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22041" indent="0" algn="ctr">
              <a:buNone/>
              <a:defRPr>
                <a:solidFill>
                  <a:schemeClr val="tx1">
                    <a:tint val="75000"/>
                  </a:schemeClr>
                </a:solidFill>
              </a:defRPr>
            </a:lvl2pPr>
            <a:lvl3pPr marL="844083" indent="0" algn="ctr">
              <a:buNone/>
              <a:defRPr>
                <a:solidFill>
                  <a:schemeClr val="tx1">
                    <a:tint val="75000"/>
                  </a:schemeClr>
                </a:solidFill>
              </a:defRPr>
            </a:lvl3pPr>
            <a:lvl4pPr marL="1266124" indent="0" algn="ctr">
              <a:buNone/>
              <a:defRPr>
                <a:solidFill>
                  <a:schemeClr val="tx1">
                    <a:tint val="75000"/>
                  </a:schemeClr>
                </a:solidFill>
              </a:defRPr>
            </a:lvl4pPr>
            <a:lvl5pPr marL="1688165" indent="0" algn="ctr">
              <a:buNone/>
              <a:defRPr>
                <a:solidFill>
                  <a:schemeClr val="tx1">
                    <a:tint val="75000"/>
                  </a:schemeClr>
                </a:solidFill>
              </a:defRPr>
            </a:lvl5pPr>
            <a:lvl6pPr marL="2110207" indent="0" algn="ctr">
              <a:buNone/>
              <a:defRPr>
                <a:solidFill>
                  <a:schemeClr val="tx1">
                    <a:tint val="75000"/>
                  </a:schemeClr>
                </a:solidFill>
              </a:defRPr>
            </a:lvl6pPr>
            <a:lvl7pPr marL="2532248" indent="0" algn="ctr">
              <a:buNone/>
              <a:defRPr>
                <a:solidFill>
                  <a:schemeClr val="tx1">
                    <a:tint val="75000"/>
                  </a:schemeClr>
                </a:solidFill>
              </a:defRPr>
            </a:lvl7pPr>
            <a:lvl8pPr marL="2954289" indent="0" algn="ctr">
              <a:buNone/>
              <a:defRPr>
                <a:solidFill>
                  <a:schemeClr val="tx1">
                    <a:tint val="75000"/>
                  </a:schemeClr>
                </a:solidFill>
              </a:defRPr>
            </a:lvl8pPr>
            <a:lvl9pPr marL="3376331"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0F41526B-900F-5A47-9059-B91BDBEF979E}" type="datetimeFigureOut">
              <a:rPr kumimoji="1" lang="ja-JP" altLang="en-US" smtClean="0"/>
              <a:t>2018/4/25</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a:xfrm>
            <a:off x="7239000" y="6546850"/>
            <a:ext cx="1905000" cy="246221"/>
          </a:xfrm>
        </p:spPr>
        <p:txBody>
          <a:bodyPr/>
          <a:lstStyle/>
          <a:p>
            <a:fld id="{39C6FC07-3F76-2B47-A200-EB83A73F3AB4}" type="slidenum">
              <a:rPr kumimoji="1" lang="ja-JP" altLang="en-US" smtClean="0"/>
              <a:t>‹#›</a:t>
            </a:fld>
            <a:endParaRPr kumimoji="1" lang="ja-JP" altLang="en-US" dirty="0"/>
          </a:p>
        </p:txBody>
      </p:sp>
    </p:spTree>
    <p:extLst>
      <p:ext uri="{BB962C8B-B14F-4D97-AF65-F5344CB8AC3E}">
        <p14:creationId xmlns:p14="http://schemas.microsoft.com/office/powerpoint/2010/main" val="3714219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1381859" y="260350"/>
            <a:ext cx="6400800" cy="685800"/>
          </a:xfrm>
          <a:prstGeom prst="rect">
            <a:avLst/>
          </a:prstGeom>
        </p:spPr>
        <p:txBody>
          <a:bodyPr/>
          <a:lstStyle>
            <a:lvl1pPr>
              <a:defRPr sz="1939">
                <a:latin typeface="Arial Unicode MS" panose="020B0604020202020204" pitchFamily="50" charset="-128"/>
                <a:ea typeface="Arial Unicode MS" panose="020B0604020202020204" pitchFamily="50" charset="-128"/>
                <a:cs typeface="Arial Unicode MS" panose="020B0604020202020204" pitchFamily="50" charset="-128"/>
              </a:defRPr>
            </a:lvl1pPr>
          </a:lstStyle>
          <a:p>
            <a:r>
              <a:rPr lang="ja-JP" altLang="en-US" dirty="0"/>
              <a:t>マスタ タイトルの書式設定</a:t>
            </a:r>
          </a:p>
        </p:txBody>
      </p:sp>
      <p:sp>
        <p:nvSpPr>
          <p:cNvPr id="4" name="Rectangle 36"/>
          <p:cNvSpPr>
            <a:spLocks noGrp="1" noChangeArrowheads="1"/>
          </p:cNvSpPr>
          <p:nvPr>
            <p:ph type="sldNum" sz="quarter" idx="10"/>
          </p:nvPr>
        </p:nvSpPr>
        <p:spPr>
          <a:xfrm>
            <a:off x="7239000" y="6546855"/>
            <a:ext cx="1905000" cy="246221"/>
          </a:xfrm>
          <a:ln/>
        </p:spPr>
        <p:txBody>
          <a:bodyPr/>
          <a:lstStyle>
            <a:lvl1pPr>
              <a:defRPr/>
            </a:lvl1pPr>
          </a:lstStyle>
          <a:p>
            <a:pPr>
              <a:defRPr/>
            </a:pPr>
            <a:fld id="{9C69CFEC-65BA-4CC5-BDB1-9C2411248E90}" type="slidenum">
              <a:rPr lang="en-US" altLang="ja-JP"/>
              <a:pPr>
                <a:defRPr/>
              </a:pPr>
              <a:t>‹#›</a:t>
            </a:fld>
            <a:endParaRPr lang="en-US" altLang="ja-JP" dirty="0"/>
          </a:p>
        </p:txBody>
      </p:sp>
    </p:spTree>
    <p:extLst>
      <p:ext uri="{BB962C8B-B14F-4D97-AF65-F5344CB8AC3E}">
        <p14:creationId xmlns:p14="http://schemas.microsoft.com/office/powerpoint/2010/main" val="2920525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C9A97D8-7BCE-478D-A847-B39CF8B1528C}"/>
              </a:ext>
            </a:extLst>
          </p:cNvPr>
          <p:cNvSpPr>
            <a:spLocks noGrp="1"/>
          </p:cNvSpPr>
          <p:nvPr>
            <p:ph type="ctrTitle"/>
          </p:nvPr>
        </p:nvSpPr>
        <p:spPr>
          <a:xfrm>
            <a:off x="1143000" y="1122363"/>
            <a:ext cx="6858000" cy="2387600"/>
          </a:xfrm>
        </p:spPr>
        <p:txBody>
          <a:bodyPr anchor="b"/>
          <a:lstStyle>
            <a:lvl1pPr algn="ctr">
              <a:defRPr sz="6000"/>
            </a:lvl1pPr>
          </a:lstStyle>
          <a:p>
            <a:r>
              <a:rPr kumimoji="1" lang="ja-JP" altLang="en-US"/>
              <a:t>マスター タイトルの書式設定</a:t>
            </a:r>
          </a:p>
        </p:txBody>
      </p:sp>
      <p:sp>
        <p:nvSpPr>
          <p:cNvPr id="3" name="サブタイトル 2">
            <a:extLst>
              <a:ext uri="{FF2B5EF4-FFF2-40B4-BE49-F238E27FC236}">
                <a16:creationId xmlns:a16="http://schemas.microsoft.com/office/drawing/2014/main" id="{F5D2B1C2-DF55-4395-8517-DE93BFDBAE51}"/>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436FF4E0-DBC4-4EDD-A98E-6CDA9782544E}"/>
              </a:ext>
            </a:extLst>
          </p:cNvPr>
          <p:cNvSpPr>
            <a:spLocks noGrp="1"/>
          </p:cNvSpPr>
          <p:nvPr>
            <p:ph type="dt" sz="half" idx="10"/>
          </p:nvPr>
        </p:nvSpPr>
        <p:spPr/>
        <p:txBody>
          <a:bodyPr/>
          <a:lstStyle/>
          <a:p>
            <a:fld id="{BECF97F8-B5E0-4C3A-80ED-5F1C81D01750}" type="datetimeFigureOut">
              <a:rPr kumimoji="1" lang="ja-JP" altLang="en-US" smtClean="0"/>
              <a:t>2018/4/25</a:t>
            </a:fld>
            <a:endParaRPr kumimoji="1" lang="ja-JP" altLang="en-US"/>
          </a:p>
        </p:txBody>
      </p:sp>
      <p:sp>
        <p:nvSpPr>
          <p:cNvPr id="5" name="フッター プレースホルダー 4">
            <a:extLst>
              <a:ext uri="{FF2B5EF4-FFF2-40B4-BE49-F238E27FC236}">
                <a16:creationId xmlns:a16="http://schemas.microsoft.com/office/drawing/2014/main" id="{B124AEF1-34DF-4B4E-B903-B9244EA7227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7249459-8F8F-4F66-98B1-24982EC96E56}"/>
              </a:ext>
            </a:extLst>
          </p:cNvPr>
          <p:cNvSpPr>
            <a:spLocks noGrp="1"/>
          </p:cNvSpPr>
          <p:nvPr>
            <p:ph type="sldNum" sz="quarter" idx="12"/>
          </p:nvPr>
        </p:nvSpPr>
        <p:spPr/>
        <p:txBody>
          <a:bodyPr/>
          <a:lstStyle/>
          <a:p>
            <a:fld id="{81D1C0CD-0DF7-447D-8423-14D54C66939D}" type="slidenum">
              <a:rPr kumimoji="1" lang="ja-JP" altLang="en-US" smtClean="0"/>
              <a:t>‹#›</a:t>
            </a:fld>
            <a:endParaRPr kumimoji="1" lang="ja-JP" altLang="en-US"/>
          </a:p>
        </p:txBody>
      </p:sp>
    </p:spTree>
    <p:extLst>
      <p:ext uri="{BB962C8B-B14F-4D97-AF65-F5344CB8AC3E}">
        <p14:creationId xmlns:p14="http://schemas.microsoft.com/office/powerpoint/2010/main" val="1680558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940B0E6-4C42-4508-8DC1-45D252C73691}"/>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6DB22CFC-4443-43A6-8D10-D7E7B87CD9B6}"/>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5DB1518-5253-4719-8853-C93A904CEDB2}"/>
              </a:ext>
            </a:extLst>
          </p:cNvPr>
          <p:cNvSpPr>
            <a:spLocks noGrp="1"/>
          </p:cNvSpPr>
          <p:nvPr>
            <p:ph type="dt" sz="half" idx="10"/>
          </p:nvPr>
        </p:nvSpPr>
        <p:spPr/>
        <p:txBody>
          <a:bodyPr/>
          <a:lstStyle/>
          <a:p>
            <a:fld id="{BECF97F8-B5E0-4C3A-80ED-5F1C81D01750}" type="datetimeFigureOut">
              <a:rPr kumimoji="1" lang="ja-JP" altLang="en-US" smtClean="0"/>
              <a:t>2018/4/25</a:t>
            </a:fld>
            <a:endParaRPr kumimoji="1" lang="ja-JP" altLang="en-US"/>
          </a:p>
        </p:txBody>
      </p:sp>
      <p:sp>
        <p:nvSpPr>
          <p:cNvPr id="5" name="フッター プレースホルダー 4">
            <a:extLst>
              <a:ext uri="{FF2B5EF4-FFF2-40B4-BE49-F238E27FC236}">
                <a16:creationId xmlns:a16="http://schemas.microsoft.com/office/drawing/2014/main" id="{371442A1-E004-41F5-B015-13EDF78D555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5763F0E-C29A-419E-B015-244415B157CE}"/>
              </a:ext>
            </a:extLst>
          </p:cNvPr>
          <p:cNvSpPr>
            <a:spLocks noGrp="1"/>
          </p:cNvSpPr>
          <p:nvPr>
            <p:ph type="sldNum" sz="quarter" idx="12"/>
          </p:nvPr>
        </p:nvSpPr>
        <p:spPr/>
        <p:txBody>
          <a:bodyPr/>
          <a:lstStyle/>
          <a:p>
            <a:fld id="{81D1C0CD-0DF7-447D-8423-14D54C66939D}" type="slidenum">
              <a:rPr kumimoji="1" lang="ja-JP" altLang="en-US" smtClean="0"/>
              <a:t>‹#›</a:t>
            </a:fld>
            <a:endParaRPr kumimoji="1" lang="ja-JP" altLang="en-US"/>
          </a:p>
        </p:txBody>
      </p:sp>
    </p:spTree>
    <p:extLst>
      <p:ext uri="{BB962C8B-B14F-4D97-AF65-F5344CB8AC3E}">
        <p14:creationId xmlns:p14="http://schemas.microsoft.com/office/powerpoint/2010/main" val="2084537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B0D1677-DF0E-49C3-8381-19F596B6582E}"/>
              </a:ext>
            </a:extLst>
          </p:cNvPr>
          <p:cNvSpPr>
            <a:spLocks noGrp="1"/>
          </p:cNvSpPr>
          <p:nvPr>
            <p:ph type="title"/>
          </p:nvPr>
        </p:nvSpPr>
        <p:spPr>
          <a:xfrm>
            <a:off x="623888" y="1709738"/>
            <a:ext cx="78867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7B9435A5-C752-45C0-8348-5321FBBC9D36}"/>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B3DC535A-6629-4F07-86C7-2EDA9A6B2898}"/>
              </a:ext>
            </a:extLst>
          </p:cNvPr>
          <p:cNvSpPr>
            <a:spLocks noGrp="1"/>
          </p:cNvSpPr>
          <p:nvPr>
            <p:ph type="dt" sz="half" idx="10"/>
          </p:nvPr>
        </p:nvSpPr>
        <p:spPr/>
        <p:txBody>
          <a:bodyPr/>
          <a:lstStyle/>
          <a:p>
            <a:fld id="{BECF97F8-B5E0-4C3A-80ED-5F1C81D01750}" type="datetimeFigureOut">
              <a:rPr kumimoji="1" lang="ja-JP" altLang="en-US" smtClean="0"/>
              <a:t>2018/4/25</a:t>
            </a:fld>
            <a:endParaRPr kumimoji="1" lang="ja-JP" altLang="en-US"/>
          </a:p>
        </p:txBody>
      </p:sp>
      <p:sp>
        <p:nvSpPr>
          <p:cNvPr id="5" name="フッター プレースホルダー 4">
            <a:extLst>
              <a:ext uri="{FF2B5EF4-FFF2-40B4-BE49-F238E27FC236}">
                <a16:creationId xmlns:a16="http://schemas.microsoft.com/office/drawing/2014/main" id="{E3D98048-8982-402E-AEC4-98B401A8405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47009F1-BE14-4476-8C24-F438CFA2B842}"/>
              </a:ext>
            </a:extLst>
          </p:cNvPr>
          <p:cNvSpPr>
            <a:spLocks noGrp="1"/>
          </p:cNvSpPr>
          <p:nvPr>
            <p:ph type="sldNum" sz="quarter" idx="12"/>
          </p:nvPr>
        </p:nvSpPr>
        <p:spPr/>
        <p:txBody>
          <a:bodyPr/>
          <a:lstStyle/>
          <a:p>
            <a:fld id="{81D1C0CD-0DF7-447D-8423-14D54C66939D}" type="slidenum">
              <a:rPr kumimoji="1" lang="ja-JP" altLang="en-US" smtClean="0"/>
              <a:t>‹#›</a:t>
            </a:fld>
            <a:endParaRPr kumimoji="1" lang="ja-JP" altLang="en-US"/>
          </a:p>
        </p:txBody>
      </p:sp>
    </p:spTree>
    <p:extLst>
      <p:ext uri="{BB962C8B-B14F-4D97-AF65-F5344CB8AC3E}">
        <p14:creationId xmlns:p14="http://schemas.microsoft.com/office/powerpoint/2010/main" val="20864076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47199C6-3F03-4566-85B5-CE5B1681AAAA}"/>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0813921C-388C-4BFB-82D0-C68BD486AFA9}"/>
              </a:ext>
            </a:extLst>
          </p:cNvPr>
          <p:cNvSpPr>
            <a:spLocks noGrp="1"/>
          </p:cNvSpPr>
          <p:nvPr>
            <p:ph sz="half" idx="1"/>
          </p:nvPr>
        </p:nvSpPr>
        <p:spPr>
          <a:xfrm>
            <a:off x="62865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CFA88A75-812B-4574-B4C4-8C2D216FB002}"/>
              </a:ext>
            </a:extLst>
          </p:cNvPr>
          <p:cNvSpPr>
            <a:spLocks noGrp="1"/>
          </p:cNvSpPr>
          <p:nvPr>
            <p:ph sz="half" idx="2"/>
          </p:nvPr>
        </p:nvSpPr>
        <p:spPr>
          <a:xfrm>
            <a:off x="464820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29144A32-224D-4E75-8471-071B4D03B292}"/>
              </a:ext>
            </a:extLst>
          </p:cNvPr>
          <p:cNvSpPr>
            <a:spLocks noGrp="1"/>
          </p:cNvSpPr>
          <p:nvPr>
            <p:ph type="dt" sz="half" idx="10"/>
          </p:nvPr>
        </p:nvSpPr>
        <p:spPr/>
        <p:txBody>
          <a:bodyPr/>
          <a:lstStyle/>
          <a:p>
            <a:fld id="{BECF97F8-B5E0-4C3A-80ED-5F1C81D01750}" type="datetimeFigureOut">
              <a:rPr kumimoji="1" lang="ja-JP" altLang="en-US" smtClean="0"/>
              <a:t>2018/4/25</a:t>
            </a:fld>
            <a:endParaRPr kumimoji="1" lang="ja-JP" altLang="en-US"/>
          </a:p>
        </p:txBody>
      </p:sp>
      <p:sp>
        <p:nvSpPr>
          <p:cNvPr id="6" name="フッター プレースホルダー 5">
            <a:extLst>
              <a:ext uri="{FF2B5EF4-FFF2-40B4-BE49-F238E27FC236}">
                <a16:creationId xmlns:a16="http://schemas.microsoft.com/office/drawing/2014/main" id="{E2536D18-D275-44EF-BD77-6C550E312053}"/>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BB05D268-F106-4DC0-8F07-EC58F573F015}"/>
              </a:ext>
            </a:extLst>
          </p:cNvPr>
          <p:cNvSpPr>
            <a:spLocks noGrp="1"/>
          </p:cNvSpPr>
          <p:nvPr>
            <p:ph type="sldNum" sz="quarter" idx="12"/>
          </p:nvPr>
        </p:nvSpPr>
        <p:spPr/>
        <p:txBody>
          <a:bodyPr/>
          <a:lstStyle/>
          <a:p>
            <a:fld id="{81D1C0CD-0DF7-447D-8423-14D54C66939D}" type="slidenum">
              <a:rPr kumimoji="1" lang="ja-JP" altLang="en-US" smtClean="0"/>
              <a:t>‹#›</a:t>
            </a:fld>
            <a:endParaRPr kumimoji="1" lang="ja-JP" altLang="en-US"/>
          </a:p>
        </p:txBody>
      </p:sp>
    </p:spTree>
    <p:extLst>
      <p:ext uri="{BB962C8B-B14F-4D97-AF65-F5344CB8AC3E}">
        <p14:creationId xmlns:p14="http://schemas.microsoft.com/office/powerpoint/2010/main" val="4936012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107596B-A3FD-4CE7-A91F-BDD5B508C2EF}"/>
              </a:ext>
            </a:extLst>
          </p:cNvPr>
          <p:cNvSpPr>
            <a:spLocks noGrp="1"/>
          </p:cNvSpPr>
          <p:nvPr>
            <p:ph type="title"/>
          </p:nvPr>
        </p:nvSpPr>
        <p:spPr>
          <a:xfrm>
            <a:off x="630238" y="365125"/>
            <a:ext cx="78867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A755629E-F112-4A29-8209-464390330A90}"/>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0696CC81-1287-49CA-8CB2-09E20CD1DFC4}"/>
              </a:ext>
            </a:extLst>
          </p:cNvPr>
          <p:cNvSpPr>
            <a:spLocks noGrp="1"/>
          </p:cNvSpPr>
          <p:nvPr>
            <p:ph sz="half" idx="2"/>
          </p:nvPr>
        </p:nvSpPr>
        <p:spPr>
          <a:xfrm>
            <a:off x="630238" y="2505075"/>
            <a:ext cx="386873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070AFC23-DBB5-4BF8-8636-0D2968C3EC26}"/>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A2276B73-3475-49BB-B3F3-F696621D3498}"/>
              </a:ext>
            </a:extLst>
          </p:cNvPr>
          <p:cNvSpPr>
            <a:spLocks noGrp="1"/>
          </p:cNvSpPr>
          <p:nvPr>
            <p:ph sz="quarter" idx="4"/>
          </p:nvPr>
        </p:nvSpPr>
        <p:spPr>
          <a:xfrm>
            <a:off x="4629150" y="2505075"/>
            <a:ext cx="38877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300095BF-5123-43DA-AE30-BE786CFDB7E4}"/>
              </a:ext>
            </a:extLst>
          </p:cNvPr>
          <p:cNvSpPr>
            <a:spLocks noGrp="1"/>
          </p:cNvSpPr>
          <p:nvPr>
            <p:ph type="dt" sz="half" idx="10"/>
          </p:nvPr>
        </p:nvSpPr>
        <p:spPr/>
        <p:txBody>
          <a:bodyPr/>
          <a:lstStyle/>
          <a:p>
            <a:fld id="{BECF97F8-B5E0-4C3A-80ED-5F1C81D01750}" type="datetimeFigureOut">
              <a:rPr kumimoji="1" lang="ja-JP" altLang="en-US" smtClean="0"/>
              <a:t>2018/4/25</a:t>
            </a:fld>
            <a:endParaRPr kumimoji="1" lang="ja-JP" altLang="en-US"/>
          </a:p>
        </p:txBody>
      </p:sp>
      <p:sp>
        <p:nvSpPr>
          <p:cNvPr id="8" name="フッター プレースホルダー 7">
            <a:extLst>
              <a:ext uri="{FF2B5EF4-FFF2-40B4-BE49-F238E27FC236}">
                <a16:creationId xmlns:a16="http://schemas.microsoft.com/office/drawing/2014/main" id="{3C3CFED9-C96E-42F4-84F8-EFCDEFB85B75}"/>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F89E5F3F-D624-4A69-838E-4F369FB719CA}"/>
              </a:ext>
            </a:extLst>
          </p:cNvPr>
          <p:cNvSpPr>
            <a:spLocks noGrp="1"/>
          </p:cNvSpPr>
          <p:nvPr>
            <p:ph type="sldNum" sz="quarter" idx="12"/>
          </p:nvPr>
        </p:nvSpPr>
        <p:spPr/>
        <p:txBody>
          <a:bodyPr/>
          <a:lstStyle/>
          <a:p>
            <a:fld id="{81D1C0CD-0DF7-447D-8423-14D54C66939D}" type="slidenum">
              <a:rPr kumimoji="1" lang="ja-JP" altLang="en-US" smtClean="0"/>
              <a:t>‹#›</a:t>
            </a:fld>
            <a:endParaRPr kumimoji="1" lang="ja-JP" altLang="en-US"/>
          </a:p>
        </p:txBody>
      </p:sp>
    </p:spTree>
    <p:extLst>
      <p:ext uri="{BB962C8B-B14F-4D97-AF65-F5344CB8AC3E}">
        <p14:creationId xmlns:p14="http://schemas.microsoft.com/office/powerpoint/2010/main" val="222715140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8.xml"/><Relationship Id="rId7" Type="http://schemas.openxmlformats.org/officeDocument/2006/relationships/image" Target="../media/image3.png"/><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theme" Target="../theme/theme3.xml"/><Relationship Id="rId5" Type="http://schemas.openxmlformats.org/officeDocument/2006/relationships/slideLayout" Target="../slideLayouts/slideLayout20.xml"/><Relationship Id="rId4"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6"/>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sldNum" sz="quarter" idx="2"/>
          </p:nvPr>
        </p:nvSpPr>
        <p:spPr>
          <a:xfrm>
            <a:off x="7239000" y="6546850"/>
            <a:ext cx="1905000" cy="256540"/>
          </a:xfrm>
          <a:prstGeom prst="rect">
            <a:avLst/>
          </a:prstGeom>
          <a:ln w="12700">
            <a:miter lim="400000"/>
          </a:ln>
        </p:spPr>
        <p:txBody>
          <a:bodyPr lIns="45719" rIns="45719">
            <a:spAutoFit/>
          </a:bodyPr>
          <a:lstStyle>
            <a:lvl1pPr algn="r">
              <a:spcBef>
                <a:spcPts val="600"/>
              </a:spcBef>
              <a:defRPr sz="1000">
                <a:latin typeface="Calibri"/>
                <a:ea typeface="Calibri"/>
                <a:cs typeface="Calibri"/>
                <a:sym typeface="Calibri"/>
              </a:defRPr>
            </a:lvl1pPr>
          </a:lstStyle>
          <a:p>
            <a:pPr lvl="0"/>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ransition spd="med"/>
  <p:hf hdr="0" ftr="0" dt="0"/>
  <p:txStyles>
    <p:title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p:titleStyle>
    <p:body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p:bodyStyle>
    <p:otherStyle>
      <a:lvl1pPr algn="r" defTabSz="457200">
        <a:spcBef>
          <a:spcPts val="600"/>
        </a:spcBef>
        <a:defRPr sz="1000">
          <a:solidFill>
            <a:schemeClr val="tx1"/>
          </a:solidFill>
          <a:latin typeface="+mn-lt"/>
          <a:ea typeface="+mn-ea"/>
          <a:cs typeface="+mn-cs"/>
          <a:sym typeface="Calibri"/>
        </a:defRPr>
      </a:lvl1pPr>
      <a:lvl2pPr indent="457200" algn="r" defTabSz="457200">
        <a:spcBef>
          <a:spcPts val="600"/>
        </a:spcBef>
        <a:defRPr sz="1000">
          <a:solidFill>
            <a:schemeClr val="tx1"/>
          </a:solidFill>
          <a:latin typeface="+mn-lt"/>
          <a:ea typeface="+mn-ea"/>
          <a:cs typeface="+mn-cs"/>
          <a:sym typeface="Calibri"/>
        </a:defRPr>
      </a:lvl2pPr>
      <a:lvl3pPr indent="914400" algn="r" defTabSz="457200">
        <a:spcBef>
          <a:spcPts val="600"/>
        </a:spcBef>
        <a:defRPr sz="1000">
          <a:solidFill>
            <a:schemeClr val="tx1"/>
          </a:solidFill>
          <a:latin typeface="+mn-lt"/>
          <a:ea typeface="+mn-ea"/>
          <a:cs typeface="+mn-cs"/>
          <a:sym typeface="Calibri"/>
        </a:defRPr>
      </a:lvl3pPr>
      <a:lvl4pPr indent="1371600" algn="r" defTabSz="457200">
        <a:spcBef>
          <a:spcPts val="600"/>
        </a:spcBef>
        <a:defRPr sz="1000">
          <a:solidFill>
            <a:schemeClr val="tx1"/>
          </a:solidFill>
          <a:latin typeface="+mn-lt"/>
          <a:ea typeface="+mn-ea"/>
          <a:cs typeface="+mn-cs"/>
          <a:sym typeface="Calibri"/>
        </a:defRPr>
      </a:lvl4pPr>
      <a:lvl5pPr indent="1828800" algn="r" defTabSz="457200">
        <a:spcBef>
          <a:spcPts val="600"/>
        </a:spcBef>
        <a:defRPr sz="1000">
          <a:solidFill>
            <a:schemeClr val="tx1"/>
          </a:solidFill>
          <a:latin typeface="+mn-lt"/>
          <a:ea typeface="+mn-ea"/>
          <a:cs typeface="+mn-cs"/>
          <a:sym typeface="Calibri"/>
        </a:defRPr>
      </a:lvl5pPr>
      <a:lvl6pPr indent="2286000" algn="r" defTabSz="457200">
        <a:spcBef>
          <a:spcPts val="600"/>
        </a:spcBef>
        <a:defRPr sz="1000">
          <a:solidFill>
            <a:schemeClr val="tx1"/>
          </a:solidFill>
          <a:latin typeface="+mn-lt"/>
          <a:ea typeface="+mn-ea"/>
          <a:cs typeface="+mn-cs"/>
          <a:sym typeface="Calibri"/>
        </a:defRPr>
      </a:lvl6pPr>
      <a:lvl7pPr indent="2743200" algn="r" defTabSz="457200">
        <a:spcBef>
          <a:spcPts val="600"/>
        </a:spcBef>
        <a:defRPr sz="1000">
          <a:solidFill>
            <a:schemeClr val="tx1"/>
          </a:solidFill>
          <a:latin typeface="+mn-lt"/>
          <a:ea typeface="+mn-ea"/>
          <a:cs typeface="+mn-cs"/>
          <a:sym typeface="Calibri"/>
        </a:defRPr>
      </a:lvl7pPr>
      <a:lvl8pPr indent="3200400" algn="r" defTabSz="457200">
        <a:spcBef>
          <a:spcPts val="600"/>
        </a:spcBef>
        <a:defRPr sz="1000">
          <a:solidFill>
            <a:schemeClr val="tx1"/>
          </a:solidFill>
          <a:latin typeface="+mn-lt"/>
          <a:ea typeface="+mn-ea"/>
          <a:cs typeface="+mn-cs"/>
          <a:sym typeface="Calibri"/>
        </a:defRPr>
      </a:lvl8pPr>
      <a:lvl9pPr indent="3657600" algn="r" defTabSz="457200">
        <a:spcBef>
          <a:spcPts val="600"/>
        </a:spcBef>
        <a:defRPr sz="1000">
          <a:solidFill>
            <a:schemeClr val="tx1"/>
          </a:solidFill>
          <a:latin typeface="+mn-lt"/>
          <a:ea typeface="+mn-ea"/>
          <a:cs typeface="+mn-cs"/>
          <a:sym typeface="Calibri"/>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01A4DA25-B8C0-4BAF-9670-DAADF500E16C}"/>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1A04894-3000-4CDE-B26C-A74342CFD16F}"/>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58CCA5C-3CDB-4ADE-9427-9CEB15054522}"/>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CF97F8-B5E0-4C3A-80ED-5F1C81D01750}" type="datetimeFigureOut">
              <a:rPr kumimoji="1" lang="ja-JP" altLang="en-US" smtClean="0"/>
              <a:t>2018/4/25</a:t>
            </a:fld>
            <a:endParaRPr kumimoji="1" lang="ja-JP" altLang="en-US"/>
          </a:p>
        </p:txBody>
      </p:sp>
      <p:sp>
        <p:nvSpPr>
          <p:cNvPr id="5" name="フッター プレースホルダー 4">
            <a:extLst>
              <a:ext uri="{FF2B5EF4-FFF2-40B4-BE49-F238E27FC236}">
                <a16:creationId xmlns:a16="http://schemas.microsoft.com/office/drawing/2014/main" id="{9F7283DB-C63D-41A8-B06C-06A25E10B410}"/>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12F769DC-4DD3-4E78-8F7E-F2B9058431B3}"/>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D1C0CD-0DF7-447D-8423-14D54C66939D}" type="slidenum">
              <a:rPr kumimoji="1" lang="ja-JP" altLang="en-US" smtClean="0"/>
              <a:t>‹#›</a:t>
            </a:fld>
            <a:endParaRPr kumimoji="1" lang="ja-JP" altLang="en-US"/>
          </a:p>
        </p:txBody>
      </p:sp>
    </p:spTree>
    <p:extLst>
      <p:ext uri="{BB962C8B-B14F-4D97-AF65-F5344CB8AC3E}">
        <p14:creationId xmlns:p14="http://schemas.microsoft.com/office/powerpoint/2010/main" val="1320947004"/>
      </p:ext>
    </p:extLst>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662126" y="6330919"/>
            <a:ext cx="7819097" cy="23033"/>
          </a:xfrm>
          <a:prstGeom prst="rect">
            <a:avLst/>
          </a:prstGeom>
          <a:blipFill>
            <a:blip r:embed="rId7" cstate="print"/>
            <a:stretch>
              <a:fillRect/>
            </a:stretch>
          </a:blipFill>
        </p:spPr>
        <p:txBody>
          <a:bodyPr wrap="square" lIns="0" tIns="0" rIns="0" bIns="0" rtlCol="0"/>
          <a:lstStyle/>
          <a:p>
            <a:endParaRPr/>
          </a:p>
        </p:txBody>
      </p:sp>
      <p:sp>
        <p:nvSpPr>
          <p:cNvPr id="2" name="Holder 2"/>
          <p:cNvSpPr>
            <a:spLocks noGrp="1"/>
          </p:cNvSpPr>
          <p:nvPr>
            <p:ph type="title"/>
          </p:nvPr>
        </p:nvSpPr>
        <p:spPr>
          <a:xfrm>
            <a:off x="793237" y="318523"/>
            <a:ext cx="5566219" cy="430887"/>
          </a:xfrm>
          <a:prstGeom prst="rect">
            <a:avLst/>
          </a:prstGeom>
        </p:spPr>
        <p:txBody>
          <a:bodyPr wrap="square" lIns="0" tIns="0" rIns="0" bIns="0">
            <a:spAutoFit/>
          </a:bodyPr>
          <a:lstStyle>
            <a:lvl1pPr>
              <a:defRPr sz="2800" b="0" i="0">
                <a:solidFill>
                  <a:schemeClr val="tx1"/>
                </a:solidFill>
                <a:latin typeface="Arial"/>
                <a:cs typeface="Arial"/>
              </a:defRPr>
            </a:lvl1pPr>
          </a:lstStyle>
          <a:p>
            <a:endParaRPr/>
          </a:p>
        </p:txBody>
      </p:sp>
      <p:sp>
        <p:nvSpPr>
          <p:cNvPr id="3" name="Holder 3"/>
          <p:cNvSpPr>
            <a:spLocks noGrp="1"/>
          </p:cNvSpPr>
          <p:nvPr>
            <p:ph type="body" idx="1"/>
          </p:nvPr>
        </p:nvSpPr>
        <p:spPr>
          <a:xfrm>
            <a:off x="768943" y="1310451"/>
            <a:ext cx="7606115" cy="276999"/>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201036" y="6373099"/>
            <a:ext cx="5206759" cy="131574"/>
          </a:xfrm>
          <a:prstGeom prst="rect">
            <a:avLst/>
          </a:prstGeom>
        </p:spPr>
        <p:txBody>
          <a:bodyPr wrap="square" lIns="0" tIns="0" rIns="0" bIns="0">
            <a:spAutoFit/>
          </a:bodyPr>
          <a:lstStyle>
            <a:lvl1pPr>
              <a:defRPr sz="855" b="0" i="0">
                <a:solidFill>
                  <a:schemeClr val="tx1"/>
                </a:solidFill>
                <a:latin typeface="Arial"/>
                <a:cs typeface="Arial"/>
              </a:defRPr>
            </a:lvl1pPr>
          </a:lstStyle>
          <a:p>
            <a:pPr marL="10860">
              <a:spcBef>
                <a:spcPts val="4"/>
              </a:spcBef>
            </a:pPr>
            <a:r>
              <a:rPr lang="en-US" spc="-17"/>
              <a:t>Tsuneo </a:t>
            </a:r>
            <a:r>
              <a:rPr lang="en-US"/>
              <a:t>Matsunaga, Satellite Observation </a:t>
            </a:r>
            <a:r>
              <a:rPr lang="en-US" spc="-13"/>
              <a:t>Center, </a:t>
            </a:r>
            <a:r>
              <a:rPr lang="en-US" spc="-4"/>
              <a:t>National </a:t>
            </a:r>
            <a:r>
              <a:rPr lang="en-US"/>
              <a:t>Institute for Environmental Studies (NIES),</a:t>
            </a:r>
            <a:r>
              <a:rPr lang="en-US" spc="-56"/>
              <a:t> </a:t>
            </a:r>
            <a:r>
              <a:rPr lang="en-US"/>
              <a:t>Japan</a:t>
            </a:r>
            <a:endParaRPr lang="en-US" dirty="0"/>
          </a:p>
        </p:txBody>
      </p:sp>
      <p:sp>
        <p:nvSpPr>
          <p:cNvPr id="5" name="Holder 5"/>
          <p:cNvSpPr>
            <a:spLocks noGrp="1"/>
          </p:cNvSpPr>
          <p:nvPr>
            <p:ph type="dt" sz="half" idx="6"/>
          </p:nvPr>
        </p:nvSpPr>
        <p:spPr>
          <a:xfrm>
            <a:off x="457200" y="6377939"/>
            <a:ext cx="210312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4/25/2018</a:t>
            </a:fld>
            <a:endParaRPr lang="en-US"/>
          </a:p>
        </p:txBody>
      </p:sp>
      <p:sp>
        <p:nvSpPr>
          <p:cNvPr id="6" name="Holder 6"/>
          <p:cNvSpPr>
            <a:spLocks noGrp="1"/>
          </p:cNvSpPr>
          <p:nvPr>
            <p:ph type="sldNum" sz="quarter" idx="7"/>
          </p:nvPr>
        </p:nvSpPr>
        <p:spPr>
          <a:xfrm>
            <a:off x="6583680" y="6377939"/>
            <a:ext cx="210312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222804112"/>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Lst>
  <p:txStyles>
    <p:titleStyle>
      <a:lvl1pPr>
        <a:defRPr>
          <a:latin typeface="+mj-lt"/>
          <a:ea typeface="+mj-ea"/>
          <a:cs typeface="+mj-cs"/>
        </a:defRPr>
      </a:lvl1pPr>
    </p:titleStyle>
    <p:bodyStyle>
      <a:lvl1pPr marL="0">
        <a:defRPr>
          <a:latin typeface="+mn-lt"/>
          <a:ea typeface="+mn-ea"/>
          <a:cs typeface="+mn-cs"/>
        </a:defRPr>
      </a:lvl1pPr>
      <a:lvl2pPr marL="390952">
        <a:defRPr>
          <a:latin typeface="+mn-lt"/>
          <a:ea typeface="+mn-ea"/>
          <a:cs typeface="+mn-cs"/>
        </a:defRPr>
      </a:lvl2pPr>
      <a:lvl3pPr marL="781903">
        <a:defRPr>
          <a:latin typeface="+mn-lt"/>
          <a:ea typeface="+mn-ea"/>
          <a:cs typeface="+mn-cs"/>
        </a:defRPr>
      </a:lvl3pPr>
      <a:lvl4pPr marL="1172855">
        <a:defRPr>
          <a:latin typeface="+mn-lt"/>
          <a:ea typeface="+mn-ea"/>
          <a:cs typeface="+mn-cs"/>
        </a:defRPr>
      </a:lvl4pPr>
      <a:lvl5pPr marL="1563807">
        <a:defRPr>
          <a:latin typeface="+mn-lt"/>
          <a:ea typeface="+mn-ea"/>
          <a:cs typeface="+mn-cs"/>
        </a:defRPr>
      </a:lvl5pPr>
      <a:lvl6pPr marL="1954759">
        <a:defRPr>
          <a:latin typeface="+mn-lt"/>
          <a:ea typeface="+mn-ea"/>
          <a:cs typeface="+mn-cs"/>
        </a:defRPr>
      </a:lvl6pPr>
      <a:lvl7pPr marL="2345710">
        <a:defRPr>
          <a:latin typeface="+mn-lt"/>
          <a:ea typeface="+mn-ea"/>
          <a:cs typeface="+mn-cs"/>
        </a:defRPr>
      </a:lvl7pPr>
      <a:lvl8pPr marL="2736662">
        <a:defRPr>
          <a:latin typeface="+mn-lt"/>
          <a:ea typeface="+mn-ea"/>
          <a:cs typeface="+mn-cs"/>
        </a:defRPr>
      </a:lvl8pPr>
      <a:lvl9pPr marL="3127614">
        <a:defRPr>
          <a:latin typeface="+mn-lt"/>
          <a:ea typeface="+mn-ea"/>
          <a:cs typeface="+mn-cs"/>
        </a:defRPr>
      </a:lvl9pPr>
    </p:bodyStyle>
    <p:otherStyle>
      <a:lvl1pPr marL="0">
        <a:defRPr>
          <a:latin typeface="+mn-lt"/>
          <a:ea typeface="+mn-ea"/>
          <a:cs typeface="+mn-cs"/>
        </a:defRPr>
      </a:lvl1pPr>
      <a:lvl2pPr marL="390952">
        <a:defRPr>
          <a:latin typeface="+mn-lt"/>
          <a:ea typeface="+mn-ea"/>
          <a:cs typeface="+mn-cs"/>
        </a:defRPr>
      </a:lvl2pPr>
      <a:lvl3pPr marL="781903">
        <a:defRPr>
          <a:latin typeface="+mn-lt"/>
          <a:ea typeface="+mn-ea"/>
          <a:cs typeface="+mn-cs"/>
        </a:defRPr>
      </a:lvl3pPr>
      <a:lvl4pPr marL="1172855">
        <a:defRPr>
          <a:latin typeface="+mn-lt"/>
          <a:ea typeface="+mn-ea"/>
          <a:cs typeface="+mn-cs"/>
        </a:defRPr>
      </a:lvl4pPr>
      <a:lvl5pPr marL="1563807">
        <a:defRPr>
          <a:latin typeface="+mn-lt"/>
          <a:ea typeface="+mn-ea"/>
          <a:cs typeface="+mn-cs"/>
        </a:defRPr>
      </a:lvl5pPr>
      <a:lvl6pPr marL="1954759">
        <a:defRPr>
          <a:latin typeface="+mn-lt"/>
          <a:ea typeface="+mn-ea"/>
          <a:cs typeface="+mn-cs"/>
        </a:defRPr>
      </a:lvl6pPr>
      <a:lvl7pPr marL="2345710">
        <a:defRPr>
          <a:latin typeface="+mn-lt"/>
          <a:ea typeface="+mn-ea"/>
          <a:cs typeface="+mn-cs"/>
        </a:defRPr>
      </a:lvl7pPr>
      <a:lvl8pPr marL="2736662">
        <a:defRPr>
          <a:latin typeface="+mn-lt"/>
          <a:ea typeface="+mn-ea"/>
          <a:cs typeface="+mn-cs"/>
        </a:defRPr>
      </a:lvl8pPr>
      <a:lvl9pPr marL="3127614">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34.jpg"/><Relationship Id="rId3" Type="http://schemas.openxmlformats.org/officeDocument/2006/relationships/image" Target="../media/image30.png"/><Relationship Id="rId7" Type="http://schemas.openxmlformats.org/officeDocument/2006/relationships/hyperlink" Target="http://www.nies.go.jp/soc/en/documents/" TargetMode="External"/><Relationship Id="rId2" Type="http://schemas.openxmlformats.org/officeDocument/2006/relationships/notesSlide" Target="../notesSlides/notesSlide12.xml"/><Relationship Id="rId1" Type="http://schemas.openxmlformats.org/officeDocument/2006/relationships/slideLayout" Target="../slideLayouts/slideLayout18.xml"/><Relationship Id="rId6" Type="http://schemas.openxmlformats.org/officeDocument/2006/relationships/image" Target="../media/image33.jpg"/><Relationship Id="rId5" Type="http://schemas.openxmlformats.org/officeDocument/2006/relationships/image" Target="../media/image32.png"/><Relationship Id="rId4" Type="http://schemas.openxmlformats.org/officeDocument/2006/relationships/image" Target="../media/image3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6.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 Id="rId9"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5.emf"/><Relationship Id="rId5" Type="http://schemas.openxmlformats.org/officeDocument/2006/relationships/image" Target="../media/image24.emf"/><Relationship Id="rId4" Type="http://schemas.openxmlformats.org/officeDocument/2006/relationships/image" Target="../media/image23.emf"/></Relationships>
</file>

<file path=ppt/slides/_rels/slide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28.png"/><Relationship Id="rId4" Type="http://schemas.openxmlformats.org/officeDocument/2006/relationships/image" Target="../media/image2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10"/>
          <p:cNvSpPr>
            <a:spLocks noGrp="1"/>
          </p:cNvSpPr>
          <p:nvPr>
            <p:ph type="title" idx="4294967295"/>
          </p:nvPr>
        </p:nvSpPr>
        <p:spPr>
          <a:xfrm>
            <a:off x="622789" y="2664469"/>
            <a:ext cx="8216411" cy="993131"/>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algn="l">
              <a:defRPr sz="4200" b="1">
                <a:latin typeface="Droid Serif"/>
                <a:ea typeface="Droid Serif"/>
                <a:cs typeface="Droid Serif"/>
                <a:sym typeface="Droid Serif"/>
              </a:defRPr>
            </a:lvl1pPr>
          </a:lstStyle>
          <a:p>
            <a:pPr lvl="0">
              <a:defRPr sz="1800" b="0">
                <a:solidFill>
                  <a:srgbClr val="000000"/>
                </a:solidFill>
              </a:defRPr>
            </a:pPr>
            <a:r>
              <a:rPr lang="en-US" sz="3600" dirty="0">
                <a:solidFill>
                  <a:srgbClr val="FFFFFF"/>
                </a:solidFill>
                <a:latin typeface="+mj-lt"/>
              </a:rPr>
              <a:t>UNFCCC/IPCC Engagement Update</a:t>
            </a:r>
            <a:br>
              <a:rPr lang="en-US" sz="3600" dirty="0">
                <a:solidFill>
                  <a:srgbClr val="FFFFFF"/>
                </a:solidFill>
                <a:latin typeface="+mj-lt"/>
              </a:rPr>
            </a:br>
            <a:endParaRPr sz="3600" dirty="0">
              <a:solidFill>
                <a:srgbClr val="FFFFFF"/>
              </a:solidFill>
              <a:latin typeface="+mj-lt"/>
            </a:endParaRPr>
          </a:p>
        </p:txBody>
      </p:sp>
      <p:sp>
        <p:nvSpPr>
          <p:cNvPr id="11" name="Shape 11"/>
          <p:cNvSpPr/>
          <p:nvPr/>
        </p:nvSpPr>
        <p:spPr>
          <a:xfrm>
            <a:off x="622789" y="3759200"/>
            <a:ext cx="4810858" cy="2541589"/>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p>
            <a:pPr lvl="0" defTabSz="914400">
              <a:lnSpc>
                <a:spcPct val="150000"/>
              </a:lnSpc>
              <a:defRPr>
                <a:solidFill>
                  <a:srgbClr val="000000"/>
                </a:solidFill>
              </a:defRPr>
            </a:pPr>
            <a:r>
              <a:rPr lang="en-US" dirty="0">
                <a:solidFill>
                  <a:srgbClr val="FFFFFF"/>
                </a:solidFill>
                <a:latin typeface="+mj-lt"/>
                <a:ea typeface="Arial Bold"/>
                <a:cs typeface="Arial Bold"/>
                <a:sym typeface="Arial Bold"/>
              </a:rPr>
              <a:t>Akiko Suzuki</a:t>
            </a:r>
          </a:p>
          <a:p>
            <a:pPr lvl="0" defTabSz="914400">
              <a:lnSpc>
                <a:spcPct val="150000"/>
              </a:lnSpc>
              <a:defRPr>
                <a:solidFill>
                  <a:srgbClr val="000000"/>
                </a:solidFill>
              </a:defRPr>
            </a:pPr>
            <a:r>
              <a:rPr lang="en-US" dirty="0">
                <a:solidFill>
                  <a:srgbClr val="FFFFFF"/>
                </a:solidFill>
                <a:latin typeface="+mj-lt"/>
                <a:ea typeface="Arial Bold"/>
                <a:cs typeface="Arial Bold"/>
                <a:sym typeface="Arial Bold"/>
              </a:rPr>
              <a:t>Japan Aerospace Exploration Agency (JAXA)</a:t>
            </a:r>
            <a:endParaRPr dirty="0">
              <a:solidFill>
                <a:srgbClr val="FFFFFF"/>
              </a:solidFill>
              <a:latin typeface="+mj-lt"/>
              <a:ea typeface="Arial Bold"/>
              <a:cs typeface="Arial Bold"/>
              <a:sym typeface="Arial Bold"/>
            </a:endParaRPr>
          </a:p>
          <a:p>
            <a:pPr lvl="0" defTabSz="914400">
              <a:lnSpc>
                <a:spcPct val="150000"/>
              </a:lnSpc>
              <a:defRPr>
                <a:solidFill>
                  <a:srgbClr val="000000"/>
                </a:solidFill>
              </a:defRPr>
            </a:pPr>
            <a:r>
              <a:rPr dirty="0">
                <a:solidFill>
                  <a:srgbClr val="FFFFFF"/>
                </a:solidFill>
                <a:latin typeface="+mj-lt"/>
                <a:ea typeface="Arial Bold"/>
                <a:cs typeface="Arial Bold"/>
                <a:sym typeface="Arial Bold"/>
              </a:rPr>
              <a:t>SIT</a:t>
            </a:r>
            <a:r>
              <a:rPr lang="en-AU" dirty="0">
                <a:solidFill>
                  <a:srgbClr val="FFFFFF"/>
                </a:solidFill>
                <a:latin typeface="+mj-lt"/>
                <a:ea typeface="Arial Bold"/>
                <a:cs typeface="Arial Bold"/>
                <a:sym typeface="Arial Bold"/>
              </a:rPr>
              <a:t>-33 </a:t>
            </a:r>
            <a:endParaRPr dirty="0">
              <a:solidFill>
                <a:srgbClr val="FFFFFF"/>
              </a:solidFill>
              <a:latin typeface="+mj-lt"/>
              <a:ea typeface="Arial Bold"/>
              <a:cs typeface="Arial Bold"/>
              <a:sym typeface="Arial Bold"/>
            </a:endParaRPr>
          </a:p>
          <a:p>
            <a:pPr lvl="0" defTabSz="914400">
              <a:lnSpc>
                <a:spcPct val="150000"/>
              </a:lnSpc>
              <a:defRPr>
                <a:solidFill>
                  <a:srgbClr val="000000"/>
                </a:solidFill>
              </a:defRPr>
            </a:pPr>
            <a:r>
              <a:rPr dirty="0">
                <a:solidFill>
                  <a:srgbClr val="FFFFFF"/>
                </a:solidFill>
                <a:latin typeface="+mj-lt"/>
                <a:ea typeface="Arial Bold"/>
                <a:cs typeface="Arial Bold"/>
                <a:sym typeface="Arial Bold"/>
              </a:rPr>
              <a:t>CEOS </a:t>
            </a:r>
            <a:r>
              <a:rPr lang="en-US" dirty="0">
                <a:solidFill>
                  <a:srgbClr val="FFFFFF"/>
                </a:solidFill>
                <a:latin typeface="+mj-lt"/>
                <a:ea typeface="Arial Bold"/>
                <a:cs typeface="Arial Bold"/>
                <a:sym typeface="Arial Bold"/>
              </a:rPr>
              <a:t>Strategic </a:t>
            </a:r>
            <a:r>
              <a:rPr lang="en-AU" dirty="0">
                <a:solidFill>
                  <a:srgbClr val="FFFFFF"/>
                </a:solidFill>
                <a:latin typeface="+mj-lt"/>
                <a:ea typeface="Arial Bold"/>
                <a:cs typeface="Arial Bold"/>
                <a:sym typeface="Arial Bold"/>
              </a:rPr>
              <a:t>Implementation Team</a:t>
            </a:r>
            <a:endParaRPr dirty="0">
              <a:solidFill>
                <a:srgbClr val="FFFFFF"/>
              </a:solidFill>
              <a:latin typeface="+mj-lt"/>
              <a:ea typeface="Arial Bold"/>
              <a:cs typeface="Arial Bold"/>
              <a:sym typeface="Arial Bold"/>
            </a:endParaRPr>
          </a:p>
          <a:p>
            <a:pPr lvl="0" defTabSz="914400">
              <a:lnSpc>
                <a:spcPct val="150000"/>
              </a:lnSpc>
              <a:defRPr>
                <a:solidFill>
                  <a:srgbClr val="000000"/>
                </a:solidFill>
              </a:defRPr>
            </a:pPr>
            <a:r>
              <a:rPr lang="en-AU" dirty="0">
                <a:solidFill>
                  <a:srgbClr val="FFFFFF"/>
                </a:solidFill>
                <a:latin typeface="+mj-lt"/>
                <a:ea typeface="Arial Bold"/>
                <a:cs typeface="Arial Bold"/>
                <a:sym typeface="Arial Bold"/>
              </a:rPr>
              <a:t>University of Colorado, Boulder, USA</a:t>
            </a:r>
            <a:endParaRPr dirty="0">
              <a:solidFill>
                <a:srgbClr val="FFFFFF"/>
              </a:solidFill>
              <a:latin typeface="+mj-lt"/>
              <a:ea typeface="Arial Bold"/>
              <a:cs typeface="Arial Bold"/>
              <a:sym typeface="Arial Bold"/>
            </a:endParaRPr>
          </a:p>
          <a:p>
            <a:pPr lvl="0" defTabSz="914400">
              <a:lnSpc>
                <a:spcPct val="150000"/>
              </a:lnSpc>
              <a:defRPr>
                <a:solidFill>
                  <a:srgbClr val="000000"/>
                </a:solidFill>
              </a:defRPr>
            </a:pPr>
            <a:r>
              <a:rPr lang="en-AU" dirty="0">
                <a:solidFill>
                  <a:srgbClr val="FFFFFF"/>
                </a:solidFill>
                <a:latin typeface="+mj-lt"/>
                <a:ea typeface="Arial Bold"/>
                <a:cs typeface="Arial Bold"/>
                <a:sym typeface="Arial Bold"/>
              </a:rPr>
              <a:t>24</a:t>
            </a:r>
            <a:r>
              <a:rPr lang="en-AU" baseline="30000" dirty="0">
                <a:solidFill>
                  <a:srgbClr val="FFFFFF"/>
                </a:solidFill>
                <a:latin typeface="+mj-lt"/>
                <a:ea typeface="Arial Bold"/>
                <a:cs typeface="Arial Bold"/>
                <a:sym typeface="Arial Bold"/>
              </a:rPr>
              <a:t>th</a:t>
            </a:r>
            <a:r>
              <a:rPr lang="en-AU" dirty="0">
                <a:solidFill>
                  <a:srgbClr val="FFFFFF"/>
                </a:solidFill>
                <a:latin typeface="+mj-lt"/>
                <a:ea typeface="Arial Bold"/>
                <a:cs typeface="Arial Bold"/>
                <a:sym typeface="Arial Bold"/>
              </a:rPr>
              <a:t> April 2018</a:t>
            </a:r>
            <a:endParaRPr dirty="0">
              <a:solidFill>
                <a:srgbClr val="FFFFFF"/>
              </a:solidFill>
              <a:latin typeface="+mj-lt"/>
              <a:ea typeface="Arial Bold"/>
              <a:cs typeface="Arial Bold"/>
              <a:sym typeface="Arial Bold"/>
            </a:endParaRPr>
          </a:p>
        </p:txBody>
      </p:sp>
      <p:pic>
        <p:nvPicPr>
          <p:cNvPr id="12" name="ceos_logo.png"/>
          <p:cNvPicPr/>
          <p:nvPr/>
        </p:nvPicPr>
        <p:blipFill>
          <a:blip r:embed="rId3">
            <a:extLst/>
          </a:blip>
          <a:stretch>
            <a:fillRect/>
          </a:stretch>
        </p:blipFill>
        <p:spPr>
          <a:xfrm>
            <a:off x="622789" y="1217405"/>
            <a:ext cx="2507906" cy="993132"/>
          </a:xfrm>
          <a:prstGeom prst="rect">
            <a:avLst/>
          </a:prstGeom>
          <a:ln w="12700">
            <a:miter lim="400000"/>
          </a:ln>
        </p:spPr>
      </p:pic>
      <p:sp>
        <p:nvSpPr>
          <p:cNvPr id="5" name="Shape 10"/>
          <p:cNvSpPr txBox="1">
            <a:spLocks/>
          </p:cNvSpPr>
          <p:nvPr/>
        </p:nvSpPr>
        <p:spPr>
          <a:xfrm>
            <a:off x="622789" y="2246634"/>
            <a:ext cx="2806211" cy="210183"/>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defTabSz="914400">
              <a:defRPr sz="1800" b="0">
                <a:solidFill>
                  <a:srgbClr val="000000"/>
                </a:solidFill>
              </a:defRPr>
            </a:pPr>
            <a:r>
              <a:rPr lang="en-US" sz="1050" dirty="0">
                <a:solidFill>
                  <a:schemeClr val="bg1">
                    <a:lumMod val="20000"/>
                    <a:lumOff val="80000"/>
                  </a:schemeClr>
                </a:solidFill>
                <a:latin typeface="+mj-lt"/>
              </a:rPr>
              <a:t>Committee on Earth Observation Satellites</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25A1FE69-83DA-4355-956F-675E6BD7733A}"/>
              </a:ext>
            </a:extLst>
          </p:cNvPr>
          <p:cNvPicPr>
            <a:picLocks noChangeAspect="1"/>
          </p:cNvPicPr>
          <p:nvPr/>
        </p:nvPicPr>
        <p:blipFill>
          <a:blip r:embed="rId3"/>
          <a:stretch>
            <a:fillRect/>
          </a:stretch>
        </p:blipFill>
        <p:spPr>
          <a:xfrm>
            <a:off x="7559636" y="1388653"/>
            <a:ext cx="1285017" cy="1659347"/>
          </a:xfrm>
          <a:prstGeom prst="rect">
            <a:avLst/>
          </a:prstGeom>
        </p:spPr>
      </p:pic>
      <p:sp>
        <p:nvSpPr>
          <p:cNvPr id="2" name="スライド番号プレースホルダー 1">
            <a:extLst>
              <a:ext uri="{FF2B5EF4-FFF2-40B4-BE49-F238E27FC236}">
                <a16:creationId xmlns:a16="http://schemas.microsoft.com/office/drawing/2014/main" id="{1017616D-12DC-42B2-ABBF-D99F5648D32B}"/>
              </a:ext>
            </a:extLst>
          </p:cNvPr>
          <p:cNvSpPr>
            <a:spLocks noGrp="1"/>
          </p:cNvSpPr>
          <p:nvPr>
            <p:ph type="sldNum" sz="quarter" idx="2"/>
          </p:nvPr>
        </p:nvSpPr>
        <p:spPr>
          <a:xfrm>
            <a:off x="8763000" y="6594515"/>
            <a:ext cx="304800" cy="187285"/>
          </a:xfrm>
        </p:spPr>
        <p:txBody>
          <a:bodyPr/>
          <a:lstStyle/>
          <a:p>
            <a:pPr defTabSz="914400"/>
            <a:fld id="{86CB4B4D-7CA3-9044-876B-883B54F8677D}" type="slidenum">
              <a:rPr lang="uk-UA" smtClean="0"/>
              <a:pPr defTabSz="914400"/>
              <a:t>10</a:t>
            </a:fld>
            <a:endParaRPr lang="uk-UA" dirty="0"/>
          </a:p>
        </p:txBody>
      </p:sp>
      <p:sp>
        <p:nvSpPr>
          <p:cNvPr id="5" name="コンテンツ プレースホルダー 3">
            <a:extLst>
              <a:ext uri="{FF2B5EF4-FFF2-40B4-BE49-F238E27FC236}">
                <a16:creationId xmlns:a16="http://schemas.microsoft.com/office/drawing/2014/main" id="{8FF4BDAA-802E-407A-8925-EE4B65A75E78}"/>
              </a:ext>
            </a:extLst>
          </p:cNvPr>
          <p:cNvSpPr>
            <a:spLocks noGrp="1"/>
          </p:cNvSpPr>
          <p:nvPr>
            <p:ph sz="quarter" idx="11"/>
          </p:nvPr>
        </p:nvSpPr>
        <p:spPr>
          <a:xfrm>
            <a:off x="1524000" y="291557"/>
            <a:ext cx="6400800" cy="533400"/>
          </a:xfrm>
        </p:spPr>
        <p:txBody>
          <a:bodyPr/>
          <a:lstStyle/>
          <a:p>
            <a:pPr marL="0" indent="0" algn="ctr">
              <a:buNone/>
            </a:pPr>
            <a:r>
              <a:rPr kumimoji="1" lang="en-US" altLang="ja-JP" sz="2800" dirty="0"/>
              <a:t>Candidate for Vice Chair of WGCV</a:t>
            </a:r>
            <a:endParaRPr kumimoji="1" lang="ja-JP" altLang="en-US" sz="2800" dirty="0"/>
          </a:p>
        </p:txBody>
      </p:sp>
      <p:sp>
        <p:nvSpPr>
          <p:cNvPr id="10" name="コンテンツ プレースホルダー 2">
            <a:extLst>
              <a:ext uri="{FF2B5EF4-FFF2-40B4-BE49-F238E27FC236}">
                <a16:creationId xmlns:a16="http://schemas.microsoft.com/office/drawing/2014/main" id="{8207D9A5-B691-4633-A286-C38AA0A82124}"/>
              </a:ext>
            </a:extLst>
          </p:cNvPr>
          <p:cNvSpPr txBox="1">
            <a:spLocks/>
          </p:cNvSpPr>
          <p:nvPr/>
        </p:nvSpPr>
        <p:spPr>
          <a:xfrm>
            <a:off x="47739" y="1358357"/>
            <a:ext cx="7572261" cy="1798637"/>
          </a:xfrm>
          <a:prstGeom prst="rect">
            <a:avLst/>
          </a:prstGeom>
        </p:spPr>
        <p:txBody>
          <a:bodyPr/>
          <a:lstStyle>
            <a:lvl1pPr marL="342900" indent="-3429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1pPr>
            <a:lvl2pPr marL="768927" indent="-311727">
              <a:spcBef>
                <a:spcPts val="500"/>
              </a:spcBef>
              <a:buSzPct val="100000"/>
              <a:buFont typeface="Courier New" panose="02070309020205020404" pitchFamily="49" charset="0"/>
              <a:buChar char="o"/>
              <a:defRPr sz="2000">
                <a:solidFill>
                  <a:srgbClr val="002569"/>
                </a:solidFill>
                <a:latin typeface="+mj-lt"/>
                <a:ea typeface="Arial Bold"/>
                <a:cs typeface="Arial" panose="020B0604020202020204" pitchFamily="34" charset="0"/>
                <a:sym typeface="Arial Bold"/>
              </a:defRPr>
            </a:lvl2pPr>
            <a:lvl3pPr marL="1188719" indent="-274319">
              <a:spcBef>
                <a:spcPts val="500"/>
              </a:spcBef>
              <a:buSzPct val="100000"/>
              <a:buFont typeface="Wingdings" panose="05000000000000000000" pitchFamily="2" charset="2"/>
              <a:buChar char="§"/>
              <a:defRPr sz="2000">
                <a:solidFill>
                  <a:srgbClr val="002569"/>
                </a:solidFill>
                <a:latin typeface="+mj-lt"/>
                <a:ea typeface="Arial Bold"/>
                <a:cs typeface="Arial" panose="020B0604020202020204" pitchFamily="34" charset="0"/>
                <a:sym typeface="Arial Bold"/>
              </a:defRPr>
            </a:lvl3pPr>
            <a:lvl4pPr marL="1676400" indent="-3048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4pPr>
            <a:lvl5pPr marL="2171700" indent="-3429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0" indent="0" defTabSz="914400">
              <a:buNone/>
            </a:pPr>
            <a:r>
              <a:rPr kumimoji="1" lang="en-US" altLang="ja-JP" u="sng" dirty="0">
                <a:solidFill>
                  <a:srgbClr val="1C3D78"/>
                </a:solidFill>
              </a:rPr>
              <a:t>Dr. </a:t>
            </a:r>
            <a:r>
              <a:rPr kumimoji="1" lang="en-US" altLang="ja-JP" u="sng" dirty="0" err="1">
                <a:solidFill>
                  <a:srgbClr val="1C3D78"/>
                </a:solidFill>
              </a:rPr>
              <a:t>Kuze</a:t>
            </a:r>
            <a:r>
              <a:rPr kumimoji="1" lang="en-US" altLang="ja-JP" u="sng" dirty="0">
                <a:solidFill>
                  <a:srgbClr val="1C3D78"/>
                </a:solidFill>
              </a:rPr>
              <a:t>/JAXA: Candidate for vice chair of WGCV.</a:t>
            </a:r>
            <a:r>
              <a:rPr kumimoji="1" lang="en-US" altLang="ja-JP" dirty="0">
                <a:solidFill>
                  <a:srgbClr val="1C3D78"/>
                </a:solidFill>
              </a:rPr>
              <a:t>  </a:t>
            </a:r>
          </a:p>
          <a:p>
            <a:pPr defTabSz="914400">
              <a:buFont typeface="Wingdings" panose="05000000000000000000" pitchFamily="2" charset="2"/>
              <a:buChar char="ü"/>
            </a:pPr>
            <a:r>
              <a:rPr kumimoji="1" lang="en-US" altLang="ja-JP" sz="1800" dirty="0">
                <a:solidFill>
                  <a:srgbClr val="1C3D78"/>
                </a:solidFill>
              </a:rPr>
              <a:t>Has worked for the Greenhouse gases Observing Satellite (GOSAT) project </a:t>
            </a:r>
            <a:r>
              <a:rPr kumimoji="1" lang="en-US" altLang="ja-JP" sz="1800" dirty="0">
                <a:solidFill>
                  <a:srgbClr val="FF0000"/>
                </a:solidFill>
              </a:rPr>
              <a:t>for 15 years </a:t>
            </a:r>
            <a:r>
              <a:rPr kumimoji="1" lang="en-US" altLang="ja-JP" sz="1800" dirty="0">
                <a:solidFill>
                  <a:srgbClr val="1C3D78"/>
                </a:solidFill>
              </a:rPr>
              <a:t>for </a:t>
            </a:r>
            <a:r>
              <a:rPr kumimoji="1" lang="en-US" altLang="ja-JP" sz="1800" dirty="0">
                <a:solidFill>
                  <a:srgbClr val="FF0000"/>
                </a:solidFill>
              </a:rPr>
              <a:t>developing on-board instruments, calibrations and operation,</a:t>
            </a:r>
            <a:r>
              <a:rPr kumimoji="1" lang="en-US" altLang="ja-JP" sz="1800" dirty="0">
                <a:solidFill>
                  <a:srgbClr val="1C3D78"/>
                </a:solidFill>
              </a:rPr>
              <a:t> Level 0-1 processing of GOSAT data and the GOSAT Level 1 products. </a:t>
            </a:r>
          </a:p>
          <a:p>
            <a:pPr defTabSz="914400">
              <a:buFont typeface="Wingdings" panose="05000000000000000000" pitchFamily="2" charset="2"/>
              <a:buChar char="ü"/>
            </a:pPr>
            <a:r>
              <a:rPr kumimoji="1" lang="en-US" altLang="ja-JP" sz="1800" dirty="0">
                <a:solidFill>
                  <a:srgbClr val="1C3D78"/>
                </a:solidFill>
              </a:rPr>
              <a:t>Will lead WGCV with his </a:t>
            </a:r>
            <a:r>
              <a:rPr kumimoji="1" lang="en-US" altLang="ja-JP" sz="1800" dirty="0">
                <a:solidFill>
                  <a:srgbClr val="FF0000"/>
                </a:solidFill>
              </a:rPr>
              <a:t>expertise of Cal/Val</a:t>
            </a:r>
            <a:r>
              <a:rPr kumimoji="1" lang="en-US" altLang="ja-JP" sz="1800" dirty="0">
                <a:solidFill>
                  <a:srgbClr val="1C3D78"/>
                </a:solidFill>
              </a:rPr>
              <a:t> from GOSAT-OCO-2 cooperation and future cooperation with ESA, CNES and DLR.   </a:t>
            </a:r>
          </a:p>
        </p:txBody>
      </p:sp>
      <p:sp>
        <p:nvSpPr>
          <p:cNvPr id="11" name="テキスト ボックス 10">
            <a:extLst>
              <a:ext uri="{FF2B5EF4-FFF2-40B4-BE49-F238E27FC236}">
                <a16:creationId xmlns:a16="http://schemas.microsoft.com/office/drawing/2014/main" id="{005C7241-F5C3-46F3-905F-C9D14FAB2EA9}"/>
              </a:ext>
            </a:extLst>
          </p:cNvPr>
          <p:cNvSpPr txBox="1"/>
          <p:nvPr/>
        </p:nvSpPr>
        <p:spPr>
          <a:xfrm>
            <a:off x="6400800" y="1358357"/>
            <a:ext cx="259043" cy="369330"/>
          </a:xfrm>
          <a:prstGeom prst="rect">
            <a:avLst/>
          </a:prstGeom>
          <a:solidFill>
            <a:srgbClr val="FFC000"/>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US" altLang="ja-JP" sz="1800" b="1" i="0" u="none" strike="noStrike" cap="none" spc="0" normalizeH="0" baseline="0" dirty="0">
                <a:ln>
                  <a:noFill/>
                </a:ln>
                <a:solidFill>
                  <a:srgbClr val="002569"/>
                </a:solidFill>
                <a:effectLst/>
                <a:uFillTx/>
              </a:rPr>
              <a:t>B</a:t>
            </a:r>
            <a:endParaRPr kumimoji="0" lang="ja-JP" altLang="en-US" sz="1800" b="1" i="0" u="none" strike="noStrike" cap="none" spc="0" normalizeH="0" baseline="0" dirty="0">
              <a:ln>
                <a:noFill/>
              </a:ln>
              <a:solidFill>
                <a:srgbClr val="002569"/>
              </a:solidFill>
              <a:effectLst/>
              <a:uFillTx/>
            </a:endParaRPr>
          </a:p>
        </p:txBody>
      </p:sp>
      <p:sp>
        <p:nvSpPr>
          <p:cNvPr id="12" name="コンテンツ プレースホルダー 2">
            <a:extLst>
              <a:ext uri="{FF2B5EF4-FFF2-40B4-BE49-F238E27FC236}">
                <a16:creationId xmlns:a16="http://schemas.microsoft.com/office/drawing/2014/main" id="{9DBE5C28-4426-42CC-B41C-DF5FE676FDD1}"/>
              </a:ext>
            </a:extLst>
          </p:cNvPr>
          <p:cNvSpPr txBox="1">
            <a:spLocks/>
          </p:cNvSpPr>
          <p:nvPr/>
        </p:nvSpPr>
        <p:spPr>
          <a:xfrm>
            <a:off x="213819" y="3640157"/>
            <a:ext cx="8654897" cy="2362200"/>
          </a:xfrm>
          <a:prstGeom prst="rect">
            <a:avLst/>
          </a:prstGeom>
          <a:ln>
            <a:solidFill>
              <a:schemeClr val="tx1"/>
            </a:solidFill>
          </a:ln>
        </p:spPr>
        <p:txBody>
          <a:bodyPr/>
          <a:lstStyle>
            <a:lvl1pPr marL="342900" indent="-3429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1pPr>
            <a:lvl2pPr marL="768927" indent="-311727">
              <a:spcBef>
                <a:spcPts val="500"/>
              </a:spcBef>
              <a:buSzPct val="100000"/>
              <a:buFont typeface="Courier New" panose="02070309020205020404" pitchFamily="49" charset="0"/>
              <a:buChar char="o"/>
              <a:defRPr sz="2000">
                <a:solidFill>
                  <a:srgbClr val="002569"/>
                </a:solidFill>
                <a:latin typeface="+mj-lt"/>
                <a:ea typeface="Arial Bold"/>
                <a:cs typeface="Arial" panose="020B0604020202020204" pitchFamily="34" charset="0"/>
                <a:sym typeface="Arial Bold"/>
              </a:defRPr>
            </a:lvl2pPr>
            <a:lvl3pPr marL="1188719" indent="-274319">
              <a:spcBef>
                <a:spcPts val="500"/>
              </a:spcBef>
              <a:buSzPct val="100000"/>
              <a:buFont typeface="Wingdings" panose="05000000000000000000" pitchFamily="2" charset="2"/>
              <a:buChar char="§"/>
              <a:defRPr sz="2000">
                <a:solidFill>
                  <a:srgbClr val="002569"/>
                </a:solidFill>
                <a:latin typeface="+mj-lt"/>
                <a:ea typeface="Arial Bold"/>
                <a:cs typeface="Arial" panose="020B0604020202020204" pitchFamily="34" charset="0"/>
                <a:sym typeface="Arial Bold"/>
              </a:defRPr>
            </a:lvl3pPr>
            <a:lvl4pPr marL="1676400" indent="-3048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4pPr>
            <a:lvl5pPr marL="2171700" indent="-3429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0" indent="0" defTabSz="914400">
              <a:buNone/>
            </a:pPr>
            <a:r>
              <a:rPr kumimoji="1" lang="en-US" altLang="ja-JP" sz="1800" dirty="0">
                <a:solidFill>
                  <a:srgbClr val="1C3D78"/>
                </a:solidFill>
              </a:rPr>
              <a:t>His interests are;</a:t>
            </a:r>
          </a:p>
          <a:p>
            <a:pPr lvl="1" defTabSz="914400">
              <a:buFont typeface="Wingdings" panose="05000000000000000000" pitchFamily="2" charset="2"/>
              <a:buChar char="ü"/>
            </a:pPr>
            <a:r>
              <a:rPr kumimoji="1" lang="en-US" altLang="ja-JP" sz="1800" dirty="0">
                <a:solidFill>
                  <a:srgbClr val="1C3D78"/>
                </a:solidFill>
              </a:rPr>
              <a:t>Demonstrating reliability of remote sensing from space for newly-retrieved geophysical parameters.</a:t>
            </a:r>
          </a:p>
          <a:p>
            <a:pPr lvl="1" defTabSz="914400">
              <a:buFont typeface="Wingdings" panose="05000000000000000000" pitchFamily="2" charset="2"/>
              <a:buChar char="ü"/>
            </a:pPr>
            <a:r>
              <a:rPr kumimoji="1" lang="en-US" altLang="ja-JP" sz="1800" dirty="0">
                <a:solidFill>
                  <a:srgbClr val="1C3D78"/>
                </a:solidFill>
              </a:rPr>
              <a:t>Interpretation of the data from the near-future satellites with unique instrument designs from different space agencies.</a:t>
            </a:r>
          </a:p>
          <a:p>
            <a:pPr lvl="1" defTabSz="914400">
              <a:buFont typeface="Wingdings" panose="05000000000000000000" pitchFamily="2" charset="2"/>
              <a:buChar char="ü"/>
            </a:pPr>
            <a:r>
              <a:rPr kumimoji="1" lang="en-US" altLang="ja-JP" sz="1800" dirty="0">
                <a:solidFill>
                  <a:srgbClr val="1C3D78"/>
                </a:solidFill>
              </a:rPr>
              <a:t>Validation of vertical profiles of atmospheric constituents using airplanes and balloons in addition to ground measurements.</a:t>
            </a:r>
          </a:p>
          <a:p>
            <a:pPr lvl="1" defTabSz="914400">
              <a:buFont typeface="Wingdings" panose="05000000000000000000" pitchFamily="2" charset="2"/>
              <a:buChar char="ü"/>
            </a:pPr>
            <a:endParaRPr kumimoji="1" lang="en-US" altLang="ja-JP" sz="1800" dirty="0">
              <a:solidFill>
                <a:srgbClr val="1C3D78"/>
              </a:solidFill>
            </a:endParaRPr>
          </a:p>
          <a:p>
            <a:pPr defTabSz="914400">
              <a:buFont typeface="Wingdings" panose="05000000000000000000" pitchFamily="2" charset="2"/>
              <a:buChar char="ü"/>
            </a:pPr>
            <a:endParaRPr kumimoji="1" lang="en-US" altLang="ja-JP" sz="1800" dirty="0">
              <a:solidFill>
                <a:srgbClr val="1C3D78"/>
              </a:solidFill>
            </a:endParaRPr>
          </a:p>
        </p:txBody>
      </p:sp>
    </p:spTree>
    <p:extLst>
      <p:ext uri="{BB962C8B-B14F-4D97-AF65-F5344CB8AC3E}">
        <p14:creationId xmlns:p14="http://schemas.microsoft.com/office/powerpoint/2010/main" val="157223227"/>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AA0D6BA1-9598-4087-B41C-28F634CF0DA2}"/>
              </a:ext>
            </a:extLst>
          </p:cNvPr>
          <p:cNvSpPr>
            <a:spLocks noGrp="1"/>
          </p:cNvSpPr>
          <p:nvPr>
            <p:ph type="sldNum" sz="quarter" idx="2"/>
          </p:nvPr>
        </p:nvSpPr>
        <p:spPr/>
        <p:txBody>
          <a:bodyPr/>
          <a:lstStyle/>
          <a:p>
            <a:pPr defTabSz="914400"/>
            <a:fld id="{86CB4B4D-7CA3-9044-876B-883B54F8677D}" type="slidenum">
              <a:rPr lang="uk-UA" smtClean="0"/>
              <a:pPr defTabSz="914400"/>
              <a:t>11</a:t>
            </a:fld>
            <a:endParaRPr lang="uk-UA" dirty="0"/>
          </a:p>
        </p:txBody>
      </p:sp>
      <p:sp>
        <p:nvSpPr>
          <p:cNvPr id="4" name="コンテンツ プレースホルダー 3">
            <a:extLst>
              <a:ext uri="{FF2B5EF4-FFF2-40B4-BE49-F238E27FC236}">
                <a16:creationId xmlns:a16="http://schemas.microsoft.com/office/drawing/2014/main" id="{836F9DA9-BED1-4B94-9DF5-FFA3E6000385}"/>
              </a:ext>
            </a:extLst>
          </p:cNvPr>
          <p:cNvSpPr>
            <a:spLocks noGrp="1"/>
          </p:cNvSpPr>
          <p:nvPr>
            <p:ph sz="quarter" idx="11"/>
          </p:nvPr>
        </p:nvSpPr>
        <p:spPr>
          <a:xfrm>
            <a:off x="1828800" y="228600"/>
            <a:ext cx="5715000" cy="533400"/>
          </a:xfrm>
        </p:spPr>
        <p:txBody>
          <a:bodyPr/>
          <a:lstStyle/>
          <a:p>
            <a:pPr marL="0" indent="0">
              <a:buNone/>
            </a:pPr>
            <a:r>
              <a:rPr kumimoji="1" lang="en-US" altLang="ja-JP" dirty="0"/>
              <a:t>Expert comments to the draft of IPCC Guidelines</a:t>
            </a:r>
            <a:endParaRPr kumimoji="1" lang="ja-JP" altLang="en-US" dirty="0"/>
          </a:p>
        </p:txBody>
      </p:sp>
      <p:sp>
        <p:nvSpPr>
          <p:cNvPr id="13" name="コンテンツ プレースホルダー 2">
            <a:extLst>
              <a:ext uri="{FF2B5EF4-FFF2-40B4-BE49-F238E27FC236}">
                <a16:creationId xmlns:a16="http://schemas.microsoft.com/office/drawing/2014/main" id="{2E18A56C-C47F-43F5-8DE4-17BB6655A4FA}"/>
              </a:ext>
            </a:extLst>
          </p:cNvPr>
          <p:cNvSpPr txBox="1">
            <a:spLocks/>
          </p:cNvSpPr>
          <p:nvPr/>
        </p:nvSpPr>
        <p:spPr>
          <a:xfrm>
            <a:off x="152400" y="1295400"/>
            <a:ext cx="8763000" cy="4572000"/>
          </a:xfrm>
          <a:prstGeom prst="rect">
            <a:avLst/>
          </a:prstGeom>
        </p:spPr>
        <p:txBody>
          <a:bodyPr/>
          <a:lstStyle>
            <a:lvl1pPr marL="342900" indent="-3429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1pPr>
            <a:lvl2pPr marL="768927" indent="-311727">
              <a:spcBef>
                <a:spcPts val="500"/>
              </a:spcBef>
              <a:buSzPct val="100000"/>
              <a:buFont typeface="Courier New" panose="02070309020205020404" pitchFamily="49" charset="0"/>
              <a:buChar char="o"/>
              <a:defRPr sz="2000">
                <a:solidFill>
                  <a:srgbClr val="002569"/>
                </a:solidFill>
                <a:latin typeface="+mj-lt"/>
                <a:ea typeface="Arial Bold"/>
                <a:cs typeface="Arial" panose="020B0604020202020204" pitchFamily="34" charset="0"/>
                <a:sym typeface="Arial Bold"/>
              </a:defRPr>
            </a:lvl2pPr>
            <a:lvl3pPr marL="1188719" indent="-274319">
              <a:spcBef>
                <a:spcPts val="500"/>
              </a:spcBef>
              <a:buSzPct val="100000"/>
              <a:buFont typeface="Wingdings" panose="05000000000000000000" pitchFamily="2" charset="2"/>
              <a:buChar char="§"/>
              <a:defRPr sz="2000">
                <a:solidFill>
                  <a:srgbClr val="002569"/>
                </a:solidFill>
                <a:latin typeface="+mj-lt"/>
                <a:ea typeface="Arial Bold"/>
                <a:cs typeface="Arial" panose="020B0604020202020204" pitchFamily="34" charset="0"/>
                <a:sym typeface="Arial Bold"/>
              </a:defRPr>
            </a:lvl3pPr>
            <a:lvl4pPr marL="1676400" indent="-3048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4pPr>
            <a:lvl5pPr marL="2171700" indent="-3429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0" indent="0" defTabSz="363538">
              <a:buNone/>
            </a:pPr>
            <a:r>
              <a:rPr kumimoji="1" lang="ja-JP" altLang="en-US" sz="1800" b="1" dirty="0"/>
              <a:t>❖</a:t>
            </a:r>
            <a:r>
              <a:rPr kumimoji="1" lang="en-US" altLang="ja-JP" sz="1800" b="1" dirty="0"/>
              <a:t>	Expert Review on First Order Draft (FOD) of 2019 Refinement to  the 2006 	IPCC Guidelines for National Greenhouse Gas Inventories						</a:t>
            </a:r>
            <a:r>
              <a:rPr kumimoji="1" lang="en-US" altLang="ja-JP" sz="1800" dirty="0"/>
              <a:t>(December 4, 2017 – February 11, 2018)</a:t>
            </a:r>
          </a:p>
          <a:p>
            <a:pPr marL="0" indent="0" defTabSz="363538">
              <a:buNone/>
            </a:pPr>
            <a:endParaRPr kumimoji="1" lang="en-US" altLang="ja-JP" sz="1800" dirty="0"/>
          </a:p>
          <a:p>
            <a:pPr marL="361950" indent="-361950" defTabSz="914400">
              <a:buNone/>
            </a:pPr>
            <a:r>
              <a:rPr kumimoji="1" lang="en-US" altLang="ja-JP" sz="1800" dirty="0"/>
              <a:t>	JAXA submitted comments:</a:t>
            </a:r>
          </a:p>
          <a:p>
            <a:pPr marL="361950" indent="-361950" defTabSz="914400">
              <a:buNone/>
            </a:pPr>
            <a:endParaRPr kumimoji="1" lang="en-US" altLang="ja-JP" sz="1800" dirty="0"/>
          </a:p>
          <a:p>
            <a:pPr lvl="1" defTabSz="914400"/>
            <a:r>
              <a:rPr kumimoji="1" lang="en-US" altLang="ja-JP" sz="1600" dirty="0"/>
              <a:t>A series of GHG monitoring satellites on orbit in operation.</a:t>
            </a:r>
          </a:p>
          <a:p>
            <a:pPr lvl="1" defTabSz="914400"/>
            <a:r>
              <a:rPr kumimoji="1" lang="en-US" altLang="ja-JP" sz="1600" dirty="0"/>
              <a:t>Their observations and the result data available openly and freely.</a:t>
            </a:r>
          </a:p>
          <a:p>
            <a:pPr lvl="1" defTabSz="914400"/>
            <a:r>
              <a:rPr kumimoji="1" lang="en-US" altLang="ja-JP" sz="1600" dirty="0"/>
              <a:t>Continuity of future GHG satellite missions in next decade.</a:t>
            </a:r>
          </a:p>
          <a:p>
            <a:pPr lvl="1" defTabSz="914400"/>
            <a:r>
              <a:rPr kumimoji="1" lang="en-US" altLang="ja-JP" sz="1600" dirty="0"/>
              <a:t>Importance of high quality GHG information integrated with ground based measurements and models in supporting a monitoring and verification system  for NDCs and stocktaking, and CEOS and CGMS started activity to define an optimum constellation of satellites to meet requirements of such a monitoring and verification system.</a:t>
            </a:r>
          </a:p>
          <a:p>
            <a:pPr lvl="1" defTabSz="914400"/>
            <a:r>
              <a:rPr kumimoji="1" lang="en-US" altLang="ja-JP" sz="1600" dirty="0"/>
              <a:t>Further engagement of partnerships/collaboration: CEOS/CGMS for the space component aspects; GEO/WMO on the broader framework; GCOS, UNFCCC and IPCC in better defining the role for space-based observation in the inventory guidelines process.</a:t>
            </a:r>
          </a:p>
        </p:txBody>
      </p:sp>
      <p:pic>
        <p:nvPicPr>
          <p:cNvPr id="11" name="図 10">
            <a:extLst>
              <a:ext uri="{FF2B5EF4-FFF2-40B4-BE49-F238E27FC236}">
                <a16:creationId xmlns:a16="http://schemas.microsoft.com/office/drawing/2014/main" id="{E489B033-BC52-4793-98C5-A90E645AE5C8}"/>
              </a:ext>
            </a:extLst>
          </p:cNvPr>
          <p:cNvPicPr>
            <a:picLocks noChangeAspect="1"/>
          </p:cNvPicPr>
          <p:nvPr/>
        </p:nvPicPr>
        <p:blipFill>
          <a:blip r:embed="rId3">
            <a:clrChange>
              <a:clrFrom>
                <a:srgbClr val="EDF2F8"/>
              </a:clrFrom>
              <a:clrTo>
                <a:srgbClr val="EDF2F8">
                  <a:alpha val="0"/>
                </a:srgbClr>
              </a:clrTo>
            </a:clrChange>
          </a:blip>
          <a:stretch>
            <a:fillRect/>
          </a:stretch>
        </p:blipFill>
        <p:spPr>
          <a:xfrm>
            <a:off x="7162799" y="1824388"/>
            <a:ext cx="1600201" cy="1447800"/>
          </a:xfrm>
          <a:prstGeom prst="rect">
            <a:avLst/>
          </a:prstGeom>
        </p:spPr>
      </p:pic>
      <p:sp>
        <p:nvSpPr>
          <p:cNvPr id="5" name="正方形/長方形 4">
            <a:extLst>
              <a:ext uri="{FF2B5EF4-FFF2-40B4-BE49-F238E27FC236}">
                <a16:creationId xmlns:a16="http://schemas.microsoft.com/office/drawing/2014/main" id="{8BABA0CB-A20B-4FC5-A14F-798B8A467647}"/>
              </a:ext>
            </a:extLst>
          </p:cNvPr>
          <p:cNvSpPr/>
          <p:nvPr/>
        </p:nvSpPr>
        <p:spPr>
          <a:xfrm>
            <a:off x="457200" y="3081688"/>
            <a:ext cx="8458200" cy="3319112"/>
          </a:xfrm>
          <a:prstGeom prst="rect">
            <a:avLst/>
          </a:prstGeom>
          <a:noFill/>
          <a:ln w="12700" cap="flat">
            <a:solidFill>
              <a:srgbClr val="1C3D78"/>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ja-JP" altLang="en-US" sz="1800" b="0" i="0" u="none" strike="noStrike" cap="none" spc="0" normalizeH="0" baseline="0">
              <a:ln>
                <a:noFill/>
              </a:ln>
              <a:solidFill>
                <a:srgbClr val="002569"/>
              </a:solidFill>
              <a:effectLst/>
              <a:uFillTx/>
            </a:endParaRPr>
          </a:p>
        </p:txBody>
      </p:sp>
    </p:spTree>
    <p:extLst>
      <p:ext uri="{BB962C8B-B14F-4D97-AF65-F5344CB8AC3E}">
        <p14:creationId xmlns:p14="http://schemas.microsoft.com/office/powerpoint/2010/main" val="335638289"/>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4425954" y="3189678"/>
            <a:ext cx="2032965" cy="2829091"/>
          </a:xfrm>
          <a:prstGeom prst="rect">
            <a:avLst/>
          </a:prstGeom>
          <a:blipFill>
            <a:blip r:embed="rId3" cstate="print"/>
            <a:stretch>
              <a:fillRect/>
            </a:stretch>
          </a:blipFill>
        </p:spPr>
        <p:txBody>
          <a:bodyPr wrap="square" lIns="0" tIns="0" rIns="0" bIns="0" rtlCol="0"/>
          <a:lstStyle/>
          <a:p>
            <a:pPr algn="l" defTabSz="781903" rtl="0"/>
            <a:endParaRPr kumimoji="1" sz="1539" kern="1200">
              <a:solidFill>
                <a:prstClr val="black"/>
              </a:solidFill>
              <a:latin typeface="Calibri"/>
              <a:ea typeface="+mn-ea"/>
              <a:cs typeface="+mn-cs"/>
            </a:endParaRPr>
          </a:p>
        </p:txBody>
      </p:sp>
      <p:sp>
        <p:nvSpPr>
          <p:cNvPr id="4" name="object 4"/>
          <p:cNvSpPr/>
          <p:nvPr/>
        </p:nvSpPr>
        <p:spPr>
          <a:xfrm>
            <a:off x="4460241" y="3224934"/>
            <a:ext cx="1917688" cy="2714474"/>
          </a:xfrm>
          <a:prstGeom prst="rect">
            <a:avLst/>
          </a:prstGeom>
          <a:blipFill>
            <a:blip r:embed="rId4" cstate="print"/>
            <a:stretch>
              <a:fillRect/>
            </a:stretch>
          </a:blipFill>
        </p:spPr>
        <p:txBody>
          <a:bodyPr wrap="square" lIns="0" tIns="0" rIns="0" bIns="0" rtlCol="0"/>
          <a:lstStyle/>
          <a:p>
            <a:pPr algn="l" defTabSz="781903" rtl="0"/>
            <a:endParaRPr kumimoji="1" sz="1539" kern="1200">
              <a:solidFill>
                <a:prstClr val="black"/>
              </a:solidFill>
              <a:latin typeface="Calibri"/>
              <a:ea typeface="+mn-ea"/>
              <a:cs typeface="+mn-cs"/>
            </a:endParaRPr>
          </a:p>
        </p:txBody>
      </p:sp>
      <p:sp>
        <p:nvSpPr>
          <p:cNvPr id="5" name="object 5"/>
          <p:cNvSpPr/>
          <p:nvPr/>
        </p:nvSpPr>
        <p:spPr>
          <a:xfrm>
            <a:off x="4456167" y="3220865"/>
            <a:ext cx="1925453" cy="2721480"/>
          </a:xfrm>
          <a:custGeom>
            <a:avLst/>
            <a:gdLst/>
            <a:ahLst/>
            <a:cxnLst/>
            <a:rect l="l" t="t" r="r" b="b"/>
            <a:pathLst>
              <a:path w="2251709" h="3182620">
                <a:moveTo>
                  <a:pt x="0" y="0"/>
                </a:moveTo>
                <a:lnTo>
                  <a:pt x="2251116" y="0"/>
                </a:lnTo>
                <a:lnTo>
                  <a:pt x="2251116" y="3182504"/>
                </a:lnTo>
                <a:lnTo>
                  <a:pt x="0" y="3182504"/>
                </a:lnTo>
                <a:lnTo>
                  <a:pt x="0" y="0"/>
                </a:lnTo>
                <a:close/>
              </a:path>
            </a:pathLst>
          </a:custGeom>
          <a:ln w="9520">
            <a:solidFill>
              <a:srgbClr val="000000"/>
            </a:solidFill>
          </a:ln>
        </p:spPr>
        <p:txBody>
          <a:bodyPr wrap="square" lIns="0" tIns="0" rIns="0" bIns="0" rtlCol="0"/>
          <a:lstStyle/>
          <a:p>
            <a:pPr algn="l" defTabSz="781903" rtl="0"/>
            <a:endParaRPr kumimoji="1" sz="1539" kern="1200">
              <a:solidFill>
                <a:prstClr val="black"/>
              </a:solidFill>
              <a:latin typeface="Calibri"/>
              <a:ea typeface="+mn-ea"/>
              <a:cs typeface="+mn-cs"/>
            </a:endParaRPr>
          </a:p>
        </p:txBody>
      </p:sp>
      <p:sp>
        <p:nvSpPr>
          <p:cNvPr id="6" name="object 6"/>
          <p:cNvSpPr/>
          <p:nvPr/>
        </p:nvSpPr>
        <p:spPr>
          <a:xfrm>
            <a:off x="6419823" y="3189677"/>
            <a:ext cx="2050735" cy="2857524"/>
          </a:xfrm>
          <a:prstGeom prst="rect">
            <a:avLst/>
          </a:prstGeom>
          <a:blipFill>
            <a:blip r:embed="rId5" cstate="print"/>
            <a:stretch>
              <a:fillRect/>
            </a:stretch>
          </a:blipFill>
        </p:spPr>
        <p:txBody>
          <a:bodyPr wrap="square" lIns="0" tIns="0" rIns="0" bIns="0" rtlCol="0"/>
          <a:lstStyle/>
          <a:p>
            <a:pPr algn="l" defTabSz="781903" rtl="0"/>
            <a:endParaRPr kumimoji="1" sz="1539" kern="1200">
              <a:solidFill>
                <a:prstClr val="black"/>
              </a:solidFill>
              <a:latin typeface="Calibri"/>
              <a:ea typeface="+mn-ea"/>
              <a:cs typeface="+mn-cs"/>
            </a:endParaRPr>
          </a:p>
        </p:txBody>
      </p:sp>
      <p:sp>
        <p:nvSpPr>
          <p:cNvPr id="7" name="object 7"/>
          <p:cNvSpPr/>
          <p:nvPr/>
        </p:nvSpPr>
        <p:spPr>
          <a:xfrm>
            <a:off x="6453766" y="3224934"/>
            <a:ext cx="1935528" cy="2739722"/>
          </a:xfrm>
          <a:prstGeom prst="rect">
            <a:avLst/>
          </a:prstGeom>
          <a:blipFill>
            <a:blip r:embed="rId6" cstate="print"/>
            <a:stretch>
              <a:fillRect/>
            </a:stretch>
          </a:blipFill>
        </p:spPr>
        <p:txBody>
          <a:bodyPr wrap="square" lIns="0" tIns="0" rIns="0" bIns="0" rtlCol="0"/>
          <a:lstStyle/>
          <a:p>
            <a:pPr algn="l" defTabSz="781903" rtl="0"/>
            <a:endParaRPr kumimoji="1" sz="1539" kern="1200">
              <a:solidFill>
                <a:prstClr val="black"/>
              </a:solidFill>
              <a:latin typeface="Calibri"/>
              <a:ea typeface="+mn-ea"/>
              <a:cs typeface="+mn-cs"/>
            </a:endParaRPr>
          </a:p>
        </p:txBody>
      </p:sp>
      <p:sp>
        <p:nvSpPr>
          <p:cNvPr id="8" name="object 8"/>
          <p:cNvSpPr/>
          <p:nvPr/>
        </p:nvSpPr>
        <p:spPr>
          <a:xfrm>
            <a:off x="6449695" y="3220863"/>
            <a:ext cx="1942829" cy="2747001"/>
          </a:xfrm>
          <a:custGeom>
            <a:avLst/>
            <a:gdLst/>
            <a:ahLst/>
            <a:cxnLst/>
            <a:rect l="l" t="t" r="r" b="b"/>
            <a:pathLst>
              <a:path w="2272029" h="3212465">
                <a:moveTo>
                  <a:pt x="0" y="0"/>
                </a:moveTo>
                <a:lnTo>
                  <a:pt x="2271743" y="0"/>
                </a:lnTo>
                <a:lnTo>
                  <a:pt x="2271743" y="3211857"/>
                </a:lnTo>
                <a:lnTo>
                  <a:pt x="0" y="3211857"/>
                </a:lnTo>
                <a:lnTo>
                  <a:pt x="0" y="0"/>
                </a:lnTo>
                <a:close/>
              </a:path>
            </a:pathLst>
          </a:custGeom>
          <a:ln w="9520">
            <a:solidFill>
              <a:srgbClr val="000000"/>
            </a:solidFill>
          </a:ln>
        </p:spPr>
        <p:txBody>
          <a:bodyPr wrap="square" lIns="0" tIns="0" rIns="0" bIns="0" rtlCol="0"/>
          <a:lstStyle/>
          <a:p>
            <a:pPr algn="l" defTabSz="781903" rtl="0"/>
            <a:endParaRPr kumimoji="1" sz="1539" kern="1200">
              <a:solidFill>
                <a:prstClr val="black"/>
              </a:solidFill>
              <a:latin typeface="Calibri"/>
              <a:ea typeface="+mn-ea"/>
              <a:cs typeface="+mn-cs"/>
            </a:endParaRPr>
          </a:p>
        </p:txBody>
      </p:sp>
      <p:sp>
        <p:nvSpPr>
          <p:cNvPr id="9" name="object 9"/>
          <p:cNvSpPr txBox="1">
            <a:spLocks noGrp="1"/>
          </p:cNvSpPr>
          <p:nvPr>
            <p:ph type="title"/>
          </p:nvPr>
        </p:nvSpPr>
        <p:spPr>
          <a:xfrm>
            <a:off x="793237" y="678288"/>
            <a:ext cx="2372336" cy="368434"/>
          </a:xfrm>
          <a:prstGeom prst="rect">
            <a:avLst/>
          </a:prstGeom>
        </p:spPr>
        <p:txBody>
          <a:bodyPr vert="horz" wrap="square" lIns="0" tIns="0" rIns="0" bIns="0" rtlCol="0">
            <a:spAutoFit/>
          </a:bodyPr>
          <a:lstStyle/>
          <a:p>
            <a:pPr marL="10860"/>
            <a:r>
              <a:rPr dirty="0"/>
              <a:t>About</a:t>
            </a:r>
            <a:r>
              <a:rPr spc="-90" dirty="0"/>
              <a:t> </a:t>
            </a:r>
            <a:r>
              <a:rPr dirty="0"/>
              <a:t>Guidebook</a:t>
            </a:r>
          </a:p>
        </p:txBody>
      </p:sp>
      <p:sp>
        <p:nvSpPr>
          <p:cNvPr id="10" name="object 10"/>
          <p:cNvSpPr txBox="1"/>
          <p:nvPr/>
        </p:nvSpPr>
        <p:spPr>
          <a:xfrm>
            <a:off x="827290" y="1413931"/>
            <a:ext cx="3360039" cy="1184299"/>
          </a:xfrm>
          <a:prstGeom prst="rect">
            <a:avLst/>
          </a:prstGeom>
        </p:spPr>
        <p:txBody>
          <a:bodyPr vert="horz" wrap="square" lIns="0" tIns="0" rIns="0" bIns="0" rtlCol="0">
            <a:spAutoFit/>
          </a:bodyPr>
          <a:lstStyle/>
          <a:p>
            <a:pPr marL="238915" marR="4344" indent="-228055" algn="l" defTabSz="781903" rtl="0">
              <a:lnSpc>
                <a:spcPct val="99500"/>
              </a:lnSpc>
              <a:buClr>
                <a:srgbClr val="FF6600"/>
              </a:buClr>
              <a:buFontTx/>
              <a:buChar char="✓"/>
              <a:tabLst>
                <a:tab pos="242173" algn="l"/>
              </a:tabLst>
            </a:pPr>
            <a:r>
              <a:rPr kumimoji="1" sz="1539" kern="1200" spc="-86" dirty="0">
                <a:solidFill>
                  <a:prstClr val="black"/>
                </a:solidFill>
                <a:latin typeface="Arial"/>
                <a:ea typeface="+mn-ea"/>
                <a:cs typeface="Arial"/>
              </a:rPr>
              <a:t>To </a:t>
            </a:r>
            <a:r>
              <a:rPr kumimoji="1" sz="1539" kern="1200" spc="-4" dirty="0">
                <a:solidFill>
                  <a:prstClr val="black"/>
                </a:solidFill>
                <a:latin typeface="Arial"/>
                <a:ea typeface="+mn-ea"/>
                <a:cs typeface="Arial"/>
              </a:rPr>
              <a:t>promote </a:t>
            </a:r>
            <a:r>
              <a:rPr kumimoji="1" sz="1539" kern="1200" dirty="0">
                <a:solidFill>
                  <a:prstClr val="black"/>
                </a:solidFill>
                <a:latin typeface="Arial"/>
                <a:ea typeface="+mn-ea"/>
                <a:cs typeface="Arial"/>
              </a:rPr>
              <a:t>the </a:t>
            </a:r>
            <a:r>
              <a:rPr kumimoji="1" sz="1539" kern="1200" spc="-4" dirty="0">
                <a:solidFill>
                  <a:prstClr val="black"/>
                </a:solidFill>
                <a:latin typeface="Arial"/>
                <a:ea typeface="+mn-ea"/>
                <a:cs typeface="Arial"/>
              </a:rPr>
              <a:t>use of </a:t>
            </a:r>
            <a:r>
              <a:rPr kumimoji="1" sz="1539" kern="1200" dirty="0">
                <a:solidFill>
                  <a:prstClr val="black"/>
                </a:solidFill>
                <a:latin typeface="Arial"/>
                <a:ea typeface="+mn-ea"/>
                <a:cs typeface="Arial"/>
              </a:rPr>
              <a:t>satellite </a:t>
            </a:r>
            <a:r>
              <a:rPr kumimoji="1" sz="1539" kern="1200" spc="-385" dirty="0">
                <a:solidFill>
                  <a:prstClr val="black"/>
                </a:solidFill>
                <a:latin typeface="Arial"/>
                <a:ea typeface="+mn-ea"/>
                <a:cs typeface="Arial"/>
              </a:rPr>
              <a:t>GHG  </a:t>
            </a:r>
            <a:r>
              <a:rPr kumimoji="1" sz="1539" kern="1200" spc="-4" dirty="0">
                <a:solidFill>
                  <a:prstClr val="black"/>
                </a:solidFill>
                <a:latin typeface="Arial"/>
                <a:ea typeface="+mn-ea"/>
                <a:cs typeface="Arial"/>
              </a:rPr>
              <a:t>data and </a:t>
            </a:r>
            <a:r>
              <a:rPr kumimoji="1" sz="1539" kern="1200" dirty="0">
                <a:solidFill>
                  <a:prstClr val="black"/>
                </a:solidFill>
                <a:latin typeface="Arial"/>
                <a:ea typeface="+mn-ea"/>
                <a:cs typeface="Arial"/>
              </a:rPr>
              <a:t>contribute to </a:t>
            </a:r>
            <a:r>
              <a:rPr kumimoji="1" sz="1539" b="1" kern="1200" dirty="0">
                <a:solidFill>
                  <a:prstClr val="black"/>
                </a:solidFill>
                <a:latin typeface="Arial"/>
                <a:ea typeface="+mn-ea"/>
                <a:cs typeface="Arial"/>
              </a:rPr>
              <a:t>2019  </a:t>
            </a:r>
            <a:r>
              <a:rPr kumimoji="1" sz="1539" b="1" kern="1200" spc="-4" dirty="0">
                <a:solidFill>
                  <a:prstClr val="black"/>
                </a:solidFill>
                <a:latin typeface="Arial"/>
                <a:ea typeface="+mn-ea"/>
                <a:cs typeface="Arial"/>
              </a:rPr>
              <a:t>Refinement </a:t>
            </a:r>
            <a:r>
              <a:rPr kumimoji="1" sz="1539" b="1" kern="1200" dirty="0">
                <a:solidFill>
                  <a:prstClr val="black"/>
                </a:solidFill>
                <a:latin typeface="Arial"/>
                <a:ea typeface="+mn-ea"/>
                <a:cs typeface="Arial"/>
              </a:rPr>
              <a:t>to the </a:t>
            </a:r>
            <a:r>
              <a:rPr kumimoji="1" sz="1539" b="1" kern="1200" spc="-4" dirty="0">
                <a:solidFill>
                  <a:prstClr val="black"/>
                </a:solidFill>
                <a:latin typeface="Arial"/>
                <a:ea typeface="+mn-ea"/>
                <a:cs typeface="Arial"/>
              </a:rPr>
              <a:t>2006 </a:t>
            </a:r>
            <a:r>
              <a:rPr kumimoji="1" sz="1539" b="1" kern="1200" dirty="0">
                <a:solidFill>
                  <a:prstClr val="black"/>
                </a:solidFill>
                <a:latin typeface="Arial"/>
                <a:ea typeface="+mn-ea"/>
                <a:cs typeface="Arial"/>
              </a:rPr>
              <a:t>IPCC  Guidelines for </a:t>
            </a:r>
            <a:r>
              <a:rPr kumimoji="1" sz="1539" b="1" kern="1200" spc="-4" dirty="0">
                <a:solidFill>
                  <a:prstClr val="black"/>
                </a:solidFill>
                <a:latin typeface="Arial"/>
                <a:ea typeface="+mn-ea"/>
                <a:cs typeface="Arial"/>
              </a:rPr>
              <a:t>National  </a:t>
            </a:r>
            <a:r>
              <a:rPr kumimoji="1" sz="1539" b="1" kern="1200" dirty="0">
                <a:solidFill>
                  <a:prstClr val="black"/>
                </a:solidFill>
                <a:latin typeface="Arial"/>
                <a:ea typeface="+mn-ea"/>
                <a:cs typeface="Arial"/>
              </a:rPr>
              <a:t>Greenhouse Gas</a:t>
            </a:r>
            <a:r>
              <a:rPr kumimoji="1" sz="1539" b="1" kern="1200" spc="-94" dirty="0">
                <a:solidFill>
                  <a:prstClr val="black"/>
                </a:solidFill>
                <a:latin typeface="Arial"/>
                <a:ea typeface="+mn-ea"/>
                <a:cs typeface="Arial"/>
              </a:rPr>
              <a:t> </a:t>
            </a:r>
            <a:r>
              <a:rPr kumimoji="1" sz="1539" b="1" kern="1200" dirty="0">
                <a:solidFill>
                  <a:prstClr val="black"/>
                </a:solidFill>
                <a:latin typeface="Arial"/>
                <a:ea typeface="+mn-ea"/>
                <a:cs typeface="Arial"/>
              </a:rPr>
              <a:t>Inventories.</a:t>
            </a:r>
            <a:endParaRPr kumimoji="1" sz="1539" kern="1200">
              <a:solidFill>
                <a:prstClr val="black"/>
              </a:solidFill>
              <a:latin typeface="Arial"/>
              <a:ea typeface="+mn-ea"/>
              <a:cs typeface="Arial"/>
            </a:endParaRPr>
          </a:p>
        </p:txBody>
      </p:sp>
      <p:sp>
        <p:nvSpPr>
          <p:cNvPr id="11" name="object 11"/>
          <p:cNvSpPr txBox="1"/>
          <p:nvPr/>
        </p:nvSpPr>
        <p:spPr>
          <a:xfrm>
            <a:off x="827289" y="2813746"/>
            <a:ext cx="1470425" cy="698525"/>
          </a:xfrm>
          <a:prstGeom prst="rect">
            <a:avLst/>
          </a:prstGeom>
        </p:spPr>
        <p:txBody>
          <a:bodyPr vert="horz" wrap="square" lIns="0" tIns="0" rIns="0" bIns="0" rtlCol="0">
            <a:spAutoFit/>
          </a:bodyPr>
          <a:lstStyle/>
          <a:p>
            <a:pPr marL="241630" indent="-230770" algn="l" defTabSz="781903" rtl="0">
              <a:buClr>
                <a:srgbClr val="FF6600"/>
              </a:buClr>
              <a:buFontTx/>
              <a:buChar char="✓"/>
              <a:tabLst>
                <a:tab pos="242173" algn="l"/>
              </a:tabLst>
            </a:pPr>
            <a:r>
              <a:rPr kumimoji="1" sz="1539" kern="1200" dirty="0">
                <a:solidFill>
                  <a:prstClr val="black"/>
                </a:solidFill>
                <a:latin typeface="Arial"/>
                <a:ea typeface="+mn-ea"/>
                <a:cs typeface="Arial"/>
              </a:rPr>
              <a:t>Schedule</a:t>
            </a:r>
            <a:endParaRPr kumimoji="1" sz="1539" kern="1200">
              <a:solidFill>
                <a:prstClr val="black"/>
              </a:solidFill>
              <a:latin typeface="Arial"/>
              <a:ea typeface="+mn-ea"/>
              <a:cs typeface="Arial"/>
            </a:endParaRPr>
          </a:p>
          <a:p>
            <a:pPr marL="361629" lvl="1" indent="-122715" algn="l" defTabSz="781903" rtl="0">
              <a:lnSpc>
                <a:spcPts val="1821"/>
              </a:lnSpc>
              <a:spcBef>
                <a:spcPts val="34"/>
              </a:spcBef>
              <a:buFontTx/>
              <a:buChar char="•"/>
              <a:tabLst>
                <a:tab pos="362173" algn="l"/>
              </a:tabLst>
            </a:pPr>
            <a:r>
              <a:rPr kumimoji="1" sz="1539" kern="1200" spc="-4" dirty="0">
                <a:solidFill>
                  <a:prstClr val="black"/>
                </a:solidFill>
                <a:latin typeface="Arial"/>
                <a:ea typeface="+mn-ea"/>
                <a:cs typeface="Arial"/>
              </a:rPr>
              <a:t>Draft</a:t>
            </a:r>
            <a:endParaRPr kumimoji="1" sz="1539" kern="1200">
              <a:solidFill>
                <a:prstClr val="black"/>
              </a:solidFill>
              <a:latin typeface="Arial"/>
              <a:ea typeface="+mn-ea"/>
              <a:cs typeface="Arial"/>
            </a:endParaRPr>
          </a:p>
          <a:p>
            <a:pPr marL="361629" lvl="1" indent="-122715" algn="l" defTabSz="781903" rtl="0">
              <a:lnSpc>
                <a:spcPts val="1821"/>
              </a:lnSpc>
              <a:buFontTx/>
              <a:buChar char="•"/>
              <a:tabLst>
                <a:tab pos="362173" algn="l"/>
              </a:tabLst>
            </a:pPr>
            <a:r>
              <a:rPr kumimoji="1" sz="1539" kern="1200" dirty="0">
                <a:solidFill>
                  <a:prstClr val="black"/>
                </a:solidFill>
                <a:latin typeface="Arial"/>
                <a:ea typeface="+mn-ea"/>
                <a:cs typeface="Arial"/>
              </a:rPr>
              <a:t>Open</a:t>
            </a:r>
            <a:r>
              <a:rPr kumimoji="1" sz="1539" kern="1200" spc="-90" dirty="0">
                <a:solidFill>
                  <a:prstClr val="black"/>
                </a:solidFill>
                <a:latin typeface="Arial"/>
                <a:ea typeface="+mn-ea"/>
                <a:cs typeface="Arial"/>
              </a:rPr>
              <a:t> </a:t>
            </a:r>
            <a:r>
              <a:rPr kumimoji="1" sz="1539" kern="1200" dirty="0">
                <a:solidFill>
                  <a:prstClr val="black"/>
                </a:solidFill>
                <a:latin typeface="Arial"/>
                <a:ea typeface="+mn-ea"/>
                <a:cs typeface="Arial"/>
              </a:rPr>
              <a:t>review</a:t>
            </a:r>
            <a:endParaRPr kumimoji="1" sz="1539" kern="1200">
              <a:solidFill>
                <a:prstClr val="black"/>
              </a:solidFill>
              <a:latin typeface="Arial"/>
              <a:ea typeface="+mn-ea"/>
              <a:cs typeface="Arial"/>
            </a:endParaRPr>
          </a:p>
        </p:txBody>
      </p:sp>
      <p:sp>
        <p:nvSpPr>
          <p:cNvPr id="12" name="object 12"/>
          <p:cNvSpPr txBox="1"/>
          <p:nvPr/>
        </p:nvSpPr>
        <p:spPr>
          <a:xfrm>
            <a:off x="2513478" y="3052619"/>
            <a:ext cx="1293409" cy="698525"/>
          </a:xfrm>
          <a:prstGeom prst="rect">
            <a:avLst/>
          </a:prstGeom>
        </p:spPr>
        <p:txBody>
          <a:bodyPr vert="horz" wrap="square" lIns="0" tIns="0" rIns="0" bIns="0" rtlCol="0">
            <a:spAutoFit/>
          </a:bodyPr>
          <a:lstStyle/>
          <a:p>
            <a:pPr marL="10860" algn="l" defTabSz="781903" rtl="0">
              <a:lnSpc>
                <a:spcPts val="1821"/>
              </a:lnSpc>
            </a:pPr>
            <a:r>
              <a:rPr kumimoji="1" sz="1539" kern="1200" dirty="0">
                <a:solidFill>
                  <a:prstClr val="black"/>
                </a:solidFill>
                <a:latin typeface="Arial"/>
                <a:ea typeface="+mn-ea"/>
                <a:cs typeface="Arial"/>
              </a:rPr>
              <a:t>= Oct.</a:t>
            </a:r>
            <a:r>
              <a:rPr kumimoji="1" sz="1539" kern="1200" spc="-90" dirty="0">
                <a:solidFill>
                  <a:prstClr val="black"/>
                </a:solidFill>
                <a:latin typeface="Arial"/>
                <a:ea typeface="+mn-ea"/>
                <a:cs typeface="Arial"/>
              </a:rPr>
              <a:t> </a:t>
            </a:r>
            <a:r>
              <a:rPr kumimoji="1" sz="1539" kern="1200" spc="-4" dirty="0">
                <a:solidFill>
                  <a:prstClr val="black"/>
                </a:solidFill>
                <a:latin typeface="Arial"/>
                <a:ea typeface="+mn-ea"/>
                <a:cs typeface="Arial"/>
              </a:rPr>
              <a:t>2017</a:t>
            </a:r>
            <a:endParaRPr kumimoji="1" sz="1539" kern="1200">
              <a:solidFill>
                <a:prstClr val="black"/>
              </a:solidFill>
              <a:latin typeface="Arial"/>
              <a:ea typeface="+mn-ea"/>
              <a:cs typeface="Arial"/>
            </a:endParaRPr>
          </a:p>
          <a:p>
            <a:pPr marL="10860" algn="l" defTabSz="781903" rtl="0">
              <a:lnSpc>
                <a:spcPts val="1821"/>
              </a:lnSpc>
            </a:pPr>
            <a:r>
              <a:rPr kumimoji="1" sz="1539" kern="1200" dirty="0">
                <a:solidFill>
                  <a:prstClr val="black"/>
                </a:solidFill>
                <a:latin typeface="Arial"/>
                <a:ea typeface="+mn-ea"/>
                <a:cs typeface="Arial"/>
              </a:rPr>
              <a:t>= </a:t>
            </a:r>
            <a:r>
              <a:rPr kumimoji="1" sz="1539" kern="1200" spc="-34" dirty="0">
                <a:solidFill>
                  <a:prstClr val="black"/>
                </a:solidFill>
                <a:latin typeface="Arial"/>
                <a:ea typeface="+mn-ea"/>
                <a:cs typeface="Arial"/>
              </a:rPr>
              <a:t>Nov.</a:t>
            </a:r>
            <a:r>
              <a:rPr kumimoji="1" sz="1539" kern="1200" spc="-73" dirty="0">
                <a:solidFill>
                  <a:prstClr val="black"/>
                </a:solidFill>
                <a:latin typeface="Arial"/>
                <a:ea typeface="+mn-ea"/>
                <a:cs typeface="Arial"/>
              </a:rPr>
              <a:t> </a:t>
            </a:r>
            <a:r>
              <a:rPr kumimoji="1" sz="1539" kern="1200" spc="-4" dirty="0">
                <a:solidFill>
                  <a:prstClr val="black"/>
                </a:solidFill>
                <a:latin typeface="Arial"/>
                <a:ea typeface="+mn-ea"/>
                <a:cs typeface="Arial"/>
              </a:rPr>
              <a:t>2017</a:t>
            </a:r>
            <a:endParaRPr kumimoji="1" sz="1539" kern="1200">
              <a:solidFill>
                <a:prstClr val="black"/>
              </a:solidFill>
              <a:latin typeface="Arial"/>
              <a:ea typeface="+mn-ea"/>
              <a:cs typeface="Arial"/>
            </a:endParaRPr>
          </a:p>
          <a:p>
            <a:pPr marL="282354" algn="l" defTabSz="781903" rtl="0">
              <a:spcBef>
                <a:spcPts val="34"/>
              </a:spcBef>
            </a:pPr>
            <a:r>
              <a:rPr kumimoji="1" sz="1539" kern="1200" dirty="0">
                <a:solidFill>
                  <a:prstClr val="black"/>
                </a:solidFill>
                <a:latin typeface="Arial"/>
                <a:ea typeface="+mn-ea"/>
                <a:cs typeface="Arial"/>
              </a:rPr>
              <a:t>- Feb.</a:t>
            </a:r>
            <a:r>
              <a:rPr kumimoji="1" sz="1539" kern="1200" spc="-90" dirty="0">
                <a:solidFill>
                  <a:prstClr val="black"/>
                </a:solidFill>
                <a:latin typeface="Arial"/>
                <a:ea typeface="+mn-ea"/>
                <a:cs typeface="Arial"/>
              </a:rPr>
              <a:t> </a:t>
            </a:r>
            <a:r>
              <a:rPr kumimoji="1" sz="1539" kern="1200" spc="-4" dirty="0">
                <a:solidFill>
                  <a:prstClr val="black"/>
                </a:solidFill>
                <a:latin typeface="Arial"/>
                <a:ea typeface="+mn-ea"/>
                <a:cs typeface="Arial"/>
              </a:rPr>
              <a:t>2018</a:t>
            </a:r>
            <a:endParaRPr kumimoji="1" sz="1539" kern="1200">
              <a:solidFill>
                <a:prstClr val="black"/>
              </a:solidFill>
              <a:latin typeface="Arial"/>
              <a:ea typeface="+mn-ea"/>
              <a:cs typeface="Arial"/>
            </a:endParaRPr>
          </a:p>
        </p:txBody>
      </p:sp>
      <p:sp>
        <p:nvSpPr>
          <p:cNvPr id="13" name="object 13"/>
          <p:cNvSpPr txBox="1"/>
          <p:nvPr/>
        </p:nvSpPr>
        <p:spPr>
          <a:xfrm>
            <a:off x="827153" y="3758488"/>
            <a:ext cx="3530540" cy="2363147"/>
          </a:xfrm>
          <a:prstGeom prst="rect">
            <a:avLst/>
          </a:prstGeom>
        </p:spPr>
        <p:txBody>
          <a:bodyPr vert="horz" wrap="square" lIns="0" tIns="0" rIns="0" bIns="0" rtlCol="0">
            <a:spAutoFit/>
          </a:bodyPr>
          <a:lstStyle/>
          <a:p>
            <a:pPr marL="361629" indent="-122715" algn="l" defTabSz="781903" rtl="0">
              <a:lnSpc>
                <a:spcPts val="1821"/>
              </a:lnSpc>
              <a:buFontTx/>
              <a:buChar char="•"/>
              <a:tabLst>
                <a:tab pos="362173" algn="l"/>
              </a:tabLst>
            </a:pPr>
            <a:r>
              <a:rPr kumimoji="1" sz="1539" kern="1200" spc="-4" dirty="0">
                <a:solidFill>
                  <a:prstClr val="black"/>
                </a:solidFill>
                <a:latin typeface="Arial"/>
                <a:ea typeface="+mn-ea"/>
                <a:cs typeface="Arial"/>
              </a:rPr>
              <a:t>UNFCCC COP23 </a:t>
            </a:r>
            <a:r>
              <a:rPr kumimoji="1" sz="1539" kern="1200" dirty="0">
                <a:solidFill>
                  <a:prstClr val="black"/>
                </a:solidFill>
                <a:latin typeface="Arial"/>
                <a:ea typeface="+mn-ea"/>
                <a:cs typeface="Arial"/>
              </a:rPr>
              <a:t>= </a:t>
            </a:r>
            <a:r>
              <a:rPr kumimoji="1" sz="1539" kern="1200" spc="-34" dirty="0">
                <a:solidFill>
                  <a:prstClr val="black"/>
                </a:solidFill>
                <a:latin typeface="Arial"/>
                <a:ea typeface="+mn-ea"/>
                <a:cs typeface="Arial"/>
              </a:rPr>
              <a:t>Nov.</a:t>
            </a:r>
            <a:r>
              <a:rPr kumimoji="1" sz="1539" kern="1200" spc="-56" dirty="0">
                <a:solidFill>
                  <a:prstClr val="black"/>
                </a:solidFill>
                <a:latin typeface="Arial"/>
                <a:ea typeface="+mn-ea"/>
                <a:cs typeface="Arial"/>
              </a:rPr>
              <a:t> </a:t>
            </a:r>
            <a:r>
              <a:rPr kumimoji="1" sz="1539" kern="1200" spc="-4" dirty="0">
                <a:solidFill>
                  <a:prstClr val="black"/>
                </a:solidFill>
                <a:latin typeface="Arial"/>
                <a:ea typeface="+mn-ea"/>
                <a:cs typeface="Arial"/>
              </a:rPr>
              <a:t>2017</a:t>
            </a:r>
            <a:endParaRPr kumimoji="1" sz="1539" kern="1200">
              <a:solidFill>
                <a:prstClr val="black"/>
              </a:solidFill>
              <a:latin typeface="Arial"/>
              <a:ea typeface="+mn-ea"/>
              <a:cs typeface="Arial"/>
            </a:endParaRPr>
          </a:p>
          <a:p>
            <a:pPr marL="361629" indent="-122715" algn="l" defTabSz="781903" rtl="0">
              <a:lnSpc>
                <a:spcPts val="1821"/>
              </a:lnSpc>
              <a:buFontTx/>
              <a:buChar char="•"/>
              <a:tabLst>
                <a:tab pos="362173" algn="l"/>
              </a:tabLst>
            </a:pPr>
            <a:r>
              <a:rPr kumimoji="1" sz="1539" kern="1200" spc="-4" dirty="0">
                <a:solidFill>
                  <a:prstClr val="black"/>
                </a:solidFill>
                <a:latin typeface="Arial"/>
                <a:ea typeface="+mn-ea"/>
                <a:cs typeface="Arial"/>
              </a:rPr>
              <a:t>2</a:t>
            </a:r>
            <a:r>
              <a:rPr kumimoji="1" sz="1539" kern="1200" spc="-6" baseline="25462" dirty="0">
                <a:solidFill>
                  <a:prstClr val="black"/>
                </a:solidFill>
                <a:latin typeface="Arial"/>
                <a:ea typeface="+mn-ea"/>
                <a:cs typeface="Arial"/>
              </a:rPr>
              <a:t>nd </a:t>
            </a:r>
            <a:r>
              <a:rPr kumimoji="1" sz="1539" kern="1200" dirty="0">
                <a:solidFill>
                  <a:prstClr val="black"/>
                </a:solidFill>
                <a:latin typeface="Arial"/>
                <a:ea typeface="+mn-ea"/>
                <a:cs typeface="Arial"/>
              </a:rPr>
              <a:t>Expert Mtg = Feb.</a:t>
            </a:r>
            <a:r>
              <a:rPr kumimoji="1" sz="1539" kern="1200" spc="141" dirty="0">
                <a:solidFill>
                  <a:prstClr val="black"/>
                </a:solidFill>
                <a:latin typeface="Arial"/>
                <a:ea typeface="+mn-ea"/>
                <a:cs typeface="Arial"/>
              </a:rPr>
              <a:t> </a:t>
            </a:r>
            <a:r>
              <a:rPr kumimoji="1" sz="1539" kern="1200" spc="-4" dirty="0">
                <a:solidFill>
                  <a:prstClr val="black"/>
                </a:solidFill>
                <a:latin typeface="Arial"/>
                <a:ea typeface="+mn-ea"/>
                <a:cs typeface="Arial"/>
              </a:rPr>
              <a:t>2018</a:t>
            </a:r>
            <a:endParaRPr kumimoji="1" sz="1539" kern="1200">
              <a:solidFill>
                <a:prstClr val="black"/>
              </a:solidFill>
              <a:latin typeface="Arial"/>
              <a:ea typeface="+mn-ea"/>
              <a:cs typeface="Arial"/>
            </a:endParaRPr>
          </a:p>
          <a:p>
            <a:pPr marL="361629" indent="-122715" algn="l" defTabSz="781903" rtl="0">
              <a:spcBef>
                <a:spcPts val="30"/>
              </a:spcBef>
              <a:buFontTx/>
              <a:buChar char="•"/>
              <a:tabLst>
                <a:tab pos="362173" algn="l"/>
                <a:tab pos="1696839" algn="l"/>
              </a:tabLst>
            </a:pPr>
            <a:r>
              <a:rPr kumimoji="1" sz="1539" kern="1200" dirty="0">
                <a:solidFill>
                  <a:prstClr val="black"/>
                </a:solidFill>
                <a:latin typeface="Arial"/>
                <a:ea typeface="+mn-ea"/>
                <a:cs typeface="Arial"/>
              </a:rPr>
              <a:t>1</a:t>
            </a:r>
            <a:r>
              <a:rPr kumimoji="1" sz="1539" kern="1200" baseline="25462" dirty="0">
                <a:solidFill>
                  <a:prstClr val="black"/>
                </a:solidFill>
                <a:latin typeface="Arial"/>
                <a:ea typeface="+mn-ea"/>
                <a:cs typeface="Arial"/>
              </a:rPr>
              <a:t>st </a:t>
            </a:r>
            <a:r>
              <a:rPr kumimoji="1" sz="1539" kern="1200" spc="-4" dirty="0">
                <a:solidFill>
                  <a:prstClr val="black"/>
                </a:solidFill>
                <a:latin typeface="Arial"/>
                <a:ea typeface="+mn-ea"/>
                <a:cs typeface="Arial"/>
              </a:rPr>
              <a:t>edition	</a:t>
            </a:r>
            <a:r>
              <a:rPr kumimoji="1" sz="1539" kern="1200" dirty="0">
                <a:solidFill>
                  <a:prstClr val="black"/>
                </a:solidFill>
                <a:latin typeface="Arial"/>
                <a:ea typeface="+mn-ea"/>
                <a:cs typeface="Arial"/>
              </a:rPr>
              <a:t>= </a:t>
            </a:r>
            <a:r>
              <a:rPr kumimoji="1" sz="1539" kern="1200" spc="-21" dirty="0">
                <a:solidFill>
                  <a:prstClr val="black"/>
                </a:solidFill>
                <a:latin typeface="Arial"/>
                <a:ea typeface="+mn-ea"/>
                <a:cs typeface="Arial"/>
              </a:rPr>
              <a:t>Mar.</a:t>
            </a:r>
            <a:r>
              <a:rPr kumimoji="1" sz="1539" kern="1200" spc="-86" dirty="0">
                <a:solidFill>
                  <a:prstClr val="black"/>
                </a:solidFill>
                <a:latin typeface="Arial"/>
                <a:ea typeface="+mn-ea"/>
                <a:cs typeface="Arial"/>
              </a:rPr>
              <a:t> </a:t>
            </a:r>
            <a:r>
              <a:rPr kumimoji="1" sz="1539" kern="1200" spc="-4" dirty="0">
                <a:solidFill>
                  <a:prstClr val="black"/>
                </a:solidFill>
                <a:latin typeface="Arial"/>
                <a:ea typeface="+mn-ea"/>
                <a:cs typeface="Arial"/>
              </a:rPr>
              <a:t>2018</a:t>
            </a:r>
            <a:endParaRPr kumimoji="1" sz="1539" kern="1200">
              <a:solidFill>
                <a:prstClr val="black"/>
              </a:solidFill>
              <a:latin typeface="Arial"/>
              <a:ea typeface="+mn-ea"/>
              <a:cs typeface="Arial"/>
            </a:endParaRPr>
          </a:p>
          <a:p>
            <a:pPr algn="l" defTabSz="781903" rtl="0">
              <a:spcBef>
                <a:spcPts val="4"/>
              </a:spcBef>
            </a:pPr>
            <a:endParaRPr kumimoji="1" sz="1582" kern="1200">
              <a:solidFill>
                <a:prstClr val="black"/>
              </a:solidFill>
              <a:latin typeface="Times New Roman"/>
              <a:ea typeface="+mn-ea"/>
              <a:cs typeface="Times New Roman"/>
            </a:endParaRPr>
          </a:p>
          <a:p>
            <a:pPr marL="238915" marR="4344" indent="-228055" algn="l" defTabSz="781903" rtl="0">
              <a:spcBef>
                <a:spcPts val="4"/>
              </a:spcBef>
              <a:buClr>
                <a:srgbClr val="FF6600"/>
              </a:buClr>
              <a:buFontTx/>
              <a:buChar char="✓"/>
              <a:tabLst>
                <a:tab pos="242173" algn="l"/>
              </a:tabLst>
            </a:pPr>
            <a:r>
              <a:rPr kumimoji="1" sz="1539" kern="1200" spc="-4" dirty="0">
                <a:solidFill>
                  <a:prstClr val="black"/>
                </a:solidFill>
                <a:latin typeface="Arial"/>
                <a:ea typeface="+mn-ea"/>
                <a:cs typeface="Arial"/>
              </a:rPr>
              <a:t>New guidebook </a:t>
            </a:r>
            <a:r>
              <a:rPr kumimoji="1" sz="1539" kern="1200" dirty="0">
                <a:solidFill>
                  <a:prstClr val="black"/>
                </a:solidFill>
                <a:latin typeface="Arial"/>
                <a:ea typeface="+mn-ea"/>
                <a:cs typeface="Arial"/>
              </a:rPr>
              <a:t>title : “GUIDEBOOK  ON THE </a:t>
            </a:r>
            <a:r>
              <a:rPr kumimoji="1" sz="1539" kern="1200" spc="-4" dirty="0">
                <a:solidFill>
                  <a:prstClr val="black"/>
                </a:solidFill>
                <a:latin typeface="Arial"/>
                <a:ea typeface="+mn-ea"/>
                <a:cs typeface="Arial"/>
              </a:rPr>
              <a:t>USE </a:t>
            </a:r>
            <a:r>
              <a:rPr kumimoji="1" sz="1539" kern="1200" dirty="0">
                <a:solidFill>
                  <a:prstClr val="black"/>
                </a:solidFill>
                <a:latin typeface="Arial"/>
                <a:ea typeface="+mn-ea"/>
                <a:cs typeface="Arial"/>
              </a:rPr>
              <a:t>OF </a:t>
            </a:r>
            <a:r>
              <a:rPr kumimoji="1" sz="1539" kern="1200" spc="-13" dirty="0">
                <a:solidFill>
                  <a:prstClr val="black"/>
                </a:solidFill>
                <a:latin typeface="Arial"/>
                <a:ea typeface="+mn-ea"/>
                <a:cs typeface="Arial"/>
              </a:rPr>
              <a:t>SATELLITE  </a:t>
            </a:r>
            <a:r>
              <a:rPr kumimoji="1" sz="1539" kern="1200" dirty="0">
                <a:solidFill>
                  <a:prstClr val="black"/>
                </a:solidFill>
                <a:latin typeface="Arial"/>
                <a:ea typeface="+mn-ea"/>
                <a:cs typeface="Arial"/>
              </a:rPr>
              <a:t>GREENHOUSE GASES  </a:t>
            </a:r>
            <a:r>
              <a:rPr kumimoji="1" sz="1539" kern="1200" spc="-26" dirty="0">
                <a:solidFill>
                  <a:prstClr val="black"/>
                </a:solidFill>
                <a:latin typeface="Arial"/>
                <a:ea typeface="+mn-ea"/>
                <a:cs typeface="Arial"/>
              </a:rPr>
              <a:t>OBSERVATION </a:t>
            </a:r>
            <a:r>
              <a:rPr kumimoji="1" sz="1539" kern="1200" spc="-64" dirty="0">
                <a:solidFill>
                  <a:prstClr val="black"/>
                </a:solidFill>
                <a:latin typeface="Arial"/>
                <a:ea typeface="+mn-ea"/>
                <a:cs typeface="Arial"/>
              </a:rPr>
              <a:t>DATATO </a:t>
            </a:r>
            <a:r>
              <a:rPr kumimoji="1" sz="1539" kern="1200" spc="-30" dirty="0">
                <a:solidFill>
                  <a:prstClr val="black"/>
                </a:solidFill>
                <a:latin typeface="Arial"/>
                <a:ea typeface="+mn-ea"/>
                <a:cs typeface="Arial"/>
              </a:rPr>
              <a:t>EVALUATE  </a:t>
            </a:r>
            <a:r>
              <a:rPr kumimoji="1" sz="1539" kern="1200" dirty="0">
                <a:solidFill>
                  <a:prstClr val="black"/>
                </a:solidFill>
                <a:latin typeface="Arial"/>
                <a:ea typeface="+mn-ea"/>
                <a:cs typeface="Arial"/>
              </a:rPr>
              <a:t>AND IMPROVE GREENHOUSE</a:t>
            </a:r>
            <a:r>
              <a:rPr kumimoji="1" sz="1539" kern="1200" spc="-103" dirty="0">
                <a:solidFill>
                  <a:prstClr val="black"/>
                </a:solidFill>
                <a:latin typeface="Arial"/>
                <a:ea typeface="+mn-ea"/>
                <a:cs typeface="Arial"/>
              </a:rPr>
              <a:t> </a:t>
            </a:r>
            <a:r>
              <a:rPr kumimoji="1" sz="1539" kern="1200" dirty="0">
                <a:solidFill>
                  <a:prstClr val="black"/>
                </a:solidFill>
                <a:latin typeface="Arial"/>
                <a:ea typeface="+mn-ea"/>
                <a:cs typeface="Arial"/>
              </a:rPr>
              <a:t>GAS  EMISSION</a:t>
            </a:r>
            <a:r>
              <a:rPr kumimoji="1" sz="1539" kern="1200" spc="-64" dirty="0">
                <a:solidFill>
                  <a:prstClr val="black"/>
                </a:solidFill>
                <a:latin typeface="Arial"/>
                <a:ea typeface="+mn-ea"/>
                <a:cs typeface="Arial"/>
              </a:rPr>
              <a:t> </a:t>
            </a:r>
            <a:r>
              <a:rPr kumimoji="1" sz="1539" kern="1200" spc="-4" dirty="0">
                <a:solidFill>
                  <a:prstClr val="black"/>
                </a:solidFill>
                <a:latin typeface="Arial"/>
                <a:ea typeface="+mn-ea"/>
                <a:cs typeface="Arial"/>
              </a:rPr>
              <a:t>INVENTORIES”</a:t>
            </a:r>
            <a:endParaRPr kumimoji="1" sz="1539" kern="1200">
              <a:solidFill>
                <a:prstClr val="black"/>
              </a:solidFill>
              <a:latin typeface="Arial"/>
              <a:ea typeface="+mn-ea"/>
              <a:cs typeface="Arial"/>
            </a:endParaRPr>
          </a:p>
        </p:txBody>
      </p:sp>
      <p:sp>
        <p:nvSpPr>
          <p:cNvPr id="14" name="object 14"/>
          <p:cNvSpPr/>
          <p:nvPr/>
        </p:nvSpPr>
        <p:spPr>
          <a:xfrm>
            <a:off x="4956565" y="5640788"/>
            <a:ext cx="2899582" cy="447426"/>
          </a:xfrm>
          <a:custGeom>
            <a:avLst/>
            <a:gdLst/>
            <a:ahLst/>
            <a:cxnLst/>
            <a:rect l="l" t="t" r="r" b="b"/>
            <a:pathLst>
              <a:path w="3390900" h="523240">
                <a:moveTo>
                  <a:pt x="0" y="0"/>
                </a:moveTo>
                <a:lnTo>
                  <a:pt x="3390671" y="0"/>
                </a:lnTo>
                <a:lnTo>
                  <a:pt x="3390671" y="523214"/>
                </a:lnTo>
                <a:lnTo>
                  <a:pt x="0" y="523214"/>
                </a:lnTo>
                <a:lnTo>
                  <a:pt x="0" y="0"/>
                </a:lnTo>
                <a:close/>
              </a:path>
            </a:pathLst>
          </a:custGeom>
          <a:solidFill>
            <a:srgbClr val="FFFB00"/>
          </a:solidFill>
        </p:spPr>
        <p:txBody>
          <a:bodyPr wrap="square" lIns="0" tIns="0" rIns="0" bIns="0" rtlCol="0"/>
          <a:lstStyle/>
          <a:p>
            <a:pPr algn="l" defTabSz="781903" rtl="0"/>
            <a:endParaRPr kumimoji="1" sz="1539" kern="1200">
              <a:solidFill>
                <a:prstClr val="black"/>
              </a:solidFill>
              <a:latin typeface="Calibri"/>
              <a:ea typeface="+mn-ea"/>
              <a:cs typeface="+mn-cs"/>
            </a:endParaRPr>
          </a:p>
        </p:txBody>
      </p:sp>
      <p:sp>
        <p:nvSpPr>
          <p:cNvPr id="15" name="object 15"/>
          <p:cNvSpPr/>
          <p:nvPr/>
        </p:nvSpPr>
        <p:spPr>
          <a:xfrm>
            <a:off x="4956566" y="5640788"/>
            <a:ext cx="2897953" cy="447426"/>
          </a:xfrm>
          <a:custGeom>
            <a:avLst/>
            <a:gdLst/>
            <a:ahLst/>
            <a:cxnLst/>
            <a:rect l="l" t="t" r="r" b="b"/>
            <a:pathLst>
              <a:path w="3388995" h="523240">
                <a:moveTo>
                  <a:pt x="0" y="0"/>
                </a:moveTo>
                <a:lnTo>
                  <a:pt x="3388943" y="0"/>
                </a:lnTo>
                <a:lnTo>
                  <a:pt x="3388943" y="522953"/>
                </a:lnTo>
                <a:lnTo>
                  <a:pt x="0" y="522953"/>
                </a:lnTo>
                <a:lnTo>
                  <a:pt x="0" y="0"/>
                </a:lnTo>
                <a:close/>
              </a:path>
            </a:pathLst>
          </a:custGeom>
          <a:ln w="9520">
            <a:solidFill>
              <a:srgbClr val="000000"/>
            </a:solidFill>
          </a:ln>
        </p:spPr>
        <p:txBody>
          <a:bodyPr wrap="square" lIns="0" tIns="0" rIns="0" bIns="0" rtlCol="0"/>
          <a:lstStyle/>
          <a:p>
            <a:pPr algn="l" defTabSz="781903" rtl="0"/>
            <a:endParaRPr kumimoji="1" sz="1539" kern="1200">
              <a:solidFill>
                <a:prstClr val="black"/>
              </a:solidFill>
              <a:latin typeface="Calibri"/>
              <a:ea typeface="+mn-ea"/>
              <a:cs typeface="+mn-cs"/>
            </a:endParaRPr>
          </a:p>
        </p:txBody>
      </p:sp>
      <p:sp>
        <p:nvSpPr>
          <p:cNvPr id="16" name="object 16"/>
          <p:cNvSpPr txBox="1"/>
          <p:nvPr/>
        </p:nvSpPr>
        <p:spPr>
          <a:xfrm>
            <a:off x="5034733" y="5692915"/>
            <a:ext cx="2735598" cy="359073"/>
          </a:xfrm>
          <a:prstGeom prst="rect">
            <a:avLst/>
          </a:prstGeom>
        </p:spPr>
        <p:txBody>
          <a:bodyPr vert="horz" wrap="square" lIns="0" tIns="0" rIns="0" bIns="0" rtlCol="0">
            <a:spAutoFit/>
          </a:bodyPr>
          <a:lstStyle/>
          <a:p>
            <a:pPr marL="10860" marR="4344" indent="130317" algn="l" defTabSz="781903" rtl="0">
              <a:lnSpc>
                <a:spcPts val="1368"/>
              </a:lnSpc>
            </a:pPr>
            <a:r>
              <a:rPr kumimoji="1" sz="1197" kern="1200" spc="4" dirty="0">
                <a:solidFill>
                  <a:prstClr val="black"/>
                </a:solidFill>
                <a:latin typeface="Arial"/>
                <a:ea typeface="+mn-ea"/>
                <a:cs typeface="Arial"/>
              </a:rPr>
              <a:t>1</a:t>
            </a:r>
            <a:r>
              <a:rPr kumimoji="1" sz="1154" kern="1200" spc="6" baseline="24691" dirty="0">
                <a:solidFill>
                  <a:prstClr val="black"/>
                </a:solidFill>
                <a:latin typeface="Arial"/>
                <a:ea typeface="+mn-ea"/>
                <a:cs typeface="Arial"/>
              </a:rPr>
              <a:t>st </a:t>
            </a:r>
            <a:r>
              <a:rPr kumimoji="1" sz="1197" kern="1200" dirty="0">
                <a:solidFill>
                  <a:prstClr val="black"/>
                </a:solidFill>
                <a:latin typeface="Arial"/>
                <a:ea typeface="+mn-ea"/>
                <a:cs typeface="Arial"/>
              </a:rPr>
              <a:t>Edition can </a:t>
            </a:r>
            <a:r>
              <a:rPr kumimoji="1" sz="1197" kern="1200" spc="-4" dirty="0">
                <a:solidFill>
                  <a:prstClr val="black"/>
                </a:solidFill>
                <a:latin typeface="Arial"/>
                <a:ea typeface="+mn-ea"/>
                <a:cs typeface="Arial"/>
              </a:rPr>
              <a:t>be downloaded </a:t>
            </a:r>
            <a:r>
              <a:rPr kumimoji="1" sz="1197" kern="1200" dirty="0">
                <a:solidFill>
                  <a:prstClr val="black"/>
                </a:solidFill>
                <a:latin typeface="Arial"/>
                <a:ea typeface="+mn-ea"/>
                <a:cs typeface="Arial"/>
              </a:rPr>
              <a:t>from :  </a:t>
            </a:r>
            <a:r>
              <a:rPr kumimoji="1" sz="1197" kern="1200" spc="-4" dirty="0">
                <a:solidFill>
                  <a:prstClr val="black"/>
                </a:solidFill>
                <a:latin typeface="Arial"/>
                <a:ea typeface="+mn-ea"/>
                <a:cs typeface="Arial"/>
                <a:hlinkClick r:id="rId7"/>
              </a:rPr>
              <a:t>http://www.nies.go.jp/soc/en/documents/</a:t>
            </a:r>
            <a:endParaRPr kumimoji="1" sz="1197" kern="1200">
              <a:solidFill>
                <a:prstClr val="black"/>
              </a:solidFill>
              <a:latin typeface="Arial"/>
              <a:ea typeface="+mn-ea"/>
              <a:cs typeface="Arial"/>
            </a:endParaRPr>
          </a:p>
        </p:txBody>
      </p:sp>
      <p:sp>
        <p:nvSpPr>
          <p:cNvPr id="17" name="object 17"/>
          <p:cNvSpPr/>
          <p:nvPr/>
        </p:nvSpPr>
        <p:spPr>
          <a:xfrm>
            <a:off x="4460241" y="1296700"/>
            <a:ext cx="3881150" cy="1823228"/>
          </a:xfrm>
          <a:prstGeom prst="rect">
            <a:avLst/>
          </a:prstGeom>
          <a:blipFill>
            <a:blip r:embed="rId8" cstate="print"/>
            <a:stretch>
              <a:fillRect/>
            </a:stretch>
          </a:blipFill>
        </p:spPr>
        <p:txBody>
          <a:bodyPr wrap="square" lIns="0" tIns="0" rIns="0" bIns="0" rtlCol="0"/>
          <a:lstStyle/>
          <a:p>
            <a:pPr algn="l" defTabSz="781903" rtl="0"/>
            <a:endParaRPr kumimoji="1" sz="1539" kern="1200">
              <a:solidFill>
                <a:prstClr val="black"/>
              </a:solidFill>
              <a:latin typeface="Calibri"/>
              <a:ea typeface="+mn-ea"/>
              <a:cs typeface="+mn-cs"/>
            </a:endParaRPr>
          </a:p>
        </p:txBody>
      </p:sp>
      <p:sp>
        <p:nvSpPr>
          <p:cNvPr id="18" name="object 18"/>
          <p:cNvSpPr txBox="1"/>
          <p:nvPr/>
        </p:nvSpPr>
        <p:spPr>
          <a:xfrm>
            <a:off x="5257800" y="2825258"/>
            <a:ext cx="2819400" cy="236860"/>
          </a:xfrm>
          <a:prstGeom prst="rect">
            <a:avLst/>
          </a:prstGeom>
        </p:spPr>
        <p:txBody>
          <a:bodyPr vert="horz" wrap="square" lIns="0" tIns="0" rIns="0" bIns="0" rtlCol="0">
            <a:spAutoFit/>
          </a:bodyPr>
          <a:lstStyle/>
          <a:p>
            <a:pPr marL="10860" algn="l" defTabSz="781903" rtl="0"/>
            <a:r>
              <a:rPr kumimoji="1" sz="1539" kern="1200" dirty="0">
                <a:solidFill>
                  <a:srgbClr val="FFFFFF"/>
                </a:solidFill>
                <a:latin typeface="Calibri"/>
                <a:ea typeface="+mn-ea"/>
                <a:cs typeface="Calibri"/>
              </a:rPr>
              <a:t>2</a:t>
            </a:r>
            <a:r>
              <a:rPr kumimoji="1" sz="1539" kern="1200" baseline="25462" dirty="0">
                <a:solidFill>
                  <a:srgbClr val="FFFFFF"/>
                </a:solidFill>
                <a:latin typeface="Calibri"/>
                <a:ea typeface="+mn-ea"/>
                <a:cs typeface="Calibri"/>
              </a:rPr>
              <a:t>nd </a:t>
            </a:r>
            <a:r>
              <a:rPr kumimoji="1" sz="1539" kern="1200" spc="-4" dirty="0">
                <a:solidFill>
                  <a:srgbClr val="FFFFFF"/>
                </a:solidFill>
                <a:latin typeface="Calibri"/>
                <a:ea typeface="+mn-ea"/>
                <a:cs typeface="Calibri"/>
              </a:rPr>
              <a:t>Expert </a:t>
            </a:r>
            <a:r>
              <a:rPr kumimoji="1" sz="1539" kern="1200" spc="77" dirty="0">
                <a:solidFill>
                  <a:srgbClr val="FFFFFF"/>
                </a:solidFill>
                <a:latin typeface="Calibri"/>
                <a:ea typeface="+mn-ea"/>
                <a:cs typeface="Calibri"/>
              </a:rPr>
              <a:t>Mee</a:t>
            </a:r>
            <a:r>
              <a:rPr kumimoji="1" lang="en-US" sz="1539" kern="1200" spc="77" dirty="0">
                <a:solidFill>
                  <a:srgbClr val="FFFFFF"/>
                </a:solidFill>
                <a:latin typeface="Calibri"/>
                <a:ea typeface="+mn-ea"/>
                <a:cs typeface="Calibri"/>
              </a:rPr>
              <a:t>ti</a:t>
            </a:r>
            <a:r>
              <a:rPr kumimoji="1" sz="1539" kern="1200" spc="77" dirty="0">
                <a:solidFill>
                  <a:srgbClr val="FFFFFF"/>
                </a:solidFill>
                <a:latin typeface="Calibri"/>
                <a:ea typeface="+mn-ea"/>
                <a:cs typeface="Calibri"/>
              </a:rPr>
              <a:t>ng </a:t>
            </a:r>
            <a:r>
              <a:rPr kumimoji="1" sz="1539" kern="1200" spc="-4" dirty="0">
                <a:solidFill>
                  <a:srgbClr val="FFFFFF"/>
                </a:solidFill>
                <a:latin typeface="Calibri"/>
                <a:ea typeface="+mn-ea"/>
                <a:cs typeface="Calibri"/>
              </a:rPr>
              <a:t>in</a:t>
            </a:r>
            <a:r>
              <a:rPr kumimoji="1" sz="1539" kern="1200" spc="-137" dirty="0">
                <a:solidFill>
                  <a:srgbClr val="FFFFFF"/>
                </a:solidFill>
                <a:latin typeface="Calibri"/>
                <a:ea typeface="+mn-ea"/>
                <a:cs typeface="Calibri"/>
              </a:rPr>
              <a:t> </a:t>
            </a:r>
            <a:r>
              <a:rPr kumimoji="1" sz="1539" kern="1200" spc="-4" dirty="0">
                <a:solidFill>
                  <a:srgbClr val="FFFFFF"/>
                </a:solidFill>
                <a:latin typeface="Calibri"/>
                <a:ea typeface="+mn-ea"/>
                <a:cs typeface="Calibri"/>
              </a:rPr>
              <a:t>Tokyo</a:t>
            </a:r>
            <a:endParaRPr kumimoji="1" sz="1539" kern="1200" dirty="0">
              <a:solidFill>
                <a:prstClr val="black"/>
              </a:solidFill>
              <a:latin typeface="Calibri"/>
              <a:ea typeface="+mn-ea"/>
              <a:cs typeface="Calibri"/>
            </a:endParaRPr>
          </a:p>
        </p:txBody>
      </p:sp>
      <p:sp>
        <p:nvSpPr>
          <p:cNvPr id="19" name="object 19"/>
          <p:cNvSpPr txBox="1">
            <a:spLocks noGrp="1"/>
          </p:cNvSpPr>
          <p:nvPr>
            <p:ph type="ftr" sz="quarter" idx="5"/>
          </p:nvPr>
        </p:nvSpPr>
        <p:spPr>
          <a:prstGeom prst="rect">
            <a:avLst/>
          </a:prstGeom>
        </p:spPr>
        <p:txBody>
          <a:bodyPr vert="horz" wrap="square" lIns="0" tIns="543" rIns="0" bIns="0" rtlCol="0">
            <a:spAutoFit/>
          </a:bodyPr>
          <a:lstStyle/>
          <a:p>
            <a:pPr marL="10860" algn="l" defTabSz="781903" rtl="0">
              <a:spcBef>
                <a:spcPts val="4"/>
              </a:spcBef>
            </a:pPr>
            <a:r>
              <a:rPr kumimoji="1" kern="1200" spc="-17" dirty="0">
                <a:solidFill>
                  <a:prstClr val="black"/>
                </a:solidFill>
                <a:ea typeface="+mn-ea"/>
              </a:rPr>
              <a:t>Tsuneo </a:t>
            </a:r>
            <a:r>
              <a:rPr kumimoji="1" kern="1200" dirty="0">
                <a:solidFill>
                  <a:prstClr val="black"/>
                </a:solidFill>
                <a:ea typeface="+mn-ea"/>
              </a:rPr>
              <a:t>Matsunaga, Satellite Observation </a:t>
            </a:r>
            <a:r>
              <a:rPr kumimoji="1" kern="1200" spc="-13" dirty="0">
                <a:solidFill>
                  <a:prstClr val="black"/>
                </a:solidFill>
                <a:ea typeface="+mn-ea"/>
              </a:rPr>
              <a:t>Center, </a:t>
            </a:r>
            <a:r>
              <a:rPr kumimoji="1" kern="1200" spc="-4" dirty="0">
                <a:solidFill>
                  <a:prstClr val="black"/>
                </a:solidFill>
                <a:ea typeface="+mn-ea"/>
              </a:rPr>
              <a:t>National </a:t>
            </a:r>
            <a:r>
              <a:rPr kumimoji="1" kern="1200" dirty="0">
                <a:solidFill>
                  <a:prstClr val="black"/>
                </a:solidFill>
                <a:ea typeface="+mn-ea"/>
              </a:rPr>
              <a:t>Institute for Environmental Studies (NIES),</a:t>
            </a:r>
            <a:r>
              <a:rPr kumimoji="1" kern="1200" spc="-56" dirty="0">
                <a:solidFill>
                  <a:prstClr val="black"/>
                </a:solidFill>
                <a:ea typeface="+mn-ea"/>
              </a:rPr>
              <a:t> </a:t>
            </a:r>
            <a:r>
              <a:rPr kumimoji="1" kern="1200" dirty="0">
                <a:solidFill>
                  <a:prstClr val="black"/>
                </a:solidFill>
                <a:ea typeface="+mn-ea"/>
              </a:rPr>
              <a:t>Japan</a:t>
            </a:r>
          </a:p>
        </p:txBody>
      </p:sp>
      <p:sp>
        <p:nvSpPr>
          <p:cNvPr id="20" name="スライド番号プレースホルダー 19">
            <a:extLst>
              <a:ext uri="{FF2B5EF4-FFF2-40B4-BE49-F238E27FC236}">
                <a16:creationId xmlns:a16="http://schemas.microsoft.com/office/drawing/2014/main" id="{7DC975E6-DBFA-4870-92CC-EF9DC67589C2}"/>
              </a:ext>
            </a:extLst>
          </p:cNvPr>
          <p:cNvSpPr>
            <a:spLocks noGrp="1"/>
          </p:cNvSpPr>
          <p:nvPr>
            <p:ph type="sldNum" sz="quarter" idx="7"/>
          </p:nvPr>
        </p:nvSpPr>
        <p:spPr/>
        <p:txBody>
          <a:bodyPr/>
          <a:lstStyle/>
          <a:p>
            <a:fld id="{B6F15528-21DE-4FAA-801E-634DDDAF4B2B}" type="slidenum">
              <a:rPr lang="en-US" altLang="ja-JP" smtClean="0"/>
              <a:t>12</a:t>
            </a:fld>
            <a:endParaRPr lang="en-US" altLang="ja-JP"/>
          </a:p>
        </p:txBody>
      </p:sp>
    </p:spTree>
    <p:extLst>
      <p:ext uri="{BB962C8B-B14F-4D97-AF65-F5344CB8AC3E}">
        <p14:creationId xmlns:p14="http://schemas.microsoft.com/office/powerpoint/2010/main" val="25649851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a:spLocks noGrp="1"/>
          </p:cNvSpPr>
          <p:nvPr>
            <p:ph type="ftr" sz="quarter" idx="5"/>
          </p:nvPr>
        </p:nvSpPr>
        <p:spPr>
          <a:prstGeom prst="rect">
            <a:avLst/>
          </a:prstGeom>
        </p:spPr>
        <p:txBody>
          <a:bodyPr vert="horz" wrap="square" lIns="0" tIns="543" rIns="0" bIns="0" rtlCol="0">
            <a:spAutoFit/>
          </a:bodyPr>
          <a:lstStyle/>
          <a:p>
            <a:pPr marL="10860" algn="l" defTabSz="781903" rtl="0">
              <a:spcBef>
                <a:spcPts val="4"/>
              </a:spcBef>
            </a:pPr>
            <a:r>
              <a:rPr kumimoji="1" kern="1200" spc="-17" dirty="0">
                <a:solidFill>
                  <a:prstClr val="black"/>
                </a:solidFill>
                <a:ea typeface="+mn-ea"/>
              </a:rPr>
              <a:t>Tsuneo </a:t>
            </a:r>
            <a:r>
              <a:rPr kumimoji="1" kern="1200" dirty="0">
                <a:solidFill>
                  <a:prstClr val="black"/>
                </a:solidFill>
                <a:ea typeface="+mn-ea"/>
              </a:rPr>
              <a:t>Matsunaga, Satellite Observation </a:t>
            </a:r>
            <a:r>
              <a:rPr kumimoji="1" kern="1200" spc="-13" dirty="0">
                <a:solidFill>
                  <a:prstClr val="black"/>
                </a:solidFill>
                <a:ea typeface="+mn-ea"/>
              </a:rPr>
              <a:t>Center, </a:t>
            </a:r>
            <a:r>
              <a:rPr kumimoji="1" kern="1200" spc="-4" dirty="0">
                <a:solidFill>
                  <a:prstClr val="black"/>
                </a:solidFill>
                <a:ea typeface="+mn-ea"/>
              </a:rPr>
              <a:t>National </a:t>
            </a:r>
            <a:r>
              <a:rPr kumimoji="1" kern="1200" dirty="0">
                <a:solidFill>
                  <a:prstClr val="black"/>
                </a:solidFill>
                <a:ea typeface="+mn-ea"/>
              </a:rPr>
              <a:t>Institute for Environmental Studies (NIES),</a:t>
            </a:r>
            <a:r>
              <a:rPr kumimoji="1" kern="1200" spc="-56" dirty="0">
                <a:solidFill>
                  <a:prstClr val="black"/>
                </a:solidFill>
                <a:ea typeface="+mn-ea"/>
              </a:rPr>
              <a:t> </a:t>
            </a:r>
            <a:r>
              <a:rPr kumimoji="1" kern="1200" dirty="0">
                <a:solidFill>
                  <a:prstClr val="black"/>
                </a:solidFill>
                <a:ea typeface="+mn-ea"/>
              </a:rPr>
              <a:t>Japan</a:t>
            </a:r>
          </a:p>
        </p:txBody>
      </p:sp>
      <p:sp>
        <p:nvSpPr>
          <p:cNvPr id="3" name="object 3"/>
          <p:cNvSpPr txBox="1">
            <a:spLocks noGrp="1"/>
          </p:cNvSpPr>
          <p:nvPr>
            <p:ph type="title"/>
          </p:nvPr>
        </p:nvSpPr>
        <p:spPr>
          <a:xfrm>
            <a:off x="768941" y="155665"/>
            <a:ext cx="5566219" cy="368434"/>
          </a:xfrm>
          <a:prstGeom prst="rect">
            <a:avLst/>
          </a:prstGeom>
        </p:spPr>
        <p:txBody>
          <a:bodyPr vert="horz" wrap="square" lIns="0" tIns="0" rIns="0" bIns="0" rtlCol="0">
            <a:spAutoFit/>
          </a:bodyPr>
          <a:lstStyle/>
          <a:p>
            <a:pPr marL="10860"/>
            <a:r>
              <a:rPr spc="-4" dirty="0"/>
              <a:t>Comments on Draft </a:t>
            </a:r>
            <a:r>
              <a:rPr dirty="0"/>
              <a:t>Edition </a:t>
            </a:r>
            <a:r>
              <a:rPr spc="-4" dirty="0"/>
              <a:t>of</a:t>
            </a:r>
            <a:r>
              <a:rPr spc="-56" dirty="0"/>
              <a:t> </a:t>
            </a:r>
            <a:r>
              <a:rPr dirty="0"/>
              <a:t>Guidebook</a:t>
            </a:r>
          </a:p>
        </p:txBody>
      </p:sp>
      <p:sp>
        <p:nvSpPr>
          <p:cNvPr id="4" name="object 4"/>
          <p:cNvSpPr txBox="1"/>
          <p:nvPr/>
        </p:nvSpPr>
        <p:spPr>
          <a:xfrm>
            <a:off x="639791" y="503620"/>
            <a:ext cx="7840817" cy="368434"/>
          </a:xfrm>
          <a:prstGeom prst="rect">
            <a:avLst/>
          </a:prstGeom>
        </p:spPr>
        <p:txBody>
          <a:bodyPr vert="horz" wrap="square" lIns="0" tIns="0" rIns="0" bIns="0" rtlCol="0">
            <a:spAutoFit/>
          </a:bodyPr>
          <a:lstStyle/>
          <a:p>
            <a:pPr marL="10860" algn="l" defTabSz="781903" rtl="0">
              <a:tabLst>
                <a:tab pos="7829351" algn="l"/>
              </a:tabLst>
            </a:pPr>
            <a:r>
              <a:rPr kumimoji="1" sz="2394" u="heavy" kern="1200" dirty="0">
                <a:solidFill>
                  <a:prstClr val="black"/>
                </a:solidFill>
                <a:latin typeface="Arial"/>
                <a:ea typeface="+mn-ea"/>
                <a:cs typeface="Arial"/>
              </a:rPr>
              <a:t> </a:t>
            </a:r>
            <a:r>
              <a:rPr kumimoji="1" sz="2394" u="heavy" kern="1200" spc="-214" dirty="0">
                <a:solidFill>
                  <a:prstClr val="black"/>
                </a:solidFill>
                <a:latin typeface="Arial"/>
                <a:ea typeface="+mn-ea"/>
                <a:cs typeface="Arial"/>
              </a:rPr>
              <a:t> </a:t>
            </a:r>
            <a:r>
              <a:rPr kumimoji="1" sz="2394" u="heavy" kern="1200" spc="-4" dirty="0">
                <a:solidFill>
                  <a:prstClr val="black"/>
                </a:solidFill>
                <a:latin typeface="Arial"/>
                <a:ea typeface="+mn-ea"/>
                <a:cs typeface="Arial"/>
              </a:rPr>
              <a:t>Received During </a:t>
            </a:r>
            <a:r>
              <a:rPr kumimoji="1" sz="2394" u="heavy" kern="1200" dirty="0">
                <a:solidFill>
                  <a:prstClr val="black"/>
                </a:solidFill>
                <a:latin typeface="Arial"/>
                <a:ea typeface="+mn-ea"/>
                <a:cs typeface="Arial"/>
              </a:rPr>
              <a:t>Open </a:t>
            </a:r>
            <a:r>
              <a:rPr kumimoji="1" sz="2394" u="heavy" kern="1200" spc="-4" dirty="0">
                <a:solidFill>
                  <a:prstClr val="black"/>
                </a:solidFill>
                <a:latin typeface="Arial"/>
                <a:ea typeface="+mn-ea"/>
                <a:cs typeface="Arial"/>
              </a:rPr>
              <a:t>Review</a:t>
            </a:r>
            <a:r>
              <a:rPr kumimoji="1" sz="2394" u="heavy" kern="1200" spc="-47" dirty="0">
                <a:solidFill>
                  <a:prstClr val="black"/>
                </a:solidFill>
                <a:latin typeface="Arial"/>
                <a:ea typeface="+mn-ea"/>
                <a:cs typeface="Arial"/>
              </a:rPr>
              <a:t> </a:t>
            </a:r>
            <a:r>
              <a:rPr kumimoji="1" sz="2394" u="heavy" kern="1200" spc="-4" dirty="0">
                <a:solidFill>
                  <a:prstClr val="black"/>
                </a:solidFill>
                <a:latin typeface="Arial"/>
                <a:ea typeface="+mn-ea"/>
                <a:cs typeface="Arial"/>
              </a:rPr>
              <a:t>Period	</a:t>
            </a:r>
            <a:endParaRPr kumimoji="1" sz="2394" kern="1200" dirty="0">
              <a:solidFill>
                <a:prstClr val="black"/>
              </a:solidFill>
              <a:latin typeface="Arial"/>
              <a:ea typeface="+mn-ea"/>
              <a:cs typeface="Arial"/>
            </a:endParaRPr>
          </a:p>
        </p:txBody>
      </p:sp>
      <p:graphicFrame>
        <p:nvGraphicFramePr>
          <p:cNvPr id="5" name="object 5"/>
          <p:cNvGraphicFramePr>
            <a:graphicFrameLocks noGrp="1"/>
          </p:cNvGraphicFramePr>
          <p:nvPr>
            <p:extLst>
              <p:ext uri="{D42A27DB-BD31-4B8C-83A1-F6EECF244321}">
                <p14:modId xmlns:p14="http://schemas.microsoft.com/office/powerpoint/2010/main" val="4066594178"/>
              </p:ext>
            </p:extLst>
          </p:nvPr>
        </p:nvGraphicFramePr>
        <p:xfrm>
          <a:off x="806026" y="941476"/>
          <a:ext cx="7582518" cy="5362200"/>
        </p:xfrm>
        <a:graphic>
          <a:graphicData uri="http://schemas.openxmlformats.org/drawingml/2006/table">
            <a:tbl>
              <a:tblPr firstRow="1" bandRow="1">
                <a:tableStyleId>{2D5ABB26-0587-4C30-8999-92F81FD0307C}</a:tableStyleId>
              </a:tblPr>
              <a:tblGrid>
                <a:gridCol w="332142">
                  <a:extLst>
                    <a:ext uri="{9D8B030D-6E8A-4147-A177-3AD203B41FA5}">
                      <a16:colId xmlns:a16="http://schemas.microsoft.com/office/drawing/2014/main" val="20000"/>
                    </a:ext>
                  </a:extLst>
                </a:gridCol>
                <a:gridCol w="874905">
                  <a:extLst>
                    <a:ext uri="{9D8B030D-6E8A-4147-A177-3AD203B41FA5}">
                      <a16:colId xmlns:a16="http://schemas.microsoft.com/office/drawing/2014/main" val="20001"/>
                    </a:ext>
                  </a:extLst>
                </a:gridCol>
                <a:gridCol w="2009114">
                  <a:extLst>
                    <a:ext uri="{9D8B030D-6E8A-4147-A177-3AD203B41FA5}">
                      <a16:colId xmlns:a16="http://schemas.microsoft.com/office/drawing/2014/main" val="20002"/>
                    </a:ext>
                  </a:extLst>
                </a:gridCol>
                <a:gridCol w="4366357">
                  <a:extLst>
                    <a:ext uri="{9D8B030D-6E8A-4147-A177-3AD203B41FA5}">
                      <a16:colId xmlns:a16="http://schemas.microsoft.com/office/drawing/2014/main" val="20003"/>
                    </a:ext>
                  </a:extLst>
                </a:gridCol>
              </a:tblGrid>
              <a:tr h="364891">
                <a:tc>
                  <a:txBody>
                    <a:bodyPr/>
                    <a:lstStyle/>
                    <a:p>
                      <a:endParaRPr sz="2400">
                        <a:latin typeface="Arial"/>
                        <a:cs typeface="Arial"/>
                      </a:endParaRPr>
                    </a:p>
                  </a:txBody>
                  <a:tcPr marL="0" marR="0" marT="0" marB="0">
                    <a:lnL w="12693">
                      <a:solidFill>
                        <a:srgbClr val="FFFFFF"/>
                      </a:solidFill>
                      <a:prstDash val="solid"/>
                    </a:lnL>
                    <a:lnR w="12693">
                      <a:solidFill>
                        <a:srgbClr val="FFFFFF"/>
                      </a:solidFill>
                      <a:prstDash val="solid"/>
                    </a:lnR>
                    <a:lnT w="12693">
                      <a:solidFill>
                        <a:srgbClr val="FFFFFF"/>
                      </a:solidFill>
                      <a:prstDash val="solid"/>
                    </a:lnT>
                    <a:lnB w="32751">
                      <a:solidFill>
                        <a:srgbClr val="FFFFFF"/>
                      </a:solidFill>
                      <a:prstDash val="solid"/>
                    </a:lnB>
                    <a:solidFill>
                      <a:srgbClr val="6095C9"/>
                    </a:solidFill>
                  </a:tcPr>
                </a:tc>
                <a:tc>
                  <a:txBody>
                    <a:bodyPr/>
                    <a:lstStyle/>
                    <a:p>
                      <a:pPr marL="85090">
                        <a:lnSpc>
                          <a:spcPct val="100000"/>
                        </a:lnSpc>
                        <a:spcBef>
                          <a:spcPts val="310"/>
                        </a:spcBef>
                      </a:pPr>
                      <a:r>
                        <a:rPr sz="1400" b="1" spc="-5" dirty="0">
                          <a:solidFill>
                            <a:srgbClr val="FFFFFF"/>
                          </a:solidFill>
                          <a:latin typeface="Arial"/>
                          <a:cs typeface="Arial"/>
                        </a:rPr>
                        <a:t>Date</a:t>
                      </a:r>
                      <a:endParaRPr sz="1400">
                        <a:latin typeface="Arial"/>
                        <a:cs typeface="Arial"/>
                      </a:endParaRPr>
                    </a:p>
                  </a:txBody>
                  <a:tcPr marL="0" marR="0" marT="33666" marB="0">
                    <a:lnL w="12693">
                      <a:solidFill>
                        <a:srgbClr val="FFFFFF"/>
                      </a:solidFill>
                      <a:prstDash val="solid"/>
                    </a:lnL>
                    <a:lnR w="12693">
                      <a:solidFill>
                        <a:srgbClr val="FFFFFF"/>
                      </a:solidFill>
                      <a:prstDash val="solid"/>
                    </a:lnR>
                    <a:lnT w="12693">
                      <a:solidFill>
                        <a:srgbClr val="FFFFFF"/>
                      </a:solidFill>
                      <a:prstDash val="solid"/>
                    </a:lnT>
                    <a:lnB w="32751">
                      <a:solidFill>
                        <a:srgbClr val="FFFFFF"/>
                      </a:solidFill>
                      <a:prstDash val="solid"/>
                    </a:lnB>
                    <a:solidFill>
                      <a:srgbClr val="6095C9"/>
                    </a:solidFill>
                  </a:tcPr>
                </a:tc>
                <a:tc>
                  <a:txBody>
                    <a:bodyPr/>
                    <a:lstStyle/>
                    <a:p>
                      <a:pPr marL="85725">
                        <a:lnSpc>
                          <a:spcPct val="100000"/>
                        </a:lnSpc>
                        <a:spcBef>
                          <a:spcPts val="310"/>
                        </a:spcBef>
                      </a:pPr>
                      <a:r>
                        <a:rPr sz="1400" b="1" spc="-5" dirty="0">
                          <a:solidFill>
                            <a:srgbClr val="FFFFFF"/>
                          </a:solidFill>
                          <a:latin typeface="Arial"/>
                          <a:cs typeface="Arial"/>
                        </a:rPr>
                        <a:t>Name</a:t>
                      </a:r>
                      <a:r>
                        <a:rPr sz="1400" b="1" spc="-95" dirty="0">
                          <a:solidFill>
                            <a:srgbClr val="FFFFFF"/>
                          </a:solidFill>
                          <a:latin typeface="Arial"/>
                          <a:cs typeface="Arial"/>
                        </a:rPr>
                        <a:t> </a:t>
                      </a:r>
                      <a:r>
                        <a:rPr sz="1400" b="1" dirty="0">
                          <a:solidFill>
                            <a:srgbClr val="FFFFFF"/>
                          </a:solidFill>
                          <a:latin typeface="Arial"/>
                          <a:cs typeface="Arial"/>
                        </a:rPr>
                        <a:t>(Affiliation)</a:t>
                      </a:r>
                      <a:endParaRPr sz="1400">
                        <a:latin typeface="Arial"/>
                        <a:cs typeface="Arial"/>
                      </a:endParaRPr>
                    </a:p>
                  </a:txBody>
                  <a:tcPr marL="0" marR="0" marT="33666" marB="0">
                    <a:lnL w="12693">
                      <a:solidFill>
                        <a:srgbClr val="FFFFFF"/>
                      </a:solidFill>
                      <a:prstDash val="solid"/>
                    </a:lnL>
                    <a:lnR w="12693">
                      <a:solidFill>
                        <a:srgbClr val="FFFFFF"/>
                      </a:solidFill>
                      <a:prstDash val="solid"/>
                    </a:lnR>
                    <a:lnT w="12693">
                      <a:solidFill>
                        <a:srgbClr val="FFFFFF"/>
                      </a:solidFill>
                      <a:prstDash val="solid"/>
                    </a:lnT>
                    <a:lnB w="32751">
                      <a:solidFill>
                        <a:srgbClr val="FFFFFF"/>
                      </a:solidFill>
                      <a:prstDash val="solid"/>
                    </a:lnB>
                    <a:solidFill>
                      <a:srgbClr val="6095C9"/>
                    </a:solidFill>
                  </a:tcPr>
                </a:tc>
                <a:tc>
                  <a:txBody>
                    <a:bodyPr/>
                    <a:lstStyle/>
                    <a:p>
                      <a:pPr marL="86995">
                        <a:lnSpc>
                          <a:spcPct val="100000"/>
                        </a:lnSpc>
                        <a:spcBef>
                          <a:spcPts val="310"/>
                        </a:spcBef>
                      </a:pPr>
                      <a:r>
                        <a:rPr sz="1400" b="1" spc="-5" dirty="0">
                          <a:solidFill>
                            <a:srgbClr val="FFFFFF"/>
                          </a:solidFill>
                          <a:latin typeface="Arial"/>
                          <a:cs typeface="Arial"/>
                        </a:rPr>
                        <a:t>Comments</a:t>
                      </a:r>
                      <a:endParaRPr sz="1400" dirty="0">
                        <a:latin typeface="Arial"/>
                        <a:cs typeface="Arial"/>
                      </a:endParaRPr>
                    </a:p>
                  </a:txBody>
                  <a:tcPr marL="0" marR="0" marT="33666" marB="0">
                    <a:lnL w="12693">
                      <a:solidFill>
                        <a:srgbClr val="FFFFFF"/>
                      </a:solidFill>
                      <a:prstDash val="solid"/>
                    </a:lnL>
                    <a:lnR w="12693">
                      <a:solidFill>
                        <a:srgbClr val="FFFFFF"/>
                      </a:solidFill>
                      <a:prstDash val="solid"/>
                    </a:lnR>
                    <a:lnT w="12693">
                      <a:solidFill>
                        <a:srgbClr val="FFFFFF"/>
                      </a:solidFill>
                      <a:prstDash val="solid"/>
                    </a:lnT>
                    <a:lnB w="32751">
                      <a:solidFill>
                        <a:srgbClr val="FFFFFF"/>
                      </a:solidFill>
                      <a:prstDash val="solid"/>
                    </a:lnB>
                    <a:solidFill>
                      <a:srgbClr val="6095C9"/>
                    </a:solidFill>
                  </a:tcPr>
                </a:tc>
                <a:extLst>
                  <a:ext uri="{0D108BD9-81ED-4DB2-BD59-A6C34878D82A}">
                    <a16:rowId xmlns:a16="http://schemas.microsoft.com/office/drawing/2014/main" val="10000"/>
                  </a:ext>
                </a:extLst>
              </a:tr>
              <a:tr h="703360">
                <a:tc>
                  <a:txBody>
                    <a:bodyPr/>
                    <a:lstStyle/>
                    <a:p>
                      <a:pPr marL="85090">
                        <a:lnSpc>
                          <a:spcPct val="100000"/>
                        </a:lnSpc>
                        <a:spcBef>
                          <a:spcPts val="229"/>
                        </a:spcBef>
                      </a:pPr>
                      <a:r>
                        <a:rPr sz="1400" dirty="0">
                          <a:latin typeface="Arial"/>
                          <a:cs typeface="Arial"/>
                        </a:rPr>
                        <a:t>1</a:t>
                      </a:r>
                      <a:endParaRPr sz="1400">
                        <a:latin typeface="Arial"/>
                        <a:cs typeface="Arial"/>
                      </a:endParaRPr>
                    </a:p>
                  </a:txBody>
                  <a:tcPr marL="0" marR="0" marT="24977" marB="0">
                    <a:lnL w="12693">
                      <a:solidFill>
                        <a:srgbClr val="FFFFFF"/>
                      </a:solidFill>
                      <a:prstDash val="solid"/>
                    </a:lnL>
                    <a:lnR w="12693">
                      <a:solidFill>
                        <a:srgbClr val="FFFFFF"/>
                      </a:solidFill>
                      <a:prstDash val="solid"/>
                    </a:lnR>
                    <a:lnT w="32751">
                      <a:solidFill>
                        <a:srgbClr val="FFFFFF"/>
                      </a:solidFill>
                      <a:prstDash val="solid"/>
                    </a:lnT>
                    <a:lnB w="12693">
                      <a:solidFill>
                        <a:srgbClr val="FFFFFF"/>
                      </a:solidFill>
                      <a:prstDash val="solid"/>
                    </a:lnB>
                    <a:solidFill>
                      <a:srgbClr val="D9E0ED"/>
                    </a:solidFill>
                  </a:tcPr>
                </a:tc>
                <a:tc>
                  <a:txBody>
                    <a:bodyPr/>
                    <a:lstStyle/>
                    <a:p>
                      <a:pPr marL="85090">
                        <a:lnSpc>
                          <a:spcPct val="100000"/>
                        </a:lnSpc>
                        <a:spcBef>
                          <a:spcPts val="229"/>
                        </a:spcBef>
                      </a:pPr>
                      <a:r>
                        <a:rPr sz="1400" spc="-35" dirty="0">
                          <a:latin typeface="Arial"/>
                          <a:cs typeface="Arial"/>
                        </a:rPr>
                        <a:t>Nov.</a:t>
                      </a:r>
                      <a:r>
                        <a:rPr sz="1400" spc="-85" dirty="0">
                          <a:latin typeface="Arial"/>
                          <a:cs typeface="Arial"/>
                        </a:rPr>
                        <a:t> </a:t>
                      </a:r>
                      <a:r>
                        <a:rPr sz="1400" dirty="0">
                          <a:latin typeface="Arial"/>
                          <a:cs typeface="Arial"/>
                        </a:rPr>
                        <a:t>7</a:t>
                      </a:r>
                      <a:endParaRPr sz="1400">
                        <a:latin typeface="Arial"/>
                        <a:cs typeface="Arial"/>
                      </a:endParaRPr>
                    </a:p>
                  </a:txBody>
                  <a:tcPr marL="0" marR="0" marT="24977" marB="0">
                    <a:lnL w="12693">
                      <a:solidFill>
                        <a:srgbClr val="FFFFFF"/>
                      </a:solidFill>
                      <a:prstDash val="solid"/>
                    </a:lnL>
                    <a:lnR w="12693">
                      <a:solidFill>
                        <a:srgbClr val="FFFFFF"/>
                      </a:solidFill>
                      <a:prstDash val="solid"/>
                    </a:lnR>
                    <a:lnT w="32751">
                      <a:solidFill>
                        <a:srgbClr val="FFFFFF"/>
                      </a:solidFill>
                      <a:prstDash val="solid"/>
                    </a:lnT>
                    <a:lnB w="12693">
                      <a:solidFill>
                        <a:srgbClr val="FFFFFF"/>
                      </a:solidFill>
                      <a:prstDash val="solid"/>
                    </a:lnB>
                    <a:solidFill>
                      <a:srgbClr val="D9E0ED"/>
                    </a:solidFill>
                  </a:tcPr>
                </a:tc>
                <a:tc>
                  <a:txBody>
                    <a:bodyPr/>
                    <a:lstStyle/>
                    <a:p>
                      <a:pPr marL="85725" marR="515620">
                        <a:lnSpc>
                          <a:spcPts val="1900"/>
                        </a:lnSpc>
                        <a:spcBef>
                          <a:spcPts val="310"/>
                        </a:spcBef>
                      </a:pPr>
                      <a:r>
                        <a:rPr sz="1400" dirty="0">
                          <a:latin typeface="Arial"/>
                          <a:cs typeface="Arial"/>
                        </a:rPr>
                        <a:t>Stephen Briggs  (ESA, </a:t>
                      </a:r>
                      <a:r>
                        <a:rPr sz="1400" spc="-5" dirty="0">
                          <a:latin typeface="Arial"/>
                          <a:cs typeface="Arial"/>
                        </a:rPr>
                        <a:t>at UNFCCC  COP23)</a:t>
                      </a:r>
                      <a:endParaRPr sz="1400">
                        <a:latin typeface="Arial"/>
                        <a:cs typeface="Arial"/>
                      </a:endParaRPr>
                    </a:p>
                  </a:txBody>
                  <a:tcPr marL="0" marR="0" marT="33666" marB="0">
                    <a:lnL w="12693">
                      <a:solidFill>
                        <a:srgbClr val="FFFFFF"/>
                      </a:solidFill>
                      <a:prstDash val="solid"/>
                    </a:lnL>
                    <a:lnR w="12693">
                      <a:solidFill>
                        <a:srgbClr val="FFFFFF"/>
                      </a:solidFill>
                      <a:prstDash val="solid"/>
                    </a:lnR>
                    <a:lnT w="32751">
                      <a:solidFill>
                        <a:srgbClr val="FFFFFF"/>
                      </a:solidFill>
                      <a:prstDash val="solid"/>
                    </a:lnT>
                    <a:lnB w="12693">
                      <a:solidFill>
                        <a:srgbClr val="FFFFFF"/>
                      </a:solidFill>
                      <a:prstDash val="solid"/>
                    </a:lnB>
                    <a:solidFill>
                      <a:srgbClr val="D9E0ED"/>
                    </a:solidFill>
                  </a:tcPr>
                </a:tc>
                <a:tc>
                  <a:txBody>
                    <a:bodyPr/>
                    <a:lstStyle/>
                    <a:p>
                      <a:pPr marL="86995" marR="288925">
                        <a:lnSpc>
                          <a:spcPts val="1900"/>
                        </a:lnSpc>
                        <a:spcBef>
                          <a:spcPts val="310"/>
                        </a:spcBef>
                      </a:pPr>
                      <a:r>
                        <a:rPr sz="1400" spc="-15" dirty="0">
                          <a:latin typeface="Arial"/>
                          <a:cs typeface="Arial"/>
                        </a:rPr>
                        <a:t>“Verification” </a:t>
                      </a:r>
                      <a:r>
                        <a:rPr sz="1400" spc="-5" dirty="0">
                          <a:latin typeface="Arial"/>
                          <a:cs typeface="Arial"/>
                        </a:rPr>
                        <a:t>in </a:t>
                      </a:r>
                      <a:r>
                        <a:rPr sz="1400" dirty="0">
                          <a:latin typeface="Arial"/>
                          <a:cs typeface="Arial"/>
                        </a:rPr>
                        <a:t>the title </a:t>
                      </a:r>
                      <a:r>
                        <a:rPr sz="1400" spc="-5" dirty="0">
                          <a:latin typeface="Arial"/>
                          <a:cs typeface="Arial"/>
                        </a:rPr>
                        <a:t>of </a:t>
                      </a:r>
                      <a:r>
                        <a:rPr sz="1400" dirty="0">
                          <a:latin typeface="Arial"/>
                          <a:cs typeface="Arial"/>
                        </a:rPr>
                        <a:t>Guidebook </a:t>
                      </a:r>
                      <a:r>
                        <a:rPr sz="1400" spc="-5" dirty="0">
                          <a:latin typeface="Arial"/>
                          <a:cs typeface="Arial"/>
                        </a:rPr>
                        <a:t>is </a:t>
                      </a:r>
                      <a:r>
                        <a:rPr sz="1400" dirty="0">
                          <a:latin typeface="Arial"/>
                          <a:cs typeface="Arial"/>
                        </a:rPr>
                        <a:t>a </a:t>
                      </a:r>
                      <a:r>
                        <a:rPr sz="1400" spc="-5" dirty="0">
                          <a:latin typeface="Arial"/>
                          <a:cs typeface="Arial"/>
                        </a:rPr>
                        <a:t>dangerous  word and it is better </a:t>
                      </a:r>
                      <a:r>
                        <a:rPr sz="1400" dirty="0">
                          <a:latin typeface="Arial"/>
                          <a:cs typeface="Arial"/>
                        </a:rPr>
                        <a:t>to consider replacing </a:t>
                      </a:r>
                      <a:r>
                        <a:rPr sz="1400" spc="-5" dirty="0">
                          <a:latin typeface="Arial"/>
                          <a:cs typeface="Arial"/>
                        </a:rPr>
                        <a:t>it with  </a:t>
                      </a:r>
                      <a:r>
                        <a:rPr sz="1400" spc="-15" dirty="0">
                          <a:latin typeface="Arial"/>
                          <a:cs typeface="Arial"/>
                        </a:rPr>
                        <a:t>“Validation” </a:t>
                      </a:r>
                      <a:r>
                        <a:rPr sz="1400" spc="-5" dirty="0">
                          <a:latin typeface="Arial"/>
                          <a:cs typeface="Arial"/>
                        </a:rPr>
                        <a:t>or </a:t>
                      </a:r>
                      <a:r>
                        <a:rPr sz="1400" dirty="0">
                          <a:latin typeface="Arial"/>
                          <a:cs typeface="Arial"/>
                        </a:rPr>
                        <a:t>“Support for</a:t>
                      </a:r>
                      <a:r>
                        <a:rPr sz="1400" spc="-70" dirty="0">
                          <a:latin typeface="Arial"/>
                          <a:cs typeface="Arial"/>
                        </a:rPr>
                        <a:t> </a:t>
                      </a:r>
                      <a:r>
                        <a:rPr sz="1400" dirty="0">
                          <a:latin typeface="Arial"/>
                          <a:cs typeface="Arial"/>
                        </a:rPr>
                        <a:t>verification”</a:t>
                      </a:r>
                      <a:endParaRPr sz="1400">
                        <a:latin typeface="Arial"/>
                        <a:cs typeface="Arial"/>
                      </a:endParaRPr>
                    </a:p>
                  </a:txBody>
                  <a:tcPr marL="0" marR="0" marT="33666" marB="0">
                    <a:lnL w="12693">
                      <a:solidFill>
                        <a:srgbClr val="FFFFFF"/>
                      </a:solidFill>
                      <a:prstDash val="solid"/>
                    </a:lnL>
                    <a:lnR w="12693">
                      <a:solidFill>
                        <a:srgbClr val="FFFFFF"/>
                      </a:solidFill>
                      <a:prstDash val="solid"/>
                    </a:lnR>
                    <a:lnT w="32751">
                      <a:solidFill>
                        <a:srgbClr val="FFFFFF"/>
                      </a:solidFill>
                      <a:prstDash val="solid"/>
                    </a:lnT>
                    <a:lnB w="12693">
                      <a:solidFill>
                        <a:srgbClr val="FFFFFF"/>
                      </a:solidFill>
                      <a:prstDash val="solid"/>
                    </a:lnB>
                    <a:solidFill>
                      <a:srgbClr val="D9E0ED"/>
                    </a:solidFill>
                  </a:tcPr>
                </a:tc>
                <a:extLst>
                  <a:ext uri="{0D108BD9-81ED-4DB2-BD59-A6C34878D82A}">
                    <a16:rowId xmlns:a16="http://schemas.microsoft.com/office/drawing/2014/main" val="10001"/>
                  </a:ext>
                </a:extLst>
              </a:tr>
              <a:tr h="742515">
                <a:tc>
                  <a:txBody>
                    <a:bodyPr/>
                    <a:lstStyle/>
                    <a:p>
                      <a:pPr marL="85090">
                        <a:lnSpc>
                          <a:spcPct val="100000"/>
                        </a:lnSpc>
                        <a:spcBef>
                          <a:spcPts val="310"/>
                        </a:spcBef>
                      </a:pPr>
                      <a:r>
                        <a:rPr sz="1400" dirty="0">
                          <a:latin typeface="Arial"/>
                          <a:cs typeface="Arial"/>
                        </a:rPr>
                        <a:t>2</a:t>
                      </a:r>
                      <a:endParaRPr sz="1400">
                        <a:latin typeface="Arial"/>
                        <a:cs typeface="Arial"/>
                      </a:endParaRPr>
                    </a:p>
                  </a:txBody>
                  <a:tcPr marL="0" marR="0" marT="33666" marB="0">
                    <a:lnL w="12693">
                      <a:solidFill>
                        <a:srgbClr val="FFFFFF"/>
                      </a:solidFill>
                      <a:prstDash val="solid"/>
                    </a:lnL>
                    <a:lnR w="12693">
                      <a:solidFill>
                        <a:srgbClr val="FFFFFF"/>
                      </a:solidFill>
                      <a:prstDash val="solid"/>
                    </a:lnR>
                    <a:lnT w="12693">
                      <a:solidFill>
                        <a:srgbClr val="FFFFFF"/>
                      </a:solidFill>
                      <a:prstDash val="solid"/>
                    </a:lnT>
                    <a:lnB w="12693">
                      <a:solidFill>
                        <a:srgbClr val="FFFFFF"/>
                      </a:solidFill>
                      <a:prstDash val="solid"/>
                    </a:lnB>
                    <a:solidFill>
                      <a:srgbClr val="EDF1F6"/>
                    </a:solidFill>
                  </a:tcPr>
                </a:tc>
                <a:tc>
                  <a:txBody>
                    <a:bodyPr/>
                    <a:lstStyle/>
                    <a:p>
                      <a:pPr marL="85090">
                        <a:lnSpc>
                          <a:spcPct val="100000"/>
                        </a:lnSpc>
                        <a:spcBef>
                          <a:spcPts val="310"/>
                        </a:spcBef>
                      </a:pPr>
                      <a:r>
                        <a:rPr sz="1400" spc="-35" dirty="0">
                          <a:latin typeface="Arial"/>
                          <a:cs typeface="Arial"/>
                        </a:rPr>
                        <a:t>Nov.</a:t>
                      </a:r>
                      <a:r>
                        <a:rPr sz="1400" spc="-85" dirty="0">
                          <a:latin typeface="Arial"/>
                          <a:cs typeface="Arial"/>
                        </a:rPr>
                        <a:t> </a:t>
                      </a:r>
                      <a:r>
                        <a:rPr sz="1400" dirty="0">
                          <a:latin typeface="Arial"/>
                          <a:cs typeface="Arial"/>
                        </a:rPr>
                        <a:t>20</a:t>
                      </a:r>
                      <a:endParaRPr sz="1400">
                        <a:latin typeface="Arial"/>
                        <a:cs typeface="Arial"/>
                      </a:endParaRPr>
                    </a:p>
                  </a:txBody>
                  <a:tcPr marL="0" marR="0" marT="33666" marB="0">
                    <a:lnL w="12693">
                      <a:solidFill>
                        <a:srgbClr val="FFFFFF"/>
                      </a:solidFill>
                      <a:prstDash val="solid"/>
                    </a:lnL>
                    <a:lnR w="12693">
                      <a:solidFill>
                        <a:srgbClr val="FFFFFF"/>
                      </a:solidFill>
                      <a:prstDash val="solid"/>
                    </a:lnR>
                    <a:lnT w="12693">
                      <a:solidFill>
                        <a:srgbClr val="FFFFFF"/>
                      </a:solidFill>
                      <a:prstDash val="solid"/>
                    </a:lnT>
                    <a:lnB w="12693">
                      <a:solidFill>
                        <a:srgbClr val="FFFFFF"/>
                      </a:solidFill>
                      <a:prstDash val="solid"/>
                    </a:lnB>
                    <a:solidFill>
                      <a:srgbClr val="EDF1F6"/>
                    </a:solidFill>
                  </a:tcPr>
                </a:tc>
                <a:tc>
                  <a:txBody>
                    <a:bodyPr/>
                    <a:lstStyle/>
                    <a:p>
                      <a:pPr marL="142240" marR="673100" indent="-56515">
                        <a:lnSpc>
                          <a:spcPts val="1900"/>
                        </a:lnSpc>
                        <a:spcBef>
                          <a:spcPts val="390"/>
                        </a:spcBef>
                      </a:pPr>
                      <a:r>
                        <a:rPr sz="1400" dirty="0">
                          <a:latin typeface="Arial"/>
                          <a:cs typeface="Arial"/>
                        </a:rPr>
                        <a:t>Michael</a:t>
                      </a:r>
                      <a:r>
                        <a:rPr sz="1400" spc="-105" dirty="0">
                          <a:latin typeface="Arial"/>
                          <a:cs typeface="Arial"/>
                        </a:rPr>
                        <a:t> </a:t>
                      </a:r>
                      <a:r>
                        <a:rPr sz="1400" dirty="0">
                          <a:latin typeface="Arial"/>
                          <a:cs typeface="Arial"/>
                        </a:rPr>
                        <a:t>Buchwitz  </a:t>
                      </a:r>
                      <a:r>
                        <a:rPr sz="1400" spc="-25" dirty="0">
                          <a:latin typeface="Arial"/>
                          <a:cs typeface="Arial"/>
                        </a:rPr>
                        <a:t>(Univ.</a:t>
                      </a:r>
                      <a:r>
                        <a:rPr sz="1400" spc="-75" dirty="0">
                          <a:latin typeface="Arial"/>
                          <a:cs typeface="Arial"/>
                        </a:rPr>
                        <a:t> </a:t>
                      </a:r>
                      <a:r>
                        <a:rPr sz="1400" dirty="0">
                          <a:latin typeface="Arial"/>
                          <a:cs typeface="Arial"/>
                        </a:rPr>
                        <a:t>Bremen)</a:t>
                      </a:r>
                      <a:endParaRPr sz="1400">
                        <a:latin typeface="Arial"/>
                        <a:cs typeface="Arial"/>
                      </a:endParaRPr>
                    </a:p>
                  </a:txBody>
                  <a:tcPr marL="0" marR="0" marT="42353" marB="0">
                    <a:lnL w="12693">
                      <a:solidFill>
                        <a:srgbClr val="FFFFFF"/>
                      </a:solidFill>
                      <a:prstDash val="solid"/>
                    </a:lnL>
                    <a:lnR w="12693">
                      <a:solidFill>
                        <a:srgbClr val="FFFFFF"/>
                      </a:solidFill>
                      <a:prstDash val="solid"/>
                    </a:lnR>
                    <a:lnT w="12693">
                      <a:solidFill>
                        <a:srgbClr val="FFFFFF"/>
                      </a:solidFill>
                      <a:prstDash val="solid"/>
                    </a:lnT>
                    <a:lnB w="12693">
                      <a:solidFill>
                        <a:srgbClr val="FFFFFF"/>
                      </a:solidFill>
                      <a:prstDash val="solid"/>
                    </a:lnB>
                    <a:solidFill>
                      <a:srgbClr val="EDF1F6"/>
                    </a:solidFill>
                  </a:tcPr>
                </a:tc>
                <a:tc>
                  <a:txBody>
                    <a:bodyPr/>
                    <a:lstStyle/>
                    <a:p>
                      <a:pPr marL="86995">
                        <a:lnSpc>
                          <a:spcPts val="1910"/>
                        </a:lnSpc>
                        <a:spcBef>
                          <a:spcPts val="310"/>
                        </a:spcBef>
                      </a:pPr>
                      <a:r>
                        <a:rPr sz="1400" dirty="0">
                          <a:latin typeface="Arial"/>
                          <a:cs typeface="Arial"/>
                        </a:rPr>
                        <a:t>• </a:t>
                      </a:r>
                      <a:r>
                        <a:rPr sz="1400" spc="-40" dirty="0">
                          <a:latin typeface="Arial"/>
                          <a:cs typeface="Arial"/>
                        </a:rPr>
                        <a:t>Table</a:t>
                      </a:r>
                      <a:r>
                        <a:rPr sz="1400" spc="-125" dirty="0">
                          <a:latin typeface="Arial"/>
                          <a:cs typeface="Arial"/>
                        </a:rPr>
                        <a:t> </a:t>
                      </a:r>
                      <a:r>
                        <a:rPr sz="1400" spc="-5" dirty="0">
                          <a:latin typeface="Arial"/>
                          <a:cs typeface="Arial"/>
                        </a:rPr>
                        <a:t>2.2-1:</a:t>
                      </a:r>
                      <a:endParaRPr sz="1400">
                        <a:latin typeface="Arial"/>
                        <a:cs typeface="Arial"/>
                      </a:endParaRPr>
                    </a:p>
                    <a:p>
                      <a:pPr marL="200025">
                        <a:lnSpc>
                          <a:spcPts val="1900"/>
                        </a:lnSpc>
                      </a:pPr>
                      <a:r>
                        <a:rPr sz="1400" dirty="0">
                          <a:latin typeface="Arial"/>
                          <a:cs typeface="Arial"/>
                        </a:rPr>
                        <a:t>SCIA footprint size: </a:t>
                      </a:r>
                      <a:r>
                        <a:rPr sz="1400" spc="-5" dirty="0">
                          <a:latin typeface="Arial"/>
                          <a:cs typeface="Arial"/>
                        </a:rPr>
                        <a:t>215 </a:t>
                      </a:r>
                      <a:r>
                        <a:rPr sz="1400" dirty="0">
                          <a:latin typeface="Arial"/>
                          <a:cs typeface="Arial"/>
                        </a:rPr>
                        <a:t>km -&gt; </a:t>
                      </a:r>
                      <a:r>
                        <a:rPr sz="1400" spc="-5" dirty="0">
                          <a:latin typeface="Arial"/>
                          <a:cs typeface="Arial"/>
                        </a:rPr>
                        <a:t>60</a:t>
                      </a:r>
                      <a:r>
                        <a:rPr sz="1400" spc="-180" dirty="0">
                          <a:latin typeface="Arial"/>
                          <a:cs typeface="Arial"/>
                        </a:rPr>
                        <a:t> </a:t>
                      </a:r>
                      <a:r>
                        <a:rPr sz="1400" dirty="0">
                          <a:latin typeface="Arial"/>
                          <a:cs typeface="Arial"/>
                        </a:rPr>
                        <a:t>km</a:t>
                      </a:r>
                      <a:endParaRPr sz="1400">
                        <a:latin typeface="Arial"/>
                        <a:cs typeface="Arial"/>
                      </a:endParaRPr>
                    </a:p>
                    <a:p>
                      <a:pPr marL="214629" indent="-127635">
                        <a:lnSpc>
                          <a:spcPts val="1910"/>
                        </a:lnSpc>
                        <a:buChar char="•"/>
                        <a:tabLst>
                          <a:tab pos="215265" algn="l"/>
                        </a:tabLst>
                      </a:pPr>
                      <a:r>
                        <a:rPr sz="1400" dirty="0">
                          <a:latin typeface="Arial"/>
                          <a:cs typeface="Arial"/>
                        </a:rPr>
                        <a:t>Several</a:t>
                      </a:r>
                      <a:r>
                        <a:rPr sz="1400" spc="-105" dirty="0">
                          <a:latin typeface="Arial"/>
                          <a:cs typeface="Arial"/>
                        </a:rPr>
                        <a:t> </a:t>
                      </a:r>
                      <a:r>
                        <a:rPr sz="1400" dirty="0">
                          <a:latin typeface="Arial"/>
                          <a:cs typeface="Arial"/>
                        </a:rPr>
                        <a:t>typos</a:t>
                      </a:r>
                      <a:endParaRPr sz="1400">
                        <a:latin typeface="Arial"/>
                        <a:cs typeface="Arial"/>
                      </a:endParaRPr>
                    </a:p>
                  </a:txBody>
                  <a:tcPr marL="0" marR="0" marT="33666" marB="0">
                    <a:lnL w="12693">
                      <a:solidFill>
                        <a:srgbClr val="FFFFFF"/>
                      </a:solidFill>
                      <a:prstDash val="solid"/>
                    </a:lnL>
                    <a:lnR w="12693">
                      <a:solidFill>
                        <a:srgbClr val="FFFFFF"/>
                      </a:solidFill>
                      <a:prstDash val="solid"/>
                    </a:lnR>
                    <a:lnT w="12693">
                      <a:solidFill>
                        <a:srgbClr val="FFFFFF"/>
                      </a:solidFill>
                      <a:prstDash val="solid"/>
                    </a:lnT>
                    <a:lnB w="12693">
                      <a:solidFill>
                        <a:srgbClr val="FFFFFF"/>
                      </a:solidFill>
                      <a:prstDash val="solid"/>
                    </a:lnB>
                    <a:solidFill>
                      <a:srgbClr val="EDF1F6"/>
                    </a:solidFill>
                  </a:tcPr>
                </a:tc>
                <a:extLst>
                  <a:ext uri="{0D108BD9-81ED-4DB2-BD59-A6C34878D82A}">
                    <a16:rowId xmlns:a16="http://schemas.microsoft.com/office/drawing/2014/main" val="10002"/>
                  </a:ext>
                </a:extLst>
              </a:tr>
              <a:tr h="286554">
                <a:tc>
                  <a:txBody>
                    <a:bodyPr/>
                    <a:lstStyle/>
                    <a:p>
                      <a:pPr marL="85090">
                        <a:lnSpc>
                          <a:spcPct val="100000"/>
                        </a:lnSpc>
                        <a:spcBef>
                          <a:spcPts val="310"/>
                        </a:spcBef>
                      </a:pPr>
                      <a:r>
                        <a:rPr sz="1400" dirty="0">
                          <a:latin typeface="Arial"/>
                          <a:cs typeface="Arial"/>
                        </a:rPr>
                        <a:t>3</a:t>
                      </a:r>
                      <a:endParaRPr sz="1400">
                        <a:latin typeface="Arial"/>
                        <a:cs typeface="Arial"/>
                      </a:endParaRPr>
                    </a:p>
                  </a:txBody>
                  <a:tcPr marL="0" marR="0" marT="33666" marB="0">
                    <a:lnL w="12693">
                      <a:solidFill>
                        <a:srgbClr val="FFFFFF"/>
                      </a:solidFill>
                      <a:prstDash val="solid"/>
                    </a:lnL>
                    <a:lnR w="12693">
                      <a:solidFill>
                        <a:srgbClr val="FFFFFF"/>
                      </a:solidFill>
                      <a:prstDash val="solid"/>
                    </a:lnR>
                    <a:lnT w="12693">
                      <a:solidFill>
                        <a:srgbClr val="FFFFFF"/>
                      </a:solidFill>
                      <a:prstDash val="solid"/>
                    </a:lnT>
                    <a:lnB w="12693">
                      <a:solidFill>
                        <a:srgbClr val="FFFFFF"/>
                      </a:solidFill>
                      <a:prstDash val="solid"/>
                    </a:lnB>
                    <a:solidFill>
                      <a:srgbClr val="D9E0ED"/>
                    </a:solidFill>
                  </a:tcPr>
                </a:tc>
                <a:tc>
                  <a:txBody>
                    <a:bodyPr/>
                    <a:lstStyle/>
                    <a:p>
                      <a:pPr marL="85725">
                        <a:lnSpc>
                          <a:spcPct val="100000"/>
                        </a:lnSpc>
                        <a:spcBef>
                          <a:spcPts val="310"/>
                        </a:spcBef>
                      </a:pPr>
                      <a:r>
                        <a:rPr sz="1400" spc="-35" dirty="0">
                          <a:latin typeface="Arial"/>
                          <a:cs typeface="Arial"/>
                        </a:rPr>
                        <a:t>Nov.</a:t>
                      </a:r>
                      <a:r>
                        <a:rPr sz="1400" spc="-85" dirty="0">
                          <a:latin typeface="Arial"/>
                          <a:cs typeface="Arial"/>
                        </a:rPr>
                        <a:t> </a:t>
                      </a:r>
                      <a:r>
                        <a:rPr sz="1400" dirty="0">
                          <a:latin typeface="Arial"/>
                          <a:cs typeface="Arial"/>
                        </a:rPr>
                        <a:t>21</a:t>
                      </a:r>
                      <a:endParaRPr sz="1400">
                        <a:latin typeface="Arial"/>
                        <a:cs typeface="Arial"/>
                      </a:endParaRPr>
                    </a:p>
                  </a:txBody>
                  <a:tcPr marL="0" marR="0" marT="33666" marB="0">
                    <a:lnL w="12693">
                      <a:solidFill>
                        <a:srgbClr val="FFFFFF"/>
                      </a:solidFill>
                      <a:prstDash val="solid"/>
                    </a:lnL>
                    <a:lnR w="12693">
                      <a:solidFill>
                        <a:srgbClr val="FFFFFF"/>
                      </a:solidFill>
                      <a:prstDash val="solid"/>
                    </a:lnR>
                    <a:lnT w="12693">
                      <a:solidFill>
                        <a:srgbClr val="FFFFFF"/>
                      </a:solidFill>
                      <a:prstDash val="solid"/>
                    </a:lnT>
                    <a:lnB w="12693">
                      <a:solidFill>
                        <a:srgbClr val="FFFFFF"/>
                      </a:solidFill>
                      <a:prstDash val="solid"/>
                    </a:lnB>
                    <a:solidFill>
                      <a:srgbClr val="D9E0ED"/>
                    </a:solidFill>
                  </a:tcPr>
                </a:tc>
                <a:tc>
                  <a:txBody>
                    <a:bodyPr/>
                    <a:lstStyle/>
                    <a:p>
                      <a:pPr marL="86360">
                        <a:lnSpc>
                          <a:spcPct val="100000"/>
                        </a:lnSpc>
                        <a:spcBef>
                          <a:spcPts val="310"/>
                        </a:spcBef>
                      </a:pPr>
                      <a:r>
                        <a:rPr sz="1400" spc="-50" dirty="0">
                          <a:latin typeface="Arial"/>
                          <a:cs typeface="Arial"/>
                        </a:rPr>
                        <a:t>Tazu </a:t>
                      </a:r>
                      <a:r>
                        <a:rPr sz="1400" dirty="0">
                          <a:latin typeface="Arial"/>
                          <a:cs typeface="Arial"/>
                        </a:rPr>
                        <a:t>Saeki</a:t>
                      </a:r>
                      <a:r>
                        <a:rPr sz="1400" spc="-45" dirty="0">
                          <a:latin typeface="Arial"/>
                          <a:cs typeface="Arial"/>
                        </a:rPr>
                        <a:t> </a:t>
                      </a:r>
                      <a:r>
                        <a:rPr sz="1400" dirty="0">
                          <a:latin typeface="Arial"/>
                          <a:cs typeface="Arial"/>
                        </a:rPr>
                        <a:t>(NIES)</a:t>
                      </a:r>
                      <a:endParaRPr sz="1400">
                        <a:latin typeface="Arial"/>
                        <a:cs typeface="Arial"/>
                      </a:endParaRPr>
                    </a:p>
                  </a:txBody>
                  <a:tcPr marL="0" marR="0" marT="33666" marB="0">
                    <a:lnL w="12693">
                      <a:solidFill>
                        <a:srgbClr val="FFFFFF"/>
                      </a:solidFill>
                      <a:prstDash val="solid"/>
                    </a:lnL>
                    <a:lnR w="12693">
                      <a:solidFill>
                        <a:srgbClr val="FFFFFF"/>
                      </a:solidFill>
                      <a:prstDash val="solid"/>
                    </a:lnR>
                    <a:lnT w="12693">
                      <a:solidFill>
                        <a:srgbClr val="FFFFFF"/>
                      </a:solidFill>
                      <a:prstDash val="solid"/>
                    </a:lnT>
                    <a:lnB w="12693">
                      <a:solidFill>
                        <a:srgbClr val="FFFFFF"/>
                      </a:solidFill>
                      <a:prstDash val="solid"/>
                    </a:lnB>
                    <a:solidFill>
                      <a:srgbClr val="D9E0ED"/>
                    </a:solidFill>
                  </a:tcPr>
                </a:tc>
                <a:tc>
                  <a:txBody>
                    <a:bodyPr/>
                    <a:lstStyle/>
                    <a:p>
                      <a:pPr marL="87630">
                        <a:lnSpc>
                          <a:spcPct val="100000"/>
                        </a:lnSpc>
                        <a:spcBef>
                          <a:spcPts val="310"/>
                        </a:spcBef>
                      </a:pPr>
                      <a:r>
                        <a:rPr sz="1400" dirty="0">
                          <a:latin typeface="Arial"/>
                          <a:cs typeface="Arial"/>
                        </a:rPr>
                        <a:t>Several corrections </a:t>
                      </a:r>
                      <a:r>
                        <a:rPr sz="1400" spc="-5" dirty="0">
                          <a:latin typeface="Arial"/>
                          <a:cs typeface="Arial"/>
                        </a:rPr>
                        <a:t>in</a:t>
                      </a:r>
                      <a:r>
                        <a:rPr sz="1400" spc="-105" dirty="0">
                          <a:latin typeface="Arial"/>
                          <a:cs typeface="Arial"/>
                        </a:rPr>
                        <a:t> </a:t>
                      </a:r>
                      <a:r>
                        <a:rPr sz="1400" spc="-5" dirty="0">
                          <a:latin typeface="Arial"/>
                          <a:cs typeface="Arial"/>
                        </a:rPr>
                        <a:t>References</a:t>
                      </a:r>
                      <a:endParaRPr sz="1400" dirty="0">
                        <a:latin typeface="Arial"/>
                        <a:cs typeface="Arial"/>
                      </a:endParaRPr>
                    </a:p>
                  </a:txBody>
                  <a:tcPr marL="0" marR="0" marT="33666" marB="0">
                    <a:lnL w="12693">
                      <a:solidFill>
                        <a:srgbClr val="FFFFFF"/>
                      </a:solidFill>
                      <a:prstDash val="solid"/>
                    </a:lnL>
                    <a:lnR w="12693">
                      <a:solidFill>
                        <a:srgbClr val="FFFFFF"/>
                      </a:solidFill>
                      <a:prstDash val="solid"/>
                    </a:lnR>
                    <a:lnT w="12693">
                      <a:solidFill>
                        <a:srgbClr val="FFFFFF"/>
                      </a:solidFill>
                      <a:prstDash val="solid"/>
                    </a:lnT>
                    <a:lnB w="12693">
                      <a:solidFill>
                        <a:srgbClr val="FFFFFF"/>
                      </a:solidFill>
                      <a:prstDash val="solid"/>
                    </a:lnB>
                    <a:solidFill>
                      <a:srgbClr val="D9E0ED"/>
                    </a:solidFill>
                  </a:tcPr>
                </a:tc>
                <a:extLst>
                  <a:ext uri="{0D108BD9-81ED-4DB2-BD59-A6C34878D82A}">
                    <a16:rowId xmlns:a16="http://schemas.microsoft.com/office/drawing/2014/main" val="10003"/>
                  </a:ext>
                </a:extLst>
              </a:tr>
              <a:tr h="703360">
                <a:tc>
                  <a:txBody>
                    <a:bodyPr/>
                    <a:lstStyle/>
                    <a:p>
                      <a:pPr marL="85725">
                        <a:lnSpc>
                          <a:spcPct val="100000"/>
                        </a:lnSpc>
                        <a:spcBef>
                          <a:spcPts val="310"/>
                        </a:spcBef>
                      </a:pPr>
                      <a:r>
                        <a:rPr sz="1400" dirty="0">
                          <a:latin typeface="Arial"/>
                          <a:cs typeface="Arial"/>
                        </a:rPr>
                        <a:t>4</a:t>
                      </a:r>
                      <a:endParaRPr sz="1400">
                        <a:latin typeface="Arial"/>
                        <a:cs typeface="Arial"/>
                      </a:endParaRPr>
                    </a:p>
                  </a:txBody>
                  <a:tcPr marL="0" marR="0" marT="33666" marB="0">
                    <a:lnL w="12693">
                      <a:solidFill>
                        <a:srgbClr val="FFFFFF"/>
                      </a:solidFill>
                      <a:prstDash val="solid"/>
                    </a:lnL>
                    <a:lnR w="12693">
                      <a:solidFill>
                        <a:srgbClr val="FFFFFF"/>
                      </a:solidFill>
                      <a:prstDash val="solid"/>
                    </a:lnR>
                    <a:lnT w="12693">
                      <a:solidFill>
                        <a:srgbClr val="FFFFFF"/>
                      </a:solidFill>
                      <a:prstDash val="solid"/>
                    </a:lnT>
                    <a:lnB w="12693">
                      <a:solidFill>
                        <a:srgbClr val="FFFFFF"/>
                      </a:solidFill>
                      <a:prstDash val="solid"/>
                    </a:lnB>
                    <a:solidFill>
                      <a:srgbClr val="EDF1F6"/>
                    </a:solidFill>
                  </a:tcPr>
                </a:tc>
                <a:tc>
                  <a:txBody>
                    <a:bodyPr/>
                    <a:lstStyle/>
                    <a:p>
                      <a:pPr marL="85725">
                        <a:lnSpc>
                          <a:spcPct val="100000"/>
                        </a:lnSpc>
                        <a:spcBef>
                          <a:spcPts val="310"/>
                        </a:spcBef>
                      </a:pPr>
                      <a:r>
                        <a:rPr sz="1400" spc="-35" dirty="0">
                          <a:latin typeface="Arial"/>
                          <a:cs typeface="Arial"/>
                        </a:rPr>
                        <a:t>Nov.</a:t>
                      </a:r>
                      <a:r>
                        <a:rPr sz="1400" spc="-85" dirty="0">
                          <a:latin typeface="Arial"/>
                          <a:cs typeface="Arial"/>
                        </a:rPr>
                        <a:t> </a:t>
                      </a:r>
                      <a:r>
                        <a:rPr sz="1400" dirty="0">
                          <a:latin typeface="Arial"/>
                          <a:cs typeface="Arial"/>
                        </a:rPr>
                        <a:t>28</a:t>
                      </a:r>
                      <a:endParaRPr sz="1400">
                        <a:latin typeface="Arial"/>
                        <a:cs typeface="Arial"/>
                      </a:endParaRPr>
                    </a:p>
                  </a:txBody>
                  <a:tcPr marL="0" marR="0" marT="33666" marB="0">
                    <a:lnL w="12693">
                      <a:solidFill>
                        <a:srgbClr val="FFFFFF"/>
                      </a:solidFill>
                      <a:prstDash val="solid"/>
                    </a:lnL>
                    <a:lnR w="12693">
                      <a:solidFill>
                        <a:srgbClr val="FFFFFF"/>
                      </a:solidFill>
                      <a:prstDash val="solid"/>
                    </a:lnR>
                    <a:lnT w="12693">
                      <a:solidFill>
                        <a:srgbClr val="FFFFFF"/>
                      </a:solidFill>
                      <a:prstDash val="solid"/>
                    </a:lnT>
                    <a:lnB w="12693">
                      <a:solidFill>
                        <a:srgbClr val="FFFFFF"/>
                      </a:solidFill>
                      <a:prstDash val="solid"/>
                    </a:lnB>
                    <a:solidFill>
                      <a:srgbClr val="EDF1F6"/>
                    </a:solidFill>
                  </a:tcPr>
                </a:tc>
                <a:tc>
                  <a:txBody>
                    <a:bodyPr/>
                    <a:lstStyle/>
                    <a:p>
                      <a:pPr marL="86360" marR="1015365">
                        <a:lnSpc>
                          <a:spcPts val="1900"/>
                        </a:lnSpc>
                        <a:spcBef>
                          <a:spcPts val="390"/>
                        </a:spcBef>
                      </a:pPr>
                      <a:r>
                        <a:rPr sz="1400" dirty="0">
                          <a:latin typeface="Arial"/>
                          <a:cs typeface="Arial"/>
                        </a:rPr>
                        <a:t>Paul </a:t>
                      </a:r>
                      <a:r>
                        <a:rPr sz="1400" spc="-5" dirty="0">
                          <a:latin typeface="Arial"/>
                          <a:cs typeface="Arial"/>
                        </a:rPr>
                        <a:t>Counet  </a:t>
                      </a:r>
                      <a:r>
                        <a:rPr sz="1400" dirty="0">
                          <a:latin typeface="Arial"/>
                          <a:cs typeface="Arial"/>
                        </a:rPr>
                        <a:t>(EUMETS</a:t>
                      </a:r>
                      <a:r>
                        <a:rPr sz="1400" spc="-120" dirty="0">
                          <a:latin typeface="Arial"/>
                          <a:cs typeface="Arial"/>
                        </a:rPr>
                        <a:t>A</a:t>
                      </a:r>
                      <a:r>
                        <a:rPr sz="1400" dirty="0">
                          <a:latin typeface="Arial"/>
                          <a:cs typeface="Arial"/>
                        </a:rPr>
                        <a:t>T)</a:t>
                      </a:r>
                      <a:endParaRPr sz="1400">
                        <a:latin typeface="Arial"/>
                        <a:cs typeface="Arial"/>
                      </a:endParaRPr>
                    </a:p>
                  </a:txBody>
                  <a:tcPr marL="0" marR="0" marT="42353" marB="0">
                    <a:lnL w="12693">
                      <a:solidFill>
                        <a:srgbClr val="FFFFFF"/>
                      </a:solidFill>
                      <a:prstDash val="solid"/>
                    </a:lnL>
                    <a:lnR w="12693">
                      <a:solidFill>
                        <a:srgbClr val="FFFFFF"/>
                      </a:solidFill>
                      <a:prstDash val="solid"/>
                    </a:lnR>
                    <a:lnT w="12693">
                      <a:solidFill>
                        <a:srgbClr val="FFFFFF"/>
                      </a:solidFill>
                      <a:prstDash val="solid"/>
                    </a:lnT>
                    <a:lnB w="12693">
                      <a:solidFill>
                        <a:srgbClr val="FFFFFF"/>
                      </a:solidFill>
                      <a:prstDash val="solid"/>
                    </a:lnB>
                    <a:solidFill>
                      <a:srgbClr val="EDF1F6"/>
                    </a:solidFill>
                  </a:tcPr>
                </a:tc>
                <a:tc>
                  <a:txBody>
                    <a:bodyPr/>
                    <a:lstStyle/>
                    <a:p>
                      <a:pPr marL="87630">
                        <a:lnSpc>
                          <a:spcPts val="1910"/>
                        </a:lnSpc>
                        <a:spcBef>
                          <a:spcPts val="310"/>
                        </a:spcBef>
                        <a:buChar char="•"/>
                        <a:tabLst>
                          <a:tab pos="204470" algn="l"/>
                        </a:tabLst>
                      </a:pPr>
                      <a:r>
                        <a:rPr sz="1400" dirty="0">
                          <a:latin typeface="Arial"/>
                          <a:cs typeface="Arial"/>
                        </a:rPr>
                        <a:t>Add Sentinel-4 </a:t>
                      </a:r>
                      <a:r>
                        <a:rPr sz="1400" spc="-5" dirty="0">
                          <a:latin typeface="Arial"/>
                          <a:cs typeface="Arial"/>
                        </a:rPr>
                        <a:t>and</a:t>
                      </a:r>
                      <a:r>
                        <a:rPr sz="1400" spc="-105" dirty="0">
                          <a:latin typeface="Arial"/>
                          <a:cs typeface="Arial"/>
                        </a:rPr>
                        <a:t> </a:t>
                      </a:r>
                      <a:r>
                        <a:rPr sz="1400" dirty="0">
                          <a:latin typeface="Arial"/>
                          <a:cs typeface="Arial"/>
                        </a:rPr>
                        <a:t>Sentinel-5.</a:t>
                      </a:r>
                      <a:endParaRPr sz="1400">
                        <a:latin typeface="Arial"/>
                        <a:cs typeface="Arial"/>
                      </a:endParaRPr>
                    </a:p>
                    <a:p>
                      <a:pPr marL="87630" marR="194310">
                        <a:lnSpc>
                          <a:spcPts val="1900"/>
                        </a:lnSpc>
                        <a:spcBef>
                          <a:spcPts val="65"/>
                        </a:spcBef>
                        <a:buChar char="•"/>
                        <a:tabLst>
                          <a:tab pos="204470" algn="l"/>
                        </a:tabLst>
                      </a:pPr>
                      <a:r>
                        <a:rPr sz="1400" dirty="0">
                          <a:latin typeface="Arial"/>
                          <a:cs typeface="Arial"/>
                        </a:rPr>
                        <a:t>Add some </a:t>
                      </a:r>
                      <a:r>
                        <a:rPr sz="1400" spc="-5" dirty="0">
                          <a:latin typeface="Arial"/>
                          <a:cs typeface="Arial"/>
                        </a:rPr>
                        <a:t>of </a:t>
                      </a:r>
                      <a:r>
                        <a:rPr sz="1400" dirty="0">
                          <a:latin typeface="Arial"/>
                          <a:cs typeface="Arial"/>
                        </a:rPr>
                        <a:t>the (TIR) capabilities </a:t>
                      </a:r>
                      <a:r>
                        <a:rPr sz="1400" spc="-5" dirty="0">
                          <a:latin typeface="Arial"/>
                          <a:cs typeface="Arial"/>
                        </a:rPr>
                        <a:t>of </a:t>
                      </a:r>
                      <a:r>
                        <a:rPr sz="1400" dirty="0">
                          <a:latin typeface="Arial"/>
                          <a:cs typeface="Arial"/>
                        </a:rPr>
                        <a:t>the future</a:t>
                      </a:r>
                      <a:r>
                        <a:rPr sz="1400" spc="-110" dirty="0">
                          <a:latin typeface="Arial"/>
                          <a:cs typeface="Arial"/>
                        </a:rPr>
                        <a:t> </a:t>
                      </a:r>
                      <a:r>
                        <a:rPr sz="1400" dirty="0">
                          <a:latin typeface="Arial"/>
                          <a:cs typeface="Arial"/>
                        </a:rPr>
                        <a:t>MET  mission </a:t>
                      </a:r>
                      <a:r>
                        <a:rPr sz="1400" spc="-5" dirty="0">
                          <a:latin typeface="Arial"/>
                          <a:cs typeface="Arial"/>
                        </a:rPr>
                        <a:t>in </a:t>
                      </a:r>
                      <a:r>
                        <a:rPr sz="1400" dirty="0">
                          <a:latin typeface="Arial"/>
                          <a:cs typeface="Arial"/>
                        </a:rPr>
                        <a:t>Page</a:t>
                      </a:r>
                      <a:r>
                        <a:rPr sz="1400" spc="-100" dirty="0">
                          <a:latin typeface="Arial"/>
                          <a:cs typeface="Arial"/>
                        </a:rPr>
                        <a:t> </a:t>
                      </a:r>
                      <a:r>
                        <a:rPr sz="1400" spc="-5" dirty="0">
                          <a:latin typeface="Arial"/>
                          <a:cs typeface="Arial"/>
                        </a:rPr>
                        <a:t>2-1.</a:t>
                      </a:r>
                      <a:endParaRPr sz="1400">
                        <a:latin typeface="Arial"/>
                        <a:cs typeface="Arial"/>
                      </a:endParaRPr>
                    </a:p>
                  </a:txBody>
                  <a:tcPr marL="0" marR="0" marT="33666" marB="0">
                    <a:lnL w="12693">
                      <a:solidFill>
                        <a:srgbClr val="FFFFFF"/>
                      </a:solidFill>
                      <a:prstDash val="solid"/>
                    </a:lnL>
                    <a:lnR w="12693">
                      <a:solidFill>
                        <a:srgbClr val="FFFFFF"/>
                      </a:solidFill>
                      <a:prstDash val="solid"/>
                    </a:lnR>
                    <a:lnT w="12693">
                      <a:solidFill>
                        <a:srgbClr val="FFFFFF"/>
                      </a:solidFill>
                      <a:prstDash val="solid"/>
                    </a:lnT>
                    <a:lnB w="12693">
                      <a:solidFill>
                        <a:srgbClr val="FFFFFF"/>
                      </a:solidFill>
                      <a:prstDash val="solid"/>
                    </a:lnB>
                    <a:solidFill>
                      <a:srgbClr val="EDF1F6"/>
                    </a:solidFill>
                  </a:tcPr>
                </a:tc>
                <a:extLst>
                  <a:ext uri="{0D108BD9-81ED-4DB2-BD59-A6C34878D82A}">
                    <a16:rowId xmlns:a16="http://schemas.microsoft.com/office/drawing/2014/main" val="10004"/>
                  </a:ext>
                </a:extLst>
              </a:tr>
              <a:tr h="403079">
                <a:tc>
                  <a:txBody>
                    <a:bodyPr/>
                    <a:lstStyle/>
                    <a:p>
                      <a:pPr marL="85725">
                        <a:lnSpc>
                          <a:spcPct val="100000"/>
                        </a:lnSpc>
                        <a:spcBef>
                          <a:spcPts val="315"/>
                        </a:spcBef>
                      </a:pPr>
                      <a:r>
                        <a:rPr sz="1400" dirty="0">
                          <a:latin typeface="Arial"/>
                          <a:cs typeface="Arial"/>
                        </a:rPr>
                        <a:t>5</a:t>
                      </a:r>
                      <a:endParaRPr sz="1400">
                        <a:latin typeface="Arial"/>
                        <a:cs typeface="Arial"/>
                      </a:endParaRPr>
                    </a:p>
                  </a:txBody>
                  <a:tcPr marL="0" marR="0" marT="34209" marB="0">
                    <a:lnL w="12693">
                      <a:solidFill>
                        <a:srgbClr val="FFFFFF"/>
                      </a:solidFill>
                      <a:prstDash val="solid"/>
                    </a:lnL>
                    <a:lnR w="12693">
                      <a:solidFill>
                        <a:srgbClr val="FFFFFF"/>
                      </a:solidFill>
                      <a:prstDash val="solid"/>
                    </a:lnR>
                    <a:lnT w="12693">
                      <a:solidFill>
                        <a:srgbClr val="FFFFFF"/>
                      </a:solidFill>
                      <a:prstDash val="solid"/>
                    </a:lnT>
                    <a:lnB w="12693">
                      <a:solidFill>
                        <a:srgbClr val="FFFFFF"/>
                      </a:solidFill>
                      <a:prstDash val="solid"/>
                    </a:lnB>
                    <a:solidFill>
                      <a:srgbClr val="D9E0ED"/>
                    </a:solidFill>
                  </a:tcPr>
                </a:tc>
                <a:tc>
                  <a:txBody>
                    <a:bodyPr/>
                    <a:lstStyle/>
                    <a:p>
                      <a:pPr marL="85725">
                        <a:lnSpc>
                          <a:spcPct val="100000"/>
                        </a:lnSpc>
                        <a:spcBef>
                          <a:spcPts val="315"/>
                        </a:spcBef>
                      </a:pPr>
                      <a:r>
                        <a:rPr sz="1400" spc="-5" dirty="0">
                          <a:latin typeface="Arial"/>
                          <a:cs typeface="Arial"/>
                        </a:rPr>
                        <a:t>Dec.</a:t>
                      </a:r>
                      <a:r>
                        <a:rPr sz="1400" spc="-95" dirty="0">
                          <a:latin typeface="Arial"/>
                          <a:cs typeface="Arial"/>
                        </a:rPr>
                        <a:t> </a:t>
                      </a:r>
                      <a:r>
                        <a:rPr sz="1400" spc="-5" dirty="0">
                          <a:latin typeface="Arial"/>
                          <a:cs typeface="Arial"/>
                        </a:rPr>
                        <a:t>28</a:t>
                      </a:r>
                      <a:endParaRPr sz="1400">
                        <a:latin typeface="Arial"/>
                        <a:cs typeface="Arial"/>
                      </a:endParaRPr>
                    </a:p>
                  </a:txBody>
                  <a:tcPr marL="0" marR="0" marT="34209" marB="0">
                    <a:lnL w="12693">
                      <a:solidFill>
                        <a:srgbClr val="FFFFFF"/>
                      </a:solidFill>
                      <a:prstDash val="solid"/>
                    </a:lnL>
                    <a:lnR w="12693">
                      <a:solidFill>
                        <a:srgbClr val="FFFFFF"/>
                      </a:solidFill>
                      <a:prstDash val="solid"/>
                    </a:lnR>
                    <a:lnT w="12693">
                      <a:solidFill>
                        <a:srgbClr val="FFFFFF"/>
                      </a:solidFill>
                      <a:prstDash val="solid"/>
                    </a:lnT>
                    <a:lnB w="12693">
                      <a:solidFill>
                        <a:srgbClr val="FFFFFF"/>
                      </a:solidFill>
                      <a:prstDash val="solid"/>
                    </a:lnB>
                    <a:solidFill>
                      <a:srgbClr val="D9E0ED"/>
                    </a:solidFill>
                  </a:tcPr>
                </a:tc>
                <a:tc>
                  <a:txBody>
                    <a:bodyPr/>
                    <a:lstStyle/>
                    <a:p>
                      <a:pPr marL="86360">
                        <a:lnSpc>
                          <a:spcPct val="100000"/>
                        </a:lnSpc>
                        <a:spcBef>
                          <a:spcPts val="315"/>
                        </a:spcBef>
                      </a:pPr>
                      <a:r>
                        <a:rPr sz="1400" spc="-5" dirty="0">
                          <a:latin typeface="Arial"/>
                          <a:cs typeface="Arial"/>
                        </a:rPr>
                        <a:t>Ray Nassar</a:t>
                      </a:r>
                      <a:r>
                        <a:rPr sz="1400" spc="-85" dirty="0">
                          <a:latin typeface="Arial"/>
                          <a:cs typeface="Arial"/>
                        </a:rPr>
                        <a:t> </a:t>
                      </a:r>
                      <a:r>
                        <a:rPr sz="1400" dirty="0">
                          <a:latin typeface="Arial"/>
                          <a:cs typeface="Arial"/>
                        </a:rPr>
                        <a:t>(ECCC)</a:t>
                      </a:r>
                      <a:endParaRPr sz="1400">
                        <a:latin typeface="Arial"/>
                        <a:cs typeface="Arial"/>
                      </a:endParaRPr>
                    </a:p>
                  </a:txBody>
                  <a:tcPr marL="0" marR="0" marT="34209" marB="0">
                    <a:lnL w="12693">
                      <a:solidFill>
                        <a:srgbClr val="FFFFFF"/>
                      </a:solidFill>
                      <a:prstDash val="solid"/>
                    </a:lnL>
                    <a:lnR w="12693">
                      <a:solidFill>
                        <a:srgbClr val="FFFFFF"/>
                      </a:solidFill>
                      <a:prstDash val="solid"/>
                    </a:lnR>
                    <a:lnT w="12693">
                      <a:solidFill>
                        <a:srgbClr val="FFFFFF"/>
                      </a:solidFill>
                      <a:prstDash val="solid"/>
                    </a:lnT>
                    <a:lnB w="12693">
                      <a:solidFill>
                        <a:srgbClr val="FFFFFF"/>
                      </a:solidFill>
                      <a:prstDash val="solid"/>
                    </a:lnB>
                    <a:solidFill>
                      <a:srgbClr val="D9E0ED"/>
                    </a:solidFill>
                  </a:tcPr>
                </a:tc>
                <a:tc>
                  <a:txBody>
                    <a:bodyPr/>
                    <a:lstStyle/>
                    <a:p>
                      <a:pPr marL="87630">
                        <a:lnSpc>
                          <a:spcPct val="100000"/>
                        </a:lnSpc>
                        <a:spcBef>
                          <a:spcPts val="315"/>
                        </a:spcBef>
                      </a:pPr>
                      <a:r>
                        <a:rPr sz="1400" dirty="0">
                          <a:latin typeface="Arial"/>
                          <a:cs typeface="Arial"/>
                        </a:rPr>
                        <a:t>English corrections </a:t>
                      </a:r>
                      <a:r>
                        <a:rPr sz="1400" spc="-5" dirty="0">
                          <a:latin typeface="Arial"/>
                          <a:cs typeface="Arial"/>
                        </a:rPr>
                        <a:t>in Chapter </a:t>
                      </a:r>
                      <a:r>
                        <a:rPr sz="1400" dirty="0">
                          <a:latin typeface="Arial"/>
                          <a:cs typeface="Arial"/>
                        </a:rPr>
                        <a:t>1 –</a:t>
                      </a:r>
                      <a:r>
                        <a:rPr sz="1400" spc="-90" dirty="0">
                          <a:latin typeface="Arial"/>
                          <a:cs typeface="Arial"/>
                        </a:rPr>
                        <a:t> </a:t>
                      </a:r>
                      <a:r>
                        <a:rPr sz="1400" spc="-5" dirty="0">
                          <a:latin typeface="Arial"/>
                          <a:cs typeface="Arial"/>
                        </a:rPr>
                        <a:t>3.</a:t>
                      </a:r>
                      <a:endParaRPr sz="1400">
                        <a:latin typeface="Arial"/>
                        <a:cs typeface="Arial"/>
                      </a:endParaRPr>
                    </a:p>
                  </a:txBody>
                  <a:tcPr marL="0" marR="0" marT="34209" marB="0">
                    <a:lnL w="12693">
                      <a:solidFill>
                        <a:srgbClr val="FFFFFF"/>
                      </a:solidFill>
                      <a:prstDash val="solid"/>
                    </a:lnL>
                    <a:lnR w="12693">
                      <a:solidFill>
                        <a:srgbClr val="FFFFFF"/>
                      </a:solidFill>
                      <a:prstDash val="solid"/>
                    </a:lnR>
                    <a:lnT w="12693">
                      <a:solidFill>
                        <a:srgbClr val="FFFFFF"/>
                      </a:solidFill>
                      <a:prstDash val="solid"/>
                    </a:lnT>
                    <a:lnB w="12693">
                      <a:solidFill>
                        <a:srgbClr val="FFFFFF"/>
                      </a:solidFill>
                      <a:prstDash val="solid"/>
                    </a:lnB>
                    <a:solidFill>
                      <a:srgbClr val="D9E0ED"/>
                    </a:solidFill>
                  </a:tcPr>
                </a:tc>
                <a:extLst>
                  <a:ext uri="{0D108BD9-81ED-4DB2-BD59-A6C34878D82A}">
                    <a16:rowId xmlns:a16="http://schemas.microsoft.com/office/drawing/2014/main" val="10005"/>
                  </a:ext>
                </a:extLst>
              </a:tr>
              <a:tr h="703360">
                <a:tc>
                  <a:txBody>
                    <a:bodyPr/>
                    <a:lstStyle/>
                    <a:p>
                      <a:pPr marL="85725">
                        <a:lnSpc>
                          <a:spcPct val="100000"/>
                        </a:lnSpc>
                        <a:spcBef>
                          <a:spcPts val="315"/>
                        </a:spcBef>
                      </a:pPr>
                      <a:r>
                        <a:rPr sz="1400" dirty="0">
                          <a:latin typeface="Arial"/>
                          <a:cs typeface="Arial"/>
                        </a:rPr>
                        <a:t>6</a:t>
                      </a:r>
                      <a:endParaRPr sz="1400">
                        <a:latin typeface="Arial"/>
                        <a:cs typeface="Arial"/>
                      </a:endParaRPr>
                    </a:p>
                  </a:txBody>
                  <a:tcPr marL="0" marR="0" marT="34209" marB="0">
                    <a:lnL w="12693">
                      <a:solidFill>
                        <a:srgbClr val="FFFFFF"/>
                      </a:solidFill>
                      <a:prstDash val="solid"/>
                    </a:lnL>
                    <a:lnR w="12693">
                      <a:solidFill>
                        <a:srgbClr val="FFFFFF"/>
                      </a:solidFill>
                      <a:prstDash val="solid"/>
                    </a:lnR>
                    <a:lnT w="12693">
                      <a:solidFill>
                        <a:srgbClr val="FFFFFF"/>
                      </a:solidFill>
                      <a:prstDash val="solid"/>
                    </a:lnT>
                    <a:lnB w="12693">
                      <a:solidFill>
                        <a:srgbClr val="FFFFFF"/>
                      </a:solidFill>
                      <a:prstDash val="solid"/>
                    </a:lnB>
                    <a:solidFill>
                      <a:srgbClr val="EDF1F6"/>
                    </a:solidFill>
                  </a:tcPr>
                </a:tc>
                <a:tc>
                  <a:txBody>
                    <a:bodyPr/>
                    <a:lstStyle/>
                    <a:p>
                      <a:pPr marL="86360">
                        <a:lnSpc>
                          <a:spcPct val="100000"/>
                        </a:lnSpc>
                        <a:spcBef>
                          <a:spcPts val="315"/>
                        </a:spcBef>
                      </a:pPr>
                      <a:r>
                        <a:rPr sz="1400" dirty="0">
                          <a:latin typeface="Arial"/>
                          <a:cs typeface="Arial"/>
                        </a:rPr>
                        <a:t>Jan.</a:t>
                      </a:r>
                      <a:r>
                        <a:rPr sz="1400" spc="-100" dirty="0">
                          <a:latin typeface="Arial"/>
                          <a:cs typeface="Arial"/>
                        </a:rPr>
                        <a:t> </a:t>
                      </a:r>
                      <a:r>
                        <a:rPr sz="1400" dirty="0">
                          <a:latin typeface="Arial"/>
                          <a:cs typeface="Arial"/>
                        </a:rPr>
                        <a:t>5</a:t>
                      </a:r>
                      <a:endParaRPr sz="1400">
                        <a:latin typeface="Arial"/>
                        <a:cs typeface="Arial"/>
                      </a:endParaRPr>
                    </a:p>
                  </a:txBody>
                  <a:tcPr marL="0" marR="0" marT="34209" marB="0">
                    <a:lnL w="12693">
                      <a:solidFill>
                        <a:srgbClr val="FFFFFF"/>
                      </a:solidFill>
                      <a:prstDash val="solid"/>
                    </a:lnL>
                    <a:lnR w="12693">
                      <a:solidFill>
                        <a:srgbClr val="FFFFFF"/>
                      </a:solidFill>
                      <a:prstDash val="solid"/>
                    </a:lnR>
                    <a:lnT w="12693">
                      <a:solidFill>
                        <a:srgbClr val="FFFFFF"/>
                      </a:solidFill>
                      <a:prstDash val="solid"/>
                    </a:lnT>
                    <a:lnB w="12693">
                      <a:solidFill>
                        <a:srgbClr val="FFFFFF"/>
                      </a:solidFill>
                      <a:prstDash val="solid"/>
                    </a:lnB>
                    <a:solidFill>
                      <a:srgbClr val="EDF1F6"/>
                    </a:solidFill>
                  </a:tcPr>
                </a:tc>
                <a:tc>
                  <a:txBody>
                    <a:bodyPr/>
                    <a:lstStyle/>
                    <a:p>
                      <a:pPr marL="143510" marR="966469" indent="-56515">
                        <a:lnSpc>
                          <a:spcPts val="1900"/>
                        </a:lnSpc>
                        <a:spcBef>
                          <a:spcPts val="395"/>
                        </a:spcBef>
                      </a:pPr>
                      <a:r>
                        <a:rPr sz="1400" spc="-30" dirty="0">
                          <a:latin typeface="Arial"/>
                          <a:cs typeface="Arial"/>
                        </a:rPr>
                        <a:t>Tomohiro</a:t>
                      </a:r>
                      <a:r>
                        <a:rPr sz="1400" spc="-65" dirty="0">
                          <a:latin typeface="Arial"/>
                          <a:cs typeface="Arial"/>
                        </a:rPr>
                        <a:t> </a:t>
                      </a:r>
                      <a:r>
                        <a:rPr sz="1400" dirty="0">
                          <a:latin typeface="Arial"/>
                          <a:cs typeface="Arial"/>
                        </a:rPr>
                        <a:t>Oda  (NASA)</a:t>
                      </a:r>
                      <a:endParaRPr sz="1400">
                        <a:latin typeface="Arial"/>
                        <a:cs typeface="Arial"/>
                      </a:endParaRPr>
                    </a:p>
                  </a:txBody>
                  <a:tcPr marL="0" marR="0" marT="42896" marB="0">
                    <a:lnL w="12693">
                      <a:solidFill>
                        <a:srgbClr val="FFFFFF"/>
                      </a:solidFill>
                      <a:prstDash val="solid"/>
                    </a:lnL>
                    <a:lnR w="12693">
                      <a:solidFill>
                        <a:srgbClr val="FFFFFF"/>
                      </a:solidFill>
                      <a:prstDash val="solid"/>
                    </a:lnR>
                    <a:lnT w="12693">
                      <a:solidFill>
                        <a:srgbClr val="FFFFFF"/>
                      </a:solidFill>
                      <a:prstDash val="solid"/>
                    </a:lnT>
                    <a:lnB w="12693">
                      <a:solidFill>
                        <a:srgbClr val="FFFFFF"/>
                      </a:solidFill>
                      <a:prstDash val="solid"/>
                    </a:lnB>
                    <a:solidFill>
                      <a:srgbClr val="EDF1F6"/>
                    </a:solidFill>
                  </a:tcPr>
                </a:tc>
                <a:tc>
                  <a:txBody>
                    <a:bodyPr/>
                    <a:lstStyle/>
                    <a:p>
                      <a:pPr marL="88265" marR="457200">
                        <a:lnSpc>
                          <a:spcPts val="1900"/>
                        </a:lnSpc>
                        <a:spcBef>
                          <a:spcPts val="395"/>
                        </a:spcBef>
                      </a:pPr>
                      <a:r>
                        <a:rPr sz="1400" spc="-5" dirty="0">
                          <a:latin typeface="Arial"/>
                          <a:cs typeface="Arial"/>
                        </a:rPr>
                        <a:t>Comments on differences between national  inventories using </a:t>
                      </a:r>
                      <a:r>
                        <a:rPr sz="1400" dirty="0">
                          <a:latin typeface="Arial"/>
                          <a:cs typeface="Arial"/>
                        </a:rPr>
                        <a:t>IPCC </a:t>
                      </a:r>
                      <a:r>
                        <a:rPr sz="1400" spc="-5" dirty="0">
                          <a:latin typeface="Arial"/>
                          <a:cs typeface="Arial"/>
                        </a:rPr>
                        <a:t>2006 guidelines and global  gridded</a:t>
                      </a:r>
                      <a:r>
                        <a:rPr sz="1400" spc="-95" dirty="0">
                          <a:latin typeface="Arial"/>
                          <a:cs typeface="Arial"/>
                        </a:rPr>
                        <a:t> </a:t>
                      </a:r>
                      <a:r>
                        <a:rPr sz="1400" spc="-5" dirty="0">
                          <a:latin typeface="Arial"/>
                          <a:cs typeface="Arial"/>
                        </a:rPr>
                        <a:t>inventories.</a:t>
                      </a:r>
                      <a:endParaRPr sz="1400">
                        <a:latin typeface="Arial"/>
                        <a:cs typeface="Arial"/>
                      </a:endParaRPr>
                    </a:p>
                  </a:txBody>
                  <a:tcPr marL="0" marR="0" marT="42896" marB="0">
                    <a:lnL w="12693">
                      <a:solidFill>
                        <a:srgbClr val="FFFFFF"/>
                      </a:solidFill>
                      <a:prstDash val="solid"/>
                    </a:lnL>
                    <a:lnR w="12693">
                      <a:solidFill>
                        <a:srgbClr val="FFFFFF"/>
                      </a:solidFill>
                      <a:prstDash val="solid"/>
                    </a:lnR>
                    <a:lnT w="12693">
                      <a:solidFill>
                        <a:srgbClr val="FFFFFF"/>
                      </a:solidFill>
                      <a:prstDash val="solid"/>
                    </a:lnT>
                    <a:lnB w="12693">
                      <a:solidFill>
                        <a:srgbClr val="FFFFFF"/>
                      </a:solidFill>
                      <a:prstDash val="solid"/>
                    </a:lnB>
                    <a:solidFill>
                      <a:srgbClr val="EDF1F6"/>
                    </a:solidFill>
                  </a:tcPr>
                </a:tc>
                <a:extLst>
                  <a:ext uri="{0D108BD9-81ED-4DB2-BD59-A6C34878D82A}">
                    <a16:rowId xmlns:a16="http://schemas.microsoft.com/office/drawing/2014/main" val="10006"/>
                  </a:ext>
                </a:extLst>
              </a:tr>
              <a:tr h="494956">
                <a:tc>
                  <a:txBody>
                    <a:bodyPr/>
                    <a:lstStyle/>
                    <a:p>
                      <a:pPr marL="86360">
                        <a:lnSpc>
                          <a:spcPct val="100000"/>
                        </a:lnSpc>
                        <a:spcBef>
                          <a:spcPts val="320"/>
                        </a:spcBef>
                      </a:pPr>
                      <a:r>
                        <a:rPr sz="1400" dirty="0">
                          <a:latin typeface="Arial"/>
                          <a:cs typeface="Arial"/>
                        </a:rPr>
                        <a:t>7</a:t>
                      </a:r>
                      <a:endParaRPr sz="1400">
                        <a:latin typeface="Arial"/>
                        <a:cs typeface="Arial"/>
                      </a:endParaRPr>
                    </a:p>
                  </a:txBody>
                  <a:tcPr marL="0" marR="0" marT="34752" marB="0">
                    <a:lnL w="12693">
                      <a:solidFill>
                        <a:srgbClr val="FFFFFF"/>
                      </a:solidFill>
                      <a:prstDash val="solid"/>
                    </a:lnL>
                    <a:lnR w="12693">
                      <a:solidFill>
                        <a:srgbClr val="FFFFFF"/>
                      </a:solidFill>
                      <a:prstDash val="solid"/>
                    </a:lnR>
                    <a:lnT w="12693">
                      <a:solidFill>
                        <a:srgbClr val="FFFFFF"/>
                      </a:solidFill>
                      <a:prstDash val="solid"/>
                    </a:lnT>
                    <a:lnB w="12693">
                      <a:solidFill>
                        <a:srgbClr val="FFFFFF"/>
                      </a:solidFill>
                      <a:prstDash val="solid"/>
                    </a:lnB>
                    <a:solidFill>
                      <a:srgbClr val="D9E0ED"/>
                    </a:solidFill>
                  </a:tcPr>
                </a:tc>
                <a:tc>
                  <a:txBody>
                    <a:bodyPr/>
                    <a:lstStyle/>
                    <a:p>
                      <a:pPr marL="86360">
                        <a:lnSpc>
                          <a:spcPts val="1910"/>
                        </a:lnSpc>
                        <a:spcBef>
                          <a:spcPts val="320"/>
                        </a:spcBef>
                      </a:pPr>
                      <a:r>
                        <a:rPr sz="1400" dirty="0">
                          <a:latin typeface="Arial"/>
                          <a:cs typeface="Arial"/>
                        </a:rPr>
                        <a:t>Jan.</a:t>
                      </a:r>
                      <a:r>
                        <a:rPr sz="1400" spc="-100" dirty="0">
                          <a:latin typeface="Arial"/>
                          <a:cs typeface="Arial"/>
                        </a:rPr>
                        <a:t> </a:t>
                      </a:r>
                      <a:r>
                        <a:rPr sz="1400" spc="-5" dirty="0">
                          <a:latin typeface="Arial"/>
                          <a:cs typeface="Arial"/>
                        </a:rPr>
                        <a:t>30,</a:t>
                      </a:r>
                      <a:endParaRPr sz="1400">
                        <a:latin typeface="Arial"/>
                        <a:cs typeface="Arial"/>
                      </a:endParaRPr>
                    </a:p>
                    <a:p>
                      <a:pPr marL="86360">
                        <a:lnSpc>
                          <a:spcPts val="1910"/>
                        </a:lnSpc>
                      </a:pPr>
                      <a:r>
                        <a:rPr sz="1400" spc="-5" dirty="0">
                          <a:latin typeface="Arial"/>
                          <a:cs typeface="Arial"/>
                        </a:rPr>
                        <a:t>Dev</a:t>
                      </a:r>
                      <a:r>
                        <a:rPr sz="1400" spc="-95" dirty="0">
                          <a:latin typeface="Arial"/>
                          <a:cs typeface="Arial"/>
                        </a:rPr>
                        <a:t> </a:t>
                      </a:r>
                      <a:r>
                        <a:rPr sz="1400" spc="-5" dirty="0">
                          <a:latin typeface="Arial"/>
                          <a:cs typeface="Arial"/>
                        </a:rPr>
                        <a:t>16</a:t>
                      </a:r>
                      <a:endParaRPr sz="1400">
                        <a:latin typeface="Arial"/>
                        <a:cs typeface="Arial"/>
                      </a:endParaRPr>
                    </a:p>
                  </a:txBody>
                  <a:tcPr marL="0" marR="0" marT="34752" marB="0">
                    <a:lnL w="12693">
                      <a:solidFill>
                        <a:srgbClr val="FFFFFF"/>
                      </a:solidFill>
                      <a:prstDash val="solid"/>
                    </a:lnL>
                    <a:lnR w="12693">
                      <a:solidFill>
                        <a:srgbClr val="FFFFFF"/>
                      </a:solidFill>
                      <a:prstDash val="solid"/>
                    </a:lnR>
                    <a:lnT w="12693">
                      <a:solidFill>
                        <a:srgbClr val="FFFFFF"/>
                      </a:solidFill>
                      <a:prstDash val="solid"/>
                    </a:lnT>
                    <a:lnB w="12693">
                      <a:solidFill>
                        <a:srgbClr val="FFFFFF"/>
                      </a:solidFill>
                      <a:prstDash val="solid"/>
                    </a:lnB>
                    <a:solidFill>
                      <a:srgbClr val="D9E0ED"/>
                    </a:solidFill>
                  </a:tcPr>
                </a:tc>
                <a:tc>
                  <a:txBody>
                    <a:bodyPr/>
                    <a:lstStyle/>
                    <a:p>
                      <a:pPr marL="143510" marR="796290" indent="-56515">
                        <a:lnSpc>
                          <a:spcPts val="1900"/>
                        </a:lnSpc>
                        <a:spcBef>
                          <a:spcPts val="400"/>
                        </a:spcBef>
                      </a:pPr>
                      <a:r>
                        <a:rPr sz="1400" spc="-25" dirty="0">
                          <a:latin typeface="Arial"/>
                          <a:cs typeface="Arial"/>
                        </a:rPr>
                        <a:t>Yuko</a:t>
                      </a:r>
                      <a:r>
                        <a:rPr sz="1400" spc="-90" dirty="0">
                          <a:latin typeface="Arial"/>
                          <a:cs typeface="Arial"/>
                        </a:rPr>
                        <a:t> </a:t>
                      </a:r>
                      <a:r>
                        <a:rPr sz="1400" spc="-5" dirty="0">
                          <a:latin typeface="Arial"/>
                          <a:cs typeface="Arial"/>
                        </a:rPr>
                        <a:t>Nakamura  </a:t>
                      </a:r>
                      <a:r>
                        <a:rPr sz="1400" dirty="0">
                          <a:latin typeface="Arial"/>
                          <a:cs typeface="Arial"/>
                        </a:rPr>
                        <a:t>(JAXA)</a:t>
                      </a:r>
                      <a:endParaRPr sz="1400">
                        <a:latin typeface="Arial"/>
                        <a:cs typeface="Arial"/>
                      </a:endParaRPr>
                    </a:p>
                  </a:txBody>
                  <a:tcPr marL="0" marR="0" marT="43439" marB="0">
                    <a:lnL w="12693">
                      <a:solidFill>
                        <a:srgbClr val="FFFFFF"/>
                      </a:solidFill>
                      <a:prstDash val="solid"/>
                    </a:lnL>
                    <a:lnR w="12693">
                      <a:solidFill>
                        <a:srgbClr val="FFFFFF"/>
                      </a:solidFill>
                      <a:prstDash val="solid"/>
                    </a:lnR>
                    <a:lnT w="12693">
                      <a:solidFill>
                        <a:srgbClr val="FFFFFF"/>
                      </a:solidFill>
                      <a:prstDash val="solid"/>
                    </a:lnT>
                    <a:lnB w="12693">
                      <a:solidFill>
                        <a:srgbClr val="FFFFFF"/>
                      </a:solidFill>
                      <a:prstDash val="solid"/>
                    </a:lnB>
                    <a:solidFill>
                      <a:srgbClr val="D9E0ED"/>
                    </a:solidFill>
                  </a:tcPr>
                </a:tc>
                <a:tc>
                  <a:txBody>
                    <a:bodyPr/>
                    <a:lstStyle/>
                    <a:p>
                      <a:pPr marL="88265">
                        <a:lnSpc>
                          <a:spcPts val="1910"/>
                        </a:lnSpc>
                        <a:spcBef>
                          <a:spcPts val="320"/>
                        </a:spcBef>
                      </a:pPr>
                      <a:r>
                        <a:rPr sz="1400" spc="-5" dirty="0">
                          <a:latin typeface="Arial"/>
                          <a:cs typeface="Arial"/>
                        </a:rPr>
                        <a:t>Comments and </a:t>
                      </a:r>
                      <a:r>
                        <a:rPr sz="1400" dirty="0">
                          <a:latin typeface="Arial"/>
                          <a:cs typeface="Arial"/>
                        </a:rPr>
                        <a:t>Suggestions from </a:t>
                      </a:r>
                      <a:r>
                        <a:rPr sz="1400" spc="-5" dirty="0">
                          <a:latin typeface="Arial"/>
                          <a:cs typeface="Arial"/>
                        </a:rPr>
                        <a:t>CEOS </a:t>
                      </a:r>
                      <a:r>
                        <a:rPr sz="1400" dirty="0">
                          <a:latin typeface="Arial"/>
                          <a:cs typeface="Arial"/>
                        </a:rPr>
                        <a:t>compiled</a:t>
                      </a:r>
                      <a:r>
                        <a:rPr sz="1400" spc="-85" dirty="0">
                          <a:latin typeface="Arial"/>
                          <a:cs typeface="Arial"/>
                        </a:rPr>
                        <a:t> </a:t>
                      </a:r>
                      <a:r>
                        <a:rPr sz="1400" spc="-5" dirty="0">
                          <a:latin typeface="Arial"/>
                          <a:cs typeface="Arial"/>
                        </a:rPr>
                        <a:t>by</a:t>
                      </a:r>
                      <a:endParaRPr sz="1400" dirty="0">
                        <a:latin typeface="Arial"/>
                        <a:cs typeface="Arial"/>
                      </a:endParaRPr>
                    </a:p>
                    <a:p>
                      <a:pPr marL="88265">
                        <a:lnSpc>
                          <a:spcPts val="1910"/>
                        </a:lnSpc>
                      </a:pPr>
                      <a:r>
                        <a:rPr sz="1400" spc="-5" dirty="0">
                          <a:latin typeface="Arial"/>
                          <a:cs typeface="Arial"/>
                        </a:rPr>
                        <a:t>D. </a:t>
                      </a:r>
                      <a:r>
                        <a:rPr sz="1400" spc="-5" dirty="0" err="1">
                          <a:latin typeface="Arial"/>
                          <a:cs typeface="Arial"/>
                        </a:rPr>
                        <a:t>Crirp</a:t>
                      </a:r>
                      <a:r>
                        <a:rPr sz="1400" spc="-85" dirty="0">
                          <a:latin typeface="Arial"/>
                          <a:cs typeface="Arial"/>
                        </a:rPr>
                        <a:t> </a:t>
                      </a:r>
                      <a:r>
                        <a:rPr sz="1400" dirty="0">
                          <a:latin typeface="Arial"/>
                          <a:cs typeface="Arial"/>
                        </a:rPr>
                        <a:t>(JPL).</a:t>
                      </a:r>
                    </a:p>
                  </a:txBody>
                  <a:tcPr marL="0" marR="0" marT="34752" marB="0">
                    <a:lnL w="12693">
                      <a:solidFill>
                        <a:srgbClr val="FFFFFF"/>
                      </a:solidFill>
                      <a:prstDash val="solid"/>
                    </a:lnL>
                    <a:lnR w="12693">
                      <a:solidFill>
                        <a:srgbClr val="FFFFFF"/>
                      </a:solidFill>
                      <a:prstDash val="solid"/>
                    </a:lnR>
                    <a:lnT w="12693">
                      <a:solidFill>
                        <a:srgbClr val="FFFFFF"/>
                      </a:solidFill>
                      <a:prstDash val="solid"/>
                    </a:lnT>
                    <a:lnB w="12693">
                      <a:solidFill>
                        <a:srgbClr val="FFFFFF"/>
                      </a:solidFill>
                      <a:prstDash val="solid"/>
                    </a:lnB>
                    <a:solidFill>
                      <a:srgbClr val="D9E0ED"/>
                    </a:solidFill>
                  </a:tcPr>
                </a:tc>
                <a:extLst>
                  <a:ext uri="{0D108BD9-81ED-4DB2-BD59-A6C34878D82A}">
                    <a16:rowId xmlns:a16="http://schemas.microsoft.com/office/drawing/2014/main" val="10007"/>
                  </a:ext>
                </a:extLst>
              </a:tr>
            </a:tbl>
          </a:graphicData>
        </a:graphic>
      </p:graphicFrame>
      <p:sp>
        <p:nvSpPr>
          <p:cNvPr id="7" name="スライド番号プレースホルダー 6">
            <a:extLst>
              <a:ext uri="{FF2B5EF4-FFF2-40B4-BE49-F238E27FC236}">
                <a16:creationId xmlns:a16="http://schemas.microsoft.com/office/drawing/2014/main" id="{F391ED3C-E1B8-4564-82CE-1B2D57FB3DDD}"/>
              </a:ext>
            </a:extLst>
          </p:cNvPr>
          <p:cNvSpPr>
            <a:spLocks noGrp="1"/>
          </p:cNvSpPr>
          <p:nvPr>
            <p:ph type="sldNum" sz="quarter" idx="7"/>
          </p:nvPr>
        </p:nvSpPr>
        <p:spPr/>
        <p:txBody>
          <a:bodyPr/>
          <a:lstStyle/>
          <a:p>
            <a:fld id="{B6F15528-21DE-4FAA-801E-634DDDAF4B2B}" type="slidenum">
              <a:rPr lang="en-US" altLang="ja-JP" smtClean="0"/>
              <a:t>13</a:t>
            </a:fld>
            <a:endParaRPr lang="en-US" altLang="ja-JP"/>
          </a:p>
        </p:txBody>
      </p:sp>
    </p:spTree>
    <p:extLst>
      <p:ext uri="{BB962C8B-B14F-4D97-AF65-F5344CB8AC3E}">
        <p14:creationId xmlns:p14="http://schemas.microsoft.com/office/powerpoint/2010/main" val="18786240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8F6D662C-544E-4673-8E9D-0C1F5B999C6B}"/>
              </a:ext>
            </a:extLst>
          </p:cNvPr>
          <p:cNvSpPr>
            <a:spLocks noGrp="1"/>
          </p:cNvSpPr>
          <p:nvPr>
            <p:ph type="sldNum" sz="quarter" idx="2"/>
          </p:nvPr>
        </p:nvSpPr>
        <p:spPr/>
        <p:txBody>
          <a:bodyPr/>
          <a:lstStyle/>
          <a:p>
            <a:pPr defTabSz="914400"/>
            <a:fld id="{86CB4B4D-7CA3-9044-876B-883B54F8677D}" type="slidenum">
              <a:rPr lang="uk-UA" smtClean="0"/>
              <a:pPr defTabSz="914400"/>
              <a:t>14</a:t>
            </a:fld>
            <a:endParaRPr lang="uk-UA" dirty="0"/>
          </a:p>
        </p:txBody>
      </p:sp>
      <p:sp>
        <p:nvSpPr>
          <p:cNvPr id="3" name="コンテンツ プレースホルダー 2">
            <a:extLst>
              <a:ext uri="{FF2B5EF4-FFF2-40B4-BE49-F238E27FC236}">
                <a16:creationId xmlns:a16="http://schemas.microsoft.com/office/drawing/2014/main" id="{98A99A2D-717F-4C3D-B916-7D4F68548C28}"/>
              </a:ext>
            </a:extLst>
          </p:cNvPr>
          <p:cNvSpPr>
            <a:spLocks noGrp="1"/>
          </p:cNvSpPr>
          <p:nvPr>
            <p:ph sz="quarter" idx="10"/>
          </p:nvPr>
        </p:nvSpPr>
        <p:spPr>
          <a:xfrm>
            <a:off x="228600" y="1142999"/>
            <a:ext cx="8610600" cy="5673685"/>
          </a:xfrm>
        </p:spPr>
        <p:txBody>
          <a:bodyPr/>
          <a:lstStyle/>
          <a:p>
            <a:endParaRPr kumimoji="1" lang="en-US" altLang="ja-JP" sz="1600" b="1" dirty="0"/>
          </a:p>
          <a:p>
            <a:r>
              <a:rPr kumimoji="1" lang="en-US" altLang="ja-JP" sz="1800" b="1" u="sng" dirty="0"/>
              <a:t>April 2018 to March 2019</a:t>
            </a:r>
          </a:p>
          <a:p>
            <a:endParaRPr kumimoji="1" lang="en-US" altLang="ja-JP" sz="1800" b="1" u="sng" dirty="0"/>
          </a:p>
          <a:p>
            <a:pPr lvl="1">
              <a:buFont typeface="Wingdings" panose="05000000000000000000" pitchFamily="2" charset="2"/>
              <a:buChar char="ü"/>
            </a:pPr>
            <a:r>
              <a:rPr kumimoji="1" lang="en-US" altLang="ja-JP" sz="1800" dirty="0"/>
              <a:t>Continue Cal/Val to enhance reliability of data</a:t>
            </a:r>
            <a:endParaRPr kumimoji="1" lang="en-US" altLang="ja-JP" sz="1800" b="1" dirty="0"/>
          </a:p>
          <a:p>
            <a:pPr lvl="1">
              <a:buFont typeface="Wingdings" panose="05000000000000000000" pitchFamily="2" charset="2"/>
              <a:buChar char="ü"/>
            </a:pPr>
            <a:r>
              <a:rPr kumimoji="1" lang="en-US" altLang="ja-JP" sz="1800" dirty="0"/>
              <a:t>Literature cut-off date in June, and the second order draft (SOD) of IPCC Guidelines in July to September</a:t>
            </a:r>
          </a:p>
          <a:p>
            <a:pPr marL="808038" lvl="1" indent="-57150">
              <a:buNone/>
            </a:pPr>
            <a:r>
              <a:rPr kumimoji="1" lang="ja-JP" altLang="en-US" sz="1800" dirty="0">
                <a:solidFill>
                  <a:srgbClr val="FF0000"/>
                </a:solidFill>
              </a:rPr>
              <a:t>⇒ </a:t>
            </a:r>
            <a:r>
              <a:rPr kumimoji="1" lang="en-US" altLang="ja-JP" sz="1800" dirty="0">
                <a:solidFill>
                  <a:srgbClr val="FF0000"/>
                </a:solidFill>
              </a:rPr>
              <a:t>Relevant papers should be issued before the cut-off date, and CEOS should submit expert comments to SOD. </a:t>
            </a:r>
          </a:p>
          <a:p>
            <a:pPr lvl="1">
              <a:buFont typeface="Wingdings" panose="05000000000000000000" pitchFamily="2" charset="2"/>
              <a:buChar char="ü"/>
            </a:pPr>
            <a:r>
              <a:rPr kumimoji="1" lang="en-US" altLang="ja-JP" sz="1800" dirty="0"/>
              <a:t>UNFCCC/COP24@Katwice in December</a:t>
            </a:r>
          </a:p>
          <a:p>
            <a:pPr marL="722313" lvl="1" indent="0">
              <a:buNone/>
            </a:pPr>
            <a:r>
              <a:rPr kumimoji="1" lang="ja-JP" altLang="en-US" sz="1800" dirty="0">
                <a:solidFill>
                  <a:srgbClr val="FF0000"/>
                </a:solidFill>
              </a:rPr>
              <a:t>⇒ </a:t>
            </a:r>
            <a:r>
              <a:rPr kumimoji="1" lang="en-US" altLang="ja-JP" sz="1800" dirty="0">
                <a:solidFill>
                  <a:srgbClr val="FF0000"/>
                </a:solidFill>
              </a:rPr>
              <a:t>Intensify engagement for the final review (governmental review) of IPCC Guidelines (space agencies, international organizations, governments, research institutes and public sector</a:t>
            </a:r>
            <a:r>
              <a:rPr kumimoji="1" lang="ja-JP" altLang="en-US" sz="1800" dirty="0">
                <a:solidFill>
                  <a:srgbClr val="FF0000"/>
                </a:solidFill>
              </a:rPr>
              <a:t>）</a:t>
            </a:r>
            <a:endParaRPr kumimoji="1" lang="en-US" altLang="ja-JP" sz="1800" dirty="0">
              <a:solidFill>
                <a:srgbClr val="FF0000"/>
              </a:solidFill>
            </a:endParaRPr>
          </a:p>
          <a:p>
            <a:pPr lvl="1">
              <a:buFont typeface="Wingdings" panose="05000000000000000000" pitchFamily="2" charset="2"/>
              <a:buChar char="ü"/>
            </a:pPr>
            <a:r>
              <a:rPr kumimoji="1" lang="en-US" altLang="ja-JP" sz="1800" dirty="0"/>
              <a:t>IPCC</a:t>
            </a:r>
            <a:r>
              <a:rPr kumimoji="1" lang="ja-JP" altLang="en-US" sz="1800" dirty="0"/>
              <a:t> </a:t>
            </a:r>
            <a:r>
              <a:rPr kumimoji="1" lang="en-US" altLang="ja-JP" sz="1800" dirty="0"/>
              <a:t>Plenary</a:t>
            </a:r>
            <a:r>
              <a:rPr kumimoji="1" lang="ja-JP" altLang="en-US" sz="1800" dirty="0"/>
              <a:t> </a:t>
            </a:r>
            <a:r>
              <a:rPr kumimoji="1" lang="en-US" altLang="ja-JP" sz="1800" dirty="0"/>
              <a:t>in</a:t>
            </a:r>
            <a:r>
              <a:rPr kumimoji="1" lang="ja-JP" altLang="en-US" sz="1800" dirty="0"/>
              <a:t> </a:t>
            </a:r>
            <a:r>
              <a:rPr kumimoji="1" lang="en-US" altLang="ja-JP" sz="1800" dirty="0"/>
              <a:t>Japan</a:t>
            </a:r>
            <a:r>
              <a:rPr kumimoji="1" lang="ja-JP" altLang="en-US" sz="1800" dirty="0"/>
              <a:t> </a:t>
            </a:r>
            <a:r>
              <a:rPr kumimoji="1" lang="en-US" altLang="ja-JP" sz="1800" dirty="0"/>
              <a:t>in</a:t>
            </a:r>
            <a:r>
              <a:rPr kumimoji="1" lang="ja-JP" altLang="en-US" sz="1800" dirty="0"/>
              <a:t> </a:t>
            </a:r>
            <a:r>
              <a:rPr kumimoji="1" lang="en-US" altLang="ja-JP" sz="1800" dirty="0"/>
              <a:t>May</a:t>
            </a:r>
            <a:r>
              <a:rPr kumimoji="1" lang="ja-JP" altLang="en-US" sz="1800" dirty="0"/>
              <a:t> </a:t>
            </a:r>
            <a:endParaRPr kumimoji="1" lang="en-US" altLang="ja-JP" sz="1800" dirty="0"/>
          </a:p>
          <a:p>
            <a:pPr marL="722313" lvl="1" indent="0">
              <a:buNone/>
            </a:pPr>
            <a:r>
              <a:rPr kumimoji="1" lang="ja-JP" altLang="en-US" sz="1800" dirty="0">
                <a:solidFill>
                  <a:srgbClr val="FF0000"/>
                </a:solidFill>
              </a:rPr>
              <a:t>⇒ </a:t>
            </a:r>
            <a:r>
              <a:rPr kumimoji="1" lang="en-US" altLang="ja-JP" sz="1800" dirty="0">
                <a:solidFill>
                  <a:srgbClr val="FF0000"/>
                </a:solidFill>
              </a:rPr>
              <a:t>Adoption of the refined IPCC Guidelines!</a:t>
            </a:r>
          </a:p>
          <a:p>
            <a:pPr marL="457200" lvl="1" indent="0">
              <a:buNone/>
            </a:pPr>
            <a:endParaRPr kumimoji="1" lang="en-US" altLang="ja-JP" sz="1600" dirty="0"/>
          </a:p>
        </p:txBody>
      </p:sp>
      <p:sp>
        <p:nvSpPr>
          <p:cNvPr id="4" name="コンテンツ プレースホルダー 3">
            <a:extLst>
              <a:ext uri="{FF2B5EF4-FFF2-40B4-BE49-F238E27FC236}">
                <a16:creationId xmlns:a16="http://schemas.microsoft.com/office/drawing/2014/main" id="{E0F9B3DF-185E-4A16-8A44-47562CA44538}"/>
              </a:ext>
            </a:extLst>
          </p:cNvPr>
          <p:cNvSpPr>
            <a:spLocks noGrp="1"/>
          </p:cNvSpPr>
          <p:nvPr>
            <p:ph sz="quarter" idx="11"/>
          </p:nvPr>
        </p:nvSpPr>
        <p:spPr/>
        <p:txBody>
          <a:bodyPr/>
          <a:lstStyle/>
          <a:p>
            <a:pPr marL="0" indent="0">
              <a:buNone/>
            </a:pPr>
            <a:r>
              <a:rPr kumimoji="1" lang="en-US" altLang="ja-JP" sz="2800" dirty="0"/>
              <a:t>Activities in 2018-2019</a:t>
            </a:r>
            <a:endParaRPr kumimoji="1" lang="ja-JP" altLang="en-US" sz="2800" dirty="0"/>
          </a:p>
        </p:txBody>
      </p:sp>
      <p:sp>
        <p:nvSpPr>
          <p:cNvPr id="8" name="テキスト ボックス 7">
            <a:extLst>
              <a:ext uri="{FF2B5EF4-FFF2-40B4-BE49-F238E27FC236}">
                <a16:creationId xmlns:a16="http://schemas.microsoft.com/office/drawing/2014/main" id="{C33144D6-BDF9-48F9-BB6E-26B0718910C9}"/>
              </a:ext>
            </a:extLst>
          </p:cNvPr>
          <p:cNvSpPr txBox="1"/>
          <p:nvPr/>
        </p:nvSpPr>
        <p:spPr>
          <a:xfrm>
            <a:off x="7353300" y="1447800"/>
            <a:ext cx="1600200" cy="338552"/>
          </a:xfrm>
          <a:prstGeom prst="rect">
            <a:avLst/>
          </a:prstGeom>
          <a:solidFill>
            <a:schemeClr val="bg1"/>
          </a:solidFill>
          <a:ln w="19050" cap="flat">
            <a:solidFill>
              <a:srgbClr val="FF0000"/>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ja-JP" altLang="en-US" sz="1600" b="0" i="0" u="none" strike="noStrike" cap="none" spc="0" normalizeH="0" baseline="0" dirty="0">
                <a:ln>
                  <a:noFill/>
                </a:ln>
                <a:solidFill>
                  <a:srgbClr val="FF0000"/>
                </a:solidFill>
                <a:effectLst/>
                <a:uFillTx/>
              </a:rPr>
              <a:t>◄ </a:t>
            </a:r>
            <a:r>
              <a:rPr kumimoji="0" lang="en-US" altLang="ja-JP" sz="1600" b="0" i="0" u="none" strike="noStrike" cap="none" spc="0" normalizeH="0" baseline="0" dirty="0">
                <a:ln>
                  <a:noFill/>
                </a:ln>
                <a:solidFill>
                  <a:srgbClr val="FF0000"/>
                </a:solidFill>
                <a:effectLst/>
                <a:uFillTx/>
              </a:rPr>
              <a:t>We are here!</a:t>
            </a:r>
            <a:endParaRPr kumimoji="0" lang="ja-JP" altLang="en-US" sz="1600" b="0" i="0" u="none" strike="noStrike" cap="none" spc="0" normalizeH="0" baseline="0" dirty="0">
              <a:ln>
                <a:noFill/>
              </a:ln>
              <a:solidFill>
                <a:srgbClr val="FF0000"/>
              </a:solidFill>
              <a:effectLst/>
              <a:uFillTx/>
            </a:endParaRPr>
          </a:p>
        </p:txBody>
      </p:sp>
    </p:spTree>
    <p:extLst>
      <p:ext uri="{BB962C8B-B14F-4D97-AF65-F5344CB8AC3E}">
        <p14:creationId xmlns:p14="http://schemas.microsoft.com/office/powerpoint/2010/main" val="2393501392"/>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矢印: 五方向 10">
            <a:extLst>
              <a:ext uri="{FF2B5EF4-FFF2-40B4-BE49-F238E27FC236}">
                <a16:creationId xmlns:a16="http://schemas.microsoft.com/office/drawing/2014/main" id="{3D1E4BC4-C66C-4247-97B8-2220E9003C05}"/>
              </a:ext>
            </a:extLst>
          </p:cNvPr>
          <p:cNvSpPr/>
          <p:nvPr/>
        </p:nvSpPr>
        <p:spPr>
          <a:xfrm rot="16200000">
            <a:off x="155722" y="2178262"/>
            <a:ext cx="4441469" cy="4295714"/>
          </a:xfrm>
          <a:prstGeom prst="homePlate">
            <a:avLst>
              <a:gd name="adj" fmla="val 27972"/>
            </a:avLst>
          </a:prstGeom>
          <a:solidFill>
            <a:srgbClr val="FFFFCC"/>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ja-JP" altLang="en-US" sz="1800" b="0" i="0" u="none" strike="noStrike" cap="none" spc="0" normalizeH="0" baseline="0" dirty="0">
              <a:ln>
                <a:noFill/>
              </a:ln>
              <a:solidFill>
                <a:srgbClr val="002569"/>
              </a:solidFill>
              <a:effectLst/>
              <a:uFillTx/>
            </a:endParaRPr>
          </a:p>
        </p:txBody>
      </p:sp>
      <p:sp>
        <p:nvSpPr>
          <p:cNvPr id="39" name="四角形: 角を丸くする 38">
            <a:extLst>
              <a:ext uri="{FF2B5EF4-FFF2-40B4-BE49-F238E27FC236}">
                <a16:creationId xmlns:a16="http://schemas.microsoft.com/office/drawing/2014/main" id="{CA278B10-6EF5-48D0-B07D-AC2321B962E9}"/>
              </a:ext>
            </a:extLst>
          </p:cNvPr>
          <p:cNvSpPr/>
          <p:nvPr/>
        </p:nvSpPr>
        <p:spPr>
          <a:xfrm>
            <a:off x="864927" y="2964417"/>
            <a:ext cx="1132759" cy="2982804"/>
          </a:xfrm>
          <a:prstGeom prst="roundRect">
            <a:avLst/>
          </a:prstGeom>
          <a:solidFill>
            <a:srgbClr val="FFFFCC"/>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600" dirty="0">
              <a:solidFill>
                <a:schemeClr val="tx1"/>
              </a:solidFill>
            </a:endParaRPr>
          </a:p>
          <a:p>
            <a:pPr algn="ctr"/>
            <a:endParaRPr kumimoji="1" lang="en-US" altLang="ja-JP" sz="1600" dirty="0">
              <a:solidFill>
                <a:schemeClr val="tx1"/>
              </a:solidFill>
            </a:endParaRPr>
          </a:p>
          <a:p>
            <a:pPr algn="ctr"/>
            <a:endParaRPr kumimoji="1" lang="en-US" altLang="ja-JP" sz="1600" dirty="0">
              <a:solidFill>
                <a:schemeClr val="tx1"/>
              </a:solidFill>
            </a:endParaRPr>
          </a:p>
          <a:p>
            <a:pPr algn="ctr"/>
            <a:endParaRPr kumimoji="1" lang="en-US" altLang="ja-JP" sz="1600" dirty="0">
              <a:solidFill>
                <a:schemeClr val="tx1"/>
              </a:solidFill>
            </a:endParaRPr>
          </a:p>
          <a:p>
            <a:pPr algn="ctr"/>
            <a:endParaRPr kumimoji="1" lang="en-US" altLang="ja-JP" sz="1600" dirty="0">
              <a:solidFill>
                <a:schemeClr val="tx1"/>
              </a:solidFill>
            </a:endParaRPr>
          </a:p>
          <a:p>
            <a:pPr algn="ctr"/>
            <a:endParaRPr kumimoji="1" lang="en-US" altLang="ja-JP" sz="1600" dirty="0">
              <a:solidFill>
                <a:schemeClr val="tx1"/>
              </a:solidFill>
            </a:endParaRPr>
          </a:p>
          <a:p>
            <a:pPr algn="ctr"/>
            <a:endParaRPr kumimoji="1" lang="en-US" altLang="ja-JP" sz="1600" dirty="0">
              <a:solidFill>
                <a:schemeClr val="tx1"/>
              </a:solidFill>
            </a:endParaRPr>
          </a:p>
          <a:p>
            <a:pPr algn="ctr"/>
            <a:endParaRPr kumimoji="1" lang="en-US" altLang="ja-JP" sz="1600" dirty="0">
              <a:solidFill>
                <a:schemeClr val="tx1"/>
              </a:solidFill>
            </a:endParaRPr>
          </a:p>
          <a:p>
            <a:pPr algn="ctr"/>
            <a:endParaRPr kumimoji="1" lang="en-US" altLang="ja-JP" sz="1600" dirty="0">
              <a:solidFill>
                <a:schemeClr val="tx1"/>
              </a:solidFill>
            </a:endParaRPr>
          </a:p>
          <a:p>
            <a:pPr algn="ctr"/>
            <a:r>
              <a:rPr kumimoji="1" lang="en-US" altLang="ja-JP" sz="1600" dirty="0">
                <a:solidFill>
                  <a:schemeClr val="tx1"/>
                </a:solidFill>
              </a:rPr>
              <a:t>Model</a:t>
            </a:r>
          </a:p>
        </p:txBody>
      </p:sp>
      <p:sp>
        <p:nvSpPr>
          <p:cNvPr id="36" name="四角形: 角を丸くする 35">
            <a:extLst>
              <a:ext uri="{FF2B5EF4-FFF2-40B4-BE49-F238E27FC236}">
                <a16:creationId xmlns:a16="http://schemas.microsoft.com/office/drawing/2014/main" id="{61D6F7EA-C717-4B1E-9EBF-82E922BA9EF2}"/>
              </a:ext>
            </a:extLst>
          </p:cNvPr>
          <p:cNvSpPr/>
          <p:nvPr/>
        </p:nvSpPr>
        <p:spPr>
          <a:xfrm>
            <a:off x="1751773" y="3211661"/>
            <a:ext cx="1132759" cy="2982804"/>
          </a:xfrm>
          <a:prstGeom prst="roundRect">
            <a:avLst/>
          </a:prstGeom>
          <a:solidFill>
            <a:srgbClr val="FFFFCC"/>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600" dirty="0">
              <a:solidFill>
                <a:schemeClr val="tx1"/>
              </a:solidFill>
            </a:endParaRPr>
          </a:p>
          <a:p>
            <a:pPr algn="ctr"/>
            <a:endParaRPr kumimoji="1" lang="en-US" altLang="ja-JP" sz="1600" dirty="0">
              <a:solidFill>
                <a:schemeClr val="tx1"/>
              </a:solidFill>
            </a:endParaRPr>
          </a:p>
          <a:p>
            <a:pPr algn="ctr"/>
            <a:endParaRPr kumimoji="1" lang="en-US" altLang="ja-JP" sz="1600" dirty="0">
              <a:solidFill>
                <a:schemeClr val="tx1"/>
              </a:solidFill>
            </a:endParaRPr>
          </a:p>
          <a:p>
            <a:pPr algn="ctr"/>
            <a:endParaRPr kumimoji="1" lang="en-US" altLang="ja-JP" sz="1600" dirty="0">
              <a:solidFill>
                <a:schemeClr val="tx1"/>
              </a:solidFill>
            </a:endParaRPr>
          </a:p>
          <a:p>
            <a:pPr algn="ctr"/>
            <a:endParaRPr kumimoji="1" lang="en-US" altLang="ja-JP" sz="1600" dirty="0">
              <a:solidFill>
                <a:schemeClr val="tx1"/>
              </a:solidFill>
            </a:endParaRPr>
          </a:p>
          <a:p>
            <a:pPr algn="ctr"/>
            <a:endParaRPr kumimoji="1" lang="en-US" altLang="ja-JP" sz="1600" dirty="0">
              <a:solidFill>
                <a:schemeClr val="tx1"/>
              </a:solidFill>
            </a:endParaRPr>
          </a:p>
          <a:p>
            <a:pPr algn="ctr"/>
            <a:endParaRPr kumimoji="1" lang="en-US" altLang="ja-JP" sz="1600" dirty="0">
              <a:solidFill>
                <a:schemeClr val="tx1"/>
              </a:solidFill>
            </a:endParaRPr>
          </a:p>
          <a:p>
            <a:pPr algn="ctr"/>
            <a:endParaRPr kumimoji="1" lang="en-US" altLang="ja-JP" sz="1600" dirty="0">
              <a:solidFill>
                <a:schemeClr val="tx1"/>
              </a:solidFill>
            </a:endParaRPr>
          </a:p>
          <a:p>
            <a:pPr algn="ctr"/>
            <a:endParaRPr kumimoji="1" lang="en-US" altLang="ja-JP" sz="1600" dirty="0">
              <a:solidFill>
                <a:schemeClr val="tx1"/>
              </a:solidFill>
            </a:endParaRPr>
          </a:p>
          <a:p>
            <a:pPr algn="ctr"/>
            <a:r>
              <a:rPr kumimoji="1" lang="en-US" altLang="ja-JP" sz="1600" dirty="0">
                <a:solidFill>
                  <a:schemeClr val="tx1"/>
                </a:solidFill>
              </a:rPr>
              <a:t>In-Situ</a:t>
            </a:r>
            <a:endParaRPr kumimoji="1" lang="ja-JP" altLang="en-US" sz="1600" dirty="0">
              <a:solidFill>
                <a:schemeClr val="tx1"/>
              </a:solidFill>
            </a:endParaRPr>
          </a:p>
        </p:txBody>
      </p:sp>
      <p:sp>
        <p:nvSpPr>
          <p:cNvPr id="22" name="矢印: 五方向 21">
            <a:extLst>
              <a:ext uri="{FF2B5EF4-FFF2-40B4-BE49-F238E27FC236}">
                <a16:creationId xmlns:a16="http://schemas.microsoft.com/office/drawing/2014/main" id="{F102978B-15D8-4C2A-910B-53BCBCA745F1}"/>
              </a:ext>
            </a:extLst>
          </p:cNvPr>
          <p:cNvSpPr/>
          <p:nvPr/>
        </p:nvSpPr>
        <p:spPr>
          <a:xfrm rot="16200000">
            <a:off x="4364959" y="2264739"/>
            <a:ext cx="4475075" cy="4156370"/>
          </a:xfrm>
          <a:prstGeom prst="homePlate">
            <a:avLst>
              <a:gd name="adj" fmla="val 29539"/>
            </a:avLst>
          </a:prstGeom>
          <a:solidFill>
            <a:srgbClr val="CCFFCC"/>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ja-JP" altLang="en-US" sz="1800" b="0" i="0" u="none" strike="noStrike" cap="none" spc="0" normalizeH="0" baseline="0">
              <a:ln>
                <a:noFill/>
              </a:ln>
              <a:solidFill>
                <a:srgbClr val="002569"/>
              </a:solidFill>
              <a:effectLst/>
              <a:uFillTx/>
            </a:endParaRPr>
          </a:p>
        </p:txBody>
      </p:sp>
      <p:sp>
        <p:nvSpPr>
          <p:cNvPr id="34" name="四角形: 角を丸くする 33">
            <a:extLst>
              <a:ext uri="{FF2B5EF4-FFF2-40B4-BE49-F238E27FC236}">
                <a16:creationId xmlns:a16="http://schemas.microsoft.com/office/drawing/2014/main" id="{FD0F030D-D6CC-4C7E-8A2E-70F8DB117BE2}"/>
              </a:ext>
            </a:extLst>
          </p:cNvPr>
          <p:cNvSpPr/>
          <p:nvPr/>
        </p:nvSpPr>
        <p:spPr>
          <a:xfrm>
            <a:off x="6734566" y="2917413"/>
            <a:ext cx="1242334" cy="3076813"/>
          </a:xfrm>
          <a:prstGeom prst="roundRect">
            <a:avLst/>
          </a:prstGeom>
          <a:solidFill>
            <a:srgbClr val="CCFFCC"/>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dirty="0">
              <a:solidFill>
                <a:schemeClr val="tx1"/>
              </a:solidFill>
            </a:endParaRPr>
          </a:p>
          <a:p>
            <a:pPr algn="ctr"/>
            <a:endParaRPr kumimoji="1" lang="en-US" altLang="ja-JP" dirty="0">
              <a:solidFill>
                <a:schemeClr val="tx1"/>
              </a:solidFill>
            </a:endParaRPr>
          </a:p>
          <a:p>
            <a:pPr algn="ctr"/>
            <a:endParaRPr kumimoji="1" lang="en-US" altLang="ja-JP" dirty="0">
              <a:solidFill>
                <a:schemeClr val="tx1"/>
              </a:solidFill>
            </a:endParaRPr>
          </a:p>
          <a:p>
            <a:pPr algn="ctr"/>
            <a:endParaRPr kumimoji="1" lang="en-US" altLang="ja-JP" dirty="0">
              <a:solidFill>
                <a:schemeClr val="tx1"/>
              </a:solidFill>
            </a:endParaRPr>
          </a:p>
          <a:p>
            <a:pPr algn="ctr"/>
            <a:endParaRPr kumimoji="1" lang="en-US" altLang="ja-JP" dirty="0">
              <a:solidFill>
                <a:schemeClr val="tx1"/>
              </a:solidFill>
            </a:endParaRPr>
          </a:p>
        </p:txBody>
      </p:sp>
      <p:sp>
        <p:nvSpPr>
          <p:cNvPr id="33" name="四角形: 角を丸くする 32">
            <a:extLst>
              <a:ext uri="{FF2B5EF4-FFF2-40B4-BE49-F238E27FC236}">
                <a16:creationId xmlns:a16="http://schemas.microsoft.com/office/drawing/2014/main" id="{18124CBE-D3C8-4C2D-89FE-A14D37419CB1}"/>
              </a:ext>
            </a:extLst>
          </p:cNvPr>
          <p:cNvSpPr/>
          <p:nvPr/>
        </p:nvSpPr>
        <p:spPr>
          <a:xfrm>
            <a:off x="5981330" y="3067359"/>
            <a:ext cx="1242334" cy="3076813"/>
          </a:xfrm>
          <a:prstGeom prst="roundRect">
            <a:avLst/>
          </a:prstGeom>
          <a:solidFill>
            <a:srgbClr val="CCFFCC"/>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dirty="0">
              <a:solidFill>
                <a:schemeClr val="tx1"/>
              </a:solidFill>
            </a:endParaRPr>
          </a:p>
          <a:p>
            <a:pPr algn="ctr"/>
            <a:endParaRPr kumimoji="1" lang="en-US" altLang="ja-JP" dirty="0">
              <a:solidFill>
                <a:schemeClr val="tx1"/>
              </a:solidFill>
            </a:endParaRPr>
          </a:p>
          <a:p>
            <a:pPr algn="ctr"/>
            <a:endParaRPr kumimoji="1" lang="en-US" altLang="ja-JP" dirty="0">
              <a:solidFill>
                <a:schemeClr val="tx1"/>
              </a:solidFill>
            </a:endParaRPr>
          </a:p>
          <a:p>
            <a:pPr algn="ctr"/>
            <a:endParaRPr kumimoji="1" lang="en-US" altLang="ja-JP" dirty="0">
              <a:solidFill>
                <a:schemeClr val="tx1"/>
              </a:solidFill>
            </a:endParaRPr>
          </a:p>
          <a:p>
            <a:pPr algn="ctr"/>
            <a:endParaRPr kumimoji="1" lang="en-US" altLang="ja-JP" dirty="0">
              <a:solidFill>
                <a:schemeClr val="tx1"/>
              </a:solidFill>
            </a:endParaRPr>
          </a:p>
        </p:txBody>
      </p:sp>
      <p:sp>
        <p:nvSpPr>
          <p:cNvPr id="32" name="四角形: 角を丸くする 31">
            <a:extLst>
              <a:ext uri="{FF2B5EF4-FFF2-40B4-BE49-F238E27FC236}">
                <a16:creationId xmlns:a16="http://schemas.microsoft.com/office/drawing/2014/main" id="{2BC7C9BB-1C71-4CFF-A71A-6E235AE23288}"/>
              </a:ext>
            </a:extLst>
          </p:cNvPr>
          <p:cNvSpPr/>
          <p:nvPr/>
        </p:nvSpPr>
        <p:spPr>
          <a:xfrm>
            <a:off x="5340577" y="3260078"/>
            <a:ext cx="1242334" cy="3076813"/>
          </a:xfrm>
          <a:prstGeom prst="roundRect">
            <a:avLst/>
          </a:prstGeom>
          <a:solidFill>
            <a:srgbClr val="CCFFCC"/>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dirty="0">
              <a:solidFill>
                <a:schemeClr val="tx1"/>
              </a:solidFill>
            </a:endParaRPr>
          </a:p>
          <a:p>
            <a:pPr algn="ctr"/>
            <a:endParaRPr kumimoji="1" lang="en-US" altLang="ja-JP" dirty="0">
              <a:solidFill>
                <a:schemeClr val="tx1"/>
              </a:solidFill>
            </a:endParaRPr>
          </a:p>
          <a:p>
            <a:pPr algn="ctr"/>
            <a:endParaRPr kumimoji="1" lang="en-US" altLang="ja-JP" dirty="0">
              <a:solidFill>
                <a:schemeClr val="tx1"/>
              </a:solidFill>
            </a:endParaRPr>
          </a:p>
          <a:p>
            <a:pPr algn="ctr"/>
            <a:endParaRPr kumimoji="1" lang="en-US" altLang="ja-JP" dirty="0">
              <a:solidFill>
                <a:schemeClr val="tx1"/>
              </a:solidFill>
            </a:endParaRPr>
          </a:p>
          <a:p>
            <a:pPr algn="ctr"/>
            <a:endParaRPr kumimoji="1" lang="en-US" altLang="ja-JP" dirty="0">
              <a:solidFill>
                <a:schemeClr val="tx1"/>
              </a:solidFill>
            </a:endParaRPr>
          </a:p>
        </p:txBody>
      </p:sp>
      <p:sp>
        <p:nvSpPr>
          <p:cNvPr id="38" name="四角形: 角を丸くする 37">
            <a:extLst>
              <a:ext uri="{FF2B5EF4-FFF2-40B4-BE49-F238E27FC236}">
                <a16:creationId xmlns:a16="http://schemas.microsoft.com/office/drawing/2014/main" id="{6AA2D893-A5F7-48F3-AE3F-B12C7D2C867A}"/>
              </a:ext>
            </a:extLst>
          </p:cNvPr>
          <p:cNvSpPr/>
          <p:nvPr/>
        </p:nvSpPr>
        <p:spPr>
          <a:xfrm>
            <a:off x="4669128" y="3400187"/>
            <a:ext cx="1242334" cy="3076813"/>
          </a:xfrm>
          <a:prstGeom prst="roundRect">
            <a:avLst/>
          </a:prstGeom>
          <a:solidFill>
            <a:srgbClr val="CCFFCC"/>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dirty="0">
              <a:solidFill>
                <a:schemeClr val="tx1"/>
              </a:solidFill>
            </a:endParaRPr>
          </a:p>
          <a:p>
            <a:pPr algn="ctr"/>
            <a:endParaRPr kumimoji="1" lang="en-US" altLang="ja-JP" dirty="0">
              <a:solidFill>
                <a:schemeClr val="tx1"/>
              </a:solidFill>
            </a:endParaRPr>
          </a:p>
          <a:p>
            <a:pPr algn="ctr"/>
            <a:endParaRPr kumimoji="1" lang="en-US" altLang="ja-JP" dirty="0">
              <a:solidFill>
                <a:schemeClr val="tx1"/>
              </a:solidFill>
            </a:endParaRPr>
          </a:p>
          <a:p>
            <a:pPr algn="ctr"/>
            <a:endParaRPr kumimoji="1" lang="en-US" altLang="ja-JP" dirty="0">
              <a:solidFill>
                <a:schemeClr val="tx1"/>
              </a:solidFill>
            </a:endParaRPr>
          </a:p>
          <a:p>
            <a:pPr algn="ctr"/>
            <a:endParaRPr kumimoji="1" lang="en-US" altLang="ja-JP" dirty="0">
              <a:solidFill>
                <a:schemeClr val="tx1"/>
              </a:solidFill>
            </a:endParaRPr>
          </a:p>
        </p:txBody>
      </p:sp>
      <p:sp>
        <p:nvSpPr>
          <p:cNvPr id="13" name="四角形: 角を丸くする 12">
            <a:extLst>
              <a:ext uri="{FF2B5EF4-FFF2-40B4-BE49-F238E27FC236}">
                <a16:creationId xmlns:a16="http://schemas.microsoft.com/office/drawing/2014/main" id="{2334F904-59D8-4A02-8540-F740CE2D08A6}"/>
              </a:ext>
            </a:extLst>
          </p:cNvPr>
          <p:cNvSpPr/>
          <p:nvPr/>
        </p:nvSpPr>
        <p:spPr>
          <a:xfrm>
            <a:off x="2523781" y="3379390"/>
            <a:ext cx="1325623" cy="2982804"/>
          </a:xfrm>
          <a:prstGeom prst="roundRect">
            <a:avLst/>
          </a:prstGeom>
          <a:solidFill>
            <a:srgbClr val="FFFFCC"/>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600" dirty="0">
              <a:solidFill>
                <a:schemeClr val="tx1"/>
              </a:solidFill>
            </a:endParaRPr>
          </a:p>
          <a:p>
            <a:pPr algn="ctr"/>
            <a:endParaRPr kumimoji="1" lang="en-US" altLang="ja-JP" sz="1600" dirty="0">
              <a:solidFill>
                <a:schemeClr val="tx1"/>
              </a:solidFill>
            </a:endParaRPr>
          </a:p>
          <a:p>
            <a:pPr algn="ctr"/>
            <a:endParaRPr kumimoji="1" lang="en-US" altLang="ja-JP" sz="1600" dirty="0">
              <a:solidFill>
                <a:schemeClr val="tx1"/>
              </a:solidFill>
            </a:endParaRPr>
          </a:p>
          <a:p>
            <a:pPr algn="ctr"/>
            <a:endParaRPr kumimoji="1" lang="en-US" altLang="ja-JP" sz="1600" dirty="0">
              <a:solidFill>
                <a:schemeClr val="tx1"/>
              </a:solidFill>
            </a:endParaRPr>
          </a:p>
          <a:p>
            <a:pPr algn="ctr"/>
            <a:endParaRPr kumimoji="1" lang="en-US" altLang="ja-JP" sz="1600" dirty="0">
              <a:solidFill>
                <a:schemeClr val="tx1"/>
              </a:solidFill>
            </a:endParaRPr>
          </a:p>
          <a:p>
            <a:pPr algn="ctr"/>
            <a:endParaRPr kumimoji="1" lang="en-US" altLang="ja-JP" sz="1600" dirty="0">
              <a:solidFill>
                <a:schemeClr val="tx1"/>
              </a:solidFill>
            </a:endParaRPr>
          </a:p>
          <a:p>
            <a:pPr algn="ctr"/>
            <a:endParaRPr kumimoji="1" lang="en-US" altLang="ja-JP" sz="1600" dirty="0">
              <a:solidFill>
                <a:schemeClr val="tx1"/>
              </a:solidFill>
            </a:endParaRPr>
          </a:p>
          <a:p>
            <a:pPr algn="ctr"/>
            <a:endParaRPr kumimoji="1" lang="en-US" altLang="ja-JP" sz="1600" dirty="0">
              <a:solidFill>
                <a:schemeClr val="tx1"/>
              </a:solidFill>
            </a:endParaRPr>
          </a:p>
          <a:p>
            <a:pPr algn="ctr"/>
            <a:r>
              <a:rPr kumimoji="1" lang="en-US" altLang="ja-JP" sz="1600" dirty="0">
                <a:solidFill>
                  <a:schemeClr val="tx1"/>
                </a:solidFill>
              </a:rPr>
              <a:t>Space-based GHG</a:t>
            </a:r>
            <a:r>
              <a:rPr kumimoji="1" lang="ja-JP" altLang="en-US" sz="1600" dirty="0">
                <a:solidFill>
                  <a:schemeClr val="tx1"/>
                </a:solidFill>
              </a:rPr>
              <a:t> </a:t>
            </a:r>
            <a:r>
              <a:rPr kumimoji="1" lang="en-US" altLang="ja-JP" sz="1600" dirty="0">
                <a:solidFill>
                  <a:schemeClr val="tx1"/>
                </a:solidFill>
              </a:rPr>
              <a:t>Observation</a:t>
            </a:r>
            <a:endParaRPr kumimoji="1" lang="ja-JP" altLang="en-US" sz="1600" dirty="0">
              <a:solidFill>
                <a:schemeClr val="tx1"/>
              </a:solidFill>
            </a:endParaRPr>
          </a:p>
        </p:txBody>
      </p:sp>
      <p:sp>
        <p:nvSpPr>
          <p:cNvPr id="2" name="タイトル 1">
            <a:extLst>
              <a:ext uri="{FF2B5EF4-FFF2-40B4-BE49-F238E27FC236}">
                <a16:creationId xmlns:a16="http://schemas.microsoft.com/office/drawing/2014/main" id="{50DDD4BF-31D0-475D-A03F-FC417BEC62FE}"/>
              </a:ext>
            </a:extLst>
          </p:cNvPr>
          <p:cNvSpPr>
            <a:spLocks noGrp="1"/>
          </p:cNvSpPr>
          <p:nvPr>
            <p:ph type="title"/>
          </p:nvPr>
        </p:nvSpPr>
        <p:spPr>
          <a:xfrm>
            <a:off x="1807544" y="76200"/>
            <a:ext cx="6400800" cy="685800"/>
          </a:xfrm>
        </p:spPr>
        <p:txBody>
          <a:bodyPr/>
          <a:lstStyle/>
          <a:p>
            <a:pPr algn="l"/>
            <a:r>
              <a:rPr kumimoji="1" lang="en-US" altLang="ja-JP" sz="3200" dirty="0">
                <a:latin typeface="Arial" panose="020B0604020202020204" pitchFamily="34" charset="0"/>
                <a:cs typeface="Arial" panose="020B0604020202020204" pitchFamily="34" charset="0"/>
              </a:rPr>
              <a:t>Beyond Refinement of IPCC Guidelines</a:t>
            </a:r>
            <a:endParaRPr kumimoji="1" lang="ja-JP" altLang="en-US" sz="3200" dirty="0">
              <a:latin typeface="Arial" panose="020B0604020202020204" pitchFamily="34" charset="0"/>
              <a:cs typeface="Arial" panose="020B0604020202020204" pitchFamily="34" charset="0"/>
            </a:endParaRPr>
          </a:p>
        </p:txBody>
      </p:sp>
      <p:sp>
        <p:nvSpPr>
          <p:cNvPr id="3" name="スライド番号プレースホルダー 2">
            <a:extLst>
              <a:ext uri="{FF2B5EF4-FFF2-40B4-BE49-F238E27FC236}">
                <a16:creationId xmlns:a16="http://schemas.microsoft.com/office/drawing/2014/main" id="{39331D25-80BE-46D7-B6AC-6C8FAFDD6FB1}"/>
              </a:ext>
            </a:extLst>
          </p:cNvPr>
          <p:cNvSpPr>
            <a:spLocks noGrp="1"/>
          </p:cNvSpPr>
          <p:nvPr>
            <p:ph type="sldNum" sz="quarter" idx="10"/>
          </p:nvPr>
        </p:nvSpPr>
        <p:spPr/>
        <p:txBody>
          <a:bodyPr/>
          <a:lstStyle/>
          <a:p>
            <a:pPr>
              <a:defRPr/>
            </a:pPr>
            <a:fld id="{9C69CFEC-65BA-4CC5-BDB1-9C2411248E90}" type="slidenum">
              <a:rPr lang="en-US" altLang="ja-JP" smtClean="0"/>
              <a:pPr>
                <a:defRPr/>
              </a:pPr>
              <a:t>15</a:t>
            </a:fld>
            <a:endParaRPr lang="en-US" altLang="ja-JP" dirty="0"/>
          </a:p>
        </p:txBody>
      </p:sp>
      <p:sp>
        <p:nvSpPr>
          <p:cNvPr id="4" name="四角形: 角を丸くする 3">
            <a:extLst>
              <a:ext uri="{FF2B5EF4-FFF2-40B4-BE49-F238E27FC236}">
                <a16:creationId xmlns:a16="http://schemas.microsoft.com/office/drawing/2014/main" id="{895F10C3-75EF-4702-A558-95E5B685898F}"/>
              </a:ext>
            </a:extLst>
          </p:cNvPr>
          <p:cNvSpPr/>
          <p:nvPr/>
        </p:nvSpPr>
        <p:spPr>
          <a:xfrm>
            <a:off x="2049470" y="1323510"/>
            <a:ext cx="5189530" cy="783918"/>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kumimoji="1" lang="ja-JP" altLang="en-US" sz="1350" dirty="0">
              <a:solidFill>
                <a:sysClr val="windowText" lastClr="000000"/>
              </a:solidFill>
            </a:endParaRPr>
          </a:p>
        </p:txBody>
      </p:sp>
      <p:sp>
        <p:nvSpPr>
          <p:cNvPr id="5" name="テキスト ボックス 4">
            <a:extLst>
              <a:ext uri="{FF2B5EF4-FFF2-40B4-BE49-F238E27FC236}">
                <a16:creationId xmlns:a16="http://schemas.microsoft.com/office/drawing/2014/main" id="{CD1290E2-3EFC-40D7-8169-9C58EDDA388F}"/>
              </a:ext>
            </a:extLst>
          </p:cNvPr>
          <p:cNvSpPr txBox="1"/>
          <p:nvPr/>
        </p:nvSpPr>
        <p:spPr>
          <a:xfrm>
            <a:off x="4524310" y="1532136"/>
            <a:ext cx="2481535" cy="369332"/>
          </a:xfrm>
          <a:prstGeom prst="rect">
            <a:avLst/>
          </a:prstGeom>
          <a:noFill/>
        </p:spPr>
        <p:txBody>
          <a:bodyPr wrap="square">
            <a:spAutoFit/>
          </a:bodyPr>
          <a:lstStyle/>
          <a:p>
            <a:pPr algn="ctr" defTabSz="685800">
              <a:defRPr/>
            </a:pPr>
            <a:r>
              <a:rPr lang="en-US" altLang="zh-TW" b="1" dirty="0">
                <a:solidFill>
                  <a:srgbClr val="000000"/>
                </a:solidFill>
                <a:latin typeface="Arial" panose="020B0604020202020204" pitchFamily="34" charset="0"/>
                <a:ea typeface="ＭＳ Ｐゴシック"/>
                <a:cs typeface="Arial" panose="020B0604020202020204" pitchFamily="34" charset="0"/>
              </a:rPr>
              <a:t>The Paris Agreement</a:t>
            </a:r>
          </a:p>
        </p:txBody>
      </p:sp>
      <p:pic>
        <p:nvPicPr>
          <p:cNvPr id="6" name="図 5">
            <a:extLst>
              <a:ext uri="{FF2B5EF4-FFF2-40B4-BE49-F238E27FC236}">
                <a16:creationId xmlns:a16="http://schemas.microsoft.com/office/drawing/2014/main" id="{2BBB8890-DD4E-479C-AB90-D75C0B750B38}"/>
              </a:ext>
            </a:extLst>
          </p:cNvPr>
          <p:cNvPicPr>
            <a:picLocks noChangeAspect="1"/>
          </p:cNvPicPr>
          <p:nvPr/>
        </p:nvPicPr>
        <p:blipFill rotWithShape="1">
          <a:blip r:embed="rId3">
            <a:extLst>
              <a:ext uri="{28A0092B-C50C-407E-A947-70E740481C1C}">
                <a14:useLocalDpi xmlns:a14="http://schemas.microsoft.com/office/drawing/2010/main" val="0"/>
              </a:ext>
            </a:extLst>
          </a:blip>
          <a:srcRect l="9023" r="16114" b="13552"/>
          <a:stretch/>
        </p:blipFill>
        <p:spPr>
          <a:xfrm>
            <a:off x="2590375" y="1418731"/>
            <a:ext cx="1700781" cy="577640"/>
          </a:xfrm>
          <a:prstGeom prst="rect">
            <a:avLst/>
          </a:prstGeom>
        </p:spPr>
      </p:pic>
      <p:pic>
        <p:nvPicPr>
          <p:cNvPr id="25" name="Picture 2">
            <a:extLst>
              <a:ext uri="{FF2B5EF4-FFF2-40B4-BE49-F238E27FC236}">
                <a16:creationId xmlns:a16="http://schemas.microsoft.com/office/drawing/2014/main" id="{C2E92C81-A92C-42F1-BB51-B478DAB83E96}"/>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55114" b="-17288"/>
          <a:stretch/>
        </p:blipFill>
        <p:spPr bwMode="auto">
          <a:xfrm>
            <a:off x="4825603" y="5763185"/>
            <a:ext cx="868820" cy="3809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 name="矢印: 右 27">
            <a:extLst>
              <a:ext uri="{FF2B5EF4-FFF2-40B4-BE49-F238E27FC236}">
                <a16:creationId xmlns:a16="http://schemas.microsoft.com/office/drawing/2014/main" id="{F6BE8C45-3E03-4309-B798-C2B8EF91FAAA}"/>
              </a:ext>
            </a:extLst>
          </p:cNvPr>
          <p:cNvSpPr/>
          <p:nvPr/>
        </p:nvSpPr>
        <p:spPr>
          <a:xfrm rot="16200000">
            <a:off x="-1750413" y="4076170"/>
            <a:ext cx="5064584" cy="265043"/>
          </a:xfrm>
          <a:prstGeom prst="rightArrow">
            <a:avLst/>
          </a:prstGeom>
          <a:gradFill flip="none" rotWithShape="1">
            <a:gsLst>
              <a:gs pos="0">
                <a:schemeClr val="accent1">
                  <a:lumMod val="5000"/>
                  <a:lumOff val="95000"/>
                </a:schemeClr>
              </a:gs>
              <a:gs pos="22000">
                <a:schemeClr val="accent1">
                  <a:lumMod val="45000"/>
                  <a:lumOff val="55000"/>
                </a:schemeClr>
              </a:gs>
              <a:gs pos="53000">
                <a:schemeClr val="accent1">
                  <a:lumMod val="45000"/>
                  <a:lumOff val="55000"/>
                </a:schemeClr>
              </a:gs>
              <a:gs pos="100000">
                <a:srgbClr val="0070C0"/>
              </a:gs>
            </a:gsLst>
            <a:lin ang="0" scaled="1"/>
            <a:tileRect/>
          </a:gra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ja-JP" altLang="en-US" sz="1800" b="0" i="0" u="none" strike="noStrike" cap="none" spc="0" normalizeH="0" baseline="0">
              <a:ln>
                <a:noFill/>
              </a:ln>
              <a:solidFill>
                <a:srgbClr val="002569"/>
              </a:solidFill>
              <a:effectLst/>
              <a:uFillTx/>
            </a:endParaRPr>
          </a:p>
        </p:txBody>
      </p:sp>
      <p:sp>
        <p:nvSpPr>
          <p:cNvPr id="29" name="テキスト ボックス 28">
            <a:extLst>
              <a:ext uri="{FF2B5EF4-FFF2-40B4-BE49-F238E27FC236}">
                <a16:creationId xmlns:a16="http://schemas.microsoft.com/office/drawing/2014/main" id="{E0EEBD9B-9092-480E-8462-B59D55BE423C}"/>
              </a:ext>
            </a:extLst>
          </p:cNvPr>
          <p:cNvSpPr txBox="1"/>
          <p:nvPr/>
        </p:nvSpPr>
        <p:spPr>
          <a:xfrm>
            <a:off x="2809" y="1347472"/>
            <a:ext cx="1219200"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US" altLang="ja-JP" sz="1800" b="0" i="0" u="none" strike="noStrike" cap="none" spc="0" normalizeH="0" baseline="0" dirty="0">
                <a:ln>
                  <a:noFill/>
                </a:ln>
                <a:solidFill>
                  <a:srgbClr val="002569"/>
                </a:solidFill>
                <a:effectLst/>
                <a:uFillTx/>
              </a:rPr>
              <a:t>Future</a:t>
            </a:r>
            <a:endParaRPr kumimoji="0" lang="ja-JP" altLang="en-US" sz="1800" b="0" i="0" u="none" strike="noStrike" cap="none" spc="0" normalizeH="0" baseline="0" dirty="0">
              <a:ln>
                <a:noFill/>
              </a:ln>
              <a:solidFill>
                <a:srgbClr val="002569"/>
              </a:solidFill>
              <a:effectLst/>
              <a:uFillTx/>
            </a:endParaRPr>
          </a:p>
        </p:txBody>
      </p:sp>
      <p:sp>
        <p:nvSpPr>
          <p:cNvPr id="30" name="テキスト ボックス 29">
            <a:extLst>
              <a:ext uri="{FF2B5EF4-FFF2-40B4-BE49-F238E27FC236}">
                <a16:creationId xmlns:a16="http://schemas.microsoft.com/office/drawing/2014/main" id="{11C9EE2E-5439-4EB4-90D4-7ADC871CDBA4}"/>
              </a:ext>
            </a:extLst>
          </p:cNvPr>
          <p:cNvSpPr txBox="1"/>
          <p:nvPr/>
        </p:nvSpPr>
        <p:spPr>
          <a:xfrm>
            <a:off x="79408" y="4273035"/>
            <a:ext cx="1219200"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lang="en-US" altLang="ja-JP" dirty="0"/>
              <a:t>2019</a:t>
            </a:r>
            <a:endParaRPr kumimoji="0" lang="ja-JP" altLang="en-US" sz="1800" b="0" i="0" u="none" strike="noStrike" cap="none" spc="0" normalizeH="0" baseline="0" dirty="0">
              <a:ln>
                <a:noFill/>
              </a:ln>
              <a:solidFill>
                <a:srgbClr val="002569"/>
              </a:solidFill>
              <a:effectLst/>
              <a:uFillTx/>
            </a:endParaRPr>
          </a:p>
        </p:txBody>
      </p:sp>
      <p:sp>
        <p:nvSpPr>
          <p:cNvPr id="31" name="テキスト ボックス 30">
            <a:extLst>
              <a:ext uri="{FF2B5EF4-FFF2-40B4-BE49-F238E27FC236}">
                <a16:creationId xmlns:a16="http://schemas.microsoft.com/office/drawing/2014/main" id="{FF03BC1F-F3E6-4FD7-BA9F-C2E48FBEF222}"/>
              </a:ext>
            </a:extLst>
          </p:cNvPr>
          <p:cNvSpPr txBox="1"/>
          <p:nvPr/>
        </p:nvSpPr>
        <p:spPr>
          <a:xfrm>
            <a:off x="100433" y="5486400"/>
            <a:ext cx="1219200"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US" altLang="ja-JP" sz="1800" b="0" i="0" u="none" strike="noStrike" cap="none" spc="0" normalizeH="0" baseline="0" dirty="0">
                <a:ln>
                  <a:noFill/>
                </a:ln>
                <a:solidFill>
                  <a:srgbClr val="002569"/>
                </a:solidFill>
                <a:effectLst/>
                <a:uFillTx/>
              </a:rPr>
              <a:t>Now</a:t>
            </a:r>
            <a:endParaRPr kumimoji="0" lang="ja-JP" altLang="en-US" sz="1800" b="0" i="0" u="none" strike="noStrike" cap="none" spc="0" normalizeH="0" baseline="0" dirty="0">
              <a:ln>
                <a:noFill/>
              </a:ln>
              <a:solidFill>
                <a:srgbClr val="002569"/>
              </a:solidFill>
              <a:effectLst/>
              <a:uFillTx/>
            </a:endParaRPr>
          </a:p>
        </p:txBody>
      </p:sp>
      <p:sp>
        <p:nvSpPr>
          <p:cNvPr id="12" name="四角形: 角を丸くする 11">
            <a:extLst>
              <a:ext uri="{FF2B5EF4-FFF2-40B4-BE49-F238E27FC236}">
                <a16:creationId xmlns:a16="http://schemas.microsoft.com/office/drawing/2014/main" id="{E86BF9C0-970E-4F55-A1B5-E0BF6627359D}"/>
              </a:ext>
            </a:extLst>
          </p:cNvPr>
          <p:cNvSpPr/>
          <p:nvPr/>
        </p:nvSpPr>
        <p:spPr>
          <a:xfrm>
            <a:off x="533400" y="4350601"/>
            <a:ext cx="8382000" cy="990600"/>
          </a:xfrm>
          <a:prstGeom prst="roundRect">
            <a:avLst/>
          </a:prstGeom>
          <a:solidFill>
            <a:srgbClr val="FFFFFF">
              <a:alpha val="50000"/>
            </a:srgbClr>
          </a:solidFill>
          <a:ln w="25400" cap="flat">
            <a:solidFill>
              <a:srgbClr val="CCEC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ja-JP" altLang="en-US" sz="1800" b="0" i="0" u="none" strike="noStrike" cap="none" spc="0" normalizeH="0" baseline="0">
              <a:ln>
                <a:noFill/>
              </a:ln>
              <a:solidFill>
                <a:srgbClr val="002569"/>
              </a:solidFill>
              <a:effectLst/>
              <a:uFillTx/>
            </a:endParaRPr>
          </a:p>
        </p:txBody>
      </p:sp>
      <p:pic>
        <p:nvPicPr>
          <p:cNvPr id="7" name="図 6">
            <a:extLst>
              <a:ext uri="{FF2B5EF4-FFF2-40B4-BE49-F238E27FC236}">
                <a16:creationId xmlns:a16="http://schemas.microsoft.com/office/drawing/2014/main" id="{F90F8222-4DB8-40FD-B4E5-46D44B635523}"/>
              </a:ext>
            </a:extLst>
          </p:cNvPr>
          <p:cNvPicPr>
            <a:picLocks noChangeAspect="1"/>
          </p:cNvPicPr>
          <p:nvPr/>
        </p:nvPicPr>
        <p:blipFill>
          <a:blip r:embed="rId5"/>
          <a:stretch>
            <a:fillRect/>
          </a:stretch>
        </p:blipFill>
        <p:spPr>
          <a:xfrm>
            <a:off x="1848874" y="4634448"/>
            <a:ext cx="1828800" cy="609216"/>
          </a:xfrm>
          <a:prstGeom prst="rect">
            <a:avLst/>
          </a:prstGeom>
        </p:spPr>
      </p:pic>
      <p:sp>
        <p:nvSpPr>
          <p:cNvPr id="9" name="テキスト ボックス 8">
            <a:extLst>
              <a:ext uri="{FF2B5EF4-FFF2-40B4-BE49-F238E27FC236}">
                <a16:creationId xmlns:a16="http://schemas.microsoft.com/office/drawing/2014/main" id="{EB550AE6-BAA2-4916-924C-21C9A241C425}"/>
              </a:ext>
            </a:extLst>
          </p:cNvPr>
          <p:cNvSpPr txBox="1"/>
          <p:nvPr/>
        </p:nvSpPr>
        <p:spPr>
          <a:xfrm>
            <a:off x="4114800" y="4570071"/>
            <a:ext cx="2259979" cy="64632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US" altLang="ja-JP" sz="1800" b="0" i="0" u="none" strike="noStrike" cap="none" spc="0" normalizeH="0" baseline="0" dirty="0">
                <a:ln>
                  <a:noFill/>
                </a:ln>
                <a:solidFill>
                  <a:srgbClr val="002569"/>
                </a:solidFill>
                <a:effectLst/>
                <a:uFillTx/>
              </a:rPr>
              <a:t>Refinement of IPCC </a:t>
            </a:r>
            <a:r>
              <a:rPr lang="en-US" altLang="ja-JP" dirty="0"/>
              <a:t>Guidelines</a:t>
            </a:r>
            <a:endParaRPr kumimoji="0" lang="ja-JP" altLang="en-US" sz="1800" b="0" i="0" u="none" strike="noStrike" cap="none" spc="0" normalizeH="0" baseline="0" dirty="0">
              <a:ln>
                <a:noFill/>
              </a:ln>
              <a:solidFill>
                <a:srgbClr val="002569"/>
              </a:solidFill>
              <a:effectLst/>
              <a:uFillTx/>
            </a:endParaRPr>
          </a:p>
        </p:txBody>
      </p:sp>
      <p:pic>
        <p:nvPicPr>
          <p:cNvPr id="8" name="図 7">
            <a:extLst>
              <a:ext uri="{FF2B5EF4-FFF2-40B4-BE49-F238E27FC236}">
                <a16:creationId xmlns:a16="http://schemas.microsoft.com/office/drawing/2014/main" id="{E4DF4932-C0A1-4CFC-AB9A-80FA0BD00B2C}"/>
              </a:ext>
            </a:extLst>
          </p:cNvPr>
          <p:cNvPicPr>
            <a:picLocks noChangeAspect="1"/>
          </p:cNvPicPr>
          <p:nvPr/>
        </p:nvPicPr>
        <p:blipFill>
          <a:blip r:embed="rId6">
            <a:clrChange>
              <a:clrFrom>
                <a:srgbClr val="EDF2F8"/>
              </a:clrFrom>
              <a:clrTo>
                <a:srgbClr val="EDF2F8">
                  <a:alpha val="0"/>
                </a:srgbClr>
              </a:clrTo>
            </a:clrChange>
          </a:blip>
          <a:stretch>
            <a:fillRect/>
          </a:stretch>
        </p:blipFill>
        <p:spPr>
          <a:xfrm>
            <a:off x="6374779" y="4591502"/>
            <a:ext cx="643257" cy="581994"/>
          </a:xfrm>
          <a:prstGeom prst="rect">
            <a:avLst/>
          </a:prstGeom>
        </p:spPr>
      </p:pic>
      <p:sp>
        <p:nvSpPr>
          <p:cNvPr id="23" name="テキスト ボックス 22">
            <a:extLst>
              <a:ext uri="{FF2B5EF4-FFF2-40B4-BE49-F238E27FC236}">
                <a16:creationId xmlns:a16="http://schemas.microsoft.com/office/drawing/2014/main" id="{A5D775C7-1E2A-48BD-B940-51052986A910}"/>
              </a:ext>
            </a:extLst>
          </p:cNvPr>
          <p:cNvSpPr txBox="1"/>
          <p:nvPr/>
        </p:nvSpPr>
        <p:spPr>
          <a:xfrm>
            <a:off x="2697544" y="2576419"/>
            <a:ext cx="3708706"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US" altLang="ja-JP" sz="1800" b="0" i="0" u="none" strike="noStrike" cap="none" spc="0" normalizeH="0" baseline="0" dirty="0">
                <a:ln>
                  <a:noFill/>
                </a:ln>
                <a:solidFill>
                  <a:srgbClr val="002569"/>
                </a:solidFill>
                <a:effectLst/>
                <a:uFillTx/>
              </a:rPr>
              <a:t>Monitoring, Mitigation, Adaptation </a:t>
            </a:r>
            <a:endParaRPr kumimoji="0" lang="ja-JP" altLang="en-US" sz="1800" b="0" i="0" u="none" strike="noStrike" cap="none" spc="0" normalizeH="0" baseline="0" dirty="0">
              <a:ln>
                <a:noFill/>
              </a:ln>
              <a:solidFill>
                <a:srgbClr val="002569"/>
              </a:solidFill>
              <a:effectLst/>
              <a:uFillTx/>
            </a:endParaRPr>
          </a:p>
        </p:txBody>
      </p:sp>
      <p:sp>
        <p:nvSpPr>
          <p:cNvPr id="26" name="楕円 25">
            <a:extLst>
              <a:ext uri="{FF2B5EF4-FFF2-40B4-BE49-F238E27FC236}">
                <a16:creationId xmlns:a16="http://schemas.microsoft.com/office/drawing/2014/main" id="{BC90D805-C2AC-4455-8F04-11B1DCA0E9A6}"/>
              </a:ext>
            </a:extLst>
          </p:cNvPr>
          <p:cNvSpPr/>
          <p:nvPr/>
        </p:nvSpPr>
        <p:spPr>
          <a:xfrm>
            <a:off x="2438400" y="5418338"/>
            <a:ext cx="1524425" cy="930505"/>
          </a:xfrm>
          <a:prstGeom prst="ellipse">
            <a:avLst/>
          </a:prstGeom>
          <a:noFill/>
          <a:ln w="25400" cap="flat">
            <a:solidFill>
              <a:srgbClr val="FF00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ja-JP" altLang="en-US" sz="1800" b="0" i="0" u="none" strike="noStrike" cap="none" spc="0" normalizeH="0" baseline="0">
              <a:ln>
                <a:noFill/>
              </a:ln>
              <a:solidFill>
                <a:srgbClr val="002569"/>
              </a:solidFill>
              <a:effectLst/>
              <a:uFillTx/>
            </a:endParaRPr>
          </a:p>
        </p:txBody>
      </p:sp>
      <p:sp>
        <p:nvSpPr>
          <p:cNvPr id="40" name="楕円 39">
            <a:extLst>
              <a:ext uri="{FF2B5EF4-FFF2-40B4-BE49-F238E27FC236}">
                <a16:creationId xmlns:a16="http://schemas.microsoft.com/office/drawing/2014/main" id="{1CD097A1-A69F-4AA3-86C2-3972CC85233C}"/>
              </a:ext>
            </a:extLst>
          </p:cNvPr>
          <p:cNvSpPr/>
          <p:nvPr/>
        </p:nvSpPr>
        <p:spPr>
          <a:xfrm>
            <a:off x="4511498" y="5431020"/>
            <a:ext cx="1524425" cy="930505"/>
          </a:xfrm>
          <a:prstGeom prst="ellipse">
            <a:avLst/>
          </a:prstGeom>
          <a:noFill/>
          <a:ln w="25400" cap="flat">
            <a:solidFill>
              <a:srgbClr val="FF00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ja-JP" altLang="en-US" sz="1800" b="0" i="0" u="none" strike="noStrike" cap="none" spc="0" normalizeH="0" baseline="0">
              <a:ln>
                <a:noFill/>
              </a:ln>
              <a:solidFill>
                <a:srgbClr val="002569"/>
              </a:solidFill>
              <a:effectLst/>
              <a:uFillTx/>
            </a:endParaRPr>
          </a:p>
        </p:txBody>
      </p:sp>
    </p:spTree>
    <p:extLst>
      <p:ext uri="{BB962C8B-B14F-4D97-AF65-F5344CB8AC3E}">
        <p14:creationId xmlns:p14="http://schemas.microsoft.com/office/powerpoint/2010/main" val="33874504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2"/>
          </p:nvPr>
        </p:nvSpPr>
        <p:spPr/>
        <p:txBody>
          <a:bodyPr/>
          <a:lstStyle/>
          <a:p>
            <a:pPr defTabSz="914400"/>
            <a:fld id="{86CB4B4D-7CA3-9044-876B-883B54F8677D}" type="slidenum">
              <a:rPr lang="uk-UA" smtClean="0"/>
              <a:pPr defTabSz="914400"/>
              <a:t>16</a:t>
            </a:fld>
            <a:endParaRPr lang="uk-UA" dirty="0"/>
          </a:p>
        </p:txBody>
      </p:sp>
      <p:graphicFrame>
        <p:nvGraphicFramePr>
          <p:cNvPr id="5" name="コンテンツ プレースホルダー 4"/>
          <p:cNvGraphicFramePr>
            <a:graphicFrameLocks noGrp="1"/>
          </p:cNvGraphicFramePr>
          <p:nvPr>
            <p:ph sz="quarter" idx="10"/>
            <p:extLst>
              <p:ext uri="{D42A27DB-BD31-4B8C-83A1-F6EECF244321}">
                <p14:modId xmlns:p14="http://schemas.microsoft.com/office/powerpoint/2010/main" val="3482123211"/>
              </p:ext>
            </p:extLst>
          </p:nvPr>
        </p:nvGraphicFramePr>
        <p:xfrm>
          <a:off x="180975" y="875962"/>
          <a:ext cx="8839200" cy="5847080"/>
        </p:xfrm>
        <a:graphic>
          <a:graphicData uri="http://schemas.openxmlformats.org/drawingml/2006/table">
            <a:tbl>
              <a:tblPr bandRow="1" bandCol="1">
                <a:tableStyleId>{69012ECD-51FC-41F1-AA8D-1B2483CD663E}</a:tableStyleId>
              </a:tblPr>
              <a:tblGrid>
                <a:gridCol w="3152775">
                  <a:extLst>
                    <a:ext uri="{9D8B030D-6E8A-4147-A177-3AD203B41FA5}">
                      <a16:colId xmlns:a16="http://schemas.microsoft.com/office/drawing/2014/main" val="20000"/>
                    </a:ext>
                  </a:extLst>
                </a:gridCol>
                <a:gridCol w="5686425">
                  <a:extLst>
                    <a:ext uri="{9D8B030D-6E8A-4147-A177-3AD203B41FA5}">
                      <a16:colId xmlns:a16="http://schemas.microsoft.com/office/drawing/2014/main" val="20001"/>
                    </a:ext>
                  </a:extLst>
                </a:gridCol>
              </a:tblGrid>
              <a:tr h="370840">
                <a:tc>
                  <a:txBody>
                    <a:bodyPr/>
                    <a:lstStyle/>
                    <a:p>
                      <a:pPr algn="l"/>
                      <a:r>
                        <a:rPr kumimoji="1" lang="en-US" altLang="ja-JP" sz="1800" dirty="0">
                          <a:latin typeface="+mj-ea"/>
                          <a:ea typeface="+mj-ea"/>
                        </a:rPr>
                        <a:t>29 – 31 Aug 2016 @Minsk</a:t>
                      </a:r>
                      <a:endParaRPr kumimoji="1" lang="ja-JP" altLang="en-US" sz="1800" dirty="0">
                        <a:latin typeface="+mj-ea"/>
                        <a:ea typeface="+mj-ea"/>
                      </a:endParaRPr>
                    </a:p>
                  </a:txBody>
                  <a:tcPr>
                    <a:solidFill>
                      <a:schemeClr val="bg1">
                        <a:lumMod val="85000"/>
                      </a:schemeClr>
                    </a:solidFill>
                  </a:tcPr>
                </a:tc>
                <a:tc>
                  <a:txBody>
                    <a:bodyPr/>
                    <a:lstStyle/>
                    <a:p>
                      <a:pPr algn="l"/>
                      <a:r>
                        <a:rPr kumimoji="1" lang="en-US" altLang="ja-JP" sz="1800" dirty="0">
                          <a:latin typeface="+mj-ea"/>
                          <a:ea typeface="+mj-ea"/>
                        </a:rPr>
                        <a:t>Scoping Group meeting</a:t>
                      </a:r>
                      <a:endParaRPr kumimoji="1" lang="ja-JP" altLang="en-US" sz="1800" dirty="0">
                        <a:latin typeface="+mj-ea"/>
                        <a:ea typeface="+mj-ea"/>
                      </a:endParaRPr>
                    </a:p>
                  </a:txBody>
                  <a:tcPr>
                    <a:solidFill>
                      <a:schemeClr val="bg1">
                        <a:lumMod val="85000"/>
                      </a:schemeClr>
                    </a:solidFill>
                  </a:tcPr>
                </a:tc>
                <a:extLst>
                  <a:ext uri="{0D108BD9-81ED-4DB2-BD59-A6C34878D82A}">
                    <a16:rowId xmlns:a16="http://schemas.microsoft.com/office/drawing/2014/main" val="10000"/>
                  </a:ext>
                </a:extLst>
              </a:tr>
              <a:tr h="370840">
                <a:tc>
                  <a:txBody>
                    <a:bodyPr/>
                    <a:lstStyle/>
                    <a:p>
                      <a:pPr algn="l"/>
                      <a:r>
                        <a:rPr kumimoji="1" lang="en-US" altLang="ja-JP" sz="1800">
                          <a:latin typeface="+mj-ea"/>
                          <a:ea typeface="+mj-ea"/>
                        </a:rPr>
                        <a:t>17 – 20 Oct 2016 @Bangkok</a:t>
                      </a:r>
                      <a:endParaRPr kumimoji="1" lang="ja-JP" altLang="en-US" sz="1800" dirty="0">
                        <a:latin typeface="+mj-ea"/>
                        <a:ea typeface="+mj-ea"/>
                      </a:endParaRPr>
                    </a:p>
                  </a:txBody>
                  <a:tcPr>
                    <a:solidFill>
                      <a:schemeClr val="bg1">
                        <a:lumMod val="85000"/>
                      </a:schemeClr>
                    </a:solidFill>
                  </a:tcPr>
                </a:tc>
                <a:tc>
                  <a:txBody>
                    <a:bodyPr/>
                    <a:lstStyle/>
                    <a:p>
                      <a:pPr algn="l"/>
                      <a:r>
                        <a:rPr kumimoji="1" lang="en-US" altLang="ja-JP" sz="1800" dirty="0">
                          <a:latin typeface="+mj-ea"/>
                          <a:ea typeface="+mj-ea"/>
                        </a:rPr>
                        <a:t>IPCC decision on outline</a:t>
                      </a:r>
                      <a:endParaRPr kumimoji="1" lang="ja-JP" altLang="en-US" sz="1800" dirty="0">
                        <a:latin typeface="+mj-ea"/>
                        <a:ea typeface="+mj-ea"/>
                      </a:endParaRPr>
                    </a:p>
                  </a:txBody>
                  <a:tcPr>
                    <a:solidFill>
                      <a:schemeClr val="bg1">
                        <a:lumMod val="85000"/>
                      </a:schemeClr>
                    </a:solidFill>
                  </a:tcPr>
                </a:tc>
                <a:extLst>
                  <a:ext uri="{0D108BD9-81ED-4DB2-BD59-A6C34878D82A}">
                    <a16:rowId xmlns:a16="http://schemas.microsoft.com/office/drawing/2014/main" val="10001"/>
                  </a:ext>
                </a:extLst>
              </a:tr>
              <a:tr h="370840">
                <a:tc>
                  <a:txBody>
                    <a:bodyPr/>
                    <a:lstStyle/>
                    <a:p>
                      <a:pPr algn="l"/>
                      <a:r>
                        <a:rPr kumimoji="1" lang="en-US" altLang="ja-JP" sz="1800" dirty="0">
                          <a:latin typeface="+mj-ea"/>
                          <a:ea typeface="+mj-ea"/>
                        </a:rPr>
                        <a:t>Feb 2017</a:t>
                      </a:r>
                      <a:endParaRPr kumimoji="1" lang="ja-JP" altLang="en-US" sz="1800" dirty="0">
                        <a:latin typeface="+mj-ea"/>
                        <a:ea typeface="+mj-ea"/>
                      </a:endParaRPr>
                    </a:p>
                  </a:txBody>
                  <a:tcPr>
                    <a:solidFill>
                      <a:schemeClr val="bg1">
                        <a:lumMod val="85000"/>
                      </a:schemeClr>
                    </a:solidFill>
                  </a:tcPr>
                </a:tc>
                <a:tc>
                  <a:txBody>
                    <a:bodyPr/>
                    <a:lstStyle/>
                    <a:p>
                      <a:pPr algn="l"/>
                      <a:r>
                        <a:rPr kumimoji="1" lang="en-US" altLang="ja-JP" sz="1800" dirty="0">
                          <a:solidFill>
                            <a:schemeClr val="tx1"/>
                          </a:solidFill>
                          <a:latin typeface="+mj-ea"/>
                          <a:ea typeface="+mn-ea"/>
                          <a:cs typeface="+mn-cs"/>
                          <a:sym typeface="Calibri"/>
                        </a:rPr>
                        <a:t>Decision on selection of Authors</a:t>
                      </a:r>
                      <a:endParaRPr kumimoji="1" lang="ja-JP" altLang="en-US" sz="1800" dirty="0">
                        <a:latin typeface="+mj-ea"/>
                        <a:ea typeface="+mj-ea"/>
                      </a:endParaRPr>
                    </a:p>
                  </a:txBody>
                  <a:tcPr>
                    <a:solidFill>
                      <a:schemeClr val="bg1">
                        <a:lumMod val="85000"/>
                      </a:schemeClr>
                    </a:solidFill>
                  </a:tcPr>
                </a:tc>
                <a:extLst>
                  <a:ext uri="{0D108BD9-81ED-4DB2-BD59-A6C34878D82A}">
                    <a16:rowId xmlns:a16="http://schemas.microsoft.com/office/drawing/2014/main" val="10002"/>
                  </a:ext>
                </a:extLst>
              </a:tr>
              <a:tr h="370840">
                <a:tc>
                  <a:txBody>
                    <a:bodyPr/>
                    <a:lstStyle/>
                    <a:p>
                      <a:pPr algn="l"/>
                      <a:r>
                        <a:rPr kumimoji="1" lang="en-US" altLang="ja-JP" sz="1800" dirty="0">
                          <a:latin typeface="+mj-ea"/>
                          <a:ea typeface="+mj-ea"/>
                        </a:rPr>
                        <a:t>7 – 14 Jul 2017 @Bilbao</a:t>
                      </a:r>
                    </a:p>
                  </a:txBody>
                  <a:tcPr>
                    <a:solidFill>
                      <a:schemeClr val="bg1">
                        <a:lumMod val="85000"/>
                      </a:schemeClr>
                    </a:solidFill>
                  </a:tcPr>
                </a:tc>
                <a:tc>
                  <a:txBody>
                    <a:bodyPr/>
                    <a:lstStyle/>
                    <a:p>
                      <a:pPr marL="0" marR="0" lvl="0" indent="0" algn="l" defTabSz="457200" eaLnBrk="1" fontAlgn="auto" latinLnBrk="0" hangingPunct="1">
                        <a:lnSpc>
                          <a:spcPct val="100000"/>
                        </a:lnSpc>
                        <a:spcBef>
                          <a:spcPts val="600"/>
                        </a:spcBef>
                        <a:spcAft>
                          <a:spcPts val="0"/>
                        </a:spcAft>
                        <a:buClrTx/>
                        <a:buSzTx/>
                        <a:buFontTx/>
                        <a:buNone/>
                        <a:tabLst/>
                        <a:defRPr/>
                      </a:pPr>
                      <a:r>
                        <a:rPr kumimoji="1" lang="en-US" altLang="ja-JP" sz="1800" dirty="0">
                          <a:solidFill>
                            <a:schemeClr val="tx1"/>
                          </a:solidFill>
                          <a:latin typeface="+mj-ea"/>
                          <a:ea typeface="+mn-ea"/>
                          <a:cs typeface="+mn-cs"/>
                          <a:sym typeface="Calibri"/>
                        </a:rPr>
                        <a:t>First Lead Author Meeting (LAM1)</a:t>
                      </a:r>
                    </a:p>
                  </a:txBody>
                  <a:tcPr>
                    <a:solidFill>
                      <a:schemeClr val="bg1">
                        <a:lumMod val="85000"/>
                      </a:schemeClr>
                    </a:solidFill>
                  </a:tcPr>
                </a:tc>
                <a:extLst>
                  <a:ext uri="{0D108BD9-81ED-4DB2-BD59-A6C34878D82A}">
                    <a16:rowId xmlns:a16="http://schemas.microsoft.com/office/drawing/2014/main" val="10003"/>
                  </a:ext>
                </a:extLst>
              </a:tr>
              <a:tr h="370840">
                <a:tc>
                  <a:txBody>
                    <a:bodyPr/>
                    <a:lstStyle/>
                    <a:p>
                      <a:pPr algn="l"/>
                      <a:r>
                        <a:rPr kumimoji="1" lang="en-US" altLang="ja-JP" sz="1800" dirty="0">
                          <a:latin typeface="+mj-ea"/>
                          <a:ea typeface="+mj-ea"/>
                        </a:rPr>
                        <a:t>25 – 28 Sep 2017 @Victoria Falls</a:t>
                      </a:r>
                      <a:endParaRPr kumimoji="1" lang="ja-JP" altLang="en-US" sz="1800" dirty="0">
                        <a:latin typeface="+mj-ea"/>
                        <a:ea typeface="+mj-ea"/>
                      </a:endParaRPr>
                    </a:p>
                  </a:txBody>
                  <a:tcPr>
                    <a:solidFill>
                      <a:schemeClr val="bg1">
                        <a:lumMod val="85000"/>
                      </a:schemeClr>
                    </a:solidFill>
                  </a:tcPr>
                </a:tc>
                <a:tc>
                  <a:txBody>
                    <a:bodyPr/>
                    <a:lstStyle/>
                    <a:p>
                      <a:pPr algn="l"/>
                      <a:r>
                        <a:rPr kumimoji="1" lang="en-US" altLang="ja-JP" sz="1800" dirty="0">
                          <a:latin typeface="+mj-ea"/>
                          <a:ea typeface="+mj-ea"/>
                        </a:rPr>
                        <a:t>Second Lead Author Meeting (LAM2)</a:t>
                      </a:r>
                      <a:endParaRPr kumimoji="1" lang="ja-JP" altLang="en-US" sz="1800" dirty="0">
                        <a:latin typeface="+mj-ea"/>
                        <a:ea typeface="+mj-ea"/>
                      </a:endParaRPr>
                    </a:p>
                  </a:txBody>
                  <a:tcPr>
                    <a:solidFill>
                      <a:schemeClr val="bg1">
                        <a:lumMod val="85000"/>
                      </a:schemeClr>
                    </a:solidFill>
                  </a:tcPr>
                </a:tc>
                <a:extLst>
                  <a:ext uri="{0D108BD9-81ED-4DB2-BD59-A6C34878D82A}">
                    <a16:rowId xmlns:a16="http://schemas.microsoft.com/office/drawing/2014/main" val="10004"/>
                  </a:ext>
                </a:extLst>
              </a:tr>
              <a:tr h="614680">
                <a:tc>
                  <a:txBody>
                    <a:bodyPr/>
                    <a:lstStyle/>
                    <a:p>
                      <a:pPr algn="l"/>
                      <a:r>
                        <a:rPr kumimoji="1" lang="en-US" altLang="ja-JP" sz="1800" baseline="0" dirty="0">
                          <a:latin typeface="+mj-ea"/>
                          <a:ea typeface="+mj-ea"/>
                        </a:rPr>
                        <a:t>4 Dec 2017 - 11 Feb 2018</a:t>
                      </a:r>
                      <a:endParaRPr kumimoji="1" lang="ja-JP" altLang="en-US" sz="1800" dirty="0">
                        <a:latin typeface="+mj-ea"/>
                        <a:ea typeface="+mj-ea"/>
                      </a:endParaRPr>
                    </a:p>
                  </a:txBody>
                  <a:tcPr>
                    <a:solidFill>
                      <a:schemeClr val="bg1">
                        <a:lumMod val="85000"/>
                      </a:schemeClr>
                    </a:solidFill>
                  </a:tcPr>
                </a:tc>
                <a:tc>
                  <a:txBody>
                    <a:bodyPr/>
                    <a:lstStyle/>
                    <a:p>
                      <a:pPr marL="0" marR="0" lvl="0" indent="0" algn="l" defTabSz="457200" eaLnBrk="1" fontAlgn="auto" latinLnBrk="0" hangingPunct="1">
                        <a:lnSpc>
                          <a:spcPct val="100000"/>
                        </a:lnSpc>
                        <a:spcBef>
                          <a:spcPts val="600"/>
                        </a:spcBef>
                        <a:spcAft>
                          <a:spcPts val="0"/>
                        </a:spcAft>
                        <a:buClrTx/>
                        <a:buSzTx/>
                        <a:buFontTx/>
                        <a:buNone/>
                        <a:tabLst/>
                        <a:defRPr/>
                      </a:pPr>
                      <a:r>
                        <a:rPr kumimoji="1" lang="en-US" altLang="ja-JP" sz="1800" dirty="0">
                          <a:solidFill>
                            <a:schemeClr val="tx1"/>
                          </a:solidFill>
                          <a:latin typeface="+mj-ea"/>
                          <a:ea typeface="+mn-ea"/>
                          <a:cs typeface="+mn-cs"/>
                          <a:sym typeface="Calibri"/>
                        </a:rPr>
                        <a:t>First Order Draft (FOD) Expert Review</a:t>
                      </a:r>
                    </a:p>
                  </a:txBody>
                  <a:tcPr>
                    <a:solidFill>
                      <a:schemeClr val="bg1">
                        <a:lumMod val="85000"/>
                      </a:schemeClr>
                    </a:solidFill>
                  </a:tcPr>
                </a:tc>
                <a:extLst>
                  <a:ext uri="{0D108BD9-81ED-4DB2-BD59-A6C34878D82A}">
                    <a16:rowId xmlns:a16="http://schemas.microsoft.com/office/drawing/2014/main" val="10005"/>
                  </a:ext>
                </a:extLst>
              </a:tr>
              <a:tr h="370840">
                <a:tc>
                  <a:txBody>
                    <a:bodyPr/>
                    <a:lstStyle/>
                    <a:p>
                      <a:pPr algn="l"/>
                      <a:r>
                        <a:rPr kumimoji="1" lang="en-US" altLang="ja-JP" sz="1800" dirty="0">
                          <a:latin typeface="+mj-ea"/>
                          <a:ea typeface="+mj-ea"/>
                        </a:rPr>
                        <a:t>10 - 13 Apr 2018</a:t>
                      </a:r>
                    </a:p>
                    <a:p>
                      <a:pPr algn="l"/>
                      <a:r>
                        <a:rPr kumimoji="1" lang="en-US" altLang="ja-JP" sz="1800" dirty="0">
                          <a:latin typeface="+mj-ea"/>
                          <a:ea typeface="+mj-ea"/>
                        </a:rPr>
                        <a:t>@Cairns</a:t>
                      </a:r>
                      <a:endParaRPr kumimoji="1" lang="ja-JP" altLang="en-US" sz="1800" dirty="0">
                        <a:latin typeface="+mj-ea"/>
                        <a:ea typeface="+mj-ea"/>
                      </a:endParaRPr>
                    </a:p>
                  </a:txBody>
                  <a:tcPr>
                    <a:solidFill>
                      <a:schemeClr val="bg1"/>
                    </a:solidFill>
                  </a:tcPr>
                </a:tc>
                <a:tc>
                  <a:txBody>
                    <a:bodyPr/>
                    <a:lstStyle/>
                    <a:p>
                      <a:pPr algn="l"/>
                      <a:r>
                        <a:rPr kumimoji="1" lang="en-US" altLang="ja-JP" sz="1800" dirty="0">
                          <a:latin typeface="+mj-ea"/>
                          <a:ea typeface="+mj-ea"/>
                        </a:rPr>
                        <a:t>Third Lead Author Meeting (LAM3)</a:t>
                      </a:r>
                      <a:endParaRPr kumimoji="1" lang="ja-JP" altLang="en-US" sz="1800" dirty="0">
                        <a:latin typeface="+mj-ea"/>
                        <a:ea typeface="+mj-ea"/>
                      </a:endParaRPr>
                    </a:p>
                  </a:txBody>
                  <a:tcPr>
                    <a:solidFill>
                      <a:schemeClr val="bg1"/>
                    </a:solidFill>
                  </a:tcPr>
                </a:tc>
                <a:extLst>
                  <a:ext uri="{0D108BD9-81ED-4DB2-BD59-A6C34878D82A}">
                    <a16:rowId xmlns:a16="http://schemas.microsoft.com/office/drawing/2014/main" val="10006"/>
                  </a:ext>
                </a:extLst>
              </a:tr>
              <a:tr h="370840">
                <a:tc>
                  <a:txBody>
                    <a:bodyPr/>
                    <a:lstStyle/>
                    <a:p>
                      <a:pPr algn="l"/>
                      <a:r>
                        <a:rPr kumimoji="1" lang="en-US" altLang="ja-JP" sz="1800" dirty="0">
                          <a:solidFill>
                            <a:srgbClr val="FF0000"/>
                          </a:solidFill>
                          <a:latin typeface="+mj-ea"/>
                          <a:ea typeface="+mj-ea"/>
                        </a:rPr>
                        <a:t>June 25 2018</a:t>
                      </a:r>
                      <a:endParaRPr kumimoji="1" lang="ja-JP" altLang="en-US" sz="1800" dirty="0">
                        <a:solidFill>
                          <a:srgbClr val="FF0000"/>
                        </a:solidFill>
                        <a:latin typeface="+mj-ea"/>
                        <a:ea typeface="+mj-ea"/>
                      </a:endParaRPr>
                    </a:p>
                  </a:txBody>
                  <a:tcPr>
                    <a:solidFill>
                      <a:schemeClr val="bg1"/>
                    </a:solidFill>
                  </a:tcPr>
                </a:tc>
                <a:tc>
                  <a:txBody>
                    <a:bodyPr/>
                    <a:lstStyle/>
                    <a:p>
                      <a:pPr marL="0" marR="0" lvl="0" indent="0" algn="l" defTabSz="457200" eaLnBrk="1" fontAlgn="auto" latinLnBrk="0" hangingPunct="1">
                        <a:lnSpc>
                          <a:spcPct val="100000"/>
                        </a:lnSpc>
                        <a:spcBef>
                          <a:spcPts val="600"/>
                        </a:spcBef>
                        <a:spcAft>
                          <a:spcPts val="0"/>
                        </a:spcAft>
                        <a:buClrTx/>
                        <a:buSzTx/>
                        <a:buFontTx/>
                        <a:buNone/>
                        <a:tabLst/>
                        <a:defRPr/>
                      </a:pPr>
                      <a:r>
                        <a:rPr kumimoji="1" lang="en-US" altLang="ja-JP" sz="1800" dirty="0">
                          <a:solidFill>
                            <a:srgbClr val="FF0000"/>
                          </a:solidFill>
                          <a:latin typeface="+mj-ea"/>
                          <a:ea typeface="+mn-ea"/>
                          <a:cs typeface="+mn-cs"/>
                          <a:sym typeface="Calibri"/>
                        </a:rPr>
                        <a:t>Literature Cut-off</a:t>
                      </a:r>
                      <a:endParaRPr kumimoji="1" lang="ja-JP" altLang="en-US" sz="1800" dirty="0">
                        <a:solidFill>
                          <a:srgbClr val="FF0000"/>
                        </a:solidFill>
                        <a:latin typeface="+mj-ea"/>
                        <a:ea typeface="+mn-ea"/>
                        <a:cs typeface="+mn-cs"/>
                        <a:sym typeface="Calibri"/>
                      </a:endParaRPr>
                    </a:p>
                  </a:txBody>
                  <a:tcPr>
                    <a:solidFill>
                      <a:schemeClr val="bg1"/>
                    </a:solidFill>
                  </a:tcPr>
                </a:tc>
                <a:extLst>
                  <a:ext uri="{0D108BD9-81ED-4DB2-BD59-A6C34878D82A}">
                    <a16:rowId xmlns:a16="http://schemas.microsoft.com/office/drawing/2014/main" val="10007"/>
                  </a:ext>
                </a:extLst>
              </a:tr>
              <a:tr h="370840">
                <a:tc>
                  <a:txBody>
                    <a:bodyPr/>
                    <a:lstStyle/>
                    <a:p>
                      <a:pPr algn="l"/>
                      <a:r>
                        <a:rPr kumimoji="1" lang="en-US" altLang="ja-JP" sz="1800" dirty="0">
                          <a:solidFill>
                            <a:srgbClr val="FF0000"/>
                          </a:solidFill>
                          <a:latin typeface="+mj-ea"/>
                          <a:ea typeface="+mj-ea"/>
                        </a:rPr>
                        <a:t>2 July - 9 Sep 2018</a:t>
                      </a:r>
                      <a:endParaRPr kumimoji="1" lang="ja-JP" altLang="en-US" sz="1800" dirty="0">
                        <a:solidFill>
                          <a:srgbClr val="FF0000"/>
                        </a:solidFill>
                        <a:latin typeface="+mj-ea"/>
                        <a:ea typeface="+mj-ea"/>
                      </a:endParaRPr>
                    </a:p>
                  </a:txBody>
                  <a:tcPr>
                    <a:solidFill>
                      <a:schemeClr val="bg1"/>
                    </a:solidFill>
                  </a:tcPr>
                </a:tc>
                <a:tc>
                  <a:txBody>
                    <a:bodyPr/>
                    <a:lstStyle/>
                    <a:p>
                      <a:pPr marL="0" marR="0" lvl="0" indent="0" algn="l" defTabSz="457200" eaLnBrk="1" fontAlgn="auto" latinLnBrk="0" hangingPunct="1">
                        <a:lnSpc>
                          <a:spcPct val="100000"/>
                        </a:lnSpc>
                        <a:spcBef>
                          <a:spcPts val="600"/>
                        </a:spcBef>
                        <a:spcAft>
                          <a:spcPts val="0"/>
                        </a:spcAft>
                        <a:buClrTx/>
                        <a:buSzTx/>
                        <a:buFontTx/>
                        <a:buNone/>
                        <a:tabLst/>
                        <a:defRPr/>
                      </a:pPr>
                      <a:r>
                        <a:rPr kumimoji="1" lang="en-US" altLang="ja-JP" sz="1800" dirty="0">
                          <a:solidFill>
                            <a:srgbClr val="FF0000"/>
                          </a:solidFill>
                          <a:latin typeface="+mj-ea"/>
                          <a:ea typeface="+mn-ea"/>
                          <a:cs typeface="+mn-cs"/>
                          <a:sym typeface="Calibri"/>
                        </a:rPr>
                        <a:t>Second Order Draft (SOD) Government &amp; Expert Review</a:t>
                      </a:r>
                    </a:p>
                  </a:txBody>
                  <a:tcPr>
                    <a:solidFill>
                      <a:schemeClr val="bg1"/>
                    </a:solidFill>
                  </a:tcPr>
                </a:tc>
                <a:extLst>
                  <a:ext uri="{0D108BD9-81ED-4DB2-BD59-A6C34878D82A}">
                    <a16:rowId xmlns:a16="http://schemas.microsoft.com/office/drawing/2014/main" val="10008"/>
                  </a:ext>
                </a:extLst>
              </a:tr>
              <a:tr h="370840">
                <a:tc>
                  <a:txBody>
                    <a:bodyPr/>
                    <a:lstStyle/>
                    <a:p>
                      <a:pPr algn="l"/>
                      <a:r>
                        <a:rPr kumimoji="1" lang="en-US" altLang="ja-JP" sz="1800" dirty="0">
                          <a:latin typeface="+mj-ea"/>
                          <a:ea typeface="+mj-ea"/>
                        </a:rPr>
                        <a:t>4w of Oct 2018</a:t>
                      </a:r>
                      <a:endParaRPr kumimoji="1" lang="ja-JP" altLang="en-US" sz="1800" dirty="0">
                        <a:latin typeface="+mj-ea"/>
                        <a:ea typeface="+mj-ea"/>
                      </a:endParaRPr>
                    </a:p>
                  </a:txBody>
                  <a:tcPr>
                    <a:solidFill>
                      <a:schemeClr val="bg1"/>
                    </a:solidFill>
                  </a:tcPr>
                </a:tc>
                <a:tc>
                  <a:txBody>
                    <a:bodyPr/>
                    <a:lstStyle/>
                    <a:p>
                      <a:pPr marL="0" marR="0" lvl="0" indent="0" algn="l" defTabSz="457200" eaLnBrk="1" fontAlgn="auto" latinLnBrk="0" hangingPunct="1">
                        <a:lnSpc>
                          <a:spcPct val="100000"/>
                        </a:lnSpc>
                        <a:spcBef>
                          <a:spcPts val="600"/>
                        </a:spcBef>
                        <a:spcAft>
                          <a:spcPts val="0"/>
                        </a:spcAft>
                        <a:buClrTx/>
                        <a:buSzTx/>
                        <a:buFontTx/>
                        <a:buNone/>
                        <a:tabLst/>
                        <a:defRPr/>
                      </a:pPr>
                      <a:r>
                        <a:rPr kumimoji="1" lang="en-US" altLang="ja-JP" sz="1800" dirty="0">
                          <a:solidFill>
                            <a:schemeClr val="tx1"/>
                          </a:solidFill>
                          <a:latin typeface="+mj-ea"/>
                          <a:ea typeface="+mn-ea"/>
                          <a:cs typeface="+mn-cs"/>
                          <a:sym typeface="Calibri"/>
                        </a:rPr>
                        <a:t>Forth Lead Author Meeting (LAM4)</a:t>
                      </a:r>
                      <a:endParaRPr kumimoji="1" lang="ja-JP" altLang="en-US" sz="1800" dirty="0">
                        <a:solidFill>
                          <a:schemeClr val="tx1"/>
                        </a:solidFill>
                        <a:latin typeface="+mj-ea"/>
                        <a:ea typeface="+mn-ea"/>
                        <a:cs typeface="+mn-cs"/>
                        <a:sym typeface="Calibri"/>
                      </a:endParaRPr>
                    </a:p>
                  </a:txBody>
                  <a:tcPr>
                    <a:solidFill>
                      <a:schemeClr val="bg1"/>
                    </a:solidFill>
                  </a:tcPr>
                </a:tc>
                <a:extLst>
                  <a:ext uri="{0D108BD9-81ED-4DB2-BD59-A6C34878D82A}">
                    <a16:rowId xmlns:a16="http://schemas.microsoft.com/office/drawing/2014/main" val="10009"/>
                  </a:ext>
                </a:extLst>
              </a:tr>
              <a:tr h="495638">
                <a:tc>
                  <a:txBody>
                    <a:bodyPr/>
                    <a:lstStyle/>
                    <a:p>
                      <a:pPr algn="l"/>
                      <a:r>
                        <a:rPr kumimoji="1" lang="en-US" altLang="ja-JP" sz="1800" dirty="0">
                          <a:latin typeface="+mj-ea"/>
                          <a:ea typeface="+mj-ea"/>
                        </a:rPr>
                        <a:t>14 Jan – 10 Mar 2019</a:t>
                      </a:r>
                      <a:endParaRPr kumimoji="1" lang="ja-JP" altLang="en-US" sz="1800" dirty="0">
                        <a:latin typeface="+mj-ea"/>
                        <a:ea typeface="+mj-ea"/>
                      </a:endParaRPr>
                    </a:p>
                  </a:txBody>
                  <a:tcPr>
                    <a:solidFill>
                      <a:schemeClr val="bg1"/>
                    </a:solidFill>
                  </a:tcPr>
                </a:tc>
                <a:tc>
                  <a:txBody>
                    <a:bodyPr/>
                    <a:lstStyle/>
                    <a:p>
                      <a:pPr algn="l"/>
                      <a:r>
                        <a:rPr kumimoji="1" lang="en-US" altLang="ja-JP" sz="1800" dirty="0">
                          <a:latin typeface="+mj-ea"/>
                          <a:ea typeface="+mj-ea"/>
                        </a:rPr>
                        <a:t>Final Government Distribution (FGD) Government Review</a:t>
                      </a:r>
                    </a:p>
                  </a:txBody>
                  <a:tcPr>
                    <a:solidFill>
                      <a:schemeClr val="bg1"/>
                    </a:solidFill>
                  </a:tcPr>
                </a:tc>
                <a:extLst>
                  <a:ext uri="{0D108BD9-81ED-4DB2-BD59-A6C34878D82A}">
                    <a16:rowId xmlns:a16="http://schemas.microsoft.com/office/drawing/2014/main" val="10010"/>
                  </a:ext>
                </a:extLst>
              </a:tr>
              <a:tr h="370840">
                <a:tc>
                  <a:txBody>
                    <a:bodyPr/>
                    <a:lstStyle/>
                    <a:p>
                      <a:pPr algn="l"/>
                      <a:r>
                        <a:rPr kumimoji="1" lang="en-US" altLang="ja-JP" sz="1800" dirty="0">
                          <a:latin typeface="+mj-ea"/>
                          <a:ea typeface="+mj-ea"/>
                        </a:rPr>
                        <a:t>May 2019 </a:t>
                      </a:r>
                      <a:r>
                        <a:rPr kumimoji="1" lang="en-US" altLang="ja-JP" sz="1800" dirty="0">
                          <a:solidFill>
                            <a:srgbClr val="FF0000"/>
                          </a:solidFill>
                          <a:latin typeface="+mj-ea"/>
                          <a:ea typeface="+mj-ea"/>
                        </a:rPr>
                        <a:t>@Japan</a:t>
                      </a:r>
                      <a:endParaRPr kumimoji="1" lang="ja-JP" altLang="en-US" sz="1800" dirty="0">
                        <a:solidFill>
                          <a:srgbClr val="FF0000"/>
                        </a:solidFill>
                        <a:latin typeface="+mj-ea"/>
                        <a:ea typeface="+mj-ea"/>
                      </a:endParaRPr>
                    </a:p>
                  </a:txBody>
                  <a:tcPr>
                    <a:solidFill>
                      <a:schemeClr val="bg1"/>
                    </a:solidFill>
                  </a:tcPr>
                </a:tc>
                <a:tc>
                  <a:txBody>
                    <a:bodyPr/>
                    <a:lstStyle/>
                    <a:p>
                      <a:pPr algn="l"/>
                      <a:r>
                        <a:rPr kumimoji="1" lang="en-US" altLang="ja-JP" sz="1800" dirty="0">
                          <a:solidFill>
                            <a:schemeClr val="tx1"/>
                          </a:solidFill>
                          <a:latin typeface="+mj-ea"/>
                          <a:ea typeface="+mn-ea"/>
                          <a:cs typeface="+mn-cs"/>
                          <a:sym typeface="Calibri"/>
                        </a:rPr>
                        <a:t>IPCC adoption/acceptance</a:t>
                      </a:r>
                      <a:endParaRPr kumimoji="1" lang="en-US" altLang="ja-JP" sz="1800" dirty="0">
                        <a:latin typeface="+mj-ea"/>
                        <a:ea typeface="+mj-ea"/>
                      </a:endParaRPr>
                    </a:p>
                  </a:txBody>
                  <a:tcPr>
                    <a:solidFill>
                      <a:schemeClr val="bg1"/>
                    </a:solidFill>
                  </a:tcPr>
                </a:tc>
                <a:extLst>
                  <a:ext uri="{0D108BD9-81ED-4DB2-BD59-A6C34878D82A}">
                    <a16:rowId xmlns:a16="http://schemas.microsoft.com/office/drawing/2014/main" val="10011"/>
                  </a:ext>
                </a:extLst>
              </a:tr>
            </a:tbl>
          </a:graphicData>
        </a:graphic>
      </p:graphicFrame>
      <p:sp>
        <p:nvSpPr>
          <p:cNvPr id="4" name="コンテンツ プレースホルダー 3"/>
          <p:cNvSpPr>
            <a:spLocks noGrp="1"/>
          </p:cNvSpPr>
          <p:nvPr>
            <p:ph sz="quarter" idx="11"/>
          </p:nvPr>
        </p:nvSpPr>
        <p:spPr>
          <a:xfrm>
            <a:off x="2143125" y="163830"/>
            <a:ext cx="4953000" cy="533400"/>
          </a:xfrm>
        </p:spPr>
        <p:txBody>
          <a:bodyPr/>
          <a:lstStyle/>
          <a:p>
            <a:pPr marL="0" indent="0">
              <a:buNone/>
            </a:pPr>
            <a:r>
              <a:rPr kumimoji="1" lang="en-US" altLang="ja-JP" dirty="0"/>
              <a:t>Timeline for Guidelines Refinement</a:t>
            </a:r>
            <a:endParaRPr kumimoji="1" lang="ja-JP" altLang="en-US" dirty="0"/>
          </a:p>
        </p:txBody>
      </p:sp>
      <p:cxnSp>
        <p:nvCxnSpPr>
          <p:cNvPr id="8" name="直線コネクタ 7"/>
          <p:cNvCxnSpPr/>
          <p:nvPr/>
        </p:nvCxnSpPr>
        <p:spPr>
          <a:xfrm>
            <a:off x="152400" y="3581400"/>
            <a:ext cx="8991600" cy="0"/>
          </a:xfrm>
          <a:prstGeom prst="line">
            <a:avLst/>
          </a:prstGeom>
          <a:noFill/>
          <a:ln w="38100" cap="flat">
            <a:solidFill>
              <a:srgbClr val="FF0000"/>
            </a:solidFill>
            <a:prstDash val="solid"/>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sp>
        <p:nvSpPr>
          <p:cNvPr id="9" name="吹き出し: 円形 8">
            <a:extLst>
              <a:ext uri="{FF2B5EF4-FFF2-40B4-BE49-F238E27FC236}">
                <a16:creationId xmlns:a16="http://schemas.microsoft.com/office/drawing/2014/main" id="{E735057A-B5FC-44B9-A289-5F532A379921}"/>
              </a:ext>
            </a:extLst>
          </p:cNvPr>
          <p:cNvSpPr/>
          <p:nvPr/>
        </p:nvSpPr>
        <p:spPr>
          <a:xfrm>
            <a:off x="6935769" y="3502589"/>
            <a:ext cx="2132031" cy="963329"/>
          </a:xfrm>
          <a:prstGeom prst="wedgeEllipseCallout">
            <a:avLst>
              <a:gd name="adj1" fmla="val -87155"/>
              <a:gd name="adj2" fmla="val 32966"/>
            </a:avLst>
          </a:prstGeom>
          <a:solidFill>
            <a:srgbClr val="FFFFFF"/>
          </a:solidFill>
          <a:ln w="25400" cap="flat">
            <a:solidFill>
              <a:srgbClr val="FF9A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ja-JP" altLang="en-US" sz="1800" b="0" i="0" u="none" strike="noStrike" cap="none" spc="0" normalizeH="0" baseline="0">
              <a:ln>
                <a:noFill/>
              </a:ln>
              <a:solidFill>
                <a:srgbClr val="002569"/>
              </a:solidFill>
              <a:effectLst/>
              <a:uFillTx/>
            </a:endParaRPr>
          </a:p>
        </p:txBody>
      </p:sp>
      <p:sp>
        <p:nvSpPr>
          <p:cNvPr id="10" name="テキスト ボックス 9">
            <a:extLst>
              <a:ext uri="{FF2B5EF4-FFF2-40B4-BE49-F238E27FC236}">
                <a16:creationId xmlns:a16="http://schemas.microsoft.com/office/drawing/2014/main" id="{3789FEEB-F8D9-4724-ACF1-A9D4808BB681}"/>
              </a:ext>
            </a:extLst>
          </p:cNvPr>
          <p:cNvSpPr txBox="1"/>
          <p:nvPr/>
        </p:nvSpPr>
        <p:spPr>
          <a:xfrm>
            <a:off x="6978986" y="3758375"/>
            <a:ext cx="2165014" cy="52321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US" altLang="ja-JP" sz="1400" b="0" i="0" u="none" strike="noStrike" cap="none" spc="0" normalizeH="0" baseline="0" dirty="0">
                <a:ln>
                  <a:noFill/>
                </a:ln>
                <a:solidFill>
                  <a:srgbClr val="FF6600"/>
                </a:solidFill>
                <a:effectLst/>
                <a:uFillTx/>
              </a:rPr>
              <a:t>Issue AC-VC</a:t>
            </a:r>
            <a:r>
              <a:rPr kumimoji="0" lang="ja-JP" altLang="en-US" sz="1400" b="0" i="0" u="none" strike="noStrike" cap="none" spc="0" normalizeH="0" baseline="0" dirty="0">
                <a:ln>
                  <a:noFill/>
                </a:ln>
                <a:solidFill>
                  <a:srgbClr val="FF6600"/>
                </a:solidFill>
                <a:effectLst/>
                <a:uFillTx/>
              </a:rPr>
              <a:t> </a:t>
            </a:r>
            <a:r>
              <a:rPr kumimoji="0" lang="en-US" altLang="ja-JP" sz="1400" b="0" i="0" u="none" strike="noStrike" cap="none" spc="0" normalizeH="0" baseline="0" dirty="0">
                <a:ln>
                  <a:noFill/>
                </a:ln>
                <a:solidFill>
                  <a:srgbClr val="FF6600"/>
                </a:solidFill>
                <a:effectLst/>
                <a:uFillTx/>
              </a:rPr>
              <a:t>White</a:t>
            </a:r>
            <a:r>
              <a:rPr kumimoji="0" lang="ja-JP" altLang="en-US" sz="1400" b="0" i="0" u="none" strike="noStrike" cap="none" spc="0" normalizeH="0" baseline="0" dirty="0">
                <a:ln>
                  <a:noFill/>
                </a:ln>
                <a:solidFill>
                  <a:srgbClr val="FF6600"/>
                </a:solidFill>
                <a:effectLst/>
                <a:uFillTx/>
              </a:rPr>
              <a:t> </a:t>
            </a:r>
            <a:r>
              <a:rPr lang="en-US" altLang="ja-JP" sz="1400" dirty="0">
                <a:solidFill>
                  <a:srgbClr val="FF6600"/>
                </a:solidFill>
              </a:rPr>
              <a:t>P</a:t>
            </a:r>
            <a:r>
              <a:rPr kumimoji="0" lang="en-US" altLang="ja-JP" sz="1400" b="0" i="0" u="none" strike="noStrike" cap="none" spc="0" normalizeH="0" baseline="0" dirty="0">
                <a:ln>
                  <a:noFill/>
                </a:ln>
                <a:solidFill>
                  <a:srgbClr val="FF6600"/>
                </a:solidFill>
                <a:effectLst/>
                <a:uFillTx/>
              </a:rPr>
              <a:t>aper</a:t>
            </a:r>
          </a:p>
          <a:p>
            <a:pPr marL="0" marR="0" indent="0" algn="l" defTabSz="457200" rtl="0" fontAlgn="auto" latinLnBrk="1" hangingPunct="0">
              <a:lnSpc>
                <a:spcPct val="100000"/>
              </a:lnSpc>
              <a:spcBef>
                <a:spcPts val="0"/>
              </a:spcBef>
              <a:spcAft>
                <a:spcPts val="0"/>
              </a:spcAft>
              <a:buClrTx/>
              <a:buSzTx/>
              <a:buFontTx/>
              <a:buNone/>
              <a:tabLst/>
            </a:pPr>
            <a:r>
              <a:rPr kumimoji="0" lang="en-US" altLang="ja-JP" sz="1400" b="0" i="0" u="none" strike="noStrike" cap="none" spc="0" normalizeH="0" baseline="0" dirty="0">
                <a:ln>
                  <a:noFill/>
                </a:ln>
                <a:solidFill>
                  <a:srgbClr val="FF6600"/>
                </a:solidFill>
                <a:effectLst/>
                <a:uFillTx/>
              </a:rPr>
              <a:t> before the cut-off</a:t>
            </a:r>
            <a:r>
              <a:rPr lang="ja-JP" altLang="en-US" sz="1400" dirty="0">
                <a:solidFill>
                  <a:srgbClr val="FF6600"/>
                </a:solidFill>
              </a:rPr>
              <a:t> </a:t>
            </a:r>
            <a:r>
              <a:rPr lang="en-US" altLang="ja-JP" sz="1400" dirty="0">
                <a:solidFill>
                  <a:srgbClr val="FF6600"/>
                </a:solidFill>
              </a:rPr>
              <a:t>date</a:t>
            </a:r>
            <a:endParaRPr kumimoji="0" lang="en-US" altLang="ja-JP" sz="1400" b="0" i="0" u="none" strike="noStrike" cap="none" spc="0" normalizeH="0" baseline="0" dirty="0">
              <a:ln>
                <a:noFill/>
              </a:ln>
              <a:solidFill>
                <a:srgbClr val="FF6600"/>
              </a:solidFill>
              <a:effectLst/>
              <a:uFillTx/>
            </a:endParaRPr>
          </a:p>
        </p:txBody>
      </p:sp>
      <p:sp>
        <p:nvSpPr>
          <p:cNvPr id="11" name="吹き出し: 円形 10">
            <a:extLst>
              <a:ext uri="{FF2B5EF4-FFF2-40B4-BE49-F238E27FC236}">
                <a16:creationId xmlns:a16="http://schemas.microsoft.com/office/drawing/2014/main" id="{FBDEFAC4-15D8-4846-B6B9-28EB1D31EE4A}"/>
              </a:ext>
            </a:extLst>
          </p:cNvPr>
          <p:cNvSpPr/>
          <p:nvPr/>
        </p:nvSpPr>
        <p:spPr>
          <a:xfrm rot="10800000">
            <a:off x="7286625" y="5004882"/>
            <a:ext cx="1628775" cy="687904"/>
          </a:xfrm>
          <a:prstGeom prst="wedgeEllipseCallout">
            <a:avLst>
              <a:gd name="adj1" fmla="val 70548"/>
              <a:gd name="adj2" fmla="val 34203"/>
            </a:avLst>
          </a:prstGeom>
          <a:solidFill>
            <a:srgbClr val="FFFFFF"/>
          </a:solidFill>
          <a:ln w="25400" cap="flat">
            <a:solidFill>
              <a:srgbClr val="FF9A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ja-JP" altLang="en-US" sz="1800" b="0" i="0" u="none" strike="noStrike" cap="none" spc="0" normalizeH="0" baseline="0">
              <a:ln>
                <a:noFill/>
              </a:ln>
              <a:solidFill>
                <a:srgbClr val="002569"/>
              </a:solidFill>
              <a:effectLst/>
              <a:uFillTx/>
            </a:endParaRPr>
          </a:p>
        </p:txBody>
      </p:sp>
      <p:sp>
        <p:nvSpPr>
          <p:cNvPr id="12" name="テキスト ボックス 11">
            <a:extLst>
              <a:ext uri="{FF2B5EF4-FFF2-40B4-BE49-F238E27FC236}">
                <a16:creationId xmlns:a16="http://schemas.microsoft.com/office/drawing/2014/main" id="{495E16B7-FE61-4802-8E37-032D30C4E379}"/>
              </a:ext>
            </a:extLst>
          </p:cNvPr>
          <p:cNvSpPr txBox="1"/>
          <p:nvPr/>
        </p:nvSpPr>
        <p:spPr>
          <a:xfrm>
            <a:off x="7480223" y="5066474"/>
            <a:ext cx="1657350" cy="52321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lang="en-US" altLang="ja-JP" sz="1400" dirty="0">
                <a:solidFill>
                  <a:srgbClr val="FF6600"/>
                </a:solidFill>
              </a:rPr>
              <a:t>Submit</a:t>
            </a:r>
            <a:r>
              <a:rPr kumimoji="0" lang="en-US" altLang="ja-JP" sz="1400" b="0" i="0" u="none" strike="noStrike" cap="none" spc="0" normalizeH="0" baseline="0" dirty="0">
                <a:ln>
                  <a:noFill/>
                </a:ln>
                <a:solidFill>
                  <a:srgbClr val="FF6600"/>
                </a:solidFill>
                <a:effectLst/>
                <a:uFillTx/>
              </a:rPr>
              <a:t> Expert </a:t>
            </a:r>
          </a:p>
          <a:p>
            <a:pPr marL="0" marR="0" indent="0" algn="l" defTabSz="457200" rtl="0" fontAlgn="auto" latinLnBrk="1" hangingPunct="0">
              <a:lnSpc>
                <a:spcPct val="100000"/>
              </a:lnSpc>
              <a:spcBef>
                <a:spcPts val="0"/>
              </a:spcBef>
              <a:spcAft>
                <a:spcPts val="0"/>
              </a:spcAft>
              <a:buClrTx/>
              <a:buSzTx/>
              <a:buFontTx/>
              <a:buNone/>
              <a:tabLst/>
            </a:pPr>
            <a:r>
              <a:rPr lang="en-US" altLang="ja-JP" sz="1400" dirty="0">
                <a:solidFill>
                  <a:srgbClr val="FF6600"/>
                </a:solidFill>
              </a:rPr>
              <a:t>Comments</a:t>
            </a:r>
            <a:endParaRPr kumimoji="0" lang="ja-JP" altLang="en-US" sz="1400" b="0" i="0" u="none" strike="noStrike" cap="none" spc="0" normalizeH="0" baseline="0" dirty="0">
              <a:ln>
                <a:noFill/>
              </a:ln>
              <a:solidFill>
                <a:srgbClr val="FF6600"/>
              </a:solidFill>
              <a:effectLst/>
              <a:uFillTx/>
            </a:endParaRPr>
          </a:p>
        </p:txBody>
      </p:sp>
    </p:spTree>
    <p:extLst>
      <p:ext uri="{BB962C8B-B14F-4D97-AF65-F5344CB8AC3E}">
        <p14:creationId xmlns:p14="http://schemas.microsoft.com/office/powerpoint/2010/main" val="890958742"/>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正方形/長方形 58"/>
          <p:cNvSpPr/>
          <p:nvPr/>
        </p:nvSpPr>
        <p:spPr>
          <a:xfrm>
            <a:off x="92501" y="1160517"/>
            <a:ext cx="8839200" cy="5573871"/>
          </a:xfrm>
          <a:prstGeom prst="rect">
            <a:avLst/>
          </a:prstGeom>
          <a:solidFill>
            <a:schemeClr val="bg1">
              <a:lumMod val="95000"/>
            </a:schemeClr>
          </a:solid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263776" indent="-263776" algn="ctr">
              <a:buFont typeface="Wingdings" panose="05000000000000000000" pitchFamily="2" charset="2"/>
              <a:buChar char="u"/>
            </a:pPr>
            <a:endParaRPr kumimoji="1" lang="ja-JP" altLang="en-US" dirty="0"/>
          </a:p>
        </p:txBody>
      </p:sp>
      <p:sp>
        <p:nvSpPr>
          <p:cNvPr id="2" name="タイトル 1"/>
          <p:cNvSpPr>
            <a:spLocks noGrp="1"/>
          </p:cNvSpPr>
          <p:nvPr>
            <p:ph type="ctrTitle"/>
          </p:nvPr>
        </p:nvSpPr>
        <p:spPr>
          <a:xfrm>
            <a:off x="2040869" y="295032"/>
            <a:ext cx="5213826" cy="588437"/>
          </a:xfrm>
          <a:noFill/>
        </p:spPr>
        <p:txBody>
          <a:bodyPr>
            <a:noAutofit/>
          </a:bodyPr>
          <a:lstStyle/>
          <a:p>
            <a:pPr algn="ctr"/>
            <a:r>
              <a:rPr lang="en-US" altLang="ja-JP" sz="2800" dirty="0">
                <a:latin typeface="+mj-lt"/>
              </a:rPr>
              <a:t>“</a:t>
            </a:r>
            <a:r>
              <a:rPr kumimoji="1" lang="en-US" altLang="ja-JP" sz="2800" dirty="0">
                <a:latin typeface="+mj-lt"/>
              </a:rPr>
              <a:t>Road to IPCC Guidelines”</a:t>
            </a:r>
            <a:endParaRPr kumimoji="1" lang="ja-JP" altLang="en-US" dirty="0">
              <a:latin typeface="+mj-lt"/>
            </a:endParaRPr>
          </a:p>
        </p:txBody>
      </p:sp>
      <p:sp>
        <p:nvSpPr>
          <p:cNvPr id="9" name="正方形/長方形 8"/>
          <p:cNvSpPr/>
          <p:nvPr/>
        </p:nvSpPr>
        <p:spPr>
          <a:xfrm>
            <a:off x="877871" y="3143827"/>
            <a:ext cx="3205510" cy="456535"/>
          </a:xfrm>
          <a:prstGeom prst="rect">
            <a:avLst/>
          </a:prstGeom>
          <a:solidFill>
            <a:schemeClr val="bg1"/>
          </a:solidFill>
          <a:ln>
            <a:solidFill>
              <a:schemeClr val="tx1"/>
            </a:solidFill>
            <a:prstDash val="dash"/>
          </a:ln>
        </p:spPr>
        <p:txBody>
          <a:bodyPr wrap="square">
            <a:spAutoFit/>
          </a:bodyPr>
          <a:lstStyle/>
          <a:p>
            <a:pPr algn="ctr">
              <a:lnSpc>
                <a:spcPct val="150000"/>
              </a:lnSpc>
            </a:pPr>
            <a:r>
              <a:rPr lang="en-US" altLang="ja-JP" dirty="0">
                <a:solidFill>
                  <a:schemeClr val="tx1">
                    <a:lumMod val="65000"/>
                    <a:lumOff val="35000"/>
                  </a:schemeClr>
                </a:solidFill>
              </a:rPr>
              <a:t>Methodology document</a:t>
            </a:r>
            <a:endParaRPr lang="ja-JP" altLang="en-US" dirty="0">
              <a:solidFill>
                <a:schemeClr val="tx1">
                  <a:lumMod val="65000"/>
                  <a:lumOff val="35000"/>
                </a:schemeClr>
              </a:solidFill>
            </a:endParaRPr>
          </a:p>
        </p:txBody>
      </p:sp>
      <p:sp>
        <p:nvSpPr>
          <p:cNvPr id="10" name="正方形/長方形 9"/>
          <p:cNvSpPr/>
          <p:nvPr/>
        </p:nvSpPr>
        <p:spPr>
          <a:xfrm>
            <a:off x="5614554" y="3139580"/>
            <a:ext cx="2654187" cy="646331"/>
          </a:xfrm>
          <a:prstGeom prst="rect">
            <a:avLst/>
          </a:prstGeom>
          <a:solidFill>
            <a:schemeClr val="bg1"/>
          </a:solidFill>
          <a:ln>
            <a:solidFill>
              <a:schemeClr val="tx1"/>
            </a:solidFill>
            <a:prstDash val="dash"/>
          </a:ln>
        </p:spPr>
        <p:txBody>
          <a:bodyPr wrap="square">
            <a:spAutoFit/>
          </a:bodyPr>
          <a:lstStyle/>
          <a:p>
            <a:pPr algn="ctr"/>
            <a:r>
              <a:rPr lang="en-US" altLang="ja-JP" dirty="0">
                <a:solidFill>
                  <a:schemeClr val="tx1">
                    <a:lumMod val="65000"/>
                    <a:lumOff val="35000"/>
                  </a:schemeClr>
                </a:solidFill>
              </a:rPr>
              <a:t>Satellite-based GHG Data</a:t>
            </a:r>
            <a:endParaRPr lang="ja-JP" altLang="en-US" dirty="0">
              <a:solidFill>
                <a:schemeClr val="tx1">
                  <a:lumMod val="65000"/>
                  <a:lumOff val="35000"/>
                </a:schemeClr>
              </a:solidFill>
            </a:endParaRPr>
          </a:p>
        </p:txBody>
      </p:sp>
      <p:sp>
        <p:nvSpPr>
          <p:cNvPr id="12" name="正方形/長方形 11"/>
          <p:cNvSpPr/>
          <p:nvPr/>
        </p:nvSpPr>
        <p:spPr>
          <a:xfrm>
            <a:off x="676228" y="5796469"/>
            <a:ext cx="1275247" cy="617713"/>
          </a:xfrm>
          <a:prstGeom prst="rect">
            <a:avLst/>
          </a:prstGeom>
          <a:solidFill>
            <a:schemeClr val="bg1"/>
          </a:solidFill>
          <a:ln w="19050" cmpd="sng">
            <a:solidFill>
              <a:schemeClr val="tx1">
                <a:lumMod val="65000"/>
                <a:lumOff val="35000"/>
              </a:schemeClr>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1477" dirty="0">
                <a:solidFill>
                  <a:schemeClr val="tx1"/>
                </a:solidFill>
              </a:rPr>
              <a:t>Ministry of Environment/NIES</a:t>
            </a:r>
            <a:endParaRPr kumimoji="1" lang="en-US" altLang="ja-JP" sz="1477" dirty="0">
              <a:solidFill>
                <a:schemeClr val="tx1"/>
              </a:solidFill>
            </a:endParaRPr>
          </a:p>
        </p:txBody>
      </p:sp>
      <p:sp>
        <p:nvSpPr>
          <p:cNvPr id="13" name="正方形/長方形 12"/>
          <p:cNvSpPr/>
          <p:nvPr/>
        </p:nvSpPr>
        <p:spPr>
          <a:xfrm>
            <a:off x="3969109" y="5787533"/>
            <a:ext cx="843766" cy="747734"/>
          </a:xfrm>
          <a:prstGeom prst="rect">
            <a:avLst/>
          </a:prstGeom>
          <a:solidFill>
            <a:schemeClr val="bg1"/>
          </a:solidFill>
          <a:ln w="19050">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1477" dirty="0">
                <a:solidFill>
                  <a:schemeClr val="tx1"/>
                </a:solidFill>
              </a:rPr>
              <a:t>JAXA</a:t>
            </a:r>
          </a:p>
          <a:p>
            <a:pPr algn="ctr"/>
            <a:r>
              <a:rPr kumimoji="1" lang="en-US" altLang="ja-JP" sz="1108" dirty="0">
                <a:solidFill>
                  <a:schemeClr val="tx1"/>
                </a:solidFill>
              </a:rPr>
              <a:t>GOSAT/</a:t>
            </a:r>
          </a:p>
          <a:p>
            <a:pPr algn="ctr"/>
            <a:r>
              <a:rPr kumimoji="1" lang="en-US" altLang="ja-JP" sz="1108" dirty="0">
                <a:solidFill>
                  <a:schemeClr val="tx1"/>
                </a:solidFill>
              </a:rPr>
              <a:t>GOSAT-2(*)</a:t>
            </a:r>
          </a:p>
        </p:txBody>
      </p:sp>
      <p:sp>
        <p:nvSpPr>
          <p:cNvPr id="8" name="正方形/長方形 7"/>
          <p:cNvSpPr/>
          <p:nvPr/>
        </p:nvSpPr>
        <p:spPr>
          <a:xfrm>
            <a:off x="3120614" y="2021249"/>
            <a:ext cx="2446423" cy="546945"/>
          </a:xfrm>
          <a:prstGeom prst="rect">
            <a:avLst/>
          </a:prstGeom>
          <a:solidFill>
            <a:schemeClr val="bg1"/>
          </a:solidFill>
          <a:ln>
            <a:solidFill>
              <a:schemeClr val="tx1"/>
            </a:solidFill>
          </a:ln>
        </p:spPr>
        <p:txBody>
          <a:bodyPr wrap="square">
            <a:spAutoFit/>
          </a:bodyPr>
          <a:lstStyle/>
          <a:p>
            <a:pPr algn="ctr"/>
            <a:r>
              <a:rPr lang="en-US" altLang="ja-JP" sz="1477" dirty="0">
                <a:solidFill>
                  <a:schemeClr val="tx1">
                    <a:lumMod val="65000"/>
                    <a:lumOff val="35000"/>
                  </a:schemeClr>
                </a:solidFill>
              </a:rPr>
              <a:t>IPCC Guidelines</a:t>
            </a:r>
          </a:p>
          <a:p>
            <a:pPr algn="ctr"/>
            <a:r>
              <a:rPr lang="en-US" altLang="ja-JP" sz="1477" dirty="0">
                <a:solidFill>
                  <a:schemeClr val="tx1">
                    <a:lumMod val="65000"/>
                    <a:lumOff val="35000"/>
                  </a:schemeClr>
                </a:solidFill>
              </a:rPr>
              <a:t> </a:t>
            </a:r>
            <a:r>
              <a:rPr lang="ja-JP" altLang="en-US" sz="1477" dirty="0">
                <a:solidFill>
                  <a:schemeClr val="tx1">
                    <a:lumMod val="65000"/>
                    <a:lumOff val="35000"/>
                  </a:schemeClr>
                </a:solidFill>
              </a:rPr>
              <a:t>（</a:t>
            </a:r>
            <a:r>
              <a:rPr lang="en-US" altLang="ja-JP" sz="1477" dirty="0">
                <a:solidFill>
                  <a:schemeClr val="tx1">
                    <a:lumMod val="65000"/>
                    <a:lumOff val="35000"/>
                  </a:schemeClr>
                </a:solidFill>
              </a:rPr>
              <a:t>to be refined in 2019</a:t>
            </a:r>
            <a:r>
              <a:rPr lang="ja-JP" altLang="en-US" sz="1477" dirty="0">
                <a:solidFill>
                  <a:schemeClr val="tx1">
                    <a:lumMod val="65000"/>
                    <a:lumOff val="35000"/>
                  </a:schemeClr>
                </a:solidFill>
              </a:rPr>
              <a:t>）</a:t>
            </a:r>
            <a:r>
              <a:rPr lang="ja-JP" altLang="ja-JP" sz="1477" dirty="0">
                <a:solidFill>
                  <a:schemeClr val="tx1">
                    <a:lumMod val="65000"/>
                    <a:lumOff val="35000"/>
                  </a:schemeClr>
                </a:solidFill>
              </a:rPr>
              <a:t> </a:t>
            </a:r>
            <a:endParaRPr lang="ja-JP" altLang="en-US" sz="1477" dirty="0">
              <a:solidFill>
                <a:schemeClr val="tx1">
                  <a:lumMod val="65000"/>
                  <a:lumOff val="35000"/>
                </a:schemeClr>
              </a:solidFill>
            </a:endParaRPr>
          </a:p>
        </p:txBody>
      </p:sp>
      <p:sp>
        <p:nvSpPr>
          <p:cNvPr id="19" name="正方形/長方形 18"/>
          <p:cNvSpPr/>
          <p:nvPr/>
        </p:nvSpPr>
        <p:spPr>
          <a:xfrm>
            <a:off x="4868042" y="5787535"/>
            <a:ext cx="763892" cy="771979"/>
          </a:xfrm>
          <a:prstGeom prst="rect">
            <a:avLst/>
          </a:prstGeom>
          <a:solidFill>
            <a:schemeClr val="bg1"/>
          </a:solidFill>
          <a:ln w="19050">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1477" dirty="0">
                <a:solidFill>
                  <a:schemeClr val="tx1"/>
                </a:solidFill>
              </a:rPr>
              <a:t>NASA</a:t>
            </a:r>
          </a:p>
          <a:p>
            <a:pPr algn="ctr"/>
            <a:r>
              <a:rPr kumimoji="1" lang="en-US" altLang="ja-JP" sz="1108" dirty="0">
                <a:solidFill>
                  <a:schemeClr val="tx1"/>
                </a:solidFill>
              </a:rPr>
              <a:t>OCO-2</a:t>
            </a:r>
          </a:p>
          <a:p>
            <a:pPr algn="ctr"/>
            <a:r>
              <a:rPr kumimoji="1" lang="en-US" altLang="ja-JP" sz="1108" dirty="0">
                <a:solidFill>
                  <a:schemeClr val="tx1"/>
                </a:solidFill>
              </a:rPr>
              <a:t>GeoCarb</a:t>
            </a:r>
          </a:p>
        </p:txBody>
      </p:sp>
      <p:sp>
        <p:nvSpPr>
          <p:cNvPr id="20" name="正方形/長方形 19"/>
          <p:cNvSpPr/>
          <p:nvPr/>
        </p:nvSpPr>
        <p:spPr>
          <a:xfrm>
            <a:off x="5601622" y="5787534"/>
            <a:ext cx="826934" cy="765196"/>
          </a:xfrm>
          <a:prstGeom prst="rect">
            <a:avLst/>
          </a:prstGeom>
          <a:solidFill>
            <a:schemeClr val="bg1"/>
          </a:solidFill>
          <a:ln w="19050">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1477" dirty="0">
                <a:solidFill>
                  <a:schemeClr val="tx1"/>
                </a:solidFill>
              </a:rPr>
              <a:t>ESA</a:t>
            </a:r>
          </a:p>
          <a:p>
            <a:pPr algn="ctr">
              <a:lnSpc>
                <a:spcPts val="1108"/>
              </a:lnSpc>
            </a:pPr>
            <a:r>
              <a:rPr kumimoji="1" lang="en-US" altLang="ja-JP" sz="1108" dirty="0">
                <a:solidFill>
                  <a:schemeClr val="tx1"/>
                </a:solidFill>
              </a:rPr>
              <a:t>Sentinel-5p,</a:t>
            </a:r>
          </a:p>
          <a:p>
            <a:pPr algn="ctr">
              <a:lnSpc>
                <a:spcPts val="1108"/>
              </a:lnSpc>
            </a:pPr>
            <a:r>
              <a:rPr kumimoji="1" lang="en-US" altLang="ja-JP" sz="1108" dirty="0">
                <a:solidFill>
                  <a:schemeClr val="tx1"/>
                </a:solidFill>
              </a:rPr>
              <a:t>FLEX</a:t>
            </a:r>
          </a:p>
        </p:txBody>
      </p:sp>
      <p:sp>
        <p:nvSpPr>
          <p:cNvPr id="21" name="正方形/長方形 20"/>
          <p:cNvSpPr/>
          <p:nvPr/>
        </p:nvSpPr>
        <p:spPr>
          <a:xfrm>
            <a:off x="6428558" y="5787534"/>
            <a:ext cx="876859" cy="761490"/>
          </a:xfrm>
          <a:prstGeom prst="rect">
            <a:avLst/>
          </a:prstGeom>
          <a:solidFill>
            <a:schemeClr val="bg1"/>
          </a:solidFill>
          <a:ln w="19050">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1477" dirty="0">
                <a:solidFill>
                  <a:schemeClr val="tx1"/>
                </a:solidFill>
              </a:rPr>
              <a:t>CNES</a:t>
            </a:r>
          </a:p>
          <a:p>
            <a:pPr algn="ctr">
              <a:lnSpc>
                <a:spcPts val="1015"/>
              </a:lnSpc>
            </a:pPr>
            <a:r>
              <a:rPr kumimoji="1" lang="en-US" altLang="ja-JP" sz="1108" dirty="0">
                <a:solidFill>
                  <a:schemeClr val="tx1"/>
                </a:solidFill>
              </a:rPr>
              <a:t>IASI, MicroCarb, MERLIN</a:t>
            </a:r>
          </a:p>
        </p:txBody>
      </p:sp>
      <p:sp>
        <p:nvSpPr>
          <p:cNvPr id="53" name="角丸四角形 52"/>
          <p:cNvSpPr/>
          <p:nvPr/>
        </p:nvSpPr>
        <p:spPr>
          <a:xfrm>
            <a:off x="693037" y="3053948"/>
            <a:ext cx="7948246" cy="803626"/>
          </a:xfrm>
          <a:prstGeom prst="roundRect">
            <a:avLst>
              <a:gd name="adj" fmla="val 15641"/>
            </a:avLst>
          </a:prstGeom>
          <a:noFill/>
          <a:ln w="28575" cmpd="sng">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33" name="左矢印 32"/>
          <p:cNvSpPr/>
          <p:nvPr/>
        </p:nvSpPr>
        <p:spPr>
          <a:xfrm rot="5400000">
            <a:off x="1593893" y="4279069"/>
            <a:ext cx="1776126" cy="443180"/>
          </a:xfrm>
          <a:prstGeom prst="leftArrow">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35" name="左矢印 34"/>
          <p:cNvSpPr/>
          <p:nvPr/>
        </p:nvSpPr>
        <p:spPr>
          <a:xfrm rot="5400000">
            <a:off x="3255363" y="3920742"/>
            <a:ext cx="1136163" cy="519872"/>
          </a:xfrm>
          <a:prstGeom prst="leftArrow">
            <a:avLst>
              <a:gd name="adj1" fmla="val 50000"/>
              <a:gd name="adj2" fmla="val 34269"/>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62" name="テキスト ボックス 61"/>
          <p:cNvSpPr txBox="1"/>
          <p:nvPr/>
        </p:nvSpPr>
        <p:spPr>
          <a:xfrm>
            <a:off x="242508" y="3951589"/>
            <a:ext cx="2053301" cy="1569660"/>
          </a:xfrm>
          <a:prstGeom prst="rect">
            <a:avLst/>
          </a:prstGeom>
          <a:noFill/>
        </p:spPr>
        <p:txBody>
          <a:bodyPr wrap="square" rtlCol="0">
            <a:spAutoFit/>
          </a:bodyPr>
          <a:lstStyle/>
          <a:p>
            <a:pPr marL="263776" indent="-263776">
              <a:buFont typeface="Wingdings" panose="05000000000000000000" pitchFamily="2" charset="2"/>
              <a:buChar char="u"/>
            </a:pPr>
            <a:r>
              <a:rPr lang="en-US" altLang="ja-JP" sz="1200" b="1" dirty="0">
                <a:solidFill>
                  <a:schemeClr val="tx1">
                    <a:lumMod val="65000"/>
                    <a:lumOff val="35000"/>
                  </a:schemeClr>
                </a:solidFill>
              </a:rPr>
              <a:t>Develop methodology document to support for national statistician to use  GHG data for the accuracy of the greenhouse gases inventory.</a:t>
            </a:r>
          </a:p>
        </p:txBody>
      </p:sp>
      <p:sp>
        <p:nvSpPr>
          <p:cNvPr id="64" name="テキスト ボックス 63"/>
          <p:cNvSpPr txBox="1"/>
          <p:nvPr/>
        </p:nvSpPr>
        <p:spPr>
          <a:xfrm>
            <a:off x="4283640" y="3940166"/>
            <a:ext cx="2745330" cy="707886"/>
          </a:xfrm>
          <a:prstGeom prst="rect">
            <a:avLst/>
          </a:prstGeom>
          <a:noFill/>
        </p:spPr>
        <p:txBody>
          <a:bodyPr wrap="square" rtlCol="0">
            <a:spAutoFit/>
          </a:bodyPr>
          <a:lstStyle/>
          <a:p>
            <a:pPr marL="263776" indent="-263776">
              <a:lnSpc>
                <a:spcPts val="1200"/>
              </a:lnSpc>
              <a:buFont typeface="Wingdings" panose="05000000000000000000" pitchFamily="2" charset="2"/>
              <a:buChar char="u"/>
            </a:pPr>
            <a:r>
              <a:rPr lang="en-US" altLang="ja-JP" sz="1200" b="1" dirty="0">
                <a:solidFill>
                  <a:schemeClr val="tx1">
                    <a:lumMod val="65000"/>
                    <a:lumOff val="35000"/>
                  </a:schemeClr>
                </a:solidFill>
              </a:rPr>
              <a:t>Provide high accurate data set  and documents (ATBD)</a:t>
            </a:r>
          </a:p>
          <a:p>
            <a:pPr marL="263776" indent="-263776">
              <a:lnSpc>
                <a:spcPts val="1200"/>
              </a:lnSpc>
              <a:buFont typeface="Wingdings" panose="05000000000000000000" pitchFamily="2" charset="2"/>
              <a:buChar char="u"/>
            </a:pPr>
            <a:r>
              <a:rPr lang="en-US" altLang="ja-JP" sz="1200" b="1" dirty="0">
                <a:solidFill>
                  <a:schemeClr val="tx1">
                    <a:lumMod val="65000"/>
                    <a:lumOff val="35000"/>
                  </a:schemeClr>
                </a:solidFill>
              </a:rPr>
              <a:t>Calibrations and validation for quality control</a:t>
            </a:r>
          </a:p>
        </p:txBody>
      </p:sp>
      <p:sp>
        <p:nvSpPr>
          <p:cNvPr id="16" name="正方形/長方形 15"/>
          <p:cNvSpPr/>
          <p:nvPr/>
        </p:nvSpPr>
        <p:spPr>
          <a:xfrm>
            <a:off x="3544386" y="4808077"/>
            <a:ext cx="4603561" cy="306286"/>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2400" b="1" dirty="0">
                <a:solidFill>
                  <a:schemeClr val="tx1"/>
                </a:solidFill>
                <a:latin typeface="+mj-ea"/>
                <a:ea typeface="+mj-ea"/>
              </a:rPr>
              <a:t>CEOS</a:t>
            </a:r>
            <a:endParaRPr kumimoji="1" lang="en-US" altLang="ja-JP" sz="2400" b="1" dirty="0">
              <a:solidFill>
                <a:schemeClr val="tx1"/>
              </a:solidFill>
              <a:latin typeface="+mj-ea"/>
              <a:ea typeface="+mj-ea"/>
            </a:endParaRPr>
          </a:p>
        </p:txBody>
      </p:sp>
      <p:cxnSp>
        <p:nvCxnSpPr>
          <p:cNvPr id="71" name="直線コネクタ 70"/>
          <p:cNvCxnSpPr/>
          <p:nvPr/>
        </p:nvCxnSpPr>
        <p:spPr>
          <a:xfrm flipH="1" flipV="1">
            <a:off x="4687910" y="2575775"/>
            <a:ext cx="2373" cy="563806"/>
          </a:xfrm>
          <a:prstGeom prst="line">
            <a:avLst/>
          </a:prstGeom>
          <a:ln w="85725">
            <a:solidFill>
              <a:schemeClr val="tx1">
                <a:lumMod val="50000"/>
                <a:lumOff val="50000"/>
              </a:schemeClr>
            </a:solidFill>
            <a:prstDash val="sysDot"/>
          </a:ln>
        </p:spPr>
        <p:style>
          <a:lnRef idx="2">
            <a:schemeClr val="accent1"/>
          </a:lnRef>
          <a:fillRef idx="0">
            <a:schemeClr val="accent1"/>
          </a:fillRef>
          <a:effectRef idx="1">
            <a:schemeClr val="accent1"/>
          </a:effectRef>
          <a:fontRef idx="minor">
            <a:schemeClr val="tx1"/>
          </a:fontRef>
        </p:style>
      </p:cxnSp>
      <p:sp>
        <p:nvSpPr>
          <p:cNvPr id="74" name="正方形/長方形 73"/>
          <p:cNvSpPr/>
          <p:nvPr/>
        </p:nvSpPr>
        <p:spPr>
          <a:xfrm>
            <a:off x="8001370" y="5814837"/>
            <a:ext cx="696066" cy="725223"/>
          </a:xfrm>
          <a:prstGeom prst="rect">
            <a:avLst/>
          </a:prstGeom>
          <a:solidFill>
            <a:schemeClr val="bg1"/>
          </a:solidFill>
          <a:ln w="19050">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1477" dirty="0">
                <a:solidFill>
                  <a:schemeClr val="tx1"/>
                </a:solidFill>
              </a:rPr>
              <a:t>CMA</a:t>
            </a:r>
          </a:p>
          <a:p>
            <a:pPr algn="ctr"/>
            <a:r>
              <a:rPr kumimoji="1" lang="en-US" altLang="ja-JP" sz="1108" dirty="0">
                <a:solidFill>
                  <a:schemeClr val="tx1"/>
                </a:solidFill>
              </a:rPr>
              <a:t>TanSat</a:t>
            </a:r>
          </a:p>
        </p:txBody>
      </p:sp>
      <p:sp>
        <p:nvSpPr>
          <p:cNvPr id="75" name="左矢印 34"/>
          <p:cNvSpPr/>
          <p:nvPr/>
        </p:nvSpPr>
        <p:spPr>
          <a:xfrm rot="5400000">
            <a:off x="6706305" y="4008956"/>
            <a:ext cx="962849" cy="516760"/>
          </a:xfrm>
          <a:prstGeom prst="leftArrow">
            <a:avLst>
              <a:gd name="adj1" fmla="val 50000"/>
              <a:gd name="adj2" fmla="val 34269"/>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78" name="左矢印 34"/>
          <p:cNvSpPr/>
          <p:nvPr/>
        </p:nvSpPr>
        <p:spPr>
          <a:xfrm rot="5400000">
            <a:off x="6774556" y="5104768"/>
            <a:ext cx="364394" cy="449927"/>
          </a:xfrm>
          <a:prstGeom prst="leftArrow">
            <a:avLst>
              <a:gd name="adj1" fmla="val 50000"/>
              <a:gd name="adj2" fmla="val 34269"/>
            </a:avLst>
          </a:prstGeom>
          <a:solidFill>
            <a:schemeClr val="bg1"/>
          </a:solidFill>
          <a:ln w="19050">
            <a:solidFill>
              <a:schemeClr val="tx1">
                <a:lumMod val="75000"/>
                <a:lumOff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22" name="加算記号 21"/>
          <p:cNvSpPr/>
          <p:nvPr/>
        </p:nvSpPr>
        <p:spPr>
          <a:xfrm>
            <a:off x="4423047" y="3176954"/>
            <a:ext cx="679002" cy="633046"/>
          </a:xfrm>
          <a:prstGeom prst="mathPlus">
            <a:avLst/>
          </a:prstGeom>
          <a:solidFill>
            <a:srgbClr val="FFFFFF"/>
          </a:solidFill>
          <a:ln w="25400" cap="flat">
            <a:solidFill>
              <a:schemeClr val="tx1">
                <a:lumMod val="65000"/>
                <a:lumOff val="35000"/>
              </a:schemeClr>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2202" tIns="42202" rIns="42202" bIns="42202" numCol="1" spcCol="38100" rtlCol="0" anchor="ctr">
            <a:spAutoFit/>
          </a:bodyPr>
          <a:lstStyle/>
          <a:p>
            <a:pPr defTabSz="422041" latinLnBrk="1" hangingPunct="0"/>
            <a:endParaRPr lang="ja-JP" altLang="en-US" dirty="0">
              <a:solidFill>
                <a:srgbClr val="002569"/>
              </a:solidFill>
            </a:endParaRPr>
          </a:p>
        </p:txBody>
      </p:sp>
      <p:sp>
        <p:nvSpPr>
          <p:cNvPr id="25" name="正方形/長方形 24"/>
          <p:cNvSpPr/>
          <p:nvPr/>
        </p:nvSpPr>
        <p:spPr>
          <a:xfrm>
            <a:off x="4466492" y="5209401"/>
            <a:ext cx="4220308" cy="276999"/>
          </a:xfrm>
          <a:prstGeom prst="rect">
            <a:avLst/>
          </a:prstGeom>
        </p:spPr>
        <p:txBody>
          <a:bodyPr>
            <a:spAutoFit/>
          </a:bodyPr>
          <a:lstStyle/>
          <a:p>
            <a:r>
              <a:rPr lang="en-US" altLang="ja-JP" sz="1200" b="1" dirty="0">
                <a:solidFill>
                  <a:schemeClr val="tx1">
                    <a:lumMod val="65000"/>
                    <a:lumOff val="35000"/>
                  </a:schemeClr>
                </a:solidFill>
              </a:rPr>
              <a:t>Provide and share GHG data</a:t>
            </a:r>
            <a:endParaRPr lang="ja-JP" altLang="en-US" sz="1200" b="1" dirty="0">
              <a:solidFill>
                <a:schemeClr val="tx1">
                  <a:lumMod val="65000"/>
                  <a:lumOff val="35000"/>
                </a:schemeClr>
              </a:solidFill>
            </a:endParaRPr>
          </a:p>
        </p:txBody>
      </p:sp>
      <p:grpSp>
        <p:nvGrpSpPr>
          <p:cNvPr id="54" name="グループ化 53"/>
          <p:cNvGrpSpPr/>
          <p:nvPr/>
        </p:nvGrpSpPr>
        <p:grpSpPr>
          <a:xfrm>
            <a:off x="486314" y="5501335"/>
            <a:ext cx="4366342" cy="1084846"/>
            <a:chOff x="980932" y="5940216"/>
            <a:chExt cx="3697428" cy="855038"/>
          </a:xfrm>
        </p:grpSpPr>
        <p:cxnSp>
          <p:nvCxnSpPr>
            <p:cNvPr id="42" name="直線コネクタ 41"/>
            <p:cNvCxnSpPr/>
            <p:nvPr/>
          </p:nvCxnSpPr>
          <p:spPr>
            <a:xfrm>
              <a:off x="3924474" y="6152311"/>
              <a:ext cx="753886" cy="11727"/>
            </a:xfrm>
            <a:prstGeom prst="line">
              <a:avLst/>
            </a:prstGeom>
            <a:noFill/>
            <a:ln w="57150" cap="flat">
              <a:solidFill>
                <a:schemeClr val="bg1">
                  <a:lumMod val="75000"/>
                </a:schemeClr>
              </a:solidFill>
              <a:prstDash val="solid"/>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cxnSp>
          <p:nvCxnSpPr>
            <p:cNvPr id="85" name="直線コネクタ 84"/>
            <p:cNvCxnSpPr/>
            <p:nvPr/>
          </p:nvCxnSpPr>
          <p:spPr>
            <a:xfrm flipV="1">
              <a:off x="990600" y="6781269"/>
              <a:ext cx="3681797" cy="9175"/>
            </a:xfrm>
            <a:prstGeom prst="line">
              <a:avLst/>
            </a:prstGeom>
            <a:noFill/>
            <a:ln w="57150" cap="flat">
              <a:solidFill>
                <a:schemeClr val="bg1">
                  <a:lumMod val="75000"/>
                </a:schemeClr>
              </a:solidFill>
              <a:prstDash val="solid"/>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cxnSp>
          <p:nvCxnSpPr>
            <p:cNvPr id="86" name="直線コネクタ 85"/>
            <p:cNvCxnSpPr/>
            <p:nvPr/>
          </p:nvCxnSpPr>
          <p:spPr>
            <a:xfrm flipH="1">
              <a:off x="4669992" y="6164038"/>
              <a:ext cx="8367" cy="604851"/>
            </a:xfrm>
            <a:prstGeom prst="line">
              <a:avLst/>
            </a:prstGeom>
            <a:noFill/>
            <a:ln w="57150" cap="flat">
              <a:solidFill>
                <a:schemeClr val="bg1">
                  <a:lumMod val="75000"/>
                </a:schemeClr>
              </a:solidFill>
              <a:prstDash val="solid"/>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cxnSp>
          <p:nvCxnSpPr>
            <p:cNvPr id="87" name="直線コネクタ 86"/>
            <p:cNvCxnSpPr/>
            <p:nvPr/>
          </p:nvCxnSpPr>
          <p:spPr>
            <a:xfrm>
              <a:off x="990600" y="5943600"/>
              <a:ext cx="0" cy="851654"/>
            </a:xfrm>
            <a:prstGeom prst="line">
              <a:avLst/>
            </a:prstGeom>
            <a:noFill/>
            <a:ln w="57150" cap="flat">
              <a:solidFill>
                <a:schemeClr val="bg1">
                  <a:lumMod val="75000"/>
                </a:schemeClr>
              </a:solidFill>
              <a:prstDash val="solid"/>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cxnSp>
          <p:nvCxnSpPr>
            <p:cNvPr id="88" name="直線コネクタ 87"/>
            <p:cNvCxnSpPr/>
            <p:nvPr/>
          </p:nvCxnSpPr>
          <p:spPr>
            <a:xfrm flipV="1">
              <a:off x="980932" y="5940216"/>
              <a:ext cx="2959287" cy="22043"/>
            </a:xfrm>
            <a:prstGeom prst="line">
              <a:avLst/>
            </a:prstGeom>
            <a:noFill/>
            <a:ln w="57150" cap="flat">
              <a:solidFill>
                <a:schemeClr val="bg1">
                  <a:lumMod val="75000"/>
                </a:schemeClr>
              </a:solidFill>
              <a:prstDash val="solid"/>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grpSp>
      <p:pic>
        <p:nvPicPr>
          <p:cNvPr id="90" name="図 89"/>
          <p:cNvPicPr>
            <a:picLocks noChangeAspect="1"/>
          </p:cNvPicPr>
          <p:nvPr/>
        </p:nvPicPr>
        <p:blipFill>
          <a:blip r:embed="rId3"/>
          <a:stretch>
            <a:fillRect/>
          </a:stretch>
        </p:blipFill>
        <p:spPr>
          <a:xfrm>
            <a:off x="3184165" y="1238578"/>
            <a:ext cx="2312946" cy="770437"/>
          </a:xfrm>
          <a:prstGeom prst="rect">
            <a:avLst/>
          </a:prstGeom>
        </p:spPr>
      </p:pic>
      <p:sp>
        <p:nvSpPr>
          <p:cNvPr id="40" name="正方形/長方形 39"/>
          <p:cNvSpPr/>
          <p:nvPr/>
        </p:nvSpPr>
        <p:spPr>
          <a:xfrm>
            <a:off x="2626537" y="5767799"/>
            <a:ext cx="1252437" cy="750701"/>
          </a:xfrm>
          <a:prstGeom prst="rect">
            <a:avLst/>
          </a:prstGeom>
          <a:solidFill>
            <a:schemeClr val="bg1"/>
          </a:solidFill>
          <a:ln w="19050" cmpd="sng">
            <a:solidFill>
              <a:schemeClr val="tx1">
                <a:lumMod val="65000"/>
                <a:lumOff val="35000"/>
              </a:schemeClr>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lnSpc>
                <a:spcPts val="1108"/>
              </a:lnSpc>
            </a:pPr>
            <a:r>
              <a:rPr lang="en-US" altLang="ja-JP" sz="1108" dirty="0">
                <a:solidFill>
                  <a:schemeClr val="tx1"/>
                </a:solidFill>
              </a:rPr>
              <a:t>Ministry of Education, Sports, Culture, Science and Technology </a:t>
            </a:r>
            <a:endParaRPr kumimoji="1" lang="en-US" altLang="ja-JP" sz="1108" dirty="0">
              <a:solidFill>
                <a:schemeClr val="tx1"/>
              </a:solidFill>
            </a:endParaRPr>
          </a:p>
        </p:txBody>
      </p:sp>
      <p:cxnSp>
        <p:nvCxnSpPr>
          <p:cNvPr id="89" name="直線コネクタ 88"/>
          <p:cNvCxnSpPr/>
          <p:nvPr/>
        </p:nvCxnSpPr>
        <p:spPr>
          <a:xfrm>
            <a:off x="3980975" y="5455190"/>
            <a:ext cx="3420" cy="313219"/>
          </a:xfrm>
          <a:prstGeom prst="line">
            <a:avLst/>
          </a:prstGeom>
          <a:noFill/>
          <a:ln w="57150" cap="flat">
            <a:solidFill>
              <a:schemeClr val="bg1">
                <a:lumMod val="75000"/>
              </a:schemeClr>
            </a:solidFill>
            <a:prstDash val="solid"/>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pic>
        <p:nvPicPr>
          <p:cNvPr id="44" name="図 43"/>
          <p:cNvPicPr>
            <a:picLocks noChangeAspect="1"/>
          </p:cNvPicPr>
          <p:nvPr/>
        </p:nvPicPr>
        <p:blipFill>
          <a:blip r:embed="rId4">
            <a:clrChange>
              <a:clrFrom>
                <a:srgbClr val="EDF2F8"/>
              </a:clrFrom>
              <a:clrTo>
                <a:srgbClr val="EDF2F8">
                  <a:alpha val="0"/>
                </a:srgbClr>
              </a:clrTo>
            </a:clrChange>
          </a:blip>
          <a:stretch>
            <a:fillRect/>
          </a:stretch>
        </p:blipFill>
        <p:spPr>
          <a:xfrm>
            <a:off x="5830068" y="1529315"/>
            <a:ext cx="1278376" cy="1156625"/>
          </a:xfrm>
          <a:prstGeom prst="rect">
            <a:avLst/>
          </a:prstGeom>
        </p:spPr>
      </p:pic>
      <p:sp>
        <p:nvSpPr>
          <p:cNvPr id="46" name="加算記号 45"/>
          <p:cNvSpPr/>
          <p:nvPr/>
        </p:nvSpPr>
        <p:spPr>
          <a:xfrm>
            <a:off x="2049336" y="5927541"/>
            <a:ext cx="434604" cy="391852"/>
          </a:xfrm>
          <a:prstGeom prst="mathPlus">
            <a:avLst/>
          </a:prstGeom>
          <a:solidFill>
            <a:srgbClr val="FFFFFF"/>
          </a:solidFill>
          <a:ln w="25400" cap="flat">
            <a:solidFill>
              <a:schemeClr val="tx1">
                <a:lumMod val="65000"/>
                <a:lumOff val="35000"/>
              </a:schemeClr>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2202" tIns="42202" rIns="42202" bIns="42202" numCol="1" spcCol="38100" rtlCol="0" anchor="ctr">
            <a:spAutoFit/>
          </a:bodyPr>
          <a:lstStyle/>
          <a:p>
            <a:pPr defTabSz="422041" latinLnBrk="1" hangingPunct="0"/>
            <a:endParaRPr lang="ja-JP" altLang="en-US" dirty="0">
              <a:solidFill>
                <a:srgbClr val="002569"/>
              </a:solidFill>
            </a:endParaRPr>
          </a:p>
        </p:txBody>
      </p:sp>
      <p:sp>
        <p:nvSpPr>
          <p:cNvPr id="43" name="正方形/長方形 42"/>
          <p:cNvSpPr/>
          <p:nvPr/>
        </p:nvSpPr>
        <p:spPr>
          <a:xfrm>
            <a:off x="4157165" y="6477735"/>
            <a:ext cx="4741469" cy="373302"/>
          </a:xfrm>
          <a:prstGeom prst="rect">
            <a:avLst/>
          </a:prstGeom>
          <a:noFill/>
          <a:ln w="19050" cmpd="sng">
            <a:no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lnSpc>
                <a:spcPts val="1108"/>
              </a:lnSpc>
            </a:pPr>
            <a:r>
              <a:rPr lang="en-US" altLang="ja-JP" sz="1015" dirty="0">
                <a:solidFill>
                  <a:schemeClr val="tx1"/>
                </a:solidFill>
              </a:rPr>
              <a:t>*GOSAT/GOSAT-2 are joint projects by Ministry of Environment, NIES and JAXA .</a:t>
            </a:r>
            <a:endParaRPr kumimoji="1" lang="en-US" altLang="ja-JP" sz="1015" dirty="0">
              <a:solidFill>
                <a:schemeClr val="tx1"/>
              </a:solidFill>
            </a:endParaRPr>
          </a:p>
        </p:txBody>
      </p:sp>
      <p:sp>
        <p:nvSpPr>
          <p:cNvPr id="39" name="正方形/長方形 38"/>
          <p:cNvSpPr/>
          <p:nvPr/>
        </p:nvSpPr>
        <p:spPr>
          <a:xfrm>
            <a:off x="7214907" y="5814837"/>
            <a:ext cx="786577" cy="734186"/>
          </a:xfrm>
          <a:prstGeom prst="rect">
            <a:avLst/>
          </a:prstGeom>
          <a:solidFill>
            <a:schemeClr val="bg1"/>
          </a:solidFill>
          <a:ln w="19050">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1477" dirty="0">
                <a:solidFill>
                  <a:schemeClr val="tx1"/>
                </a:solidFill>
              </a:rPr>
              <a:t>DLR</a:t>
            </a:r>
          </a:p>
          <a:p>
            <a:pPr algn="ctr"/>
            <a:r>
              <a:rPr kumimoji="1" lang="en-US" altLang="ja-JP" sz="1108" dirty="0">
                <a:solidFill>
                  <a:schemeClr val="tx1"/>
                </a:solidFill>
              </a:rPr>
              <a:t>MERLIN</a:t>
            </a:r>
          </a:p>
        </p:txBody>
      </p:sp>
      <p:grpSp>
        <p:nvGrpSpPr>
          <p:cNvPr id="17" name="グループ化 16"/>
          <p:cNvGrpSpPr/>
          <p:nvPr/>
        </p:nvGrpSpPr>
        <p:grpSpPr>
          <a:xfrm>
            <a:off x="458122" y="2199312"/>
            <a:ext cx="2080612" cy="796527"/>
            <a:chOff x="711436" y="1508916"/>
            <a:chExt cx="2253996" cy="862904"/>
          </a:xfrm>
        </p:grpSpPr>
        <p:sp>
          <p:nvSpPr>
            <p:cNvPr id="14" name="正方形/長方形 13"/>
            <p:cNvSpPr/>
            <p:nvPr/>
          </p:nvSpPr>
          <p:spPr>
            <a:xfrm>
              <a:off x="711436" y="1508916"/>
              <a:ext cx="2253996" cy="862904"/>
            </a:xfrm>
            <a:prstGeom prst="rect">
              <a:avLst/>
            </a:prstGeom>
            <a:solidFill>
              <a:schemeClr val="bg1"/>
            </a:solidFill>
            <a:ln w="25400">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grpSp>
          <p:nvGrpSpPr>
            <p:cNvPr id="15" name="グループ化 14"/>
            <p:cNvGrpSpPr/>
            <p:nvPr/>
          </p:nvGrpSpPr>
          <p:grpSpPr>
            <a:xfrm>
              <a:off x="1012945" y="1545424"/>
              <a:ext cx="1773184" cy="737621"/>
              <a:chOff x="715959" y="1670692"/>
              <a:chExt cx="1773184" cy="737621"/>
            </a:xfrm>
          </p:grpSpPr>
          <p:pic>
            <p:nvPicPr>
              <p:cNvPr id="4" name="図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9910" y="2069030"/>
                <a:ext cx="1062449" cy="339283"/>
              </a:xfrm>
              <a:prstGeom prst="rect">
                <a:avLst/>
              </a:prstGeom>
            </p:spPr>
          </p:pic>
          <p:pic>
            <p:nvPicPr>
              <p:cNvPr id="6" name="図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37421" y="1670692"/>
                <a:ext cx="1151722" cy="397146"/>
              </a:xfrm>
              <a:prstGeom prst="rect">
                <a:avLst/>
              </a:prstGeom>
            </p:spPr>
          </p:pic>
          <p:pic>
            <p:nvPicPr>
              <p:cNvPr id="11" name="図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5959" y="1734117"/>
                <a:ext cx="529097" cy="275253"/>
              </a:xfrm>
              <a:prstGeom prst="rect">
                <a:avLst/>
              </a:prstGeom>
            </p:spPr>
          </p:pic>
        </p:grpSp>
      </p:grpSp>
      <p:sp>
        <p:nvSpPr>
          <p:cNvPr id="50" name="テキスト ボックス 49"/>
          <p:cNvSpPr txBox="1"/>
          <p:nvPr/>
        </p:nvSpPr>
        <p:spPr>
          <a:xfrm>
            <a:off x="242508" y="1816963"/>
            <a:ext cx="2828140" cy="276999"/>
          </a:xfrm>
          <a:prstGeom prst="rect">
            <a:avLst/>
          </a:prstGeom>
          <a:noFill/>
        </p:spPr>
        <p:txBody>
          <a:bodyPr wrap="square" rtlCol="0">
            <a:spAutoFit/>
          </a:bodyPr>
          <a:lstStyle/>
          <a:p>
            <a:pPr marL="263776" indent="-263776">
              <a:buFont typeface="Wingdings" panose="05000000000000000000" pitchFamily="2" charset="2"/>
              <a:buChar char="u"/>
            </a:pPr>
            <a:r>
              <a:rPr lang="en-US" altLang="ja-JP" sz="1200" b="1" dirty="0">
                <a:solidFill>
                  <a:schemeClr val="tx1">
                    <a:lumMod val="65000"/>
                    <a:lumOff val="35000"/>
                  </a:schemeClr>
                </a:solidFill>
              </a:rPr>
              <a:t>Support coordination with IPCC</a:t>
            </a:r>
          </a:p>
        </p:txBody>
      </p:sp>
      <p:sp>
        <p:nvSpPr>
          <p:cNvPr id="3" name="スライド番号プレースホルダー 2"/>
          <p:cNvSpPr>
            <a:spLocks noGrp="1"/>
          </p:cNvSpPr>
          <p:nvPr>
            <p:ph type="sldNum" sz="quarter" idx="12"/>
          </p:nvPr>
        </p:nvSpPr>
        <p:spPr/>
        <p:txBody>
          <a:bodyPr/>
          <a:lstStyle/>
          <a:p>
            <a:fld id="{39C6FC07-3F76-2B47-A200-EB83A73F3AB4}" type="slidenum">
              <a:rPr kumimoji="1" lang="ja-JP" altLang="en-US" smtClean="0"/>
              <a:t>2</a:t>
            </a:fld>
            <a:endParaRPr kumimoji="1" lang="ja-JP" altLang="en-US" dirty="0"/>
          </a:p>
        </p:txBody>
      </p:sp>
      <p:sp>
        <p:nvSpPr>
          <p:cNvPr id="68" name="正方形/長方形 67"/>
          <p:cNvSpPr/>
          <p:nvPr/>
        </p:nvSpPr>
        <p:spPr>
          <a:xfrm>
            <a:off x="3982065" y="5560779"/>
            <a:ext cx="4715258" cy="254790"/>
          </a:xfrm>
          <a:prstGeom prst="rect">
            <a:avLst/>
          </a:prstGeom>
          <a:solidFill>
            <a:schemeClr val="bg1"/>
          </a:solidFill>
          <a:ln w="19050">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dirty="0">
                <a:solidFill>
                  <a:schemeClr val="tx1"/>
                </a:solidFill>
              </a:rPr>
              <a:t>Space Agencies</a:t>
            </a:r>
            <a:endParaRPr kumimoji="1" lang="en-US" altLang="ja-JP" dirty="0">
              <a:solidFill>
                <a:schemeClr val="tx1"/>
              </a:solidFill>
            </a:endParaRPr>
          </a:p>
        </p:txBody>
      </p:sp>
      <p:sp>
        <p:nvSpPr>
          <p:cNvPr id="24" name="矢印: 左右 23"/>
          <p:cNvSpPr/>
          <p:nvPr/>
        </p:nvSpPr>
        <p:spPr>
          <a:xfrm>
            <a:off x="2497418" y="2523085"/>
            <a:ext cx="2126919" cy="484632"/>
          </a:xfrm>
          <a:prstGeom prst="leftRightArrow">
            <a:avLst/>
          </a:prstGeom>
          <a:solidFill>
            <a:schemeClr val="bg1">
              <a:lumMod val="65000"/>
            </a:schemeClr>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ja-JP" altLang="en-US" sz="1800" b="0" i="0" u="none" strike="noStrike" cap="none" spc="0" normalizeH="0" baseline="0" dirty="0">
              <a:ln>
                <a:noFill/>
              </a:ln>
              <a:solidFill>
                <a:srgbClr val="002569"/>
              </a:solidFill>
              <a:effectLst/>
              <a:uFillTx/>
            </a:endParaRPr>
          </a:p>
        </p:txBody>
      </p:sp>
      <p:sp>
        <p:nvSpPr>
          <p:cNvPr id="79" name="テキスト ボックス 78"/>
          <p:cNvSpPr txBox="1"/>
          <p:nvPr/>
        </p:nvSpPr>
        <p:spPr>
          <a:xfrm>
            <a:off x="4760275" y="2438819"/>
            <a:ext cx="797737" cy="76943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1" lang="en-US" altLang="ja-JP" sz="4400" b="1" dirty="0">
                <a:solidFill>
                  <a:schemeClr val="bg1"/>
                </a:solidFill>
              </a:rPr>
              <a:t>C</a:t>
            </a:r>
            <a:endParaRPr kumimoji="1" lang="ja-JP" altLang="en-US" sz="4400" b="1" dirty="0">
              <a:solidFill>
                <a:schemeClr val="bg1"/>
              </a:solidFill>
            </a:endParaRPr>
          </a:p>
        </p:txBody>
      </p:sp>
    </p:spTree>
    <p:extLst>
      <p:ext uri="{BB962C8B-B14F-4D97-AF65-F5344CB8AC3E}">
        <p14:creationId xmlns:p14="http://schemas.microsoft.com/office/powerpoint/2010/main" val="94493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9"/>
                                        </p:tgtEl>
                                        <p:attrNameLst>
                                          <p:attrName>style.visibility</p:attrName>
                                        </p:attrNameLst>
                                      </p:cBhvr>
                                      <p:to>
                                        <p:strVal val="visible"/>
                                      </p:to>
                                    </p:set>
                                    <p:anim calcmode="lin" valueType="num">
                                      <p:cBhvr additive="base">
                                        <p:cTn id="7" dur="500" fill="hold"/>
                                        <p:tgtEl>
                                          <p:spTgt spid="79"/>
                                        </p:tgtEl>
                                        <p:attrNameLst>
                                          <p:attrName>ppt_x</p:attrName>
                                        </p:attrNameLst>
                                      </p:cBhvr>
                                      <p:tavLst>
                                        <p:tav tm="0">
                                          <p:val>
                                            <p:strVal val="#ppt_x"/>
                                          </p:val>
                                        </p:tav>
                                        <p:tav tm="100000">
                                          <p:val>
                                            <p:strVal val="#ppt_x"/>
                                          </p:val>
                                        </p:tav>
                                      </p:tavLst>
                                    </p:anim>
                                    <p:anim calcmode="lin" valueType="num">
                                      <p:cBhvr additive="base">
                                        <p:cTn id="8" dur="500" fill="hold"/>
                                        <p:tgtEl>
                                          <p:spTgt spid="7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正方形/長方形 58"/>
          <p:cNvSpPr/>
          <p:nvPr/>
        </p:nvSpPr>
        <p:spPr>
          <a:xfrm>
            <a:off x="92501" y="1160517"/>
            <a:ext cx="8839200" cy="5573871"/>
          </a:xfrm>
          <a:prstGeom prst="rect">
            <a:avLst/>
          </a:prstGeom>
          <a:solidFill>
            <a:schemeClr val="bg1">
              <a:lumMod val="95000"/>
            </a:schemeClr>
          </a:solid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263776" indent="-263776" algn="ctr">
              <a:buFont typeface="Wingdings" panose="05000000000000000000" pitchFamily="2" charset="2"/>
              <a:buChar char="u"/>
            </a:pPr>
            <a:endParaRPr kumimoji="1" lang="ja-JP" altLang="en-US" dirty="0"/>
          </a:p>
        </p:txBody>
      </p:sp>
      <p:sp>
        <p:nvSpPr>
          <p:cNvPr id="2" name="タイトル 1"/>
          <p:cNvSpPr>
            <a:spLocks noGrp="1"/>
          </p:cNvSpPr>
          <p:nvPr>
            <p:ph type="ctrTitle"/>
          </p:nvPr>
        </p:nvSpPr>
        <p:spPr>
          <a:xfrm>
            <a:off x="1980082" y="93463"/>
            <a:ext cx="5213826" cy="588437"/>
          </a:xfrm>
          <a:noFill/>
        </p:spPr>
        <p:txBody>
          <a:bodyPr>
            <a:noAutofit/>
          </a:bodyPr>
          <a:lstStyle/>
          <a:p>
            <a:pPr algn="ctr"/>
            <a:r>
              <a:rPr lang="en-US" altLang="ja-JP" dirty="0">
                <a:latin typeface="+mj-lt"/>
              </a:rPr>
              <a:t>Summary of Progress</a:t>
            </a:r>
            <a:br>
              <a:rPr lang="en-US" altLang="ja-JP" dirty="0">
                <a:latin typeface="+mj-lt"/>
              </a:rPr>
            </a:br>
            <a:r>
              <a:rPr lang="en-US" altLang="ja-JP" sz="2800" dirty="0">
                <a:latin typeface="+mj-lt"/>
              </a:rPr>
              <a:t>“</a:t>
            </a:r>
            <a:r>
              <a:rPr kumimoji="1" lang="en-US" altLang="ja-JP" sz="2800" dirty="0">
                <a:latin typeface="+mj-lt"/>
              </a:rPr>
              <a:t>Road to IPCC Guidelines”</a:t>
            </a:r>
            <a:endParaRPr kumimoji="1" lang="ja-JP" altLang="en-US" dirty="0">
              <a:latin typeface="+mj-lt"/>
            </a:endParaRPr>
          </a:p>
        </p:txBody>
      </p:sp>
      <p:sp>
        <p:nvSpPr>
          <p:cNvPr id="9" name="正方形/長方形 8"/>
          <p:cNvSpPr/>
          <p:nvPr/>
        </p:nvSpPr>
        <p:spPr>
          <a:xfrm>
            <a:off x="877871" y="3143827"/>
            <a:ext cx="3205510" cy="456535"/>
          </a:xfrm>
          <a:prstGeom prst="rect">
            <a:avLst/>
          </a:prstGeom>
          <a:solidFill>
            <a:schemeClr val="bg1"/>
          </a:solidFill>
          <a:ln>
            <a:solidFill>
              <a:schemeClr val="tx1"/>
            </a:solidFill>
            <a:prstDash val="dash"/>
          </a:ln>
        </p:spPr>
        <p:txBody>
          <a:bodyPr wrap="square">
            <a:spAutoFit/>
          </a:bodyPr>
          <a:lstStyle/>
          <a:p>
            <a:pPr algn="ctr">
              <a:lnSpc>
                <a:spcPct val="150000"/>
              </a:lnSpc>
            </a:pPr>
            <a:r>
              <a:rPr lang="en-US" altLang="ja-JP" dirty="0">
                <a:solidFill>
                  <a:schemeClr val="tx1">
                    <a:lumMod val="65000"/>
                    <a:lumOff val="35000"/>
                  </a:schemeClr>
                </a:solidFill>
              </a:rPr>
              <a:t>Methodology document</a:t>
            </a:r>
            <a:endParaRPr lang="ja-JP" altLang="en-US" dirty="0">
              <a:solidFill>
                <a:schemeClr val="tx1">
                  <a:lumMod val="65000"/>
                  <a:lumOff val="35000"/>
                </a:schemeClr>
              </a:solidFill>
            </a:endParaRPr>
          </a:p>
        </p:txBody>
      </p:sp>
      <p:sp>
        <p:nvSpPr>
          <p:cNvPr id="10" name="正方形/長方形 9"/>
          <p:cNvSpPr/>
          <p:nvPr/>
        </p:nvSpPr>
        <p:spPr>
          <a:xfrm>
            <a:off x="5614554" y="3139580"/>
            <a:ext cx="2654187" cy="646331"/>
          </a:xfrm>
          <a:prstGeom prst="rect">
            <a:avLst/>
          </a:prstGeom>
          <a:solidFill>
            <a:schemeClr val="bg1"/>
          </a:solidFill>
          <a:ln>
            <a:solidFill>
              <a:schemeClr val="tx1"/>
            </a:solidFill>
            <a:prstDash val="dash"/>
          </a:ln>
        </p:spPr>
        <p:txBody>
          <a:bodyPr wrap="square">
            <a:spAutoFit/>
          </a:bodyPr>
          <a:lstStyle/>
          <a:p>
            <a:pPr algn="ctr"/>
            <a:r>
              <a:rPr lang="en-US" altLang="ja-JP" dirty="0">
                <a:solidFill>
                  <a:schemeClr val="tx1">
                    <a:lumMod val="65000"/>
                    <a:lumOff val="35000"/>
                  </a:schemeClr>
                </a:solidFill>
              </a:rPr>
              <a:t>Satellite-based GHG Data</a:t>
            </a:r>
            <a:endParaRPr lang="ja-JP" altLang="en-US" dirty="0">
              <a:solidFill>
                <a:schemeClr val="tx1">
                  <a:lumMod val="65000"/>
                  <a:lumOff val="35000"/>
                </a:schemeClr>
              </a:solidFill>
            </a:endParaRPr>
          </a:p>
        </p:txBody>
      </p:sp>
      <p:sp>
        <p:nvSpPr>
          <p:cNvPr id="12" name="正方形/長方形 11"/>
          <p:cNvSpPr/>
          <p:nvPr/>
        </p:nvSpPr>
        <p:spPr>
          <a:xfrm>
            <a:off x="676228" y="5796469"/>
            <a:ext cx="1275247" cy="617713"/>
          </a:xfrm>
          <a:prstGeom prst="rect">
            <a:avLst/>
          </a:prstGeom>
          <a:solidFill>
            <a:schemeClr val="bg1"/>
          </a:solidFill>
          <a:ln w="19050" cmpd="sng">
            <a:solidFill>
              <a:schemeClr val="tx1">
                <a:lumMod val="65000"/>
                <a:lumOff val="35000"/>
              </a:schemeClr>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1477" dirty="0">
                <a:solidFill>
                  <a:schemeClr val="tx1"/>
                </a:solidFill>
              </a:rPr>
              <a:t>Ministry of Environment/NIES</a:t>
            </a:r>
            <a:endParaRPr kumimoji="1" lang="en-US" altLang="ja-JP" sz="1477" dirty="0">
              <a:solidFill>
                <a:schemeClr val="tx1"/>
              </a:solidFill>
            </a:endParaRPr>
          </a:p>
        </p:txBody>
      </p:sp>
      <p:sp>
        <p:nvSpPr>
          <p:cNvPr id="13" name="正方形/長方形 12"/>
          <p:cNvSpPr/>
          <p:nvPr/>
        </p:nvSpPr>
        <p:spPr>
          <a:xfrm>
            <a:off x="3969109" y="5787533"/>
            <a:ext cx="843766" cy="747734"/>
          </a:xfrm>
          <a:prstGeom prst="rect">
            <a:avLst/>
          </a:prstGeom>
          <a:solidFill>
            <a:schemeClr val="bg1"/>
          </a:solidFill>
          <a:ln w="19050">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1477" dirty="0">
                <a:solidFill>
                  <a:schemeClr val="tx1"/>
                </a:solidFill>
              </a:rPr>
              <a:t>JAXA</a:t>
            </a:r>
          </a:p>
          <a:p>
            <a:pPr algn="ctr"/>
            <a:r>
              <a:rPr kumimoji="1" lang="en-US" altLang="ja-JP" sz="1108" dirty="0">
                <a:solidFill>
                  <a:schemeClr val="tx1"/>
                </a:solidFill>
              </a:rPr>
              <a:t>GOSAT/</a:t>
            </a:r>
          </a:p>
          <a:p>
            <a:pPr algn="ctr"/>
            <a:r>
              <a:rPr kumimoji="1" lang="en-US" altLang="ja-JP" sz="1108" dirty="0">
                <a:solidFill>
                  <a:schemeClr val="tx1"/>
                </a:solidFill>
              </a:rPr>
              <a:t>GOSAT-2(*)</a:t>
            </a:r>
          </a:p>
        </p:txBody>
      </p:sp>
      <p:sp>
        <p:nvSpPr>
          <p:cNvPr id="8" name="正方形/長方形 7"/>
          <p:cNvSpPr/>
          <p:nvPr/>
        </p:nvSpPr>
        <p:spPr>
          <a:xfrm>
            <a:off x="3120614" y="2021249"/>
            <a:ext cx="2446423" cy="546945"/>
          </a:xfrm>
          <a:prstGeom prst="rect">
            <a:avLst/>
          </a:prstGeom>
          <a:solidFill>
            <a:schemeClr val="bg1"/>
          </a:solidFill>
          <a:ln>
            <a:solidFill>
              <a:schemeClr val="tx1"/>
            </a:solidFill>
          </a:ln>
        </p:spPr>
        <p:txBody>
          <a:bodyPr wrap="square">
            <a:spAutoFit/>
          </a:bodyPr>
          <a:lstStyle/>
          <a:p>
            <a:pPr algn="ctr"/>
            <a:r>
              <a:rPr lang="en-US" altLang="ja-JP" sz="1477" dirty="0">
                <a:solidFill>
                  <a:schemeClr val="tx1">
                    <a:lumMod val="65000"/>
                    <a:lumOff val="35000"/>
                  </a:schemeClr>
                </a:solidFill>
              </a:rPr>
              <a:t>IPCC Guidelines</a:t>
            </a:r>
          </a:p>
          <a:p>
            <a:pPr algn="ctr"/>
            <a:r>
              <a:rPr lang="en-US" altLang="ja-JP" sz="1477" dirty="0">
                <a:solidFill>
                  <a:schemeClr val="tx1">
                    <a:lumMod val="65000"/>
                    <a:lumOff val="35000"/>
                  </a:schemeClr>
                </a:solidFill>
              </a:rPr>
              <a:t> </a:t>
            </a:r>
            <a:r>
              <a:rPr lang="ja-JP" altLang="en-US" sz="1477" dirty="0">
                <a:solidFill>
                  <a:schemeClr val="tx1">
                    <a:lumMod val="65000"/>
                    <a:lumOff val="35000"/>
                  </a:schemeClr>
                </a:solidFill>
              </a:rPr>
              <a:t>（</a:t>
            </a:r>
            <a:r>
              <a:rPr lang="en-US" altLang="ja-JP" sz="1477" dirty="0">
                <a:solidFill>
                  <a:schemeClr val="tx1">
                    <a:lumMod val="65000"/>
                    <a:lumOff val="35000"/>
                  </a:schemeClr>
                </a:solidFill>
              </a:rPr>
              <a:t>to be refined in 2019</a:t>
            </a:r>
            <a:r>
              <a:rPr lang="ja-JP" altLang="en-US" sz="1477" dirty="0">
                <a:solidFill>
                  <a:schemeClr val="tx1">
                    <a:lumMod val="65000"/>
                    <a:lumOff val="35000"/>
                  </a:schemeClr>
                </a:solidFill>
              </a:rPr>
              <a:t>）</a:t>
            </a:r>
            <a:r>
              <a:rPr lang="ja-JP" altLang="ja-JP" sz="1477" dirty="0">
                <a:solidFill>
                  <a:schemeClr val="tx1">
                    <a:lumMod val="65000"/>
                    <a:lumOff val="35000"/>
                  </a:schemeClr>
                </a:solidFill>
              </a:rPr>
              <a:t> </a:t>
            </a:r>
            <a:endParaRPr lang="ja-JP" altLang="en-US" sz="1477" dirty="0">
              <a:solidFill>
                <a:schemeClr val="tx1">
                  <a:lumMod val="65000"/>
                  <a:lumOff val="35000"/>
                </a:schemeClr>
              </a:solidFill>
            </a:endParaRPr>
          </a:p>
        </p:txBody>
      </p:sp>
      <p:sp>
        <p:nvSpPr>
          <p:cNvPr id="19" name="正方形/長方形 18"/>
          <p:cNvSpPr/>
          <p:nvPr/>
        </p:nvSpPr>
        <p:spPr>
          <a:xfrm>
            <a:off x="4868042" y="5787535"/>
            <a:ext cx="763892" cy="771979"/>
          </a:xfrm>
          <a:prstGeom prst="rect">
            <a:avLst/>
          </a:prstGeom>
          <a:solidFill>
            <a:schemeClr val="bg1"/>
          </a:solidFill>
          <a:ln w="19050">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1477" dirty="0">
                <a:solidFill>
                  <a:schemeClr val="tx1"/>
                </a:solidFill>
              </a:rPr>
              <a:t>NASA</a:t>
            </a:r>
          </a:p>
          <a:p>
            <a:pPr algn="ctr"/>
            <a:r>
              <a:rPr kumimoji="1" lang="en-US" altLang="ja-JP" sz="1108" dirty="0">
                <a:solidFill>
                  <a:schemeClr val="tx1"/>
                </a:solidFill>
              </a:rPr>
              <a:t>OCO-2</a:t>
            </a:r>
          </a:p>
          <a:p>
            <a:pPr algn="ctr"/>
            <a:r>
              <a:rPr kumimoji="1" lang="en-US" altLang="ja-JP" sz="1108" dirty="0">
                <a:solidFill>
                  <a:schemeClr val="tx1"/>
                </a:solidFill>
              </a:rPr>
              <a:t>GeoCarb</a:t>
            </a:r>
          </a:p>
        </p:txBody>
      </p:sp>
      <p:sp>
        <p:nvSpPr>
          <p:cNvPr id="20" name="正方形/長方形 19"/>
          <p:cNvSpPr/>
          <p:nvPr/>
        </p:nvSpPr>
        <p:spPr>
          <a:xfrm>
            <a:off x="5601622" y="5787534"/>
            <a:ext cx="826934" cy="765196"/>
          </a:xfrm>
          <a:prstGeom prst="rect">
            <a:avLst/>
          </a:prstGeom>
          <a:solidFill>
            <a:schemeClr val="bg1"/>
          </a:solidFill>
          <a:ln w="19050">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1477" dirty="0">
                <a:solidFill>
                  <a:schemeClr val="tx1"/>
                </a:solidFill>
              </a:rPr>
              <a:t>ESA</a:t>
            </a:r>
          </a:p>
          <a:p>
            <a:pPr algn="ctr">
              <a:lnSpc>
                <a:spcPts val="1108"/>
              </a:lnSpc>
            </a:pPr>
            <a:r>
              <a:rPr kumimoji="1" lang="en-US" altLang="ja-JP" sz="1108" dirty="0">
                <a:solidFill>
                  <a:schemeClr val="tx1"/>
                </a:solidFill>
              </a:rPr>
              <a:t>Sentinel-5p,</a:t>
            </a:r>
          </a:p>
          <a:p>
            <a:pPr algn="ctr">
              <a:lnSpc>
                <a:spcPts val="1108"/>
              </a:lnSpc>
            </a:pPr>
            <a:r>
              <a:rPr kumimoji="1" lang="en-US" altLang="ja-JP" sz="1108" dirty="0">
                <a:solidFill>
                  <a:schemeClr val="tx1"/>
                </a:solidFill>
              </a:rPr>
              <a:t>FLEX</a:t>
            </a:r>
          </a:p>
        </p:txBody>
      </p:sp>
      <p:sp>
        <p:nvSpPr>
          <p:cNvPr id="21" name="正方形/長方形 20"/>
          <p:cNvSpPr/>
          <p:nvPr/>
        </p:nvSpPr>
        <p:spPr>
          <a:xfrm>
            <a:off x="6428558" y="5787534"/>
            <a:ext cx="876859" cy="761490"/>
          </a:xfrm>
          <a:prstGeom prst="rect">
            <a:avLst/>
          </a:prstGeom>
          <a:solidFill>
            <a:schemeClr val="bg1"/>
          </a:solidFill>
          <a:ln w="19050">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1477" dirty="0">
                <a:solidFill>
                  <a:schemeClr val="tx1"/>
                </a:solidFill>
              </a:rPr>
              <a:t>CNES</a:t>
            </a:r>
          </a:p>
          <a:p>
            <a:pPr algn="ctr">
              <a:lnSpc>
                <a:spcPts val="1015"/>
              </a:lnSpc>
            </a:pPr>
            <a:r>
              <a:rPr kumimoji="1" lang="en-US" altLang="ja-JP" sz="1108" dirty="0">
                <a:solidFill>
                  <a:schemeClr val="tx1"/>
                </a:solidFill>
              </a:rPr>
              <a:t>IASI, MicroCarb, MERLIN</a:t>
            </a:r>
          </a:p>
        </p:txBody>
      </p:sp>
      <p:sp>
        <p:nvSpPr>
          <p:cNvPr id="53" name="角丸四角形 52"/>
          <p:cNvSpPr/>
          <p:nvPr/>
        </p:nvSpPr>
        <p:spPr>
          <a:xfrm>
            <a:off x="693037" y="3053948"/>
            <a:ext cx="7948246" cy="803626"/>
          </a:xfrm>
          <a:prstGeom prst="roundRect">
            <a:avLst>
              <a:gd name="adj" fmla="val 15641"/>
            </a:avLst>
          </a:prstGeom>
          <a:noFill/>
          <a:ln w="28575" cmpd="sng">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33" name="左矢印 32"/>
          <p:cNvSpPr/>
          <p:nvPr/>
        </p:nvSpPr>
        <p:spPr>
          <a:xfrm rot="5400000">
            <a:off x="1593893" y="4279069"/>
            <a:ext cx="1776126" cy="443180"/>
          </a:xfrm>
          <a:prstGeom prst="leftArrow">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35" name="左矢印 34"/>
          <p:cNvSpPr/>
          <p:nvPr/>
        </p:nvSpPr>
        <p:spPr>
          <a:xfrm rot="5400000">
            <a:off x="3255363" y="3920742"/>
            <a:ext cx="1136163" cy="519872"/>
          </a:xfrm>
          <a:prstGeom prst="leftArrow">
            <a:avLst>
              <a:gd name="adj1" fmla="val 50000"/>
              <a:gd name="adj2" fmla="val 34269"/>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62" name="テキスト ボックス 61"/>
          <p:cNvSpPr txBox="1"/>
          <p:nvPr/>
        </p:nvSpPr>
        <p:spPr>
          <a:xfrm>
            <a:off x="242508" y="3951589"/>
            <a:ext cx="2053301" cy="1569660"/>
          </a:xfrm>
          <a:prstGeom prst="rect">
            <a:avLst/>
          </a:prstGeom>
          <a:noFill/>
        </p:spPr>
        <p:txBody>
          <a:bodyPr wrap="square" rtlCol="0">
            <a:spAutoFit/>
          </a:bodyPr>
          <a:lstStyle/>
          <a:p>
            <a:pPr marL="263776" indent="-263776">
              <a:buFont typeface="Wingdings" panose="05000000000000000000" pitchFamily="2" charset="2"/>
              <a:buChar char="u"/>
            </a:pPr>
            <a:r>
              <a:rPr lang="en-US" altLang="ja-JP" sz="1200" b="1" dirty="0">
                <a:solidFill>
                  <a:schemeClr val="tx1">
                    <a:lumMod val="65000"/>
                    <a:lumOff val="35000"/>
                  </a:schemeClr>
                </a:solidFill>
              </a:rPr>
              <a:t>Develop methodology document to support for national statistician to use  GHG data for the accuracy of the greenhouse gases inventory.</a:t>
            </a:r>
          </a:p>
        </p:txBody>
      </p:sp>
      <p:sp>
        <p:nvSpPr>
          <p:cNvPr id="64" name="テキスト ボックス 63"/>
          <p:cNvSpPr txBox="1"/>
          <p:nvPr/>
        </p:nvSpPr>
        <p:spPr>
          <a:xfrm>
            <a:off x="4283640" y="3940166"/>
            <a:ext cx="2745330" cy="707886"/>
          </a:xfrm>
          <a:prstGeom prst="rect">
            <a:avLst/>
          </a:prstGeom>
          <a:noFill/>
        </p:spPr>
        <p:txBody>
          <a:bodyPr wrap="square" rtlCol="0">
            <a:spAutoFit/>
          </a:bodyPr>
          <a:lstStyle/>
          <a:p>
            <a:pPr marL="263776" indent="-263776">
              <a:lnSpc>
                <a:spcPts val="1200"/>
              </a:lnSpc>
              <a:buFont typeface="Wingdings" panose="05000000000000000000" pitchFamily="2" charset="2"/>
              <a:buChar char="u"/>
            </a:pPr>
            <a:r>
              <a:rPr lang="en-US" altLang="ja-JP" sz="1200" b="1" dirty="0">
                <a:solidFill>
                  <a:schemeClr val="tx1">
                    <a:lumMod val="65000"/>
                    <a:lumOff val="35000"/>
                  </a:schemeClr>
                </a:solidFill>
              </a:rPr>
              <a:t>Provide high accurate data set  and documents (ATBD)</a:t>
            </a:r>
          </a:p>
          <a:p>
            <a:pPr marL="263776" indent="-263776">
              <a:lnSpc>
                <a:spcPts val="1200"/>
              </a:lnSpc>
              <a:buFont typeface="Wingdings" panose="05000000000000000000" pitchFamily="2" charset="2"/>
              <a:buChar char="u"/>
            </a:pPr>
            <a:r>
              <a:rPr lang="en-US" altLang="ja-JP" sz="1200" b="1" dirty="0">
                <a:solidFill>
                  <a:schemeClr val="tx1">
                    <a:lumMod val="65000"/>
                    <a:lumOff val="35000"/>
                  </a:schemeClr>
                </a:solidFill>
              </a:rPr>
              <a:t>Calibrations and validation for quality control</a:t>
            </a:r>
          </a:p>
        </p:txBody>
      </p:sp>
      <p:sp>
        <p:nvSpPr>
          <p:cNvPr id="16" name="正方形/長方形 15"/>
          <p:cNvSpPr/>
          <p:nvPr/>
        </p:nvSpPr>
        <p:spPr>
          <a:xfrm>
            <a:off x="3544386" y="4808077"/>
            <a:ext cx="4603561" cy="306286"/>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2400" b="1" dirty="0">
                <a:solidFill>
                  <a:schemeClr val="tx1"/>
                </a:solidFill>
                <a:latin typeface="+mj-ea"/>
                <a:ea typeface="+mj-ea"/>
              </a:rPr>
              <a:t>CEOS</a:t>
            </a:r>
            <a:endParaRPr kumimoji="1" lang="en-US" altLang="ja-JP" sz="2400" b="1" dirty="0">
              <a:solidFill>
                <a:schemeClr val="tx1"/>
              </a:solidFill>
              <a:latin typeface="+mj-ea"/>
              <a:ea typeface="+mj-ea"/>
            </a:endParaRPr>
          </a:p>
        </p:txBody>
      </p:sp>
      <p:cxnSp>
        <p:nvCxnSpPr>
          <p:cNvPr id="71" name="直線コネクタ 70"/>
          <p:cNvCxnSpPr/>
          <p:nvPr/>
        </p:nvCxnSpPr>
        <p:spPr>
          <a:xfrm flipH="1" flipV="1">
            <a:off x="4687910" y="2575775"/>
            <a:ext cx="2373" cy="563806"/>
          </a:xfrm>
          <a:prstGeom prst="line">
            <a:avLst/>
          </a:prstGeom>
          <a:ln w="85725">
            <a:solidFill>
              <a:schemeClr val="tx1">
                <a:lumMod val="50000"/>
                <a:lumOff val="50000"/>
              </a:schemeClr>
            </a:solidFill>
            <a:prstDash val="sysDot"/>
          </a:ln>
        </p:spPr>
        <p:style>
          <a:lnRef idx="2">
            <a:schemeClr val="accent1"/>
          </a:lnRef>
          <a:fillRef idx="0">
            <a:schemeClr val="accent1"/>
          </a:fillRef>
          <a:effectRef idx="1">
            <a:schemeClr val="accent1"/>
          </a:effectRef>
          <a:fontRef idx="minor">
            <a:schemeClr val="tx1"/>
          </a:fontRef>
        </p:style>
      </p:cxnSp>
      <p:sp>
        <p:nvSpPr>
          <p:cNvPr id="74" name="正方形/長方形 73"/>
          <p:cNvSpPr/>
          <p:nvPr/>
        </p:nvSpPr>
        <p:spPr>
          <a:xfrm>
            <a:off x="8001370" y="5814837"/>
            <a:ext cx="696066" cy="725223"/>
          </a:xfrm>
          <a:prstGeom prst="rect">
            <a:avLst/>
          </a:prstGeom>
          <a:solidFill>
            <a:schemeClr val="bg1"/>
          </a:solidFill>
          <a:ln w="19050">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1477" dirty="0">
                <a:solidFill>
                  <a:schemeClr val="tx1"/>
                </a:solidFill>
              </a:rPr>
              <a:t>CMA</a:t>
            </a:r>
          </a:p>
          <a:p>
            <a:pPr algn="ctr"/>
            <a:r>
              <a:rPr kumimoji="1" lang="en-US" altLang="ja-JP" sz="1108" dirty="0">
                <a:solidFill>
                  <a:schemeClr val="tx1"/>
                </a:solidFill>
              </a:rPr>
              <a:t>TanSat</a:t>
            </a:r>
          </a:p>
        </p:txBody>
      </p:sp>
      <p:sp>
        <p:nvSpPr>
          <p:cNvPr id="75" name="左矢印 34"/>
          <p:cNvSpPr/>
          <p:nvPr/>
        </p:nvSpPr>
        <p:spPr>
          <a:xfrm rot="5400000">
            <a:off x="6706305" y="4008956"/>
            <a:ext cx="962849" cy="516760"/>
          </a:xfrm>
          <a:prstGeom prst="leftArrow">
            <a:avLst>
              <a:gd name="adj1" fmla="val 50000"/>
              <a:gd name="adj2" fmla="val 34269"/>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78" name="左矢印 34"/>
          <p:cNvSpPr/>
          <p:nvPr/>
        </p:nvSpPr>
        <p:spPr>
          <a:xfrm rot="5400000">
            <a:off x="6774556" y="5104768"/>
            <a:ext cx="364394" cy="449927"/>
          </a:xfrm>
          <a:prstGeom prst="leftArrow">
            <a:avLst>
              <a:gd name="adj1" fmla="val 50000"/>
              <a:gd name="adj2" fmla="val 34269"/>
            </a:avLst>
          </a:prstGeom>
          <a:solidFill>
            <a:schemeClr val="bg1"/>
          </a:solidFill>
          <a:ln w="19050">
            <a:solidFill>
              <a:schemeClr val="tx1">
                <a:lumMod val="75000"/>
                <a:lumOff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22" name="加算記号 21"/>
          <p:cNvSpPr/>
          <p:nvPr/>
        </p:nvSpPr>
        <p:spPr>
          <a:xfrm>
            <a:off x="4423047" y="3176954"/>
            <a:ext cx="679002" cy="633046"/>
          </a:xfrm>
          <a:prstGeom prst="mathPlus">
            <a:avLst/>
          </a:prstGeom>
          <a:solidFill>
            <a:srgbClr val="FFFFFF"/>
          </a:solidFill>
          <a:ln w="25400" cap="flat">
            <a:solidFill>
              <a:schemeClr val="tx1">
                <a:lumMod val="65000"/>
                <a:lumOff val="35000"/>
              </a:schemeClr>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2202" tIns="42202" rIns="42202" bIns="42202" numCol="1" spcCol="38100" rtlCol="0" anchor="ctr">
            <a:spAutoFit/>
          </a:bodyPr>
          <a:lstStyle/>
          <a:p>
            <a:pPr defTabSz="422041" latinLnBrk="1" hangingPunct="0"/>
            <a:endParaRPr lang="ja-JP" altLang="en-US" dirty="0">
              <a:solidFill>
                <a:srgbClr val="002569"/>
              </a:solidFill>
            </a:endParaRPr>
          </a:p>
        </p:txBody>
      </p:sp>
      <p:sp>
        <p:nvSpPr>
          <p:cNvPr id="25" name="正方形/長方形 24"/>
          <p:cNvSpPr/>
          <p:nvPr/>
        </p:nvSpPr>
        <p:spPr>
          <a:xfrm>
            <a:off x="4466492" y="5209401"/>
            <a:ext cx="4220308" cy="276999"/>
          </a:xfrm>
          <a:prstGeom prst="rect">
            <a:avLst/>
          </a:prstGeom>
        </p:spPr>
        <p:txBody>
          <a:bodyPr>
            <a:spAutoFit/>
          </a:bodyPr>
          <a:lstStyle/>
          <a:p>
            <a:r>
              <a:rPr lang="en-US" altLang="ja-JP" sz="1200" b="1" dirty="0">
                <a:solidFill>
                  <a:schemeClr val="tx1">
                    <a:lumMod val="65000"/>
                    <a:lumOff val="35000"/>
                  </a:schemeClr>
                </a:solidFill>
              </a:rPr>
              <a:t>Provide and share GHG data</a:t>
            </a:r>
            <a:endParaRPr lang="ja-JP" altLang="en-US" sz="1200" b="1" dirty="0">
              <a:solidFill>
                <a:schemeClr val="tx1">
                  <a:lumMod val="65000"/>
                  <a:lumOff val="35000"/>
                </a:schemeClr>
              </a:solidFill>
            </a:endParaRPr>
          </a:p>
        </p:txBody>
      </p:sp>
      <p:grpSp>
        <p:nvGrpSpPr>
          <p:cNvPr id="54" name="グループ化 53"/>
          <p:cNvGrpSpPr/>
          <p:nvPr/>
        </p:nvGrpSpPr>
        <p:grpSpPr>
          <a:xfrm>
            <a:off x="486314" y="5501335"/>
            <a:ext cx="4366342" cy="1084846"/>
            <a:chOff x="980932" y="5940216"/>
            <a:chExt cx="3697428" cy="855038"/>
          </a:xfrm>
        </p:grpSpPr>
        <p:cxnSp>
          <p:nvCxnSpPr>
            <p:cNvPr id="42" name="直線コネクタ 41"/>
            <p:cNvCxnSpPr/>
            <p:nvPr/>
          </p:nvCxnSpPr>
          <p:spPr>
            <a:xfrm>
              <a:off x="3924474" y="6152311"/>
              <a:ext cx="753886" cy="11727"/>
            </a:xfrm>
            <a:prstGeom prst="line">
              <a:avLst/>
            </a:prstGeom>
            <a:noFill/>
            <a:ln w="57150" cap="flat">
              <a:solidFill>
                <a:schemeClr val="bg1">
                  <a:lumMod val="75000"/>
                </a:schemeClr>
              </a:solidFill>
              <a:prstDash val="solid"/>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cxnSp>
          <p:nvCxnSpPr>
            <p:cNvPr id="85" name="直線コネクタ 84"/>
            <p:cNvCxnSpPr/>
            <p:nvPr/>
          </p:nvCxnSpPr>
          <p:spPr>
            <a:xfrm flipV="1">
              <a:off x="990600" y="6781269"/>
              <a:ext cx="3681797" cy="9175"/>
            </a:xfrm>
            <a:prstGeom prst="line">
              <a:avLst/>
            </a:prstGeom>
            <a:noFill/>
            <a:ln w="57150" cap="flat">
              <a:solidFill>
                <a:schemeClr val="bg1">
                  <a:lumMod val="75000"/>
                </a:schemeClr>
              </a:solidFill>
              <a:prstDash val="solid"/>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cxnSp>
          <p:nvCxnSpPr>
            <p:cNvPr id="86" name="直線コネクタ 85"/>
            <p:cNvCxnSpPr/>
            <p:nvPr/>
          </p:nvCxnSpPr>
          <p:spPr>
            <a:xfrm flipH="1">
              <a:off x="4669992" y="6164038"/>
              <a:ext cx="8367" cy="604851"/>
            </a:xfrm>
            <a:prstGeom prst="line">
              <a:avLst/>
            </a:prstGeom>
            <a:noFill/>
            <a:ln w="57150" cap="flat">
              <a:solidFill>
                <a:schemeClr val="bg1">
                  <a:lumMod val="75000"/>
                </a:schemeClr>
              </a:solidFill>
              <a:prstDash val="solid"/>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cxnSp>
          <p:nvCxnSpPr>
            <p:cNvPr id="87" name="直線コネクタ 86"/>
            <p:cNvCxnSpPr/>
            <p:nvPr/>
          </p:nvCxnSpPr>
          <p:spPr>
            <a:xfrm>
              <a:off x="990600" y="5943600"/>
              <a:ext cx="0" cy="851654"/>
            </a:xfrm>
            <a:prstGeom prst="line">
              <a:avLst/>
            </a:prstGeom>
            <a:noFill/>
            <a:ln w="57150" cap="flat">
              <a:solidFill>
                <a:schemeClr val="bg1">
                  <a:lumMod val="75000"/>
                </a:schemeClr>
              </a:solidFill>
              <a:prstDash val="solid"/>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cxnSp>
          <p:nvCxnSpPr>
            <p:cNvPr id="88" name="直線コネクタ 87"/>
            <p:cNvCxnSpPr/>
            <p:nvPr/>
          </p:nvCxnSpPr>
          <p:spPr>
            <a:xfrm flipV="1">
              <a:off x="980932" y="5940216"/>
              <a:ext cx="2959287" cy="22043"/>
            </a:xfrm>
            <a:prstGeom prst="line">
              <a:avLst/>
            </a:prstGeom>
            <a:noFill/>
            <a:ln w="57150" cap="flat">
              <a:solidFill>
                <a:schemeClr val="bg1">
                  <a:lumMod val="75000"/>
                </a:schemeClr>
              </a:solidFill>
              <a:prstDash val="solid"/>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grpSp>
      <p:pic>
        <p:nvPicPr>
          <p:cNvPr id="90" name="図 89"/>
          <p:cNvPicPr>
            <a:picLocks noChangeAspect="1"/>
          </p:cNvPicPr>
          <p:nvPr/>
        </p:nvPicPr>
        <p:blipFill>
          <a:blip r:embed="rId3"/>
          <a:stretch>
            <a:fillRect/>
          </a:stretch>
        </p:blipFill>
        <p:spPr>
          <a:xfrm>
            <a:off x="3184165" y="1238578"/>
            <a:ext cx="2312946" cy="770437"/>
          </a:xfrm>
          <a:prstGeom prst="rect">
            <a:avLst/>
          </a:prstGeom>
        </p:spPr>
      </p:pic>
      <p:sp>
        <p:nvSpPr>
          <p:cNvPr id="40" name="正方形/長方形 39"/>
          <p:cNvSpPr/>
          <p:nvPr/>
        </p:nvSpPr>
        <p:spPr>
          <a:xfrm>
            <a:off x="2626537" y="5767799"/>
            <a:ext cx="1252437" cy="750701"/>
          </a:xfrm>
          <a:prstGeom prst="rect">
            <a:avLst/>
          </a:prstGeom>
          <a:solidFill>
            <a:schemeClr val="bg1"/>
          </a:solidFill>
          <a:ln w="19050" cmpd="sng">
            <a:solidFill>
              <a:schemeClr val="tx1">
                <a:lumMod val="65000"/>
                <a:lumOff val="35000"/>
              </a:schemeClr>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lnSpc>
                <a:spcPts val="1108"/>
              </a:lnSpc>
            </a:pPr>
            <a:r>
              <a:rPr lang="en-US" altLang="ja-JP" sz="1108" dirty="0">
                <a:solidFill>
                  <a:schemeClr val="tx1"/>
                </a:solidFill>
              </a:rPr>
              <a:t>Ministry of Education, Sports, Culture, Science and Technology </a:t>
            </a:r>
            <a:endParaRPr kumimoji="1" lang="en-US" altLang="ja-JP" sz="1108" dirty="0">
              <a:solidFill>
                <a:schemeClr val="tx1"/>
              </a:solidFill>
            </a:endParaRPr>
          </a:p>
        </p:txBody>
      </p:sp>
      <p:cxnSp>
        <p:nvCxnSpPr>
          <p:cNvPr id="89" name="直線コネクタ 88"/>
          <p:cNvCxnSpPr/>
          <p:nvPr/>
        </p:nvCxnSpPr>
        <p:spPr>
          <a:xfrm>
            <a:off x="3980975" y="5455190"/>
            <a:ext cx="3420" cy="313219"/>
          </a:xfrm>
          <a:prstGeom prst="line">
            <a:avLst/>
          </a:prstGeom>
          <a:noFill/>
          <a:ln w="57150" cap="flat">
            <a:solidFill>
              <a:schemeClr val="bg1">
                <a:lumMod val="75000"/>
              </a:schemeClr>
            </a:solidFill>
            <a:prstDash val="solid"/>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pic>
        <p:nvPicPr>
          <p:cNvPr id="44" name="図 43"/>
          <p:cNvPicPr>
            <a:picLocks noChangeAspect="1"/>
          </p:cNvPicPr>
          <p:nvPr/>
        </p:nvPicPr>
        <p:blipFill>
          <a:blip r:embed="rId4">
            <a:clrChange>
              <a:clrFrom>
                <a:srgbClr val="EDF2F8"/>
              </a:clrFrom>
              <a:clrTo>
                <a:srgbClr val="EDF2F8">
                  <a:alpha val="0"/>
                </a:srgbClr>
              </a:clrTo>
            </a:clrChange>
          </a:blip>
          <a:stretch>
            <a:fillRect/>
          </a:stretch>
        </p:blipFill>
        <p:spPr>
          <a:xfrm>
            <a:off x="5830068" y="1529315"/>
            <a:ext cx="1278376" cy="1156625"/>
          </a:xfrm>
          <a:prstGeom prst="rect">
            <a:avLst/>
          </a:prstGeom>
        </p:spPr>
      </p:pic>
      <p:sp>
        <p:nvSpPr>
          <p:cNvPr id="46" name="加算記号 45"/>
          <p:cNvSpPr/>
          <p:nvPr/>
        </p:nvSpPr>
        <p:spPr>
          <a:xfrm>
            <a:off x="2049336" y="5927541"/>
            <a:ext cx="434604" cy="391852"/>
          </a:xfrm>
          <a:prstGeom prst="mathPlus">
            <a:avLst/>
          </a:prstGeom>
          <a:solidFill>
            <a:srgbClr val="FFFFFF"/>
          </a:solidFill>
          <a:ln w="25400" cap="flat">
            <a:solidFill>
              <a:schemeClr val="tx1">
                <a:lumMod val="65000"/>
                <a:lumOff val="35000"/>
              </a:schemeClr>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2202" tIns="42202" rIns="42202" bIns="42202" numCol="1" spcCol="38100" rtlCol="0" anchor="ctr">
            <a:spAutoFit/>
          </a:bodyPr>
          <a:lstStyle/>
          <a:p>
            <a:pPr defTabSz="422041" latinLnBrk="1" hangingPunct="0"/>
            <a:endParaRPr lang="ja-JP" altLang="en-US" dirty="0">
              <a:solidFill>
                <a:srgbClr val="002569"/>
              </a:solidFill>
            </a:endParaRPr>
          </a:p>
        </p:txBody>
      </p:sp>
      <p:sp>
        <p:nvSpPr>
          <p:cNvPr id="43" name="正方形/長方形 42"/>
          <p:cNvSpPr/>
          <p:nvPr/>
        </p:nvSpPr>
        <p:spPr>
          <a:xfrm>
            <a:off x="4157165" y="6477735"/>
            <a:ext cx="4741469" cy="373302"/>
          </a:xfrm>
          <a:prstGeom prst="rect">
            <a:avLst/>
          </a:prstGeom>
          <a:noFill/>
          <a:ln w="19050" cmpd="sng">
            <a:no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lnSpc>
                <a:spcPts val="1108"/>
              </a:lnSpc>
            </a:pPr>
            <a:r>
              <a:rPr lang="en-US" altLang="ja-JP" sz="1015" dirty="0">
                <a:solidFill>
                  <a:schemeClr val="tx1"/>
                </a:solidFill>
              </a:rPr>
              <a:t>*GOSAT/GOSAT-2 are joint projects by Ministry of Environment, NIES and JAXA .</a:t>
            </a:r>
            <a:endParaRPr kumimoji="1" lang="en-US" altLang="ja-JP" sz="1015" dirty="0">
              <a:solidFill>
                <a:schemeClr val="tx1"/>
              </a:solidFill>
            </a:endParaRPr>
          </a:p>
        </p:txBody>
      </p:sp>
      <p:sp>
        <p:nvSpPr>
          <p:cNvPr id="39" name="正方形/長方形 38"/>
          <p:cNvSpPr/>
          <p:nvPr/>
        </p:nvSpPr>
        <p:spPr>
          <a:xfrm>
            <a:off x="7214907" y="5814837"/>
            <a:ext cx="786577" cy="734186"/>
          </a:xfrm>
          <a:prstGeom prst="rect">
            <a:avLst/>
          </a:prstGeom>
          <a:solidFill>
            <a:schemeClr val="bg1"/>
          </a:solidFill>
          <a:ln w="19050">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1477" dirty="0">
                <a:solidFill>
                  <a:schemeClr val="tx1"/>
                </a:solidFill>
              </a:rPr>
              <a:t>DLR</a:t>
            </a:r>
          </a:p>
          <a:p>
            <a:pPr algn="ctr"/>
            <a:r>
              <a:rPr kumimoji="1" lang="en-US" altLang="ja-JP" sz="1108" dirty="0">
                <a:solidFill>
                  <a:schemeClr val="tx1"/>
                </a:solidFill>
              </a:rPr>
              <a:t>MERLIN</a:t>
            </a:r>
          </a:p>
        </p:txBody>
      </p:sp>
      <p:grpSp>
        <p:nvGrpSpPr>
          <p:cNvPr id="17" name="グループ化 16"/>
          <p:cNvGrpSpPr/>
          <p:nvPr/>
        </p:nvGrpSpPr>
        <p:grpSpPr>
          <a:xfrm>
            <a:off x="458122" y="2199312"/>
            <a:ext cx="2080612" cy="796527"/>
            <a:chOff x="711436" y="1508916"/>
            <a:chExt cx="2253996" cy="862904"/>
          </a:xfrm>
        </p:grpSpPr>
        <p:sp>
          <p:nvSpPr>
            <p:cNvPr id="14" name="正方形/長方形 13"/>
            <p:cNvSpPr/>
            <p:nvPr/>
          </p:nvSpPr>
          <p:spPr>
            <a:xfrm>
              <a:off x="711436" y="1508916"/>
              <a:ext cx="2253996" cy="862904"/>
            </a:xfrm>
            <a:prstGeom prst="rect">
              <a:avLst/>
            </a:prstGeom>
            <a:solidFill>
              <a:schemeClr val="bg1"/>
            </a:solidFill>
            <a:ln w="25400">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grpSp>
          <p:nvGrpSpPr>
            <p:cNvPr id="15" name="グループ化 14"/>
            <p:cNvGrpSpPr/>
            <p:nvPr/>
          </p:nvGrpSpPr>
          <p:grpSpPr>
            <a:xfrm>
              <a:off x="1012945" y="1545424"/>
              <a:ext cx="1773184" cy="737621"/>
              <a:chOff x="715959" y="1670692"/>
              <a:chExt cx="1773184" cy="737621"/>
            </a:xfrm>
          </p:grpSpPr>
          <p:pic>
            <p:nvPicPr>
              <p:cNvPr id="4" name="図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9910" y="2069030"/>
                <a:ext cx="1062449" cy="339283"/>
              </a:xfrm>
              <a:prstGeom prst="rect">
                <a:avLst/>
              </a:prstGeom>
            </p:spPr>
          </p:pic>
          <p:pic>
            <p:nvPicPr>
              <p:cNvPr id="6" name="図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37421" y="1670692"/>
                <a:ext cx="1151722" cy="397146"/>
              </a:xfrm>
              <a:prstGeom prst="rect">
                <a:avLst/>
              </a:prstGeom>
            </p:spPr>
          </p:pic>
          <p:pic>
            <p:nvPicPr>
              <p:cNvPr id="11" name="図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5959" y="1734117"/>
                <a:ext cx="529097" cy="275253"/>
              </a:xfrm>
              <a:prstGeom prst="rect">
                <a:avLst/>
              </a:prstGeom>
            </p:spPr>
          </p:pic>
        </p:grpSp>
      </p:grpSp>
      <p:sp>
        <p:nvSpPr>
          <p:cNvPr id="50" name="テキスト ボックス 49"/>
          <p:cNvSpPr txBox="1"/>
          <p:nvPr/>
        </p:nvSpPr>
        <p:spPr>
          <a:xfrm>
            <a:off x="242508" y="1816963"/>
            <a:ext cx="2828140" cy="276999"/>
          </a:xfrm>
          <a:prstGeom prst="rect">
            <a:avLst/>
          </a:prstGeom>
          <a:noFill/>
        </p:spPr>
        <p:txBody>
          <a:bodyPr wrap="square" rtlCol="0">
            <a:spAutoFit/>
          </a:bodyPr>
          <a:lstStyle/>
          <a:p>
            <a:pPr marL="263776" indent="-263776">
              <a:buFont typeface="Wingdings" panose="05000000000000000000" pitchFamily="2" charset="2"/>
              <a:buChar char="u"/>
            </a:pPr>
            <a:r>
              <a:rPr lang="en-US" altLang="ja-JP" sz="1200" b="1" dirty="0">
                <a:solidFill>
                  <a:schemeClr val="tx1">
                    <a:lumMod val="65000"/>
                    <a:lumOff val="35000"/>
                  </a:schemeClr>
                </a:solidFill>
              </a:rPr>
              <a:t>Support coordination with IPCC</a:t>
            </a:r>
          </a:p>
        </p:txBody>
      </p:sp>
      <p:sp>
        <p:nvSpPr>
          <p:cNvPr id="3" name="スライド番号プレースホルダー 2"/>
          <p:cNvSpPr>
            <a:spLocks noGrp="1"/>
          </p:cNvSpPr>
          <p:nvPr>
            <p:ph type="sldNum" sz="quarter" idx="12"/>
          </p:nvPr>
        </p:nvSpPr>
        <p:spPr/>
        <p:txBody>
          <a:bodyPr/>
          <a:lstStyle/>
          <a:p>
            <a:fld id="{39C6FC07-3F76-2B47-A200-EB83A73F3AB4}" type="slidenum">
              <a:rPr kumimoji="1" lang="ja-JP" altLang="en-US" smtClean="0"/>
              <a:t>3</a:t>
            </a:fld>
            <a:endParaRPr kumimoji="1" lang="ja-JP" altLang="en-US" dirty="0"/>
          </a:p>
        </p:txBody>
      </p:sp>
      <p:sp>
        <p:nvSpPr>
          <p:cNvPr id="68" name="正方形/長方形 67"/>
          <p:cNvSpPr/>
          <p:nvPr/>
        </p:nvSpPr>
        <p:spPr>
          <a:xfrm>
            <a:off x="3982065" y="5560779"/>
            <a:ext cx="4715258" cy="254790"/>
          </a:xfrm>
          <a:prstGeom prst="rect">
            <a:avLst/>
          </a:prstGeom>
          <a:solidFill>
            <a:schemeClr val="bg1"/>
          </a:solidFill>
          <a:ln w="19050">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dirty="0">
                <a:solidFill>
                  <a:schemeClr val="tx1"/>
                </a:solidFill>
              </a:rPr>
              <a:t>Space Agencies</a:t>
            </a:r>
            <a:endParaRPr kumimoji="1" lang="en-US" altLang="ja-JP" dirty="0">
              <a:solidFill>
                <a:schemeClr val="tx1"/>
              </a:solidFill>
            </a:endParaRPr>
          </a:p>
        </p:txBody>
      </p:sp>
      <p:grpSp>
        <p:nvGrpSpPr>
          <p:cNvPr id="41" name="グループ化 40"/>
          <p:cNvGrpSpPr/>
          <p:nvPr/>
        </p:nvGrpSpPr>
        <p:grpSpPr>
          <a:xfrm>
            <a:off x="-29430" y="2630270"/>
            <a:ext cx="3177373" cy="3985227"/>
            <a:chOff x="298764" y="2652386"/>
            <a:chExt cx="3177373" cy="3985227"/>
          </a:xfrm>
        </p:grpSpPr>
        <p:grpSp>
          <p:nvGrpSpPr>
            <p:cNvPr id="37" name="グループ化 36"/>
            <p:cNvGrpSpPr/>
            <p:nvPr/>
          </p:nvGrpSpPr>
          <p:grpSpPr>
            <a:xfrm>
              <a:off x="298764" y="2652386"/>
              <a:ext cx="3177373" cy="3985227"/>
              <a:chOff x="298764" y="2652386"/>
              <a:chExt cx="3177373" cy="3985227"/>
            </a:xfrm>
          </p:grpSpPr>
          <p:grpSp>
            <p:nvGrpSpPr>
              <p:cNvPr id="30" name="グループ化 29"/>
              <p:cNvGrpSpPr/>
              <p:nvPr/>
            </p:nvGrpSpPr>
            <p:grpSpPr>
              <a:xfrm>
                <a:off x="814853" y="2947035"/>
                <a:ext cx="2661284" cy="3690578"/>
                <a:chOff x="814853" y="2947035"/>
                <a:chExt cx="2661284" cy="3690578"/>
              </a:xfrm>
            </p:grpSpPr>
            <p:sp>
              <p:nvSpPr>
                <p:cNvPr id="5" name="楕円 4"/>
                <p:cNvSpPr/>
                <p:nvPr/>
              </p:nvSpPr>
              <p:spPr>
                <a:xfrm>
                  <a:off x="814853" y="2947035"/>
                  <a:ext cx="2661284" cy="3690578"/>
                </a:xfrm>
                <a:prstGeom prst="ellipse">
                  <a:avLst/>
                </a:prstGeom>
                <a:solidFill>
                  <a:srgbClr val="558ED5">
                    <a:alpha val="54902"/>
                  </a:srgbClr>
                </a:solidFill>
                <a:ln w="76200" cap="flat">
                  <a:solidFill>
                    <a:schemeClr val="tx2">
                      <a:lumMod val="60000"/>
                      <a:lumOff val="40000"/>
                    </a:schemeClr>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ja-JP" altLang="en-US" sz="1800" b="0" i="0" u="none" strike="noStrike" cap="none" spc="0" normalizeH="0" baseline="0" dirty="0">
                    <a:ln>
                      <a:noFill/>
                    </a:ln>
                    <a:solidFill>
                      <a:srgbClr val="002569"/>
                    </a:solidFill>
                    <a:effectLst/>
                    <a:uFillTx/>
                  </a:endParaRPr>
                </a:p>
              </p:txBody>
            </p:sp>
            <p:sp>
              <p:nvSpPr>
                <p:cNvPr id="65" name="テキスト ボックス 64"/>
                <p:cNvSpPr txBox="1"/>
                <p:nvPr/>
              </p:nvSpPr>
              <p:spPr>
                <a:xfrm>
                  <a:off x="840345" y="4494819"/>
                  <a:ext cx="2600358" cy="584773"/>
                </a:xfrm>
                <a:prstGeom prst="rect">
                  <a:avLst/>
                </a:prstGeom>
                <a:solidFill>
                  <a:schemeClr val="tx2">
                    <a:lumMod val="20000"/>
                    <a:lumOff val="80000"/>
                  </a:schemeClr>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hangingPunct="0">
                    <a:lnSpc>
                      <a:spcPct val="100000"/>
                    </a:lnSpc>
                    <a:spcBef>
                      <a:spcPts val="0"/>
                    </a:spcBef>
                    <a:spcAft>
                      <a:spcPts val="0"/>
                    </a:spcAft>
                    <a:buClrTx/>
                    <a:buSzTx/>
                    <a:buFontTx/>
                    <a:buNone/>
                    <a:tabLst/>
                  </a:pPr>
                  <a:r>
                    <a:rPr lang="en-US" altLang="ja-JP" sz="1600" b="1" dirty="0"/>
                    <a:t>MOE/NIES “Methodology Document”</a:t>
                  </a:r>
                  <a:endParaRPr kumimoji="0" lang="ja-JP" altLang="en-US" sz="1600" b="1" i="0" u="none" strike="noStrike" cap="none" spc="0" normalizeH="0" baseline="0" dirty="0">
                    <a:ln>
                      <a:noFill/>
                    </a:ln>
                    <a:solidFill>
                      <a:srgbClr val="002569"/>
                    </a:solidFill>
                    <a:effectLst/>
                    <a:uFillTx/>
                  </a:endParaRPr>
                </a:p>
              </p:txBody>
            </p:sp>
          </p:grpSp>
          <p:sp>
            <p:nvSpPr>
              <p:cNvPr id="31" name="吹き出し: 円形 30"/>
              <p:cNvSpPr/>
              <p:nvPr/>
            </p:nvSpPr>
            <p:spPr>
              <a:xfrm>
                <a:off x="298764" y="2652386"/>
                <a:ext cx="1793342" cy="639346"/>
              </a:xfrm>
              <a:prstGeom prst="wedgeEllipseCallout">
                <a:avLst>
                  <a:gd name="adj1" fmla="val 15602"/>
                  <a:gd name="adj2" fmla="val 98137"/>
                </a:avLst>
              </a:prstGeom>
              <a:solidFill>
                <a:schemeClr val="tx2">
                  <a:lumMod val="60000"/>
                  <a:lumOff val="40000"/>
                </a:schemeClr>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ja-JP" altLang="en-US" sz="1800" b="0" i="0" u="none" strike="noStrike" cap="none" spc="0" normalizeH="0" baseline="0" dirty="0">
                  <a:ln>
                    <a:noFill/>
                  </a:ln>
                  <a:solidFill>
                    <a:srgbClr val="002569"/>
                  </a:solidFill>
                  <a:effectLst/>
                  <a:uFillTx/>
                </a:endParaRPr>
              </a:p>
            </p:txBody>
          </p:sp>
        </p:grpSp>
        <p:sp>
          <p:nvSpPr>
            <p:cNvPr id="34" name="テキスト ボックス 33"/>
            <p:cNvSpPr txBox="1"/>
            <p:nvPr/>
          </p:nvSpPr>
          <p:spPr>
            <a:xfrm>
              <a:off x="361598" y="2749606"/>
              <a:ext cx="1758779"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1" lang="en-US" altLang="ja-JP" b="1" u="sng" dirty="0">
                  <a:solidFill>
                    <a:schemeClr val="bg1"/>
                  </a:solidFill>
                </a:rPr>
                <a:t>CEOS Review</a:t>
              </a:r>
              <a:endParaRPr kumimoji="1" lang="ja-JP" altLang="en-US" b="1" u="sng" dirty="0">
                <a:solidFill>
                  <a:schemeClr val="bg1"/>
                </a:solidFill>
              </a:endParaRPr>
            </a:p>
          </p:txBody>
        </p:sp>
      </p:grpSp>
      <p:sp>
        <p:nvSpPr>
          <p:cNvPr id="24" name="矢印: 左右 23"/>
          <p:cNvSpPr/>
          <p:nvPr/>
        </p:nvSpPr>
        <p:spPr>
          <a:xfrm>
            <a:off x="2497418" y="2523085"/>
            <a:ext cx="2126919" cy="484632"/>
          </a:xfrm>
          <a:prstGeom prst="leftRightArrow">
            <a:avLst/>
          </a:prstGeom>
          <a:solidFill>
            <a:schemeClr val="bg1">
              <a:lumMod val="65000"/>
            </a:schemeClr>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ja-JP" altLang="en-US" sz="1800" b="0" i="0" u="none" strike="noStrike" cap="none" spc="0" normalizeH="0" baseline="0" dirty="0">
              <a:ln>
                <a:noFill/>
              </a:ln>
              <a:solidFill>
                <a:srgbClr val="002569"/>
              </a:solidFill>
              <a:effectLst/>
              <a:uFillTx/>
            </a:endParaRPr>
          </a:p>
        </p:txBody>
      </p:sp>
      <p:grpSp>
        <p:nvGrpSpPr>
          <p:cNvPr id="36" name="グループ化 35"/>
          <p:cNvGrpSpPr/>
          <p:nvPr/>
        </p:nvGrpSpPr>
        <p:grpSpPr>
          <a:xfrm>
            <a:off x="3524030" y="2416600"/>
            <a:ext cx="4518317" cy="826456"/>
            <a:chOff x="3524030" y="2416600"/>
            <a:chExt cx="4518317" cy="826456"/>
          </a:xfrm>
        </p:grpSpPr>
        <p:sp>
          <p:nvSpPr>
            <p:cNvPr id="28" name="楕円 27"/>
            <p:cNvSpPr/>
            <p:nvPr/>
          </p:nvSpPr>
          <p:spPr>
            <a:xfrm>
              <a:off x="3524030" y="2416600"/>
              <a:ext cx="2266560" cy="826456"/>
            </a:xfrm>
            <a:prstGeom prst="ellipse">
              <a:avLst/>
            </a:prstGeom>
            <a:solidFill>
              <a:srgbClr val="FF33CC">
                <a:alpha val="54902"/>
              </a:srgbClr>
            </a:solidFill>
            <a:ln w="76200" cap="flat">
              <a:solidFill>
                <a:srgbClr val="FF33CC"/>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ja-JP" altLang="en-US" sz="1800" b="0" i="0" u="none" strike="noStrike" cap="none" spc="0" normalizeH="0" baseline="0" dirty="0">
                <a:ln>
                  <a:noFill/>
                </a:ln>
                <a:solidFill>
                  <a:srgbClr val="002569"/>
                </a:solidFill>
                <a:effectLst/>
                <a:uFillTx/>
              </a:endParaRPr>
            </a:p>
          </p:txBody>
        </p:sp>
        <p:sp>
          <p:nvSpPr>
            <p:cNvPr id="77" name="テキスト ボックス 76"/>
            <p:cNvSpPr txBox="1"/>
            <p:nvPr/>
          </p:nvSpPr>
          <p:spPr>
            <a:xfrm>
              <a:off x="5294812" y="2546759"/>
              <a:ext cx="2747535" cy="584773"/>
            </a:xfrm>
            <a:prstGeom prst="rect">
              <a:avLst/>
            </a:prstGeom>
            <a:solidFill>
              <a:schemeClr val="accent2">
                <a:lumMod val="40000"/>
                <a:lumOff val="60000"/>
              </a:schemeClr>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l" rtl="0" hangingPunct="0"/>
              <a:r>
                <a:rPr lang="en-US" altLang="ja-JP" sz="1600" b="1" dirty="0">
                  <a:solidFill>
                    <a:srgbClr val="C00000"/>
                  </a:solidFill>
                </a:rPr>
                <a:t> Engagement with International Bodies</a:t>
              </a:r>
            </a:p>
          </p:txBody>
        </p:sp>
      </p:grpSp>
      <p:sp>
        <p:nvSpPr>
          <p:cNvPr id="18" name="テキスト ボックス 17"/>
          <p:cNvSpPr txBox="1"/>
          <p:nvPr/>
        </p:nvSpPr>
        <p:spPr>
          <a:xfrm>
            <a:off x="1421064" y="3388507"/>
            <a:ext cx="797737" cy="76943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1" lang="en-US" altLang="ja-JP" sz="4400" b="1" dirty="0">
                <a:solidFill>
                  <a:schemeClr val="tx2"/>
                </a:solidFill>
              </a:rPr>
              <a:t>D</a:t>
            </a:r>
            <a:endParaRPr kumimoji="1" lang="ja-JP" altLang="en-US" sz="4400" b="1" dirty="0">
              <a:solidFill>
                <a:schemeClr val="tx2"/>
              </a:solidFill>
            </a:endParaRPr>
          </a:p>
        </p:txBody>
      </p:sp>
      <p:sp>
        <p:nvSpPr>
          <p:cNvPr id="79" name="テキスト ボックス 78"/>
          <p:cNvSpPr txBox="1"/>
          <p:nvPr/>
        </p:nvSpPr>
        <p:spPr>
          <a:xfrm>
            <a:off x="4760275" y="2438819"/>
            <a:ext cx="797737" cy="76943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1" lang="en-US" altLang="ja-JP" sz="4400" b="1" dirty="0">
                <a:solidFill>
                  <a:schemeClr val="bg1"/>
                </a:solidFill>
              </a:rPr>
              <a:t>C</a:t>
            </a:r>
            <a:endParaRPr kumimoji="1" lang="ja-JP" altLang="en-US" sz="4400" b="1" dirty="0">
              <a:solidFill>
                <a:schemeClr val="bg1"/>
              </a:solidFill>
            </a:endParaRPr>
          </a:p>
        </p:txBody>
      </p:sp>
      <p:grpSp>
        <p:nvGrpSpPr>
          <p:cNvPr id="27" name="グループ化 26">
            <a:extLst>
              <a:ext uri="{FF2B5EF4-FFF2-40B4-BE49-F238E27FC236}">
                <a16:creationId xmlns:a16="http://schemas.microsoft.com/office/drawing/2014/main" id="{416D463D-910A-41B1-B590-A9E423B72E62}"/>
              </a:ext>
            </a:extLst>
          </p:cNvPr>
          <p:cNvGrpSpPr/>
          <p:nvPr/>
        </p:nvGrpSpPr>
        <p:grpSpPr>
          <a:xfrm>
            <a:off x="3279702" y="4570926"/>
            <a:ext cx="4735684" cy="2167253"/>
            <a:chOff x="3279702" y="4570926"/>
            <a:chExt cx="4735684" cy="2167253"/>
          </a:xfrm>
        </p:grpSpPr>
        <p:grpSp>
          <p:nvGrpSpPr>
            <p:cNvPr id="7" name="グループ化 6">
              <a:extLst>
                <a:ext uri="{FF2B5EF4-FFF2-40B4-BE49-F238E27FC236}">
                  <a16:creationId xmlns:a16="http://schemas.microsoft.com/office/drawing/2014/main" id="{5C4ED769-B4DC-4E9D-840E-DD5368E16AE0}"/>
                </a:ext>
              </a:extLst>
            </p:cNvPr>
            <p:cNvGrpSpPr/>
            <p:nvPr/>
          </p:nvGrpSpPr>
          <p:grpSpPr>
            <a:xfrm>
              <a:off x="3279702" y="4668225"/>
              <a:ext cx="4735684" cy="2069954"/>
              <a:chOff x="3181212" y="4653197"/>
              <a:chExt cx="4735684" cy="2069954"/>
            </a:xfrm>
          </p:grpSpPr>
          <p:grpSp>
            <p:nvGrpSpPr>
              <p:cNvPr id="32" name="グループ化 31"/>
              <p:cNvGrpSpPr/>
              <p:nvPr/>
            </p:nvGrpSpPr>
            <p:grpSpPr>
              <a:xfrm>
                <a:off x="3181212" y="4653197"/>
                <a:ext cx="4032622" cy="2069954"/>
                <a:chOff x="3613964" y="4621668"/>
                <a:chExt cx="3666020" cy="2069954"/>
              </a:xfrm>
            </p:grpSpPr>
            <p:sp>
              <p:nvSpPr>
                <p:cNvPr id="26" name="楕円 25"/>
                <p:cNvSpPr/>
                <p:nvPr/>
              </p:nvSpPr>
              <p:spPr>
                <a:xfrm>
                  <a:off x="3678545" y="5586725"/>
                  <a:ext cx="2095458" cy="1104897"/>
                </a:xfrm>
                <a:prstGeom prst="ellipse">
                  <a:avLst/>
                </a:prstGeom>
                <a:solidFill>
                  <a:srgbClr val="FCD5B5">
                    <a:alpha val="54902"/>
                  </a:srgbClr>
                </a:solidFill>
                <a:ln w="76200" cap="flat">
                  <a:solidFill>
                    <a:srgbClr val="FF9A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ja-JP" altLang="en-US" sz="1800" b="0" i="0" u="none" strike="noStrike" cap="none" spc="0" normalizeH="0" baseline="0" dirty="0">
                    <a:ln>
                      <a:noFill/>
                    </a:ln>
                    <a:solidFill>
                      <a:srgbClr val="002569"/>
                    </a:solidFill>
                    <a:effectLst/>
                    <a:uFillTx/>
                  </a:endParaRPr>
                </a:p>
              </p:txBody>
            </p:sp>
            <p:sp>
              <p:nvSpPr>
                <p:cNvPr id="70" name="楕円 69"/>
                <p:cNvSpPr/>
                <p:nvPr/>
              </p:nvSpPr>
              <p:spPr>
                <a:xfrm>
                  <a:off x="4147237" y="4621668"/>
                  <a:ext cx="3132747" cy="569574"/>
                </a:xfrm>
                <a:prstGeom prst="ellipse">
                  <a:avLst/>
                </a:prstGeom>
                <a:solidFill>
                  <a:srgbClr val="FCD5B5">
                    <a:alpha val="54902"/>
                  </a:srgbClr>
                </a:solidFill>
                <a:ln w="76200" cap="flat">
                  <a:solidFill>
                    <a:srgbClr val="FF9A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ja-JP" altLang="en-US" sz="1800" b="0" i="0" u="none" strike="noStrike" cap="none" spc="0" normalizeH="0" baseline="0" dirty="0">
                    <a:ln>
                      <a:noFill/>
                    </a:ln>
                    <a:solidFill>
                      <a:srgbClr val="002569"/>
                    </a:solidFill>
                    <a:effectLst/>
                    <a:uFillTx/>
                  </a:endParaRPr>
                </a:p>
              </p:txBody>
            </p:sp>
            <p:sp>
              <p:nvSpPr>
                <p:cNvPr id="76" name="テキスト ボックス 75"/>
                <p:cNvSpPr txBox="1"/>
                <p:nvPr/>
              </p:nvSpPr>
              <p:spPr>
                <a:xfrm>
                  <a:off x="3613964" y="5069216"/>
                  <a:ext cx="2977021" cy="584773"/>
                </a:xfrm>
                <a:prstGeom prst="rect">
                  <a:avLst/>
                </a:prstGeom>
                <a:solidFill>
                  <a:schemeClr val="accent6">
                    <a:lumMod val="40000"/>
                    <a:lumOff val="60000"/>
                  </a:schemeClr>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l" rtl="0" hangingPunct="0"/>
                  <a:r>
                    <a:rPr lang="en-US" altLang="ja-JP" sz="1600" b="1" dirty="0">
                      <a:solidFill>
                        <a:schemeClr val="accent6">
                          <a:lumMod val="75000"/>
                        </a:schemeClr>
                      </a:solidFill>
                    </a:rPr>
                    <a:t>Quality Control and Accuracy of GHG Data</a:t>
                  </a:r>
                </a:p>
              </p:txBody>
            </p:sp>
          </p:grpSp>
          <p:sp>
            <p:nvSpPr>
              <p:cNvPr id="80" name="テキスト ボックス 79">
                <a:extLst>
                  <a:ext uri="{FF2B5EF4-FFF2-40B4-BE49-F238E27FC236}">
                    <a16:creationId xmlns:a16="http://schemas.microsoft.com/office/drawing/2014/main" id="{3D692589-B9DA-425F-A40D-968141A35F83}"/>
                  </a:ext>
                </a:extLst>
              </p:cNvPr>
              <p:cNvSpPr txBox="1"/>
              <p:nvPr/>
            </p:nvSpPr>
            <p:spPr>
              <a:xfrm>
                <a:off x="7012002" y="4962724"/>
                <a:ext cx="904894" cy="369330"/>
              </a:xfrm>
              <a:prstGeom prst="rect">
                <a:avLst/>
              </a:prstGeom>
              <a:solidFill>
                <a:schemeClr val="bg1"/>
              </a:solidFill>
              <a:ln w="25400" cap="flat">
                <a:solidFill>
                  <a:srgbClr val="FFC000"/>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1" lang="en-US" altLang="ja-JP" dirty="0">
                    <a:solidFill>
                      <a:schemeClr val="accent6">
                        <a:lumMod val="75000"/>
                      </a:schemeClr>
                    </a:solidFill>
                  </a:rPr>
                  <a:t>AC-VC</a:t>
                </a:r>
                <a:endParaRPr kumimoji="1" lang="ja-JP" altLang="en-US" dirty="0">
                  <a:solidFill>
                    <a:schemeClr val="accent6">
                      <a:lumMod val="75000"/>
                    </a:schemeClr>
                  </a:solidFill>
                </a:endParaRPr>
              </a:p>
            </p:txBody>
          </p:sp>
          <p:sp>
            <p:nvSpPr>
              <p:cNvPr id="81" name="テキスト ボックス 80">
                <a:extLst>
                  <a:ext uri="{FF2B5EF4-FFF2-40B4-BE49-F238E27FC236}">
                    <a16:creationId xmlns:a16="http://schemas.microsoft.com/office/drawing/2014/main" id="{03FC8574-ED07-43A6-B4C4-1EABE1BE0875}"/>
                  </a:ext>
                </a:extLst>
              </p:cNvPr>
              <p:cNvSpPr txBox="1"/>
              <p:nvPr/>
            </p:nvSpPr>
            <p:spPr>
              <a:xfrm>
                <a:off x="6654716" y="4675966"/>
                <a:ext cx="904894" cy="369330"/>
              </a:xfrm>
              <a:prstGeom prst="rect">
                <a:avLst/>
              </a:prstGeom>
              <a:solidFill>
                <a:schemeClr val="bg1"/>
              </a:solidFill>
              <a:ln w="25400" cap="flat">
                <a:solidFill>
                  <a:srgbClr val="FFC000"/>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1" lang="en-US" altLang="ja-JP" dirty="0">
                    <a:solidFill>
                      <a:schemeClr val="accent6">
                        <a:lumMod val="75000"/>
                      </a:schemeClr>
                    </a:solidFill>
                  </a:rPr>
                  <a:t>WGCV</a:t>
                </a:r>
                <a:endParaRPr kumimoji="1" lang="ja-JP" altLang="en-US" dirty="0">
                  <a:solidFill>
                    <a:schemeClr val="accent6">
                      <a:lumMod val="75000"/>
                    </a:schemeClr>
                  </a:solidFill>
                </a:endParaRPr>
              </a:p>
            </p:txBody>
          </p:sp>
        </p:grpSp>
        <p:sp>
          <p:nvSpPr>
            <p:cNvPr id="72" name="テキスト ボックス 71">
              <a:extLst>
                <a:ext uri="{FF2B5EF4-FFF2-40B4-BE49-F238E27FC236}">
                  <a16:creationId xmlns:a16="http://schemas.microsoft.com/office/drawing/2014/main" id="{5D5990F6-29C7-4168-91FD-30E00A76B8AD}"/>
                </a:ext>
              </a:extLst>
            </p:cNvPr>
            <p:cNvSpPr txBox="1"/>
            <p:nvPr/>
          </p:nvSpPr>
          <p:spPr>
            <a:xfrm>
              <a:off x="4637270" y="4570926"/>
              <a:ext cx="797737" cy="76943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1" lang="en-US" altLang="ja-JP" sz="4400" b="1" dirty="0">
                  <a:solidFill>
                    <a:schemeClr val="accent6">
                      <a:lumMod val="50000"/>
                    </a:schemeClr>
                  </a:solidFill>
                </a:rPr>
                <a:t>B</a:t>
              </a:r>
              <a:endParaRPr kumimoji="1" lang="ja-JP" altLang="en-US" sz="4400" b="1" dirty="0">
                <a:solidFill>
                  <a:schemeClr val="accent6">
                    <a:lumMod val="50000"/>
                  </a:schemeClr>
                </a:solidFill>
              </a:endParaRPr>
            </a:p>
          </p:txBody>
        </p:sp>
      </p:grpSp>
      <p:grpSp>
        <p:nvGrpSpPr>
          <p:cNvPr id="29" name="グループ化 28">
            <a:extLst>
              <a:ext uri="{FF2B5EF4-FFF2-40B4-BE49-F238E27FC236}">
                <a16:creationId xmlns:a16="http://schemas.microsoft.com/office/drawing/2014/main" id="{58DC617A-1308-43B6-83B6-B0C22F523C77}"/>
              </a:ext>
            </a:extLst>
          </p:cNvPr>
          <p:cNvGrpSpPr/>
          <p:nvPr/>
        </p:nvGrpSpPr>
        <p:grpSpPr>
          <a:xfrm>
            <a:off x="3375800" y="5459603"/>
            <a:ext cx="4803751" cy="1310616"/>
            <a:chOff x="3375800" y="5459603"/>
            <a:chExt cx="4803751" cy="1310616"/>
          </a:xfrm>
        </p:grpSpPr>
        <p:grpSp>
          <p:nvGrpSpPr>
            <p:cNvPr id="38" name="グループ化 37"/>
            <p:cNvGrpSpPr/>
            <p:nvPr/>
          </p:nvGrpSpPr>
          <p:grpSpPr>
            <a:xfrm>
              <a:off x="3375800" y="5593114"/>
              <a:ext cx="4803751" cy="1177105"/>
              <a:chOff x="3217416" y="5557283"/>
              <a:chExt cx="4803751" cy="1177105"/>
            </a:xfrm>
            <a:solidFill>
              <a:srgbClr val="D7E4BD">
                <a:alpha val="54902"/>
              </a:srgbClr>
            </a:solidFill>
          </p:grpSpPr>
          <p:sp>
            <p:nvSpPr>
              <p:cNvPr id="23" name="楕円 22"/>
              <p:cNvSpPr/>
              <p:nvPr/>
            </p:nvSpPr>
            <p:spPr>
              <a:xfrm>
                <a:off x="3217416" y="5557283"/>
                <a:ext cx="4768412" cy="1177105"/>
              </a:xfrm>
              <a:prstGeom prst="ellipse">
                <a:avLst/>
              </a:prstGeom>
              <a:grpFill/>
              <a:ln w="76200" cap="flat">
                <a:solidFill>
                  <a:srgbClr val="92D05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ja-JP" altLang="en-US" sz="1800" b="0" i="0" u="none" strike="noStrike" cap="none" spc="0" normalizeH="0" baseline="0" dirty="0">
                  <a:ln>
                    <a:noFill/>
                  </a:ln>
                  <a:solidFill>
                    <a:srgbClr val="002569"/>
                  </a:solidFill>
                  <a:effectLst/>
                  <a:uFillTx/>
                </a:endParaRPr>
              </a:p>
            </p:txBody>
          </p:sp>
          <p:sp>
            <p:nvSpPr>
              <p:cNvPr id="67" name="テキスト ボックス 66"/>
              <p:cNvSpPr txBox="1"/>
              <p:nvPr/>
            </p:nvSpPr>
            <p:spPr>
              <a:xfrm>
                <a:off x="5859843" y="5913785"/>
                <a:ext cx="2161324" cy="584773"/>
              </a:xfrm>
              <a:prstGeom prst="rect">
                <a:avLst/>
              </a:prstGeom>
              <a:solidFill>
                <a:srgbClr val="92D050"/>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hangingPunct="0">
                  <a:lnSpc>
                    <a:spcPct val="100000"/>
                  </a:lnSpc>
                  <a:spcBef>
                    <a:spcPts val="0"/>
                  </a:spcBef>
                  <a:spcAft>
                    <a:spcPts val="0"/>
                  </a:spcAft>
                  <a:buClrTx/>
                  <a:buSzTx/>
                  <a:buFontTx/>
                  <a:buNone/>
                  <a:tabLst/>
                </a:pPr>
                <a:r>
                  <a:rPr lang="en-US" altLang="ja-JP" sz="1600" b="1" dirty="0">
                    <a:solidFill>
                      <a:schemeClr val="accent3">
                        <a:lumMod val="50000"/>
                      </a:schemeClr>
                    </a:solidFill>
                  </a:rPr>
                  <a:t>Engagement with Space Agencies</a:t>
                </a:r>
              </a:p>
            </p:txBody>
          </p:sp>
        </p:grpSp>
        <p:sp>
          <p:nvSpPr>
            <p:cNvPr id="69" name="テキスト ボックス 68"/>
            <p:cNvSpPr txBox="1"/>
            <p:nvPr/>
          </p:nvSpPr>
          <p:spPr>
            <a:xfrm>
              <a:off x="5389323" y="5459603"/>
              <a:ext cx="797737" cy="76943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1" lang="en-US" altLang="ja-JP" sz="4400" b="1" dirty="0">
                  <a:solidFill>
                    <a:schemeClr val="accent3">
                      <a:lumMod val="50000"/>
                    </a:schemeClr>
                  </a:solidFill>
                </a:rPr>
                <a:t>A</a:t>
              </a:r>
              <a:endParaRPr kumimoji="1" lang="ja-JP" altLang="en-US" sz="4400" b="1" dirty="0">
                <a:solidFill>
                  <a:schemeClr val="accent3">
                    <a:lumMod val="50000"/>
                  </a:schemeClr>
                </a:solidFill>
              </a:endParaRPr>
            </a:p>
          </p:txBody>
        </p:sp>
      </p:grpSp>
    </p:spTree>
    <p:extLst>
      <p:ext uri="{BB962C8B-B14F-4D97-AF65-F5344CB8AC3E}">
        <p14:creationId xmlns:p14="http://schemas.microsoft.com/office/powerpoint/2010/main" val="2891966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1000"/>
                                        <p:tgtEl>
                                          <p:spTgt spid="27"/>
                                        </p:tgtEl>
                                      </p:cBhvr>
                                    </p:animEffect>
                                    <p:anim calcmode="lin" valueType="num">
                                      <p:cBhvr>
                                        <p:cTn id="15" dur="1000" fill="hold"/>
                                        <p:tgtEl>
                                          <p:spTgt spid="27"/>
                                        </p:tgtEl>
                                        <p:attrNameLst>
                                          <p:attrName>ppt_x</p:attrName>
                                        </p:attrNameLst>
                                      </p:cBhvr>
                                      <p:tavLst>
                                        <p:tav tm="0">
                                          <p:val>
                                            <p:strVal val="#ppt_x"/>
                                          </p:val>
                                        </p:tav>
                                        <p:tav tm="100000">
                                          <p:val>
                                            <p:strVal val="#ppt_x"/>
                                          </p:val>
                                        </p:tav>
                                      </p:tavLst>
                                    </p:anim>
                                    <p:anim calcmode="lin" valueType="num">
                                      <p:cBhvr>
                                        <p:cTn id="16"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additive="base">
                                        <p:cTn id="21" dur="500" fill="hold"/>
                                        <p:tgtEl>
                                          <p:spTgt spid="36"/>
                                        </p:tgtEl>
                                        <p:attrNameLst>
                                          <p:attrName>ppt_x</p:attrName>
                                        </p:attrNameLst>
                                      </p:cBhvr>
                                      <p:tavLst>
                                        <p:tav tm="0">
                                          <p:val>
                                            <p:strVal val="#ppt_x"/>
                                          </p:val>
                                        </p:tav>
                                        <p:tav tm="100000">
                                          <p:val>
                                            <p:strVal val="#ppt_x"/>
                                          </p:val>
                                        </p:tav>
                                      </p:tavLst>
                                    </p:anim>
                                    <p:anim calcmode="lin" valueType="num">
                                      <p:cBhvr additive="base">
                                        <p:cTn id="22" dur="500" fill="hold"/>
                                        <p:tgtEl>
                                          <p:spTgt spid="36"/>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79"/>
                                        </p:tgtEl>
                                        <p:attrNameLst>
                                          <p:attrName>style.visibility</p:attrName>
                                        </p:attrNameLst>
                                      </p:cBhvr>
                                      <p:to>
                                        <p:strVal val="visible"/>
                                      </p:to>
                                    </p:set>
                                    <p:anim calcmode="lin" valueType="num">
                                      <p:cBhvr additive="base">
                                        <p:cTn id="25" dur="500" fill="hold"/>
                                        <p:tgtEl>
                                          <p:spTgt spid="79"/>
                                        </p:tgtEl>
                                        <p:attrNameLst>
                                          <p:attrName>ppt_x</p:attrName>
                                        </p:attrNameLst>
                                      </p:cBhvr>
                                      <p:tavLst>
                                        <p:tav tm="0">
                                          <p:val>
                                            <p:strVal val="#ppt_x"/>
                                          </p:val>
                                        </p:tav>
                                        <p:tav tm="100000">
                                          <p:val>
                                            <p:strVal val="#ppt_x"/>
                                          </p:val>
                                        </p:tav>
                                      </p:tavLst>
                                    </p:anim>
                                    <p:anim calcmode="lin" valueType="num">
                                      <p:cBhvr additive="base">
                                        <p:cTn id="26" dur="500" fill="hold"/>
                                        <p:tgtEl>
                                          <p:spTgt spid="7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additive="base">
                                        <p:cTn id="31" dur="500" fill="hold"/>
                                        <p:tgtEl>
                                          <p:spTgt spid="41"/>
                                        </p:tgtEl>
                                        <p:attrNameLst>
                                          <p:attrName>ppt_x</p:attrName>
                                        </p:attrNameLst>
                                      </p:cBhvr>
                                      <p:tavLst>
                                        <p:tav tm="0">
                                          <p:val>
                                            <p:strVal val="#ppt_x"/>
                                          </p:val>
                                        </p:tav>
                                        <p:tav tm="100000">
                                          <p:val>
                                            <p:strVal val="#ppt_x"/>
                                          </p:val>
                                        </p:tav>
                                      </p:tavLst>
                                    </p:anim>
                                    <p:anim calcmode="lin" valueType="num">
                                      <p:cBhvr additive="base">
                                        <p:cTn id="32" dur="500" fill="hold"/>
                                        <p:tgtEl>
                                          <p:spTgt spid="4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ppt_x"/>
                                          </p:val>
                                        </p:tav>
                                        <p:tav tm="100000">
                                          <p:val>
                                            <p:strVal val="#ppt_x"/>
                                          </p:val>
                                        </p:tav>
                                      </p:tavLst>
                                    </p:anim>
                                    <p:anim calcmode="lin" valueType="num">
                                      <p:cBhvr additive="base">
                                        <p:cTn id="3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7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8F6D662C-544E-4673-8E9D-0C1F5B999C6B}"/>
              </a:ext>
            </a:extLst>
          </p:cNvPr>
          <p:cNvSpPr>
            <a:spLocks noGrp="1"/>
          </p:cNvSpPr>
          <p:nvPr>
            <p:ph type="sldNum" sz="quarter" idx="2"/>
          </p:nvPr>
        </p:nvSpPr>
        <p:spPr/>
        <p:txBody>
          <a:bodyPr/>
          <a:lstStyle/>
          <a:p>
            <a:pPr defTabSz="914400"/>
            <a:fld id="{86CB4B4D-7CA3-9044-876B-883B54F8677D}" type="slidenum">
              <a:rPr lang="uk-UA" smtClean="0"/>
              <a:pPr defTabSz="914400"/>
              <a:t>4</a:t>
            </a:fld>
            <a:endParaRPr lang="uk-UA" dirty="0"/>
          </a:p>
        </p:txBody>
      </p:sp>
      <p:sp>
        <p:nvSpPr>
          <p:cNvPr id="3" name="コンテンツ プレースホルダー 2">
            <a:extLst>
              <a:ext uri="{FF2B5EF4-FFF2-40B4-BE49-F238E27FC236}">
                <a16:creationId xmlns:a16="http://schemas.microsoft.com/office/drawing/2014/main" id="{98A99A2D-717F-4C3D-B916-7D4F68548C28}"/>
              </a:ext>
            </a:extLst>
          </p:cNvPr>
          <p:cNvSpPr>
            <a:spLocks noGrp="1"/>
          </p:cNvSpPr>
          <p:nvPr>
            <p:ph sz="quarter" idx="10"/>
          </p:nvPr>
        </p:nvSpPr>
        <p:spPr>
          <a:xfrm>
            <a:off x="228600" y="1142999"/>
            <a:ext cx="8610600" cy="5673685"/>
          </a:xfrm>
        </p:spPr>
        <p:txBody>
          <a:bodyPr/>
          <a:lstStyle/>
          <a:p>
            <a:r>
              <a:rPr kumimoji="1" lang="en-US" altLang="ja-JP" sz="1800" b="1" u="sng" dirty="0"/>
              <a:t>October 2016</a:t>
            </a:r>
          </a:p>
          <a:p>
            <a:pPr lvl="1">
              <a:buFont typeface="Wingdings" panose="05000000000000000000" pitchFamily="2" charset="2"/>
              <a:buChar char="ü"/>
            </a:pPr>
            <a:r>
              <a:rPr kumimoji="1" lang="en-US" altLang="ja-JP" sz="1800" dirty="0"/>
              <a:t>CEOS approved “UNFCCC/IPCC Engagement” in its GHG Initiative.</a:t>
            </a:r>
          </a:p>
          <a:p>
            <a:endParaRPr kumimoji="1" lang="en-US" altLang="ja-JP" sz="1800" dirty="0"/>
          </a:p>
          <a:p>
            <a:r>
              <a:rPr kumimoji="1" lang="en-US" altLang="ja-JP" sz="1800" b="1" u="sng" dirty="0"/>
              <a:t>April 2017 to March 2018 </a:t>
            </a:r>
          </a:p>
          <a:p>
            <a:pPr lvl="1">
              <a:buFont typeface="Wingdings" panose="05000000000000000000" pitchFamily="2" charset="2"/>
              <a:buChar char="ü"/>
            </a:pPr>
            <a:r>
              <a:rPr kumimoji="1" lang="en-US" altLang="ja-JP" sz="1800" dirty="0"/>
              <a:t>JAXA initiated the proposed enhancement of engagement </a:t>
            </a:r>
          </a:p>
          <a:p>
            <a:pPr lvl="1">
              <a:buFont typeface="Wingdings" panose="05000000000000000000" pitchFamily="2" charset="2"/>
              <a:buChar char="ü"/>
            </a:pPr>
            <a:r>
              <a:rPr kumimoji="1" lang="en-US" altLang="ja-JP" sz="1800" dirty="0"/>
              <a:t>Shared the goal with space agencies and international organizations (GEO, WMO, CGMS).</a:t>
            </a:r>
          </a:p>
          <a:p>
            <a:pPr marL="1077913" lvl="1" indent="-620713" defTabSz="582613">
              <a:buNone/>
            </a:pPr>
            <a:r>
              <a:rPr kumimoji="1" lang="en-US" altLang="ja-JP" sz="1800" dirty="0"/>
              <a:t>	</a:t>
            </a:r>
            <a:r>
              <a:rPr kumimoji="1" lang="en-US" altLang="ja-JP" sz="1800" dirty="0">
                <a:solidFill>
                  <a:srgbClr val="FF0000"/>
                </a:solidFill>
              </a:rPr>
              <a:t>Shared the goal: to be defined satellite data as a tool to support accuracy of 	national GHG emissions in IPCC Guidelines for GHG Inventories.</a:t>
            </a:r>
          </a:p>
          <a:p>
            <a:pPr lvl="1">
              <a:buFont typeface="Wingdings" panose="05000000000000000000" pitchFamily="2" charset="2"/>
              <a:buChar char="ü"/>
            </a:pPr>
            <a:r>
              <a:rPr kumimoji="1" lang="en-US" altLang="ja-JP" sz="1800" dirty="0"/>
              <a:t>Shared</a:t>
            </a:r>
            <a:r>
              <a:rPr kumimoji="1" lang="ja-JP" altLang="en-US" sz="1800" dirty="0"/>
              <a:t> </a:t>
            </a:r>
            <a:r>
              <a:rPr kumimoji="1" lang="en-US" altLang="ja-JP" sz="1800" dirty="0"/>
              <a:t>the technical and scientific advancements of satellite monitoring at UNFCCC/COP23.</a:t>
            </a:r>
          </a:p>
          <a:p>
            <a:pPr lvl="1">
              <a:buFont typeface="Wingdings" panose="05000000000000000000" pitchFamily="2" charset="2"/>
              <a:buChar char="ü"/>
            </a:pPr>
            <a:r>
              <a:rPr kumimoji="1" lang="en-US" altLang="ja-JP" sz="1800" dirty="0"/>
              <a:t>JAXA/NIES concluded GHG agreements with ESA, CNES and DLR.</a:t>
            </a:r>
          </a:p>
          <a:p>
            <a:pPr lvl="1">
              <a:buFont typeface="Wingdings" panose="05000000000000000000" pitchFamily="2" charset="2"/>
              <a:buChar char="ü"/>
            </a:pPr>
            <a:r>
              <a:rPr kumimoji="1" lang="en-US" altLang="ja-JP" sz="1800" dirty="0"/>
              <a:t>NIES developed GHG guidebook and CEOS reviewed the draft.</a:t>
            </a:r>
          </a:p>
          <a:p>
            <a:pPr lvl="1">
              <a:buFont typeface="Wingdings" panose="05000000000000000000" pitchFamily="2" charset="2"/>
              <a:buChar char="ü"/>
            </a:pPr>
            <a:r>
              <a:rPr kumimoji="1" lang="en-US" altLang="ja-JP" sz="1800" dirty="0"/>
              <a:t>JAXA, in support of CEOS Chair and AC-VC, submitted expert comments to the first order draft (FOD) of IPCC guidelines.</a:t>
            </a:r>
            <a:endParaRPr kumimoji="1" lang="ja-JP" altLang="en-US" sz="1800" dirty="0"/>
          </a:p>
          <a:p>
            <a:pPr marL="457200" lvl="1" indent="0">
              <a:buNone/>
            </a:pPr>
            <a:endParaRPr kumimoji="1" lang="en-US" altLang="ja-JP" sz="1800" dirty="0"/>
          </a:p>
        </p:txBody>
      </p:sp>
      <p:sp>
        <p:nvSpPr>
          <p:cNvPr id="4" name="コンテンツ プレースホルダー 3">
            <a:extLst>
              <a:ext uri="{FF2B5EF4-FFF2-40B4-BE49-F238E27FC236}">
                <a16:creationId xmlns:a16="http://schemas.microsoft.com/office/drawing/2014/main" id="{E0F9B3DF-185E-4A16-8A44-47562CA44538}"/>
              </a:ext>
            </a:extLst>
          </p:cNvPr>
          <p:cNvSpPr>
            <a:spLocks noGrp="1"/>
          </p:cNvSpPr>
          <p:nvPr>
            <p:ph sz="quarter" idx="11"/>
          </p:nvPr>
        </p:nvSpPr>
        <p:spPr/>
        <p:txBody>
          <a:bodyPr/>
          <a:lstStyle/>
          <a:p>
            <a:pPr marL="0" indent="0">
              <a:buNone/>
            </a:pPr>
            <a:r>
              <a:rPr kumimoji="1" lang="en-US" altLang="ja-JP" sz="2800" dirty="0"/>
              <a:t>Activity Report in 2017</a:t>
            </a:r>
            <a:endParaRPr kumimoji="1" lang="ja-JP" altLang="en-US" sz="2800" dirty="0"/>
          </a:p>
        </p:txBody>
      </p:sp>
      <p:sp>
        <p:nvSpPr>
          <p:cNvPr id="6" name="テキスト ボックス 5">
            <a:extLst>
              <a:ext uri="{FF2B5EF4-FFF2-40B4-BE49-F238E27FC236}">
                <a16:creationId xmlns:a16="http://schemas.microsoft.com/office/drawing/2014/main" id="{639FAAF7-5792-453E-B8CB-9353BEC991E9}"/>
              </a:ext>
            </a:extLst>
          </p:cNvPr>
          <p:cNvSpPr txBox="1"/>
          <p:nvPr/>
        </p:nvSpPr>
        <p:spPr>
          <a:xfrm rot="1238551">
            <a:off x="7713761" y="1370094"/>
            <a:ext cx="1219200" cy="338552"/>
          </a:xfrm>
          <a:prstGeom prst="rect">
            <a:avLst/>
          </a:prstGeom>
          <a:solidFill>
            <a:schemeClr val="bg1"/>
          </a:solidFill>
          <a:ln w="19050" cap="flat">
            <a:solidFill>
              <a:srgbClr val="FF9900"/>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1" hangingPunct="0">
              <a:lnSpc>
                <a:spcPct val="100000"/>
              </a:lnSpc>
              <a:spcBef>
                <a:spcPts val="0"/>
              </a:spcBef>
              <a:spcAft>
                <a:spcPts val="0"/>
              </a:spcAft>
              <a:buClrTx/>
              <a:buSzTx/>
              <a:buFontTx/>
              <a:buNone/>
              <a:tabLst/>
            </a:pPr>
            <a:r>
              <a:rPr lang="en-US" altLang="ja-JP" sz="1600" dirty="0">
                <a:solidFill>
                  <a:srgbClr val="FF9900"/>
                </a:solidFill>
              </a:rPr>
              <a:t>Completed</a:t>
            </a:r>
            <a:endParaRPr kumimoji="0" lang="ja-JP" altLang="en-US" sz="1600" b="0" i="0" u="none" strike="noStrike" cap="none" spc="0" normalizeH="0" baseline="0" dirty="0">
              <a:ln>
                <a:noFill/>
              </a:ln>
              <a:solidFill>
                <a:srgbClr val="FF9900"/>
              </a:solidFill>
              <a:effectLst/>
              <a:uFillTx/>
            </a:endParaRPr>
          </a:p>
        </p:txBody>
      </p:sp>
      <p:sp>
        <p:nvSpPr>
          <p:cNvPr id="7" name="テキスト ボックス 6">
            <a:extLst>
              <a:ext uri="{FF2B5EF4-FFF2-40B4-BE49-F238E27FC236}">
                <a16:creationId xmlns:a16="http://schemas.microsoft.com/office/drawing/2014/main" id="{F4D3967C-F0E3-4E87-B27F-B36F3AC37EE1}"/>
              </a:ext>
            </a:extLst>
          </p:cNvPr>
          <p:cNvSpPr txBox="1"/>
          <p:nvPr/>
        </p:nvSpPr>
        <p:spPr>
          <a:xfrm rot="1238551">
            <a:off x="7584223" y="2269123"/>
            <a:ext cx="1219200" cy="338552"/>
          </a:xfrm>
          <a:prstGeom prst="rect">
            <a:avLst/>
          </a:prstGeom>
          <a:solidFill>
            <a:schemeClr val="bg1"/>
          </a:solidFill>
          <a:ln w="19050" cap="flat">
            <a:solidFill>
              <a:srgbClr val="FF9900"/>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1" hangingPunct="0">
              <a:lnSpc>
                <a:spcPct val="100000"/>
              </a:lnSpc>
              <a:spcBef>
                <a:spcPts val="0"/>
              </a:spcBef>
              <a:spcAft>
                <a:spcPts val="0"/>
              </a:spcAft>
              <a:buClrTx/>
              <a:buSzTx/>
              <a:buFontTx/>
              <a:buNone/>
              <a:tabLst/>
            </a:pPr>
            <a:r>
              <a:rPr lang="en-US" altLang="ja-JP" sz="1600" dirty="0">
                <a:solidFill>
                  <a:srgbClr val="FF9900"/>
                </a:solidFill>
              </a:rPr>
              <a:t>Completed</a:t>
            </a:r>
            <a:endParaRPr kumimoji="0" lang="ja-JP" altLang="en-US" sz="1600" b="0" i="0" u="none" strike="noStrike" cap="none" spc="0" normalizeH="0" baseline="0" dirty="0">
              <a:ln>
                <a:noFill/>
              </a:ln>
              <a:solidFill>
                <a:srgbClr val="FF9900"/>
              </a:solidFill>
              <a:effectLst/>
              <a:uFillTx/>
            </a:endParaRPr>
          </a:p>
        </p:txBody>
      </p:sp>
    </p:spTree>
    <p:extLst>
      <p:ext uri="{BB962C8B-B14F-4D97-AF65-F5344CB8AC3E}">
        <p14:creationId xmlns:p14="http://schemas.microsoft.com/office/powerpoint/2010/main" val="1376864870"/>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1017616D-12DC-42B2-ABBF-D99F5648D32B}"/>
              </a:ext>
            </a:extLst>
          </p:cNvPr>
          <p:cNvSpPr>
            <a:spLocks noGrp="1"/>
          </p:cNvSpPr>
          <p:nvPr>
            <p:ph type="sldNum" sz="quarter" idx="2"/>
          </p:nvPr>
        </p:nvSpPr>
        <p:spPr/>
        <p:txBody>
          <a:bodyPr/>
          <a:lstStyle/>
          <a:p>
            <a:pPr defTabSz="914400"/>
            <a:fld id="{86CB4B4D-7CA3-9044-876B-883B54F8677D}" type="slidenum">
              <a:rPr lang="uk-UA" smtClean="0"/>
              <a:pPr defTabSz="914400"/>
              <a:t>5</a:t>
            </a:fld>
            <a:endParaRPr lang="uk-UA" dirty="0"/>
          </a:p>
        </p:txBody>
      </p:sp>
      <p:sp>
        <p:nvSpPr>
          <p:cNvPr id="8" name="コンテンツ プレースホルダー 2">
            <a:extLst>
              <a:ext uri="{FF2B5EF4-FFF2-40B4-BE49-F238E27FC236}">
                <a16:creationId xmlns:a16="http://schemas.microsoft.com/office/drawing/2014/main" id="{0D9F5754-CF0A-43EB-BF6E-4610D18BEEB7}"/>
              </a:ext>
            </a:extLst>
          </p:cNvPr>
          <p:cNvSpPr txBox="1">
            <a:spLocks/>
          </p:cNvSpPr>
          <p:nvPr/>
        </p:nvSpPr>
        <p:spPr>
          <a:xfrm>
            <a:off x="152400" y="1531216"/>
            <a:ext cx="8915400" cy="1798637"/>
          </a:xfrm>
          <a:prstGeom prst="rect">
            <a:avLst/>
          </a:prstGeom>
        </p:spPr>
        <p:txBody>
          <a:bodyPr/>
          <a:lstStyle>
            <a:lvl1pPr marL="342900" indent="-3429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1pPr>
            <a:lvl2pPr marL="768927" indent="-311727">
              <a:spcBef>
                <a:spcPts val="500"/>
              </a:spcBef>
              <a:buSzPct val="100000"/>
              <a:buFont typeface="Courier New" panose="02070309020205020404" pitchFamily="49" charset="0"/>
              <a:buChar char="o"/>
              <a:defRPr sz="2000">
                <a:solidFill>
                  <a:srgbClr val="002569"/>
                </a:solidFill>
                <a:latin typeface="+mj-lt"/>
                <a:ea typeface="Arial Bold"/>
                <a:cs typeface="Arial" panose="020B0604020202020204" pitchFamily="34" charset="0"/>
                <a:sym typeface="Arial Bold"/>
              </a:defRPr>
            </a:lvl2pPr>
            <a:lvl3pPr marL="1188719" indent="-274319">
              <a:spcBef>
                <a:spcPts val="500"/>
              </a:spcBef>
              <a:buSzPct val="100000"/>
              <a:buFont typeface="Wingdings" panose="05000000000000000000" pitchFamily="2" charset="2"/>
              <a:buChar char="§"/>
              <a:defRPr sz="2000">
                <a:solidFill>
                  <a:srgbClr val="002569"/>
                </a:solidFill>
                <a:latin typeface="+mj-lt"/>
                <a:ea typeface="Arial Bold"/>
                <a:cs typeface="Arial" panose="020B0604020202020204" pitchFamily="34" charset="0"/>
                <a:sym typeface="Arial Bold"/>
              </a:defRPr>
            </a:lvl3pPr>
            <a:lvl4pPr marL="1676400" indent="-3048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4pPr>
            <a:lvl5pPr marL="2171700" indent="-3429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0" indent="0" defTabSz="914400">
              <a:buNone/>
            </a:pPr>
            <a:r>
              <a:rPr kumimoji="1" lang="en-US" altLang="ja-JP" u="sng" dirty="0"/>
              <a:t>JAXA/NIES and ESA, CNES and DLR concluded agreements for</a:t>
            </a:r>
            <a:r>
              <a:rPr kumimoji="1" lang="en-US" altLang="ja-JP" dirty="0"/>
              <a:t>:</a:t>
            </a:r>
          </a:p>
          <a:p>
            <a:pPr defTabSz="914400">
              <a:buFont typeface="Wingdings" panose="05000000000000000000" pitchFamily="2" charset="2"/>
              <a:buChar char="ü"/>
            </a:pPr>
            <a:r>
              <a:rPr kumimoji="1" lang="en-US" altLang="ja-JP" sz="1800" dirty="0">
                <a:solidFill>
                  <a:srgbClr val="FF0000"/>
                </a:solidFill>
              </a:rPr>
              <a:t>Provision of reliable and consistent  satellite GHG data</a:t>
            </a:r>
            <a:r>
              <a:rPr kumimoji="1" lang="en-US" altLang="ja-JP" sz="1800" dirty="0"/>
              <a:t> for governments, UN organizations and scientists for effective implementation of Paris Agreement; </a:t>
            </a:r>
          </a:p>
          <a:p>
            <a:pPr defTabSz="914400">
              <a:buFont typeface="Wingdings" panose="05000000000000000000" pitchFamily="2" charset="2"/>
              <a:buChar char="ü"/>
            </a:pPr>
            <a:r>
              <a:rPr kumimoji="1" lang="en-US" altLang="ja-JP" sz="1800" dirty="0">
                <a:solidFill>
                  <a:srgbClr val="FF0000"/>
                </a:solidFill>
              </a:rPr>
              <a:t>Promotion of satellite GHG data utilization</a:t>
            </a:r>
            <a:r>
              <a:rPr kumimoji="1" lang="en-US" altLang="ja-JP" sz="1800" dirty="0"/>
              <a:t> and cooperation with governmental agencies/research institutes responsible of environment.</a:t>
            </a:r>
          </a:p>
          <a:p>
            <a:pPr marL="0" indent="0" defTabSz="914400">
              <a:buNone/>
            </a:pPr>
            <a:endParaRPr kumimoji="1" lang="ja-JP" altLang="en-US" dirty="0">
              <a:solidFill>
                <a:srgbClr val="FF0000"/>
              </a:solidFill>
            </a:endParaRPr>
          </a:p>
        </p:txBody>
      </p:sp>
      <p:sp>
        <p:nvSpPr>
          <p:cNvPr id="12" name="テキスト ボックス 11">
            <a:extLst>
              <a:ext uri="{FF2B5EF4-FFF2-40B4-BE49-F238E27FC236}">
                <a16:creationId xmlns:a16="http://schemas.microsoft.com/office/drawing/2014/main" id="{CBF47B5E-2CB5-4E1E-9652-DA2FACF52002}"/>
              </a:ext>
            </a:extLst>
          </p:cNvPr>
          <p:cNvSpPr txBox="1"/>
          <p:nvPr/>
        </p:nvSpPr>
        <p:spPr>
          <a:xfrm>
            <a:off x="8160597" y="1531216"/>
            <a:ext cx="259043" cy="369330"/>
          </a:xfrm>
          <a:prstGeom prst="rect">
            <a:avLst/>
          </a:prstGeom>
          <a:solidFill>
            <a:srgbClr val="FFC000"/>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US" altLang="ja-JP" sz="1800" b="1" i="0" u="none" strike="noStrike" cap="none" spc="0" normalizeH="0" baseline="0" dirty="0">
                <a:ln>
                  <a:noFill/>
                </a:ln>
                <a:solidFill>
                  <a:srgbClr val="002569"/>
                </a:solidFill>
                <a:effectLst/>
                <a:uFillTx/>
              </a:rPr>
              <a:t>B</a:t>
            </a:r>
            <a:endParaRPr kumimoji="0" lang="ja-JP" altLang="en-US" sz="1800" b="1" i="0" u="none" strike="noStrike" cap="none" spc="0" normalizeH="0" baseline="0" dirty="0">
              <a:ln>
                <a:noFill/>
              </a:ln>
              <a:solidFill>
                <a:srgbClr val="002569"/>
              </a:solidFill>
              <a:effectLst/>
              <a:uFillTx/>
            </a:endParaRPr>
          </a:p>
        </p:txBody>
      </p:sp>
      <p:sp>
        <p:nvSpPr>
          <p:cNvPr id="13" name="テキスト ボックス 12">
            <a:extLst>
              <a:ext uri="{FF2B5EF4-FFF2-40B4-BE49-F238E27FC236}">
                <a16:creationId xmlns:a16="http://schemas.microsoft.com/office/drawing/2014/main" id="{4274A4E4-AC2B-49CF-9F82-DE3ADF67A97B}"/>
              </a:ext>
            </a:extLst>
          </p:cNvPr>
          <p:cNvSpPr txBox="1"/>
          <p:nvPr/>
        </p:nvSpPr>
        <p:spPr>
          <a:xfrm>
            <a:off x="8461026" y="1531216"/>
            <a:ext cx="259043" cy="369330"/>
          </a:xfrm>
          <a:prstGeom prst="rect">
            <a:avLst/>
          </a:prstGeom>
          <a:solidFill>
            <a:srgbClr val="92D050"/>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lang="en-US" altLang="ja-JP" b="1" dirty="0"/>
              <a:t>C</a:t>
            </a:r>
            <a:endParaRPr kumimoji="0" lang="ja-JP" altLang="en-US" sz="1800" b="1" i="0" u="none" strike="noStrike" cap="none" spc="0" normalizeH="0" baseline="0" dirty="0">
              <a:ln>
                <a:noFill/>
              </a:ln>
              <a:solidFill>
                <a:srgbClr val="002569"/>
              </a:solidFill>
              <a:effectLst/>
              <a:uFillTx/>
            </a:endParaRPr>
          </a:p>
        </p:txBody>
      </p:sp>
      <p:pic>
        <p:nvPicPr>
          <p:cNvPr id="16" name="図 15">
            <a:extLst>
              <a:ext uri="{FF2B5EF4-FFF2-40B4-BE49-F238E27FC236}">
                <a16:creationId xmlns:a16="http://schemas.microsoft.com/office/drawing/2014/main" id="{8E9B4F4B-4389-4925-A225-862B9D0C02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269" y="3486184"/>
            <a:ext cx="2815065" cy="2111299"/>
          </a:xfrm>
          <a:prstGeom prst="rect">
            <a:avLst/>
          </a:prstGeom>
        </p:spPr>
      </p:pic>
      <p:pic>
        <p:nvPicPr>
          <p:cNvPr id="18" name="図 17">
            <a:extLst>
              <a:ext uri="{FF2B5EF4-FFF2-40B4-BE49-F238E27FC236}">
                <a16:creationId xmlns:a16="http://schemas.microsoft.com/office/drawing/2014/main" id="{24AF0B44-7577-4F4C-8871-3A35B9D70C4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65099" y="3513609"/>
            <a:ext cx="2778501" cy="2083876"/>
          </a:xfrm>
          <a:prstGeom prst="rect">
            <a:avLst/>
          </a:prstGeom>
        </p:spPr>
      </p:pic>
      <p:pic>
        <p:nvPicPr>
          <p:cNvPr id="20" name="図 19">
            <a:extLst>
              <a:ext uri="{FF2B5EF4-FFF2-40B4-BE49-F238E27FC236}">
                <a16:creationId xmlns:a16="http://schemas.microsoft.com/office/drawing/2014/main" id="{EDF69C60-B2FB-456D-814A-EBD75C4518B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34735" y="3505200"/>
            <a:ext cx="2789713" cy="2092285"/>
          </a:xfrm>
          <a:prstGeom prst="rect">
            <a:avLst/>
          </a:prstGeom>
        </p:spPr>
      </p:pic>
      <p:sp>
        <p:nvSpPr>
          <p:cNvPr id="21" name="テキスト ボックス 20">
            <a:extLst>
              <a:ext uri="{FF2B5EF4-FFF2-40B4-BE49-F238E27FC236}">
                <a16:creationId xmlns:a16="http://schemas.microsoft.com/office/drawing/2014/main" id="{0602BC80-2975-4395-8CC4-CECB877991BB}"/>
              </a:ext>
            </a:extLst>
          </p:cNvPr>
          <p:cNvSpPr txBox="1"/>
          <p:nvPr/>
        </p:nvSpPr>
        <p:spPr>
          <a:xfrm>
            <a:off x="435534" y="5597483"/>
            <a:ext cx="2205822" cy="430885"/>
          </a:xfrm>
          <a:prstGeom prst="rect">
            <a:avLst/>
          </a:prstGeom>
          <a:solidFill>
            <a:schemeClr val="bg1"/>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lang="en-US" altLang="ja-JP" sz="1100" b="1" dirty="0">
                <a:solidFill>
                  <a:srgbClr val="009900"/>
                </a:solidFill>
              </a:rPr>
              <a:t>JAXA/NIES</a:t>
            </a:r>
            <a:r>
              <a:rPr kumimoji="0" lang="en-US" altLang="ja-JP" sz="1100" b="1" i="0" u="none" strike="noStrike" cap="none" spc="0" normalizeH="0" baseline="0" dirty="0">
                <a:ln>
                  <a:noFill/>
                </a:ln>
                <a:solidFill>
                  <a:srgbClr val="009900"/>
                </a:solidFill>
                <a:effectLst/>
                <a:uFillTx/>
              </a:rPr>
              <a:t>: GOSAT/GOSAT-2</a:t>
            </a:r>
          </a:p>
          <a:p>
            <a:pPr marL="0" marR="0" indent="0" algn="l" defTabSz="457200" rtl="0" fontAlgn="auto" latinLnBrk="1" hangingPunct="0">
              <a:lnSpc>
                <a:spcPct val="100000"/>
              </a:lnSpc>
              <a:spcBef>
                <a:spcPts val="0"/>
              </a:spcBef>
              <a:spcAft>
                <a:spcPts val="0"/>
              </a:spcAft>
              <a:buClrTx/>
              <a:buSzTx/>
              <a:buFontTx/>
              <a:buNone/>
              <a:tabLst/>
            </a:pPr>
            <a:r>
              <a:rPr lang="en-US" altLang="ja-JP" sz="1100" b="1" dirty="0">
                <a:solidFill>
                  <a:srgbClr val="009900"/>
                </a:solidFill>
              </a:rPr>
              <a:t>ESA: Sentinel-5P, FLEX</a:t>
            </a:r>
            <a:endParaRPr kumimoji="0" lang="ja-JP" altLang="en-US" sz="1100" b="1" i="0" u="none" strike="noStrike" cap="none" spc="0" normalizeH="0" baseline="0" dirty="0">
              <a:ln>
                <a:noFill/>
              </a:ln>
              <a:solidFill>
                <a:srgbClr val="009900"/>
              </a:solidFill>
              <a:effectLst/>
              <a:uFillTx/>
            </a:endParaRPr>
          </a:p>
        </p:txBody>
      </p:sp>
      <p:sp>
        <p:nvSpPr>
          <p:cNvPr id="22" name="テキスト ボックス 21">
            <a:extLst>
              <a:ext uri="{FF2B5EF4-FFF2-40B4-BE49-F238E27FC236}">
                <a16:creationId xmlns:a16="http://schemas.microsoft.com/office/drawing/2014/main" id="{9638D7D7-795E-42DB-AAF2-7BCFB8363CBA}"/>
              </a:ext>
            </a:extLst>
          </p:cNvPr>
          <p:cNvSpPr txBox="1"/>
          <p:nvPr/>
        </p:nvSpPr>
        <p:spPr>
          <a:xfrm>
            <a:off x="3384628" y="5597485"/>
            <a:ext cx="2257642" cy="430885"/>
          </a:xfrm>
          <a:prstGeom prst="rect">
            <a:avLst/>
          </a:prstGeom>
          <a:solidFill>
            <a:schemeClr val="bg1"/>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lang="en-US" altLang="ja-JP" sz="1100" b="1" dirty="0">
                <a:solidFill>
                  <a:srgbClr val="009900"/>
                </a:solidFill>
              </a:rPr>
              <a:t>JAXA/NIES</a:t>
            </a:r>
            <a:r>
              <a:rPr kumimoji="0" lang="en-US" altLang="ja-JP" sz="1100" b="1" i="0" u="none" strike="noStrike" cap="none" spc="0" normalizeH="0" baseline="0" dirty="0">
                <a:ln>
                  <a:noFill/>
                </a:ln>
                <a:solidFill>
                  <a:srgbClr val="009900"/>
                </a:solidFill>
                <a:effectLst/>
                <a:uFillTx/>
              </a:rPr>
              <a:t>: GOSAT/GOSAT-2</a:t>
            </a:r>
          </a:p>
          <a:p>
            <a:pPr marL="0" marR="0" indent="0" algn="l" defTabSz="457200" rtl="0" fontAlgn="auto" latinLnBrk="1" hangingPunct="0">
              <a:lnSpc>
                <a:spcPct val="100000"/>
              </a:lnSpc>
              <a:spcBef>
                <a:spcPts val="0"/>
              </a:spcBef>
              <a:spcAft>
                <a:spcPts val="0"/>
              </a:spcAft>
              <a:buClrTx/>
              <a:buSzTx/>
              <a:buFontTx/>
              <a:buNone/>
              <a:tabLst/>
            </a:pPr>
            <a:r>
              <a:rPr lang="en-US" altLang="ja-JP" sz="1100" b="1" dirty="0">
                <a:solidFill>
                  <a:srgbClr val="009900"/>
                </a:solidFill>
              </a:rPr>
              <a:t>CNES: IASI, MERLIN, </a:t>
            </a:r>
            <a:r>
              <a:rPr lang="en-US" altLang="ja-JP" sz="1100" b="1" dirty="0" err="1">
                <a:solidFill>
                  <a:srgbClr val="009900"/>
                </a:solidFill>
              </a:rPr>
              <a:t>MicroCarb</a:t>
            </a:r>
            <a:endParaRPr kumimoji="0" lang="ja-JP" altLang="en-US" sz="1100" b="1" i="0" u="none" strike="noStrike" cap="none" spc="0" normalizeH="0" baseline="0" dirty="0">
              <a:ln>
                <a:noFill/>
              </a:ln>
              <a:solidFill>
                <a:srgbClr val="009900"/>
              </a:solidFill>
              <a:effectLst/>
              <a:uFillTx/>
            </a:endParaRPr>
          </a:p>
        </p:txBody>
      </p:sp>
      <p:sp>
        <p:nvSpPr>
          <p:cNvPr id="23" name="テキスト ボックス 22">
            <a:extLst>
              <a:ext uri="{FF2B5EF4-FFF2-40B4-BE49-F238E27FC236}">
                <a16:creationId xmlns:a16="http://schemas.microsoft.com/office/drawing/2014/main" id="{CC2B29EC-46B7-47A5-AC8B-683CBD7E1281}"/>
              </a:ext>
            </a:extLst>
          </p:cNvPr>
          <p:cNvSpPr txBox="1"/>
          <p:nvPr/>
        </p:nvSpPr>
        <p:spPr>
          <a:xfrm>
            <a:off x="6413084" y="5597485"/>
            <a:ext cx="2177464" cy="430885"/>
          </a:xfrm>
          <a:prstGeom prst="rect">
            <a:avLst/>
          </a:prstGeom>
          <a:solidFill>
            <a:schemeClr val="bg1"/>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US" altLang="ja-JP" sz="1100" b="1" i="0" u="none" strike="noStrike" cap="none" spc="0" normalizeH="0" baseline="0" dirty="0">
                <a:ln>
                  <a:noFill/>
                </a:ln>
                <a:solidFill>
                  <a:srgbClr val="009900"/>
                </a:solidFill>
                <a:effectLst/>
                <a:uFillTx/>
              </a:rPr>
              <a:t>JAXA/NIES: GOSAT/GOSAT-2</a:t>
            </a:r>
          </a:p>
          <a:p>
            <a:pPr marL="0" marR="0" indent="0" algn="l" defTabSz="457200" rtl="0" fontAlgn="auto" latinLnBrk="1" hangingPunct="0">
              <a:lnSpc>
                <a:spcPct val="100000"/>
              </a:lnSpc>
              <a:spcBef>
                <a:spcPts val="0"/>
              </a:spcBef>
              <a:spcAft>
                <a:spcPts val="0"/>
              </a:spcAft>
              <a:buClrTx/>
              <a:buSzTx/>
              <a:buFontTx/>
              <a:buNone/>
              <a:tabLst/>
            </a:pPr>
            <a:r>
              <a:rPr lang="en-US" altLang="ja-JP" sz="1100" b="1" dirty="0">
                <a:solidFill>
                  <a:srgbClr val="009900"/>
                </a:solidFill>
              </a:rPr>
              <a:t>DLR:</a:t>
            </a:r>
            <a:r>
              <a:rPr lang="ja-JP" altLang="en-US" sz="1100" b="1" dirty="0">
                <a:solidFill>
                  <a:srgbClr val="009900"/>
                </a:solidFill>
              </a:rPr>
              <a:t> </a:t>
            </a:r>
            <a:r>
              <a:rPr lang="en-US" altLang="ja-JP" sz="1100" b="1" dirty="0">
                <a:solidFill>
                  <a:srgbClr val="009900"/>
                </a:solidFill>
              </a:rPr>
              <a:t>MERLIN</a:t>
            </a:r>
            <a:endParaRPr kumimoji="0" lang="ja-JP" altLang="en-US" sz="1100" b="1" i="0" u="none" strike="noStrike" cap="none" spc="0" normalizeH="0" baseline="0" dirty="0">
              <a:ln>
                <a:noFill/>
              </a:ln>
              <a:solidFill>
                <a:srgbClr val="009900"/>
              </a:solidFill>
              <a:effectLst/>
              <a:uFillTx/>
            </a:endParaRPr>
          </a:p>
        </p:txBody>
      </p:sp>
      <p:sp>
        <p:nvSpPr>
          <p:cNvPr id="4" name="コンテンツ プレースホルダー 3">
            <a:extLst>
              <a:ext uri="{FF2B5EF4-FFF2-40B4-BE49-F238E27FC236}">
                <a16:creationId xmlns:a16="http://schemas.microsoft.com/office/drawing/2014/main" id="{2C3E0D0A-149E-46DF-95C7-74D4CC8F8E7D}"/>
              </a:ext>
            </a:extLst>
          </p:cNvPr>
          <p:cNvSpPr>
            <a:spLocks noGrp="1"/>
          </p:cNvSpPr>
          <p:nvPr>
            <p:ph sz="quarter" idx="11"/>
          </p:nvPr>
        </p:nvSpPr>
        <p:spPr>
          <a:xfrm>
            <a:off x="1998572" y="182398"/>
            <a:ext cx="5486400" cy="533400"/>
          </a:xfrm>
        </p:spPr>
        <p:txBody>
          <a:bodyPr/>
          <a:lstStyle/>
          <a:p>
            <a:pPr marL="0" indent="0" algn="ctr">
              <a:buNone/>
            </a:pPr>
            <a:r>
              <a:rPr lang="en-US" altLang="ja-JP" sz="2600" dirty="0"/>
              <a:t>JAXA/NIES concluded agreements for Cal/Val of satellite GHG data</a:t>
            </a:r>
            <a:endParaRPr lang="ja-JP" altLang="en-US" sz="2600" dirty="0"/>
          </a:p>
        </p:txBody>
      </p:sp>
    </p:spTree>
    <p:extLst>
      <p:ext uri="{BB962C8B-B14F-4D97-AF65-F5344CB8AC3E}">
        <p14:creationId xmlns:p14="http://schemas.microsoft.com/office/powerpoint/2010/main" val="1566137694"/>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AA0D6BA1-9598-4087-B41C-28F634CF0DA2}"/>
              </a:ext>
            </a:extLst>
          </p:cNvPr>
          <p:cNvSpPr>
            <a:spLocks noGrp="1"/>
          </p:cNvSpPr>
          <p:nvPr>
            <p:ph type="sldNum" sz="quarter" idx="2"/>
          </p:nvPr>
        </p:nvSpPr>
        <p:spPr/>
        <p:txBody>
          <a:bodyPr/>
          <a:lstStyle/>
          <a:p>
            <a:pPr defTabSz="914400"/>
            <a:fld id="{86CB4B4D-7CA3-9044-876B-883B54F8677D}" type="slidenum">
              <a:rPr lang="uk-UA" smtClean="0"/>
              <a:pPr defTabSz="914400"/>
              <a:t>6</a:t>
            </a:fld>
            <a:endParaRPr lang="uk-UA" dirty="0"/>
          </a:p>
        </p:txBody>
      </p:sp>
      <p:pic>
        <p:nvPicPr>
          <p:cNvPr id="5" name="図 4">
            <a:extLst>
              <a:ext uri="{FF2B5EF4-FFF2-40B4-BE49-F238E27FC236}">
                <a16:creationId xmlns:a16="http://schemas.microsoft.com/office/drawing/2014/main" id="{81951B93-1E6F-49F9-8C77-4E6F9C823FCC}"/>
              </a:ext>
            </a:extLst>
          </p:cNvPr>
          <p:cNvPicPr/>
          <p:nvPr/>
        </p:nvPicPr>
        <p:blipFill rotWithShape="1">
          <a:blip r:embed="rId3" cstate="print">
            <a:extLst>
              <a:ext uri="{28A0092B-C50C-407E-A947-70E740481C1C}">
                <a14:useLocalDpi xmlns:a14="http://schemas.microsoft.com/office/drawing/2010/main" val="0"/>
              </a:ext>
            </a:extLst>
          </a:blip>
          <a:srcRect t="6906" b="14114"/>
          <a:stretch/>
        </p:blipFill>
        <p:spPr bwMode="auto">
          <a:xfrm>
            <a:off x="4867459" y="4191000"/>
            <a:ext cx="4114800" cy="2362200"/>
          </a:xfrm>
          <a:prstGeom prst="rect">
            <a:avLst/>
          </a:prstGeom>
          <a:noFill/>
          <a:ln>
            <a:noFill/>
          </a:ln>
          <a:extLst>
            <a:ext uri="{53640926-AAD7-44D8-BBD7-CCE9431645EC}">
              <a14:shadowObscured xmlns:a14="http://schemas.microsoft.com/office/drawing/2010/main"/>
            </a:ext>
          </a:extLst>
        </p:spPr>
      </p:pic>
      <p:pic>
        <p:nvPicPr>
          <p:cNvPr id="6" name="図 5">
            <a:extLst>
              <a:ext uri="{FF2B5EF4-FFF2-40B4-BE49-F238E27FC236}">
                <a16:creationId xmlns:a16="http://schemas.microsoft.com/office/drawing/2014/main" id="{159C8F98-5DD4-47C9-9EB5-F89E76FD196D}"/>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76200" y="4221104"/>
            <a:ext cx="4305484" cy="1759245"/>
          </a:xfrm>
          <a:prstGeom prst="rect">
            <a:avLst/>
          </a:prstGeom>
        </p:spPr>
      </p:pic>
      <p:pic>
        <p:nvPicPr>
          <p:cNvPr id="10" name="図 9">
            <a:extLst>
              <a:ext uri="{FF2B5EF4-FFF2-40B4-BE49-F238E27FC236}">
                <a16:creationId xmlns:a16="http://schemas.microsoft.com/office/drawing/2014/main" id="{7E1F61E7-6A44-410B-97C1-ACBEA0C836D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91707" y="5410200"/>
            <a:ext cx="1718552" cy="1145701"/>
          </a:xfrm>
          <a:prstGeom prst="rect">
            <a:avLst/>
          </a:prstGeom>
        </p:spPr>
      </p:pic>
      <p:pic>
        <p:nvPicPr>
          <p:cNvPr id="14" name="図 13">
            <a:extLst>
              <a:ext uri="{FF2B5EF4-FFF2-40B4-BE49-F238E27FC236}">
                <a16:creationId xmlns:a16="http://schemas.microsoft.com/office/drawing/2014/main" id="{1B94982F-D617-4EB2-BBFB-181ADFA8FB3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72520" y="5677820"/>
            <a:ext cx="1371600" cy="914400"/>
          </a:xfrm>
          <a:prstGeom prst="rect">
            <a:avLst/>
          </a:prstGeom>
        </p:spPr>
      </p:pic>
      <p:pic>
        <p:nvPicPr>
          <p:cNvPr id="16" name="図 15">
            <a:extLst>
              <a:ext uri="{FF2B5EF4-FFF2-40B4-BE49-F238E27FC236}">
                <a16:creationId xmlns:a16="http://schemas.microsoft.com/office/drawing/2014/main" id="{8171FAA8-C7E1-475A-9303-E17000DECB0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449780" y="5688981"/>
            <a:ext cx="1875004" cy="1125003"/>
          </a:xfrm>
          <a:prstGeom prst="rect">
            <a:avLst/>
          </a:prstGeom>
        </p:spPr>
      </p:pic>
      <p:sp>
        <p:nvSpPr>
          <p:cNvPr id="17" name="テキスト ボックス 2">
            <a:extLst>
              <a:ext uri="{FF2B5EF4-FFF2-40B4-BE49-F238E27FC236}">
                <a16:creationId xmlns:a16="http://schemas.microsoft.com/office/drawing/2014/main" id="{3C35785E-5640-4499-A56D-D4C28B682B2A}"/>
              </a:ext>
            </a:extLst>
          </p:cNvPr>
          <p:cNvSpPr txBox="1">
            <a:spLocks noChangeArrowheads="1"/>
          </p:cNvSpPr>
          <p:nvPr/>
        </p:nvSpPr>
        <p:spPr bwMode="auto">
          <a:xfrm>
            <a:off x="104959" y="5769234"/>
            <a:ext cx="1758073" cy="253560"/>
          </a:xfrm>
          <a:prstGeom prst="rect">
            <a:avLst/>
          </a:prstGeom>
          <a:noFill/>
          <a:ln w="9525">
            <a:noFill/>
            <a:miter lim="800000"/>
            <a:headEnd/>
            <a:tailEnd/>
          </a:ln>
        </p:spPr>
        <p:txBody>
          <a:bodyPr rot="0" vert="horz" wrap="square" lIns="91440" tIns="45720" rIns="91440" bIns="45720" anchor="t" anchorCtr="0">
            <a:spAutoFit/>
          </a:bodyPr>
          <a:lstStyle/>
          <a:p>
            <a:pPr algn="just">
              <a:spcAft>
                <a:spcPts val="0"/>
              </a:spcAft>
            </a:pPr>
            <a:r>
              <a:rPr lang="en-US" sz="800" kern="100" dirty="0">
                <a:effectLst/>
                <a:latin typeface="游明朝" panose="02020400000000000000" pitchFamily="18" charset="-128"/>
                <a:ea typeface="游明朝" panose="02020400000000000000" pitchFamily="18" charset="-128"/>
                <a:cs typeface="Times New Roman" panose="02020603050405020304" pitchFamily="18" charset="0"/>
              </a:rPr>
              <a:t>© IISD Reporting Service</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7" name="テキスト ボックス 2">
            <a:extLst>
              <a:ext uri="{FF2B5EF4-FFF2-40B4-BE49-F238E27FC236}">
                <a16:creationId xmlns:a16="http://schemas.microsoft.com/office/drawing/2014/main" id="{3BADF389-E908-4F8B-9784-243F61FAA142}"/>
              </a:ext>
            </a:extLst>
          </p:cNvPr>
          <p:cNvSpPr txBox="1">
            <a:spLocks noChangeArrowheads="1"/>
          </p:cNvSpPr>
          <p:nvPr/>
        </p:nvSpPr>
        <p:spPr bwMode="auto">
          <a:xfrm>
            <a:off x="3580499" y="6282691"/>
            <a:ext cx="1263378" cy="307777"/>
          </a:xfrm>
          <a:prstGeom prst="rect">
            <a:avLst/>
          </a:prstGeom>
          <a:noFill/>
          <a:ln w="9525">
            <a:noFill/>
            <a:miter lim="800000"/>
            <a:headEnd/>
            <a:tailEnd/>
          </a:ln>
        </p:spPr>
        <p:txBody>
          <a:bodyPr rot="0" vert="horz" wrap="square" lIns="91440" tIns="45720" rIns="91440" bIns="45720" anchor="t" anchorCtr="0">
            <a:spAutoFit/>
          </a:bodyPr>
          <a:lstStyle/>
          <a:p>
            <a:pPr algn="just">
              <a:spcAft>
                <a:spcPts val="0"/>
              </a:spcAft>
            </a:pPr>
            <a:r>
              <a:rPr lang="en-US" sz="700" kern="100" dirty="0">
                <a:effectLst/>
                <a:latin typeface="游明朝" panose="02020400000000000000" pitchFamily="18" charset="-128"/>
                <a:ea typeface="游明朝" panose="02020400000000000000" pitchFamily="18" charset="-128"/>
                <a:cs typeface="Times New Roman" panose="02020603050405020304" pitchFamily="18" charset="0"/>
              </a:rPr>
              <a:t>© IISD </a:t>
            </a:r>
          </a:p>
          <a:p>
            <a:pPr algn="just">
              <a:spcAft>
                <a:spcPts val="0"/>
              </a:spcAft>
            </a:pPr>
            <a:r>
              <a:rPr lang="en-US" sz="700" kern="100" dirty="0">
                <a:effectLst/>
                <a:latin typeface="游明朝" panose="02020400000000000000" pitchFamily="18" charset="-128"/>
                <a:ea typeface="游明朝" panose="02020400000000000000" pitchFamily="18" charset="-128"/>
                <a:cs typeface="Times New Roman" panose="02020603050405020304" pitchFamily="18" charset="0"/>
              </a:rPr>
              <a:t>Reporting Service</a:t>
            </a:r>
            <a:endParaRPr lang="ja-JP" sz="10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18" name="テキスト ボックス 2">
            <a:extLst>
              <a:ext uri="{FF2B5EF4-FFF2-40B4-BE49-F238E27FC236}">
                <a16:creationId xmlns:a16="http://schemas.microsoft.com/office/drawing/2014/main" id="{F27A01ED-8272-42D1-9C16-A25AB9F14F1F}"/>
              </a:ext>
            </a:extLst>
          </p:cNvPr>
          <p:cNvSpPr txBox="1">
            <a:spLocks noChangeArrowheads="1"/>
          </p:cNvSpPr>
          <p:nvPr/>
        </p:nvSpPr>
        <p:spPr bwMode="auto">
          <a:xfrm>
            <a:off x="1494169" y="6427681"/>
            <a:ext cx="1882147" cy="200055"/>
          </a:xfrm>
          <a:prstGeom prst="rect">
            <a:avLst/>
          </a:prstGeom>
          <a:noFill/>
          <a:ln w="9525">
            <a:noFill/>
            <a:miter lim="800000"/>
            <a:headEnd/>
            <a:tailEnd/>
          </a:ln>
        </p:spPr>
        <p:txBody>
          <a:bodyPr rot="0" vert="horz" wrap="square" lIns="91440" tIns="45720" rIns="91440" bIns="45720" anchor="t" anchorCtr="0">
            <a:spAutoFit/>
          </a:bodyPr>
          <a:lstStyle/>
          <a:p>
            <a:pPr algn="just">
              <a:spcAft>
                <a:spcPts val="0"/>
              </a:spcAft>
            </a:pPr>
            <a:r>
              <a:rPr lang="en-US" sz="700" kern="100" dirty="0">
                <a:solidFill>
                  <a:schemeClr val="bg1"/>
                </a:solidFill>
                <a:effectLst/>
                <a:latin typeface="游明朝" panose="02020400000000000000" pitchFamily="18" charset="-128"/>
                <a:ea typeface="游明朝" panose="02020400000000000000" pitchFamily="18" charset="-128"/>
                <a:cs typeface="Times New Roman" panose="02020603050405020304" pitchFamily="18" charset="0"/>
              </a:rPr>
              <a:t>© IISD Reporting Service</a:t>
            </a:r>
            <a:endParaRPr lang="ja-JP" sz="1000" kern="100" dirty="0">
              <a:solidFill>
                <a:schemeClr val="bg1"/>
              </a:solidFill>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19" name="テキスト ボックス 2">
            <a:extLst>
              <a:ext uri="{FF2B5EF4-FFF2-40B4-BE49-F238E27FC236}">
                <a16:creationId xmlns:a16="http://schemas.microsoft.com/office/drawing/2014/main" id="{4EBD30C0-276A-46DB-A012-85E94F515E28}"/>
              </a:ext>
            </a:extLst>
          </p:cNvPr>
          <p:cNvSpPr txBox="1">
            <a:spLocks noChangeArrowheads="1"/>
          </p:cNvSpPr>
          <p:nvPr/>
        </p:nvSpPr>
        <p:spPr bwMode="auto">
          <a:xfrm>
            <a:off x="5134159" y="6626699"/>
            <a:ext cx="1882147" cy="200055"/>
          </a:xfrm>
          <a:prstGeom prst="rect">
            <a:avLst/>
          </a:prstGeom>
          <a:noFill/>
          <a:ln w="9525">
            <a:noFill/>
            <a:miter lim="800000"/>
            <a:headEnd/>
            <a:tailEnd/>
          </a:ln>
        </p:spPr>
        <p:txBody>
          <a:bodyPr rot="0" vert="horz" wrap="square" lIns="91440" tIns="45720" rIns="91440" bIns="45720" anchor="t" anchorCtr="0">
            <a:spAutoFit/>
          </a:bodyPr>
          <a:lstStyle/>
          <a:p>
            <a:pPr algn="just">
              <a:spcAft>
                <a:spcPts val="0"/>
              </a:spcAft>
            </a:pPr>
            <a:r>
              <a:rPr lang="en-US" sz="700" kern="100" dirty="0">
                <a:solidFill>
                  <a:schemeClr val="bg1"/>
                </a:solidFill>
                <a:effectLst/>
                <a:latin typeface="游明朝" panose="02020400000000000000" pitchFamily="18" charset="-128"/>
                <a:ea typeface="游明朝" panose="02020400000000000000" pitchFamily="18" charset="-128"/>
                <a:cs typeface="Times New Roman" panose="02020603050405020304" pitchFamily="18" charset="0"/>
              </a:rPr>
              <a:t>© IISD Reporting Service</a:t>
            </a:r>
            <a:endParaRPr lang="ja-JP" sz="1000" kern="100" dirty="0">
              <a:solidFill>
                <a:schemeClr val="bg1"/>
              </a:solidFill>
              <a:effectLst/>
              <a:latin typeface="游明朝" panose="02020400000000000000" pitchFamily="18" charset="-128"/>
              <a:ea typeface="游明朝" panose="02020400000000000000" pitchFamily="18" charset="-128"/>
              <a:cs typeface="Times New Roman" panose="02020603050405020304" pitchFamily="18" charset="0"/>
            </a:endParaRPr>
          </a:p>
        </p:txBody>
      </p:sp>
      <p:pic>
        <p:nvPicPr>
          <p:cNvPr id="20" name="図 19">
            <a:extLst>
              <a:ext uri="{FF2B5EF4-FFF2-40B4-BE49-F238E27FC236}">
                <a16:creationId xmlns:a16="http://schemas.microsoft.com/office/drawing/2014/main" id="{771736EB-29E0-49BF-8A26-E40BC1FA7A30}"/>
              </a:ext>
            </a:extLst>
          </p:cNvPr>
          <p:cNvPicPr/>
          <p:nvPr/>
        </p:nvPicPr>
        <p:blipFill rotWithShape="1">
          <a:blip r:embed="rId8" cstate="print">
            <a:extLst>
              <a:ext uri="{28A0092B-C50C-407E-A947-70E740481C1C}">
                <a14:useLocalDpi xmlns:a14="http://schemas.microsoft.com/office/drawing/2010/main" val="0"/>
              </a:ext>
            </a:extLst>
          </a:blip>
          <a:srcRect l="3277" t="4916"/>
          <a:stretch/>
        </p:blipFill>
        <p:spPr bwMode="auto">
          <a:xfrm>
            <a:off x="391420" y="1586938"/>
            <a:ext cx="3733800" cy="2221386"/>
          </a:xfrm>
          <a:prstGeom prst="rect">
            <a:avLst/>
          </a:prstGeom>
          <a:ln>
            <a:noFill/>
          </a:ln>
          <a:extLst>
            <a:ext uri="{53640926-AAD7-44D8-BBD7-CCE9431645EC}">
              <a14:shadowObscured xmlns:a14="http://schemas.microsoft.com/office/drawing/2010/main"/>
            </a:ext>
          </a:extLst>
        </p:spPr>
      </p:pic>
      <p:sp>
        <p:nvSpPr>
          <p:cNvPr id="3" name="コンテンツ プレースホルダー 2">
            <a:extLst>
              <a:ext uri="{FF2B5EF4-FFF2-40B4-BE49-F238E27FC236}">
                <a16:creationId xmlns:a16="http://schemas.microsoft.com/office/drawing/2014/main" id="{01F545E9-45CA-4876-8E36-86D631C5D2A3}"/>
              </a:ext>
            </a:extLst>
          </p:cNvPr>
          <p:cNvSpPr>
            <a:spLocks noGrp="1"/>
          </p:cNvSpPr>
          <p:nvPr>
            <p:ph sz="quarter" idx="10"/>
          </p:nvPr>
        </p:nvSpPr>
        <p:spPr>
          <a:xfrm>
            <a:off x="76683" y="3841333"/>
            <a:ext cx="8905875" cy="457200"/>
          </a:xfrm>
          <a:solidFill>
            <a:srgbClr val="FFFFFF">
              <a:alpha val="70000"/>
            </a:srgbClr>
          </a:solidFill>
        </p:spPr>
        <p:txBody>
          <a:bodyPr/>
          <a:lstStyle/>
          <a:p>
            <a:pPr marL="0" indent="0" algn="ctr" defTabSz="179388">
              <a:lnSpc>
                <a:spcPts val="1200"/>
              </a:lnSpc>
              <a:buNone/>
            </a:pPr>
            <a:r>
              <a:rPr kumimoji="1" lang="ja-JP" altLang="en-US" sz="1400" dirty="0"/>
              <a:t>❖</a:t>
            </a:r>
            <a:r>
              <a:rPr kumimoji="1" lang="en-US" altLang="ja-JP" sz="1400" dirty="0"/>
              <a:t>	</a:t>
            </a:r>
            <a:r>
              <a:rPr kumimoji="1" lang="en-US" altLang="ja-JP" sz="1400" b="1" dirty="0"/>
              <a:t>“Integrated observations for mitigation and adaptation &amp; Practical support to Parties</a:t>
            </a:r>
            <a:r>
              <a:rPr kumimoji="1" lang="en-US" altLang="ja-JP" sz="1400" dirty="0"/>
              <a:t>” </a:t>
            </a:r>
          </a:p>
          <a:p>
            <a:pPr marL="0" indent="0" algn="ctr" defTabSz="179388">
              <a:lnSpc>
                <a:spcPts val="1200"/>
              </a:lnSpc>
              <a:buNone/>
            </a:pPr>
            <a:r>
              <a:rPr kumimoji="1" lang="en-US" altLang="ja-JP" sz="1200" dirty="0"/>
              <a:t>	(hosted by GEO, GECOS, RESTEC/JAXA</a:t>
            </a:r>
            <a:r>
              <a:rPr kumimoji="1" lang="ja-JP" altLang="en-US" sz="1200" dirty="0"/>
              <a:t> </a:t>
            </a:r>
            <a:r>
              <a:rPr kumimoji="1" lang="en-US" altLang="ja-JP" sz="1200" dirty="0"/>
              <a:t>on November 8)</a:t>
            </a:r>
            <a:endParaRPr kumimoji="1" lang="ja-JP" altLang="en-US" sz="1200" dirty="0"/>
          </a:p>
        </p:txBody>
      </p:sp>
      <p:pic>
        <p:nvPicPr>
          <p:cNvPr id="22" name="図 21">
            <a:extLst>
              <a:ext uri="{FF2B5EF4-FFF2-40B4-BE49-F238E27FC236}">
                <a16:creationId xmlns:a16="http://schemas.microsoft.com/office/drawing/2014/main" id="{5E63564A-9C00-487A-8CDC-7CF27FFF7A05}"/>
              </a:ext>
            </a:extLst>
          </p:cNvPr>
          <p:cNvPicPr/>
          <p:nvPr/>
        </p:nvPicPr>
        <p:blipFill>
          <a:blip r:embed="rId9">
            <a:extLst>
              <a:ext uri="{28A0092B-C50C-407E-A947-70E740481C1C}">
                <a14:useLocalDpi xmlns:a14="http://schemas.microsoft.com/office/drawing/2010/main" val="0"/>
              </a:ext>
            </a:extLst>
          </a:blip>
          <a:srcRect/>
          <a:stretch>
            <a:fillRect/>
          </a:stretch>
        </p:blipFill>
        <p:spPr bwMode="auto">
          <a:xfrm>
            <a:off x="4674365" y="1548553"/>
            <a:ext cx="3847916" cy="2238655"/>
          </a:xfrm>
          <a:prstGeom prst="rect">
            <a:avLst/>
          </a:prstGeom>
          <a:noFill/>
          <a:ln>
            <a:noFill/>
          </a:ln>
        </p:spPr>
      </p:pic>
      <p:sp>
        <p:nvSpPr>
          <p:cNvPr id="21" name="コンテンツ プレースホルダー 2">
            <a:extLst>
              <a:ext uri="{FF2B5EF4-FFF2-40B4-BE49-F238E27FC236}">
                <a16:creationId xmlns:a16="http://schemas.microsoft.com/office/drawing/2014/main" id="{15124580-7A15-457E-BB43-35F6A0558F0E}"/>
              </a:ext>
            </a:extLst>
          </p:cNvPr>
          <p:cNvSpPr txBox="1">
            <a:spLocks/>
          </p:cNvSpPr>
          <p:nvPr/>
        </p:nvSpPr>
        <p:spPr>
          <a:xfrm>
            <a:off x="104959" y="1177610"/>
            <a:ext cx="4241815" cy="953420"/>
          </a:xfrm>
          <a:prstGeom prst="rect">
            <a:avLst/>
          </a:prstGeom>
          <a:solidFill>
            <a:schemeClr val="bg1">
              <a:alpha val="70000"/>
            </a:schemeClr>
          </a:solidFill>
        </p:spPr>
        <p:txBody>
          <a:bodyPr/>
          <a:lstStyle>
            <a:lvl1pPr marL="342900" indent="-3429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1pPr>
            <a:lvl2pPr marL="768927" indent="-311727">
              <a:spcBef>
                <a:spcPts val="500"/>
              </a:spcBef>
              <a:buSzPct val="100000"/>
              <a:buFont typeface="Courier New" panose="02070309020205020404" pitchFamily="49" charset="0"/>
              <a:buChar char="o"/>
              <a:defRPr sz="2000">
                <a:solidFill>
                  <a:srgbClr val="002569"/>
                </a:solidFill>
                <a:latin typeface="+mj-lt"/>
                <a:ea typeface="Arial Bold"/>
                <a:cs typeface="Arial" panose="020B0604020202020204" pitchFamily="34" charset="0"/>
                <a:sym typeface="Arial Bold"/>
              </a:defRPr>
            </a:lvl2pPr>
            <a:lvl3pPr marL="1188719" indent="-274319">
              <a:spcBef>
                <a:spcPts val="500"/>
              </a:spcBef>
              <a:buSzPct val="100000"/>
              <a:buFont typeface="Wingdings" panose="05000000000000000000" pitchFamily="2" charset="2"/>
              <a:buChar char="§"/>
              <a:defRPr sz="2000">
                <a:solidFill>
                  <a:srgbClr val="002569"/>
                </a:solidFill>
                <a:latin typeface="+mj-lt"/>
                <a:ea typeface="Arial Bold"/>
                <a:cs typeface="Arial" panose="020B0604020202020204" pitchFamily="34" charset="0"/>
                <a:sym typeface="Arial Bold"/>
              </a:defRPr>
            </a:lvl3pPr>
            <a:lvl4pPr marL="1676400" indent="-3048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4pPr>
            <a:lvl5pPr marL="2171700" indent="-3429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0" indent="0" algn="ctr" defTabSz="179388">
              <a:lnSpc>
                <a:spcPts val="1300"/>
              </a:lnSpc>
              <a:buFont typeface="Arial"/>
              <a:buNone/>
            </a:pPr>
            <a:r>
              <a:rPr kumimoji="1" lang="ja-JP" altLang="en-US" sz="1400" dirty="0"/>
              <a:t>❖</a:t>
            </a:r>
            <a:r>
              <a:rPr kumimoji="1" lang="en-US" altLang="ja-JP" sz="1400" dirty="0"/>
              <a:t>	</a:t>
            </a:r>
            <a:r>
              <a:rPr kumimoji="1" lang="en-US" altLang="ja-JP" sz="1400" b="1" dirty="0"/>
              <a:t>“Cutting-edge Satellite Monitoring &amp; Scientific Knowledge to contribute to the Paris Agreement: Focusing on the IPCC Guidelines for National Greenhouse Gas Inventories</a:t>
            </a:r>
            <a:r>
              <a:rPr kumimoji="1" lang="en-US" altLang="ja-JP" sz="1400" dirty="0"/>
              <a:t>” </a:t>
            </a:r>
          </a:p>
          <a:p>
            <a:pPr marL="0" indent="0" algn="ctr" defTabSz="179388">
              <a:lnSpc>
                <a:spcPts val="1300"/>
              </a:lnSpc>
              <a:buFont typeface="Arial"/>
              <a:buNone/>
            </a:pPr>
            <a:r>
              <a:rPr kumimoji="1" lang="en-US" altLang="ja-JP" sz="1200" dirty="0"/>
              <a:t>(hosted by MOE,</a:t>
            </a:r>
            <a:r>
              <a:rPr kumimoji="1" lang="ja-JP" altLang="en-US" sz="1200" dirty="0"/>
              <a:t> </a:t>
            </a:r>
            <a:r>
              <a:rPr kumimoji="1" lang="en-US" altLang="ja-JP" sz="1200" dirty="0"/>
              <a:t>NIES, MEXT, JWA, JAXA</a:t>
            </a:r>
            <a:r>
              <a:rPr kumimoji="1" lang="ja-JP" altLang="en-US" sz="1200" dirty="0"/>
              <a:t> </a:t>
            </a:r>
            <a:r>
              <a:rPr kumimoji="1" lang="en-US" altLang="ja-JP" sz="1200" dirty="0"/>
              <a:t>on November 7)</a:t>
            </a:r>
            <a:endParaRPr kumimoji="1" lang="ja-JP" altLang="en-US" sz="1200" dirty="0"/>
          </a:p>
        </p:txBody>
      </p:sp>
      <p:sp>
        <p:nvSpPr>
          <p:cNvPr id="23" name="コンテンツ プレースホルダー 2">
            <a:extLst>
              <a:ext uri="{FF2B5EF4-FFF2-40B4-BE49-F238E27FC236}">
                <a16:creationId xmlns:a16="http://schemas.microsoft.com/office/drawing/2014/main" id="{F536334A-5389-4A16-BEE1-8628F56DB84D}"/>
              </a:ext>
            </a:extLst>
          </p:cNvPr>
          <p:cNvSpPr txBox="1">
            <a:spLocks/>
          </p:cNvSpPr>
          <p:nvPr/>
        </p:nvSpPr>
        <p:spPr>
          <a:xfrm>
            <a:off x="4449780" y="1272111"/>
            <a:ext cx="4381684" cy="629110"/>
          </a:xfrm>
          <a:prstGeom prst="rect">
            <a:avLst/>
          </a:prstGeom>
          <a:solidFill>
            <a:schemeClr val="bg1">
              <a:alpha val="50000"/>
            </a:schemeClr>
          </a:solidFill>
        </p:spPr>
        <p:txBody>
          <a:bodyPr/>
          <a:lstStyle>
            <a:lvl1pPr marL="342900" indent="-3429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1pPr>
            <a:lvl2pPr marL="768927" indent="-311727">
              <a:spcBef>
                <a:spcPts val="500"/>
              </a:spcBef>
              <a:buSzPct val="100000"/>
              <a:buFont typeface="Courier New" panose="02070309020205020404" pitchFamily="49" charset="0"/>
              <a:buChar char="o"/>
              <a:defRPr sz="2000">
                <a:solidFill>
                  <a:srgbClr val="002569"/>
                </a:solidFill>
                <a:latin typeface="+mj-lt"/>
                <a:ea typeface="Arial Bold"/>
                <a:cs typeface="Arial" panose="020B0604020202020204" pitchFamily="34" charset="0"/>
                <a:sym typeface="Arial Bold"/>
              </a:defRPr>
            </a:lvl2pPr>
            <a:lvl3pPr marL="1188719" indent="-274319">
              <a:spcBef>
                <a:spcPts val="500"/>
              </a:spcBef>
              <a:buSzPct val="100000"/>
              <a:buFont typeface="Wingdings" panose="05000000000000000000" pitchFamily="2" charset="2"/>
              <a:buChar char="§"/>
              <a:defRPr sz="2000">
                <a:solidFill>
                  <a:srgbClr val="002569"/>
                </a:solidFill>
                <a:latin typeface="+mj-lt"/>
                <a:ea typeface="Arial Bold"/>
                <a:cs typeface="Arial" panose="020B0604020202020204" pitchFamily="34" charset="0"/>
                <a:sym typeface="Arial Bold"/>
              </a:defRPr>
            </a:lvl3pPr>
            <a:lvl4pPr marL="1676400" indent="-3048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4pPr>
            <a:lvl5pPr marL="2171700" indent="-3429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0" indent="0" algn="ctr" defTabSz="179388">
              <a:lnSpc>
                <a:spcPts val="1300"/>
              </a:lnSpc>
              <a:buFont typeface="Arial"/>
              <a:buNone/>
            </a:pPr>
            <a:r>
              <a:rPr kumimoji="1" lang="ja-JP" altLang="en-US" sz="1400" dirty="0"/>
              <a:t>❖</a:t>
            </a:r>
            <a:r>
              <a:rPr kumimoji="1" lang="en-US" altLang="ja-JP" sz="1400" dirty="0"/>
              <a:t>	</a:t>
            </a:r>
            <a:r>
              <a:rPr kumimoji="1" lang="en-US" altLang="ja-JP" sz="1400" b="1" dirty="0"/>
              <a:t>“Space Agency Round Table: Space Agencies Efforts for Implementation of Paris Agreement</a:t>
            </a:r>
            <a:r>
              <a:rPr kumimoji="1" lang="en-US" altLang="ja-JP" sz="1400" dirty="0"/>
              <a:t>” </a:t>
            </a:r>
          </a:p>
          <a:p>
            <a:pPr marL="0" indent="0" algn="ctr" defTabSz="179388">
              <a:lnSpc>
                <a:spcPts val="1300"/>
              </a:lnSpc>
              <a:buFont typeface="Arial"/>
              <a:buNone/>
            </a:pPr>
            <a:r>
              <a:rPr kumimoji="1" lang="en-US" altLang="ja-JP" sz="1200" dirty="0"/>
              <a:t>(hosted by JAXA</a:t>
            </a:r>
            <a:r>
              <a:rPr kumimoji="1" lang="ja-JP" altLang="en-US" sz="1200" dirty="0"/>
              <a:t> </a:t>
            </a:r>
            <a:r>
              <a:rPr kumimoji="1" lang="en-US" altLang="ja-JP" sz="1200" dirty="0"/>
              <a:t>on November 7)</a:t>
            </a:r>
            <a:endParaRPr kumimoji="1" lang="ja-JP" altLang="en-US" sz="1200" dirty="0"/>
          </a:p>
        </p:txBody>
      </p:sp>
      <p:sp>
        <p:nvSpPr>
          <p:cNvPr id="9" name="コンテンツ プレースホルダー 8">
            <a:extLst>
              <a:ext uri="{FF2B5EF4-FFF2-40B4-BE49-F238E27FC236}">
                <a16:creationId xmlns:a16="http://schemas.microsoft.com/office/drawing/2014/main" id="{42D67681-B306-4BFB-9FE8-3368C28247A0}"/>
              </a:ext>
            </a:extLst>
          </p:cNvPr>
          <p:cNvSpPr>
            <a:spLocks noGrp="1"/>
          </p:cNvSpPr>
          <p:nvPr>
            <p:ph sz="quarter" idx="11"/>
          </p:nvPr>
        </p:nvSpPr>
        <p:spPr/>
        <p:txBody>
          <a:bodyPr/>
          <a:lstStyle/>
          <a:p>
            <a:pPr marL="0" indent="0">
              <a:buNone/>
            </a:pPr>
            <a:r>
              <a:rPr lang="en-US" altLang="ja-JP" sz="2800" dirty="0"/>
              <a:t>Side events at COP23</a:t>
            </a:r>
            <a:endParaRPr lang="ja-JP" altLang="en-US" sz="2800" dirty="0"/>
          </a:p>
        </p:txBody>
      </p:sp>
    </p:spTree>
    <p:extLst>
      <p:ext uri="{BB962C8B-B14F-4D97-AF65-F5344CB8AC3E}">
        <p14:creationId xmlns:p14="http://schemas.microsoft.com/office/powerpoint/2010/main" val="1375750695"/>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AA0D6BA1-9598-4087-B41C-28F634CF0DA2}"/>
              </a:ext>
            </a:extLst>
          </p:cNvPr>
          <p:cNvSpPr>
            <a:spLocks noGrp="1"/>
          </p:cNvSpPr>
          <p:nvPr>
            <p:ph type="sldNum" sz="quarter" idx="2"/>
          </p:nvPr>
        </p:nvSpPr>
        <p:spPr/>
        <p:txBody>
          <a:bodyPr/>
          <a:lstStyle/>
          <a:p>
            <a:pPr defTabSz="914400"/>
            <a:fld id="{86CB4B4D-7CA3-9044-876B-883B54F8677D}" type="slidenum">
              <a:rPr lang="uk-UA" smtClean="0"/>
              <a:pPr defTabSz="914400"/>
              <a:t>7</a:t>
            </a:fld>
            <a:endParaRPr lang="uk-UA" dirty="0"/>
          </a:p>
        </p:txBody>
      </p:sp>
      <p:pic>
        <p:nvPicPr>
          <p:cNvPr id="6" name="コンテンツ プレースホルダー 5">
            <a:extLst>
              <a:ext uri="{FF2B5EF4-FFF2-40B4-BE49-F238E27FC236}">
                <a16:creationId xmlns:a16="http://schemas.microsoft.com/office/drawing/2014/main" id="{5081BC24-0D72-4E51-8417-DE583F19A9E6}"/>
              </a:ext>
            </a:extLst>
          </p:cNvPr>
          <p:cNvPicPr>
            <a:picLocks noGrp="1" noChangeAspect="1"/>
          </p:cNvPicPr>
          <p:nvPr>
            <p:ph sz="quarter" idx="10"/>
          </p:nvPr>
        </p:nvPicPr>
        <p:blipFill>
          <a:blip r:embed="rId3" cstate="print">
            <a:extLst>
              <a:ext uri="{28A0092B-C50C-407E-A947-70E740481C1C}">
                <a14:useLocalDpi xmlns:a14="http://schemas.microsoft.com/office/drawing/2010/main" val="0"/>
              </a:ext>
            </a:extLst>
          </a:blip>
          <a:stretch>
            <a:fillRect/>
          </a:stretch>
        </p:blipFill>
        <p:spPr>
          <a:xfrm>
            <a:off x="0" y="2438969"/>
            <a:ext cx="2263131" cy="3200400"/>
          </a:xfrm>
        </p:spPr>
      </p:pic>
      <p:sp>
        <p:nvSpPr>
          <p:cNvPr id="4" name="コンテンツ プレースホルダー 3">
            <a:extLst>
              <a:ext uri="{FF2B5EF4-FFF2-40B4-BE49-F238E27FC236}">
                <a16:creationId xmlns:a16="http://schemas.microsoft.com/office/drawing/2014/main" id="{836F9DA9-BED1-4B94-9DF5-FFA3E6000385}"/>
              </a:ext>
            </a:extLst>
          </p:cNvPr>
          <p:cNvSpPr>
            <a:spLocks noGrp="1"/>
          </p:cNvSpPr>
          <p:nvPr>
            <p:ph sz="quarter" idx="11"/>
          </p:nvPr>
        </p:nvSpPr>
        <p:spPr>
          <a:xfrm>
            <a:off x="1828800" y="304800"/>
            <a:ext cx="5715000" cy="533400"/>
          </a:xfrm>
        </p:spPr>
        <p:txBody>
          <a:bodyPr/>
          <a:lstStyle/>
          <a:p>
            <a:pPr marL="0" indent="0">
              <a:buNone/>
            </a:pPr>
            <a:r>
              <a:rPr kumimoji="1" lang="en-US" altLang="ja-JP" sz="2600" dirty="0"/>
              <a:t> Key Notes at side events, COP-23</a:t>
            </a:r>
            <a:endParaRPr kumimoji="1" lang="ja-JP" altLang="en-US" sz="2600" dirty="0"/>
          </a:p>
        </p:txBody>
      </p:sp>
      <p:sp>
        <p:nvSpPr>
          <p:cNvPr id="14" name="コンテンツ プレースホルダー 2">
            <a:extLst>
              <a:ext uri="{FF2B5EF4-FFF2-40B4-BE49-F238E27FC236}">
                <a16:creationId xmlns:a16="http://schemas.microsoft.com/office/drawing/2014/main" id="{E8039AA1-0929-49CD-885C-1ED947509071}"/>
              </a:ext>
            </a:extLst>
          </p:cNvPr>
          <p:cNvSpPr txBox="1">
            <a:spLocks/>
          </p:cNvSpPr>
          <p:nvPr/>
        </p:nvSpPr>
        <p:spPr>
          <a:xfrm>
            <a:off x="2359985" y="1651836"/>
            <a:ext cx="6534150" cy="2209800"/>
          </a:xfrm>
          <a:prstGeom prst="rect">
            <a:avLst/>
          </a:prstGeom>
        </p:spPr>
        <p:txBody>
          <a:bodyPr/>
          <a:lstStyle>
            <a:lvl1pPr marL="342900" indent="-3429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1pPr>
            <a:lvl2pPr marL="768927" indent="-311727">
              <a:spcBef>
                <a:spcPts val="500"/>
              </a:spcBef>
              <a:buSzPct val="100000"/>
              <a:buFont typeface="Courier New" panose="02070309020205020404" pitchFamily="49" charset="0"/>
              <a:buChar char="o"/>
              <a:defRPr sz="2000">
                <a:solidFill>
                  <a:srgbClr val="002569"/>
                </a:solidFill>
                <a:latin typeface="+mj-lt"/>
                <a:ea typeface="Arial Bold"/>
                <a:cs typeface="Arial" panose="020B0604020202020204" pitchFamily="34" charset="0"/>
                <a:sym typeface="Arial Bold"/>
              </a:defRPr>
            </a:lvl2pPr>
            <a:lvl3pPr marL="1188719" indent="-274319">
              <a:spcBef>
                <a:spcPts val="500"/>
              </a:spcBef>
              <a:buSzPct val="100000"/>
              <a:buFont typeface="Wingdings" panose="05000000000000000000" pitchFamily="2" charset="2"/>
              <a:buChar char="§"/>
              <a:defRPr sz="2000">
                <a:solidFill>
                  <a:srgbClr val="002569"/>
                </a:solidFill>
                <a:latin typeface="+mj-lt"/>
                <a:ea typeface="Arial Bold"/>
                <a:cs typeface="Arial" panose="020B0604020202020204" pitchFamily="34" charset="0"/>
                <a:sym typeface="Arial Bold"/>
              </a:defRPr>
            </a:lvl3pPr>
            <a:lvl4pPr marL="1676400" indent="-3048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4pPr>
            <a:lvl5pPr marL="2171700" indent="-3429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361950" lvl="1" indent="-361950" defTabSz="363538">
              <a:buFont typeface="Wingdings" panose="05000000000000000000" pitchFamily="2" charset="2"/>
              <a:buChar char="ü"/>
            </a:pPr>
            <a:r>
              <a:rPr kumimoji="1" lang="en-US" altLang="ja-JP" u="sng" dirty="0"/>
              <a:t>SBSTA Chair recognized in his conclusion,</a:t>
            </a:r>
            <a:r>
              <a:rPr kumimoji="1" lang="en-US" altLang="ja-JP" dirty="0"/>
              <a:t> 				“.....the </a:t>
            </a:r>
            <a:r>
              <a:rPr kumimoji="1" lang="en-US" altLang="ja-JP" dirty="0">
                <a:solidFill>
                  <a:srgbClr val="FF0000"/>
                </a:solidFill>
              </a:rPr>
              <a:t>increasing capability </a:t>
            </a:r>
            <a:r>
              <a:rPr kumimoji="1" lang="en-US" altLang="ja-JP" dirty="0"/>
              <a:t>to systematically </a:t>
            </a:r>
            <a:r>
              <a:rPr kumimoji="1" lang="en-US" altLang="ja-JP" dirty="0">
                <a:solidFill>
                  <a:srgbClr val="FF0000"/>
                </a:solidFill>
              </a:rPr>
              <a:t>monitor greenhouse gas concentrations and emissions</a:t>
            </a:r>
            <a:r>
              <a:rPr kumimoji="1" lang="en-US" altLang="ja-JP" dirty="0"/>
              <a:t>, through in situ as well as </a:t>
            </a:r>
            <a:r>
              <a:rPr kumimoji="1" lang="en-US" altLang="ja-JP" dirty="0">
                <a:solidFill>
                  <a:srgbClr val="FF0000"/>
                </a:solidFill>
              </a:rPr>
              <a:t>satellite observations</a:t>
            </a:r>
            <a:r>
              <a:rPr kumimoji="1" lang="en-US" altLang="ja-JP" dirty="0"/>
              <a:t>, and its relevance in support of the Paris Agreement”.</a:t>
            </a:r>
          </a:p>
          <a:p>
            <a:pPr marL="0" lvl="1" indent="0" defTabSz="363538">
              <a:buNone/>
            </a:pPr>
            <a:r>
              <a:rPr kumimoji="1" lang="en-US" altLang="ja-JP" dirty="0"/>
              <a:t> </a:t>
            </a:r>
            <a:endParaRPr kumimoji="1" lang="en-US" altLang="ja-JP" sz="2400" dirty="0"/>
          </a:p>
          <a:p>
            <a:pPr marL="361950" lvl="1" indent="-361950" defTabSz="363538">
              <a:buFont typeface="Wingdings" panose="05000000000000000000" pitchFamily="2" charset="2"/>
              <a:buChar char="ü"/>
            </a:pPr>
            <a:r>
              <a:rPr kumimoji="1" lang="en-US" altLang="ja-JP" u="sng" dirty="0"/>
              <a:t>IPCC/TFI Chair noted during the official side event</a:t>
            </a:r>
            <a:r>
              <a:rPr kumimoji="1" lang="en-US" altLang="ja-JP" dirty="0"/>
              <a:t>		 		that chapters in relation with </a:t>
            </a:r>
            <a:r>
              <a:rPr kumimoji="1" lang="en-US" altLang="ja-JP" dirty="0">
                <a:solidFill>
                  <a:srgbClr val="FF0000"/>
                </a:solidFill>
              </a:rPr>
              <a:t>satellite observation </a:t>
            </a:r>
            <a:r>
              <a:rPr kumimoji="1" lang="en-US" altLang="ja-JP" dirty="0"/>
              <a:t>was expected </a:t>
            </a:r>
            <a:r>
              <a:rPr kumimoji="1" lang="en-US" altLang="ja-JP" dirty="0">
                <a:solidFill>
                  <a:srgbClr val="FF0000"/>
                </a:solidFill>
              </a:rPr>
              <a:t>to be updated </a:t>
            </a:r>
            <a:r>
              <a:rPr kumimoji="1" lang="en-US" altLang="ja-JP" dirty="0"/>
              <a:t>due to </a:t>
            </a:r>
            <a:r>
              <a:rPr kumimoji="1" lang="en-US" altLang="ja-JP" dirty="0">
                <a:solidFill>
                  <a:srgbClr val="FF0000"/>
                </a:solidFill>
              </a:rPr>
              <a:t>technical advancements </a:t>
            </a:r>
            <a:r>
              <a:rPr kumimoji="1" lang="en-US" altLang="ja-JP" dirty="0">
                <a:solidFill>
                  <a:srgbClr val="1C3D78"/>
                </a:solidFill>
              </a:rPr>
              <a:t>of observation </a:t>
            </a:r>
            <a:r>
              <a:rPr kumimoji="1" lang="en-US" altLang="ja-JP" dirty="0"/>
              <a:t>since 2006</a:t>
            </a:r>
            <a:r>
              <a:rPr kumimoji="1" lang="en-US" altLang="ja-JP" dirty="0">
                <a:solidFill>
                  <a:schemeClr val="tx2"/>
                </a:solidFill>
              </a:rPr>
              <a:t>.</a:t>
            </a:r>
          </a:p>
          <a:p>
            <a:pPr lvl="1" defTabSz="914400"/>
            <a:endParaRPr kumimoji="1" lang="en-US" altLang="ja-JP" sz="2400" dirty="0"/>
          </a:p>
          <a:p>
            <a:pPr lvl="1" defTabSz="914400"/>
            <a:endParaRPr kumimoji="1" lang="ja-JP" altLang="en-US" sz="2400" dirty="0"/>
          </a:p>
        </p:txBody>
      </p:sp>
      <p:pic>
        <p:nvPicPr>
          <p:cNvPr id="16" name="図 15">
            <a:extLst>
              <a:ext uri="{FF2B5EF4-FFF2-40B4-BE49-F238E27FC236}">
                <a16:creationId xmlns:a16="http://schemas.microsoft.com/office/drawing/2014/main" id="{5EBE48E6-F395-4E69-B185-05656E716AB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524000"/>
            <a:ext cx="2209800" cy="770717"/>
          </a:xfrm>
          <a:prstGeom prst="rect">
            <a:avLst/>
          </a:prstGeom>
        </p:spPr>
      </p:pic>
    </p:spTree>
    <p:extLst>
      <p:ext uri="{BB962C8B-B14F-4D97-AF65-F5344CB8AC3E}">
        <p14:creationId xmlns:p14="http://schemas.microsoft.com/office/powerpoint/2010/main" val="3416478866"/>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1017616D-12DC-42B2-ABBF-D99F5648D32B}"/>
              </a:ext>
            </a:extLst>
          </p:cNvPr>
          <p:cNvSpPr>
            <a:spLocks noGrp="1"/>
          </p:cNvSpPr>
          <p:nvPr>
            <p:ph type="sldNum" sz="quarter" idx="2"/>
          </p:nvPr>
        </p:nvSpPr>
        <p:spPr/>
        <p:txBody>
          <a:bodyPr/>
          <a:lstStyle/>
          <a:p>
            <a:pPr defTabSz="914400"/>
            <a:fld id="{86CB4B4D-7CA3-9044-876B-883B54F8677D}" type="slidenum">
              <a:rPr lang="uk-UA" smtClean="0"/>
              <a:pPr defTabSz="914400"/>
              <a:t>8</a:t>
            </a:fld>
            <a:endParaRPr lang="uk-UA" dirty="0"/>
          </a:p>
        </p:txBody>
      </p:sp>
      <p:sp>
        <p:nvSpPr>
          <p:cNvPr id="5" name="コンテンツ プレースホルダー 3">
            <a:extLst>
              <a:ext uri="{FF2B5EF4-FFF2-40B4-BE49-F238E27FC236}">
                <a16:creationId xmlns:a16="http://schemas.microsoft.com/office/drawing/2014/main" id="{8FF4BDAA-802E-407A-8925-EE4B65A75E78}"/>
              </a:ext>
            </a:extLst>
          </p:cNvPr>
          <p:cNvSpPr>
            <a:spLocks noGrp="1"/>
          </p:cNvSpPr>
          <p:nvPr>
            <p:ph sz="quarter" idx="11"/>
          </p:nvPr>
        </p:nvSpPr>
        <p:spPr>
          <a:xfrm>
            <a:off x="1823566" y="241336"/>
            <a:ext cx="6400800" cy="533400"/>
          </a:xfrm>
        </p:spPr>
        <p:txBody>
          <a:bodyPr/>
          <a:lstStyle/>
          <a:p>
            <a:pPr marL="0" indent="0">
              <a:buNone/>
            </a:pPr>
            <a:r>
              <a:rPr kumimoji="1" lang="en-US" altLang="ja-JP" dirty="0"/>
              <a:t>Inter-Comparison between GOSAT &amp; OCO-2</a:t>
            </a:r>
            <a:endParaRPr kumimoji="1" lang="ja-JP" altLang="en-US" dirty="0"/>
          </a:p>
        </p:txBody>
      </p:sp>
      <p:pic>
        <p:nvPicPr>
          <p:cNvPr id="6" name="図 3">
            <a:extLst>
              <a:ext uri="{FF2B5EF4-FFF2-40B4-BE49-F238E27FC236}">
                <a16:creationId xmlns:a16="http://schemas.microsoft.com/office/drawing/2014/main" id="{48368C8F-70FD-40A3-8358-3D70B1F71A2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7436" y="1788246"/>
            <a:ext cx="3083378" cy="179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テキスト ボックス 8">
            <a:extLst>
              <a:ext uri="{FF2B5EF4-FFF2-40B4-BE49-F238E27FC236}">
                <a16:creationId xmlns:a16="http://schemas.microsoft.com/office/drawing/2014/main" id="{F1D59EE1-E39E-4127-92DE-639964989F32}"/>
              </a:ext>
            </a:extLst>
          </p:cNvPr>
          <p:cNvSpPr txBox="1"/>
          <p:nvPr/>
        </p:nvSpPr>
        <p:spPr>
          <a:xfrm>
            <a:off x="8330134" y="1276048"/>
            <a:ext cx="259043" cy="369330"/>
          </a:xfrm>
          <a:prstGeom prst="rect">
            <a:avLst/>
          </a:prstGeom>
          <a:solidFill>
            <a:srgbClr val="FFC000"/>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US" altLang="ja-JP" sz="1800" b="1" i="0" u="none" strike="noStrike" cap="none" spc="0" normalizeH="0" baseline="0" dirty="0">
                <a:ln>
                  <a:noFill/>
                </a:ln>
                <a:solidFill>
                  <a:srgbClr val="002569"/>
                </a:solidFill>
                <a:effectLst/>
                <a:uFillTx/>
              </a:rPr>
              <a:t>B</a:t>
            </a:r>
            <a:endParaRPr kumimoji="0" lang="ja-JP" altLang="en-US" sz="1800" b="1" i="0" u="none" strike="noStrike" cap="none" spc="0" normalizeH="0" baseline="0" dirty="0">
              <a:ln>
                <a:noFill/>
              </a:ln>
              <a:solidFill>
                <a:srgbClr val="002569"/>
              </a:solidFill>
              <a:effectLst/>
              <a:uFillTx/>
            </a:endParaRPr>
          </a:p>
        </p:txBody>
      </p:sp>
      <p:sp>
        <p:nvSpPr>
          <p:cNvPr id="14" name="テキスト ボックス 13">
            <a:extLst>
              <a:ext uri="{FF2B5EF4-FFF2-40B4-BE49-F238E27FC236}">
                <a16:creationId xmlns:a16="http://schemas.microsoft.com/office/drawing/2014/main" id="{48371606-0C9D-425A-9D7B-B830761240AD}"/>
              </a:ext>
            </a:extLst>
          </p:cNvPr>
          <p:cNvSpPr txBox="1"/>
          <p:nvPr/>
        </p:nvSpPr>
        <p:spPr>
          <a:xfrm>
            <a:off x="8656357" y="1276048"/>
            <a:ext cx="259043" cy="369330"/>
          </a:xfrm>
          <a:prstGeom prst="rect">
            <a:avLst/>
          </a:prstGeom>
          <a:solidFill>
            <a:srgbClr val="92D050"/>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lang="en-US" altLang="ja-JP" b="1" dirty="0"/>
              <a:t>C</a:t>
            </a:r>
            <a:endParaRPr kumimoji="0" lang="ja-JP" altLang="en-US" sz="1800" b="1" i="0" u="none" strike="noStrike" cap="none" spc="0" normalizeH="0" baseline="0" dirty="0">
              <a:ln>
                <a:noFill/>
              </a:ln>
              <a:solidFill>
                <a:srgbClr val="002569"/>
              </a:solidFill>
              <a:effectLst/>
              <a:uFillTx/>
            </a:endParaRPr>
          </a:p>
        </p:txBody>
      </p:sp>
      <p:sp>
        <p:nvSpPr>
          <p:cNvPr id="11" name="正方形/長方形 10"/>
          <p:cNvSpPr/>
          <p:nvPr/>
        </p:nvSpPr>
        <p:spPr>
          <a:xfrm>
            <a:off x="223187" y="3546814"/>
            <a:ext cx="4800779" cy="404726"/>
          </a:xfrm>
          <a:prstGeom prst="rect">
            <a:avLst/>
          </a:prstGeom>
        </p:spPr>
        <p:txBody>
          <a:bodyPr wrap="square">
            <a:spAutoFit/>
          </a:bodyPr>
          <a:lstStyle/>
          <a:p>
            <a:r>
              <a:rPr lang="da-DK" altLang="ja-JP" sz="1015" dirty="0">
                <a:solidFill>
                  <a:srgbClr val="000000"/>
                </a:solidFill>
              </a:rPr>
              <a:t>Calibrated GOSAT and OCO-2 radiance spectra agrees within 5% for all bands (386 match up data).Katoka et al.</a:t>
            </a:r>
            <a:r>
              <a:rPr lang="ja-JP" altLang="en-US" sz="1015" dirty="0">
                <a:solidFill>
                  <a:srgbClr val="000000"/>
                </a:solidFill>
              </a:rPr>
              <a:t> </a:t>
            </a:r>
            <a:r>
              <a:rPr lang="en-US" altLang="ja-JP" sz="1015" dirty="0">
                <a:solidFill>
                  <a:srgbClr val="000000"/>
                </a:solidFill>
              </a:rPr>
              <a:t>(2017 MDPI, Remote Sensing)</a:t>
            </a:r>
            <a:endParaRPr lang="da-DK" altLang="ja-JP" sz="1015" dirty="0">
              <a:solidFill>
                <a:srgbClr val="000000"/>
              </a:solidFill>
            </a:endParaRPr>
          </a:p>
        </p:txBody>
      </p:sp>
      <p:sp>
        <p:nvSpPr>
          <p:cNvPr id="12" name="スライド番号プレースホルダ 1"/>
          <p:cNvSpPr txBox="1">
            <a:spLocks noGrp="1"/>
          </p:cNvSpPr>
          <p:nvPr/>
        </p:nvSpPr>
        <p:spPr bwMode="auto">
          <a:xfrm>
            <a:off x="11331965" y="5308236"/>
            <a:ext cx="562708" cy="31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rgbClr val="FFFF00"/>
                </a:solidFill>
                <a:latin typeface="Arial" pitchFamily="34" charset="0"/>
                <a:ea typeface="ＭＳ Ｐゴシック" pitchFamily="50" charset="-128"/>
              </a:defRPr>
            </a:lvl1pPr>
            <a:lvl2pPr marL="742950" indent="-285750" eaLnBrk="0" hangingPunct="0">
              <a:defRPr kumimoji="1" sz="2400">
                <a:solidFill>
                  <a:srgbClr val="FFFF00"/>
                </a:solidFill>
                <a:latin typeface="Arial" pitchFamily="34" charset="0"/>
                <a:ea typeface="ＭＳ Ｐゴシック" pitchFamily="50" charset="-128"/>
              </a:defRPr>
            </a:lvl2pPr>
            <a:lvl3pPr marL="1143000" indent="-228600" eaLnBrk="0" hangingPunct="0">
              <a:defRPr kumimoji="1" sz="2400">
                <a:solidFill>
                  <a:srgbClr val="FFFF00"/>
                </a:solidFill>
                <a:latin typeface="Arial" pitchFamily="34" charset="0"/>
                <a:ea typeface="ＭＳ Ｐゴシック" pitchFamily="50" charset="-128"/>
              </a:defRPr>
            </a:lvl3pPr>
            <a:lvl4pPr marL="1600200" indent="-228600" eaLnBrk="0" hangingPunct="0">
              <a:defRPr kumimoji="1" sz="2400">
                <a:solidFill>
                  <a:srgbClr val="FFFF00"/>
                </a:solidFill>
                <a:latin typeface="Arial" pitchFamily="34" charset="0"/>
                <a:ea typeface="ＭＳ Ｐゴシック" pitchFamily="50" charset="-128"/>
              </a:defRPr>
            </a:lvl4pPr>
            <a:lvl5pPr marL="2057400" indent="-228600" eaLnBrk="0" hangingPunct="0">
              <a:defRPr kumimoji="1" sz="2400">
                <a:solidFill>
                  <a:srgbClr val="FFFF00"/>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2400">
                <a:solidFill>
                  <a:srgbClr val="FFFF00"/>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2400">
                <a:solidFill>
                  <a:srgbClr val="FFFF00"/>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2400">
                <a:solidFill>
                  <a:srgbClr val="FFFF00"/>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2400">
                <a:solidFill>
                  <a:srgbClr val="FFFF00"/>
                </a:solidFill>
                <a:latin typeface="Arial" pitchFamily="34" charset="0"/>
                <a:ea typeface="ＭＳ Ｐゴシック" pitchFamily="50" charset="-128"/>
              </a:defRPr>
            </a:lvl9pPr>
          </a:lstStyle>
          <a:p>
            <a:pPr algn="r" eaLnBrk="1" hangingPunct="1"/>
            <a:fld id="{92B205F2-4600-452F-8E08-AE8C349248B0}" type="slidenum">
              <a:rPr lang="en-US" altLang="ja-JP" sz="2215">
                <a:solidFill>
                  <a:srgbClr val="008000"/>
                </a:solidFill>
                <a:cs typeface="Arial" pitchFamily="34" charset="0"/>
              </a:rPr>
              <a:pPr algn="r" eaLnBrk="1" hangingPunct="1"/>
              <a:t>8</a:t>
            </a:fld>
            <a:endParaRPr lang="en-US" altLang="ja-JP" sz="2215" dirty="0">
              <a:solidFill>
                <a:srgbClr val="008000"/>
              </a:solidFill>
              <a:cs typeface="Arial" pitchFamily="34" charset="0"/>
            </a:endParaRPr>
          </a:p>
        </p:txBody>
      </p:sp>
      <p:sp>
        <p:nvSpPr>
          <p:cNvPr id="13" name="正方形/長方形 12"/>
          <p:cNvSpPr/>
          <p:nvPr/>
        </p:nvSpPr>
        <p:spPr>
          <a:xfrm>
            <a:off x="5766692" y="3833876"/>
            <a:ext cx="3301108" cy="433324"/>
          </a:xfrm>
          <a:prstGeom prst="rect">
            <a:avLst/>
          </a:prstGeom>
        </p:spPr>
        <p:txBody>
          <a:bodyPr wrap="square">
            <a:spAutoFit/>
          </a:bodyPr>
          <a:lstStyle/>
          <a:p>
            <a:r>
              <a:rPr lang="en-US" altLang="ja-JP" sz="1108"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2014/09</a:t>
            </a:r>
            <a:r>
              <a:rPr lang="ja-JP" altLang="en-US" sz="1108"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a:t>
            </a:r>
            <a:r>
              <a:rPr lang="en-US" altLang="ja-JP" sz="1108"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2016/05 XCO</a:t>
            </a:r>
            <a:r>
              <a:rPr lang="en-US" altLang="ja-JP" sz="1108" baseline="-25000"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2</a:t>
            </a:r>
            <a:r>
              <a:rPr lang="en-US" altLang="ja-JP" sz="1108"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 Level2 matchup </a:t>
            </a:r>
          </a:p>
          <a:p>
            <a:r>
              <a:rPr lang="en-US" altLang="ja-JP" sz="1108"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Agreement: (ACOS-GOSAT B7.3  vsOCO-2 B7) </a:t>
            </a:r>
          </a:p>
        </p:txBody>
      </p:sp>
      <p:pic>
        <p:nvPicPr>
          <p:cNvPr id="15" name="図 14"/>
          <p:cNvPicPr/>
          <p:nvPr/>
        </p:nvPicPr>
        <p:blipFill rotWithShape="1">
          <a:blip r:embed="rId4" cstate="print">
            <a:extLst>
              <a:ext uri="{28A0092B-C50C-407E-A947-70E740481C1C}">
                <a14:useLocalDpi xmlns:a14="http://schemas.microsoft.com/office/drawing/2010/main" val="0"/>
              </a:ext>
            </a:extLst>
          </a:blip>
          <a:srcRect l="6141"/>
          <a:stretch/>
        </p:blipFill>
        <p:spPr bwMode="auto">
          <a:xfrm>
            <a:off x="2885942" y="1760079"/>
            <a:ext cx="2663925" cy="1684798"/>
          </a:xfrm>
          <a:prstGeom prst="rect">
            <a:avLst/>
          </a:prstGeom>
          <a:noFill/>
          <a:ln>
            <a:noFill/>
          </a:ln>
        </p:spPr>
      </p:pic>
      <p:pic>
        <p:nvPicPr>
          <p:cNvPr id="17" name="図 16"/>
          <p:cNvPicPr>
            <a:picLocks noChangeAspect="1"/>
          </p:cNvPicPr>
          <p:nvPr/>
        </p:nvPicPr>
        <p:blipFill rotWithShape="1">
          <a:blip r:embed="rId5"/>
          <a:srcRect t="21456" r="38950" b="25757"/>
          <a:stretch/>
        </p:blipFill>
        <p:spPr>
          <a:xfrm>
            <a:off x="5625400" y="3627949"/>
            <a:ext cx="3081967" cy="229393"/>
          </a:xfrm>
          <a:prstGeom prst="rect">
            <a:avLst/>
          </a:prstGeom>
          <a:solidFill>
            <a:schemeClr val="bg1"/>
          </a:solidFill>
        </p:spPr>
      </p:pic>
      <p:pic>
        <p:nvPicPr>
          <p:cNvPr id="18" name="図 17"/>
          <p:cNvPicPr/>
          <p:nvPr/>
        </p:nvPicPr>
        <p:blipFill rotWithShape="1">
          <a:blip r:embed="rId6" cstate="print">
            <a:extLst>
              <a:ext uri="{28A0092B-C50C-407E-A947-70E740481C1C}">
                <a14:useLocalDpi xmlns:a14="http://schemas.microsoft.com/office/drawing/2010/main" val="0"/>
              </a:ext>
            </a:extLst>
          </a:blip>
          <a:srcRect l="7056" r="12458" b="50179"/>
          <a:stretch/>
        </p:blipFill>
        <p:spPr bwMode="auto">
          <a:xfrm>
            <a:off x="5417369" y="1627486"/>
            <a:ext cx="3498031" cy="1959397"/>
          </a:xfrm>
          <a:prstGeom prst="rect">
            <a:avLst/>
          </a:prstGeom>
          <a:noFill/>
          <a:ln>
            <a:noFill/>
          </a:ln>
        </p:spPr>
      </p:pic>
      <p:pic>
        <p:nvPicPr>
          <p:cNvPr id="19" name="図 18"/>
          <p:cNvPicPr/>
          <p:nvPr/>
        </p:nvPicPr>
        <p:blipFill rotWithShape="1">
          <a:blip r:embed="rId6" cstate="print">
            <a:extLst>
              <a:ext uri="{28A0092B-C50C-407E-A947-70E740481C1C}">
                <a14:useLocalDpi xmlns:a14="http://schemas.microsoft.com/office/drawing/2010/main" val="0"/>
              </a:ext>
            </a:extLst>
          </a:blip>
          <a:srcRect l="86757" t="52126" r="2221" b="3086"/>
          <a:stretch/>
        </p:blipFill>
        <p:spPr bwMode="auto">
          <a:xfrm>
            <a:off x="8915400" y="1676400"/>
            <a:ext cx="424934" cy="1746932"/>
          </a:xfrm>
          <a:prstGeom prst="rect">
            <a:avLst/>
          </a:prstGeom>
          <a:noFill/>
          <a:ln>
            <a:noFill/>
          </a:ln>
        </p:spPr>
      </p:pic>
      <p:sp>
        <p:nvSpPr>
          <p:cNvPr id="4" name="正方形/長方形 3"/>
          <p:cNvSpPr/>
          <p:nvPr/>
        </p:nvSpPr>
        <p:spPr>
          <a:xfrm>
            <a:off x="228600" y="4295459"/>
            <a:ext cx="8686800" cy="1323439"/>
          </a:xfrm>
          <a:prstGeom prst="rect">
            <a:avLst/>
          </a:prstGeom>
        </p:spPr>
        <p:txBody>
          <a:bodyPr wrap="square">
            <a:spAutoFit/>
          </a:bodyPr>
          <a:lstStyle/>
          <a:p>
            <a:pPr marL="342900" indent="-342900" algn="just">
              <a:buFont typeface="+mj-lt"/>
              <a:buAutoNum type="arabicPeriod"/>
            </a:pPr>
            <a:r>
              <a:rPr lang="en-US" altLang="ja-JP" sz="1600" dirty="0"/>
              <a:t>Demonstrated the reliability of CO</a:t>
            </a:r>
            <a:r>
              <a:rPr lang="en-US" altLang="ja-JP" sz="1600" baseline="-25000" dirty="0"/>
              <a:t>2</a:t>
            </a:r>
            <a:r>
              <a:rPr lang="en-US" altLang="ja-JP" sz="1600" dirty="0"/>
              <a:t> remote sensing from space by comparing radiances and retrieved XCO</a:t>
            </a:r>
            <a:r>
              <a:rPr lang="en-US" altLang="ja-JP" sz="1600" baseline="-25000" dirty="0"/>
              <a:t>2</a:t>
            </a:r>
            <a:r>
              <a:rPr lang="en-US" altLang="ja-JP" sz="1600" dirty="0"/>
              <a:t> from different types of spectrometers.</a:t>
            </a:r>
          </a:p>
          <a:p>
            <a:pPr marL="342900" indent="-342900" algn="just">
              <a:buFont typeface="+mj-lt"/>
              <a:buAutoNum type="arabicPeriod"/>
            </a:pPr>
            <a:r>
              <a:rPr lang="en-US" altLang="ja-JP" sz="1600" dirty="0"/>
              <a:t>Through improvement of individual data processing and calibration, GOSAT and OCO-2 can provide long-term uniform quality data and consistent retrieval accuracy from dark ocean to bright desert targets.  </a:t>
            </a:r>
          </a:p>
        </p:txBody>
      </p:sp>
      <p:sp>
        <p:nvSpPr>
          <p:cNvPr id="7" name="正方形/長方形 6"/>
          <p:cNvSpPr/>
          <p:nvPr/>
        </p:nvSpPr>
        <p:spPr>
          <a:xfrm>
            <a:off x="5555122" y="2919772"/>
            <a:ext cx="1731174" cy="461665"/>
          </a:xfrm>
          <a:prstGeom prst="rect">
            <a:avLst/>
          </a:prstGeom>
          <a:solidFill>
            <a:schemeClr val="bg1"/>
          </a:solidFill>
        </p:spPr>
        <p:txBody>
          <a:bodyPr wrap="square">
            <a:spAutoFit/>
          </a:bodyPr>
          <a:lstStyle/>
          <a:p>
            <a:r>
              <a:rPr lang="en-US" altLang="ja-JP" sz="800" dirty="0">
                <a:solidFill>
                  <a:srgbClr val="0000FF"/>
                </a:solidFill>
                <a:latin typeface="Arial Unicode MS" panose="020B0604020202020204" pitchFamily="50" charset="-128"/>
                <a:ea typeface="Arial Unicode MS" panose="020B0604020202020204" pitchFamily="50" charset="-128"/>
                <a:cs typeface="Arial Unicode MS" panose="020B0604020202020204" pitchFamily="50" charset="-128"/>
              </a:rPr>
              <a:t>&lt; 0.18 ppm over Ocean</a:t>
            </a:r>
          </a:p>
          <a:p>
            <a:r>
              <a:rPr lang="en-US" altLang="ja-JP" sz="800" dirty="0">
                <a:solidFill>
                  <a:srgbClr val="0000FF"/>
                </a:solidFill>
                <a:latin typeface="Arial Unicode MS" panose="020B0604020202020204" pitchFamily="50" charset="-128"/>
                <a:ea typeface="Arial Unicode MS" panose="020B0604020202020204" pitchFamily="50" charset="-128"/>
                <a:cs typeface="Arial Unicode MS" panose="020B0604020202020204" pitchFamily="50" charset="-128"/>
              </a:rPr>
              <a:t>&lt; 0.57 ppm over Land (high gain) </a:t>
            </a:r>
          </a:p>
          <a:p>
            <a:r>
              <a:rPr lang="en-US" altLang="ja-JP" sz="800" dirty="0">
                <a:solidFill>
                  <a:srgbClr val="0000FF"/>
                </a:solidFill>
                <a:latin typeface="Arial Unicode MS" panose="020B0604020202020204" pitchFamily="50" charset="-128"/>
                <a:ea typeface="Arial Unicode MS" panose="020B0604020202020204" pitchFamily="50" charset="-128"/>
                <a:cs typeface="Arial Unicode MS" panose="020B0604020202020204" pitchFamily="50" charset="-128"/>
              </a:rPr>
              <a:t>&lt; 0.19 ppm over Land (desert)</a:t>
            </a:r>
          </a:p>
        </p:txBody>
      </p:sp>
      <p:sp>
        <p:nvSpPr>
          <p:cNvPr id="16" name="正方形/長方形 15">
            <a:extLst>
              <a:ext uri="{FF2B5EF4-FFF2-40B4-BE49-F238E27FC236}">
                <a16:creationId xmlns:a16="http://schemas.microsoft.com/office/drawing/2014/main" id="{AD10F276-DEC4-46ED-9201-9F8C29588D26}"/>
              </a:ext>
            </a:extLst>
          </p:cNvPr>
          <p:cNvSpPr/>
          <p:nvPr/>
        </p:nvSpPr>
        <p:spPr>
          <a:xfrm>
            <a:off x="381000" y="5792669"/>
            <a:ext cx="8534400" cy="646331"/>
          </a:xfrm>
          <a:prstGeom prst="rect">
            <a:avLst/>
          </a:prstGeom>
        </p:spPr>
        <p:txBody>
          <a:bodyPr wrap="square">
            <a:spAutoFit/>
          </a:bodyPr>
          <a:lstStyle/>
          <a:p>
            <a:pPr algn="just"/>
            <a:r>
              <a:rPr lang="en-US" altLang="ja-JP" dirty="0"/>
              <a:t>Improvement of cross-calibration on-orbit is indispensable the future satellite observation network of greenhouse gases with multiple instruments.</a:t>
            </a:r>
            <a:endParaRPr lang="ja-JP" altLang="en-US" dirty="0"/>
          </a:p>
        </p:txBody>
      </p:sp>
      <p:sp>
        <p:nvSpPr>
          <p:cNvPr id="21" name="矢印: 下 20">
            <a:extLst>
              <a:ext uri="{FF2B5EF4-FFF2-40B4-BE49-F238E27FC236}">
                <a16:creationId xmlns:a16="http://schemas.microsoft.com/office/drawing/2014/main" id="{6000B63F-4432-4AA7-A543-D109359D6D63}"/>
              </a:ext>
            </a:extLst>
          </p:cNvPr>
          <p:cNvSpPr/>
          <p:nvPr/>
        </p:nvSpPr>
        <p:spPr>
          <a:xfrm>
            <a:off x="4079317" y="5480039"/>
            <a:ext cx="1338052" cy="312630"/>
          </a:xfrm>
          <a:prstGeom prst="downArrow">
            <a:avLst/>
          </a:prstGeom>
          <a:solidFill>
            <a:srgbClr val="FFFFCC"/>
          </a:solidFill>
          <a:ln w="25400" cap="flat">
            <a:solidFill>
              <a:srgbClr val="FF9A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ja-JP" altLang="en-US" sz="1800" b="0" i="0" u="none" strike="noStrike" cap="none" spc="0" normalizeH="0" baseline="0">
              <a:ln>
                <a:noFill/>
              </a:ln>
              <a:solidFill>
                <a:srgbClr val="002569"/>
              </a:solidFill>
              <a:effectLst/>
              <a:uFillTx/>
            </a:endParaRPr>
          </a:p>
        </p:txBody>
      </p:sp>
    </p:spTree>
    <p:extLst>
      <p:ext uri="{BB962C8B-B14F-4D97-AF65-F5344CB8AC3E}">
        <p14:creationId xmlns:p14="http://schemas.microsoft.com/office/powerpoint/2010/main" val="4142119407"/>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600200" y="208566"/>
            <a:ext cx="6248400" cy="438263"/>
          </a:xfrm>
        </p:spPr>
        <p:txBody>
          <a:bodyPr/>
          <a:lstStyle/>
          <a:p>
            <a:pPr algn="ctr"/>
            <a:r>
              <a:rPr lang="en-US" altLang="ja-JP" sz="2000" dirty="0"/>
              <a:t>GOSAT Long Term Trend and Their Data Availability</a:t>
            </a:r>
            <a:br>
              <a:rPr lang="en-US" altLang="ja-JP" sz="2000" dirty="0"/>
            </a:br>
            <a:r>
              <a:rPr lang="en-US" altLang="ja-JP" sz="2000" dirty="0"/>
              <a:t>New Tools from JAXA</a:t>
            </a:r>
            <a:endParaRPr lang="ja-JP" altLang="en-US" sz="2000" i="1" dirty="0"/>
          </a:p>
        </p:txBody>
      </p:sp>
      <p:grpSp>
        <p:nvGrpSpPr>
          <p:cNvPr id="19" name="グループ化 18"/>
          <p:cNvGrpSpPr/>
          <p:nvPr/>
        </p:nvGrpSpPr>
        <p:grpSpPr>
          <a:xfrm>
            <a:off x="4953000" y="2000946"/>
            <a:ext cx="4050350" cy="2171208"/>
            <a:chOff x="117528" y="2431674"/>
            <a:chExt cx="4050350" cy="2171208"/>
          </a:xfrm>
        </p:grpSpPr>
        <p:pic>
          <p:nvPicPr>
            <p:cNvPr id="13" name="図 12"/>
            <p:cNvPicPr>
              <a:picLocks noChangeAspect="1"/>
            </p:cNvPicPr>
            <p:nvPr/>
          </p:nvPicPr>
          <p:blipFill>
            <a:blip r:embed="rId3"/>
            <a:stretch>
              <a:fillRect/>
            </a:stretch>
          </p:blipFill>
          <p:spPr>
            <a:xfrm>
              <a:off x="117528" y="2431674"/>
              <a:ext cx="4050350" cy="2171208"/>
            </a:xfrm>
            <a:prstGeom prst="rect">
              <a:avLst/>
            </a:prstGeom>
          </p:spPr>
        </p:pic>
        <p:sp>
          <p:nvSpPr>
            <p:cNvPr id="29" name="正方形/長方形 28"/>
            <p:cNvSpPr/>
            <p:nvPr/>
          </p:nvSpPr>
          <p:spPr>
            <a:xfrm>
              <a:off x="685800" y="4285292"/>
              <a:ext cx="3293134" cy="220188"/>
            </a:xfrm>
            <a:prstGeom prst="rect">
              <a:avLst/>
            </a:prstGeom>
          </p:spPr>
          <p:txBody>
            <a:bodyPr wrap="square">
              <a:spAutoFit/>
            </a:bodyPr>
            <a:lstStyle/>
            <a:p>
              <a:r>
                <a:rPr lang="en-US" altLang="ja-JP" sz="831" dirty="0">
                  <a:solidFill>
                    <a:schemeClr val="bg1"/>
                  </a:solidFill>
                </a:rPr>
                <a:t>http://www.eorc.jaxa.jp/GOSAT/CO2_monitor/index.html</a:t>
              </a:r>
            </a:p>
          </p:txBody>
        </p:sp>
      </p:grpSp>
      <p:sp>
        <p:nvSpPr>
          <p:cNvPr id="5" name="正方形/長方形 4"/>
          <p:cNvSpPr/>
          <p:nvPr/>
        </p:nvSpPr>
        <p:spPr>
          <a:xfrm>
            <a:off x="5562600" y="6369935"/>
            <a:ext cx="3198412" cy="497252"/>
          </a:xfrm>
          <a:prstGeom prst="rect">
            <a:avLst/>
          </a:prstGeom>
        </p:spPr>
        <p:txBody>
          <a:bodyPr wrap="square">
            <a:spAutoFit/>
          </a:bodyPr>
          <a:lstStyle/>
          <a:p>
            <a:r>
              <a:rPr lang="en-US" altLang="ja-JP" sz="969"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Contents: Long term </a:t>
            </a:r>
          </a:p>
          <a:p>
            <a:r>
              <a:rPr lang="en-US" altLang="ja-JP" sz="1108"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CO</a:t>
            </a:r>
            <a:r>
              <a:rPr lang="en-US" altLang="ja-JP" sz="1108" baseline="-25000"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2</a:t>
            </a:r>
            <a:r>
              <a:rPr lang="en-US" altLang="ja-JP" sz="1108"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 CH</a:t>
            </a:r>
            <a:r>
              <a:rPr lang="en-US" altLang="ja-JP" sz="1108" baseline="-25000"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4</a:t>
            </a:r>
            <a:r>
              <a:rPr lang="en-US" altLang="ja-JP" sz="1108"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 SIF, AOD </a:t>
            </a:r>
            <a:r>
              <a:rPr lang="en-US" altLang="ja-JP" sz="900"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measured by GOSAT</a:t>
            </a:r>
          </a:p>
          <a:p>
            <a:r>
              <a:rPr lang="en-US" altLang="ja-JP" sz="554"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Solar-Induced chlorophyll Fluorescence (SIF), Aerosol Optical Depth (AOD), Population density</a:t>
            </a:r>
            <a:endParaRPr lang="ja-JP" altLang="en-US" sz="969" dirty="0">
              <a:solidFill>
                <a:schemeClr val="tx1"/>
              </a:solidFill>
            </a:endParaRPr>
          </a:p>
        </p:txBody>
      </p:sp>
      <p:sp>
        <p:nvSpPr>
          <p:cNvPr id="26" name="スライド番号プレースホルダ 1"/>
          <p:cNvSpPr txBox="1">
            <a:spLocks noGrp="1"/>
          </p:cNvSpPr>
          <p:nvPr/>
        </p:nvSpPr>
        <p:spPr bwMode="auto">
          <a:xfrm>
            <a:off x="8458200" y="6385564"/>
            <a:ext cx="422031" cy="232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rgbClr val="FFFF00"/>
                </a:solidFill>
                <a:latin typeface="Arial" pitchFamily="34" charset="0"/>
                <a:ea typeface="ＭＳ Ｐゴシック" pitchFamily="50" charset="-128"/>
              </a:defRPr>
            </a:lvl1pPr>
            <a:lvl2pPr marL="742950" indent="-285750" eaLnBrk="0" hangingPunct="0">
              <a:defRPr kumimoji="1" sz="2400">
                <a:solidFill>
                  <a:srgbClr val="FFFF00"/>
                </a:solidFill>
                <a:latin typeface="Arial" pitchFamily="34" charset="0"/>
                <a:ea typeface="ＭＳ Ｐゴシック" pitchFamily="50" charset="-128"/>
              </a:defRPr>
            </a:lvl2pPr>
            <a:lvl3pPr marL="1143000" indent="-228600" eaLnBrk="0" hangingPunct="0">
              <a:defRPr kumimoji="1" sz="2400">
                <a:solidFill>
                  <a:srgbClr val="FFFF00"/>
                </a:solidFill>
                <a:latin typeface="Arial" pitchFamily="34" charset="0"/>
                <a:ea typeface="ＭＳ Ｐゴシック" pitchFamily="50" charset="-128"/>
              </a:defRPr>
            </a:lvl3pPr>
            <a:lvl4pPr marL="1600200" indent="-228600" eaLnBrk="0" hangingPunct="0">
              <a:defRPr kumimoji="1" sz="2400">
                <a:solidFill>
                  <a:srgbClr val="FFFF00"/>
                </a:solidFill>
                <a:latin typeface="Arial" pitchFamily="34" charset="0"/>
                <a:ea typeface="ＭＳ Ｐゴシック" pitchFamily="50" charset="-128"/>
              </a:defRPr>
            </a:lvl4pPr>
            <a:lvl5pPr marL="2057400" indent="-228600" eaLnBrk="0" hangingPunct="0">
              <a:defRPr kumimoji="1" sz="2400">
                <a:solidFill>
                  <a:srgbClr val="FFFF00"/>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2400">
                <a:solidFill>
                  <a:srgbClr val="FFFF00"/>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2400">
                <a:solidFill>
                  <a:srgbClr val="FFFF00"/>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2400">
                <a:solidFill>
                  <a:srgbClr val="FFFF00"/>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2400">
                <a:solidFill>
                  <a:srgbClr val="FFFF00"/>
                </a:solidFill>
                <a:latin typeface="Arial" pitchFamily="34" charset="0"/>
                <a:ea typeface="ＭＳ Ｐゴシック" pitchFamily="50" charset="-128"/>
              </a:defRPr>
            </a:lvl9pPr>
          </a:lstStyle>
          <a:p>
            <a:pPr algn="r" eaLnBrk="1" hangingPunct="1"/>
            <a:fld id="{92B205F2-4600-452F-8E08-AE8C349248B0}" type="slidenum">
              <a:rPr lang="en-US" altLang="ja-JP" sz="1661">
                <a:solidFill>
                  <a:srgbClr val="008000"/>
                </a:solidFill>
                <a:cs typeface="Arial" pitchFamily="34" charset="0"/>
              </a:rPr>
              <a:pPr algn="r" eaLnBrk="1" hangingPunct="1"/>
              <a:t>9</a:t>
            </a:fld>
            <a:endParaRPr lang="en-US" altLang="ja-JP" sz="1661" dirty="0">
              <a:solidFill>
                <a:srgbClr val="008000"/>
              </a:solidFill>
              <a:cs typeface="Arial" pitchFamily="34" charset="0"/>
            </a:endParaRPr>
          </a:p>
        </p:txBody>
      </p:sp>
      <p:sp>
        <p:nvSpPr>
          <p:cNvPr id="9" name="正方形/長方形 8"/>
          <p:cNvSpPr/>
          <p:nvPr/>
        </p:nvSpPr>
        <p:spPr>
          <a:xfrm>
            <a:off x="-5255" y="1190167"/>
            <a:ext cx="3826240" cy="646331"/>
          </a:xfrm>
          <a:prstGeom prst="rect">
            <a:avLst/>
          </a:prstGeom>
        </p:spPr>
        <p:txBody>
          <a:bodyPr wrap="square">
            <a:spAutoFit/>
          </a:bodyPr>
          <a:lstStyle/>
          <a:p>
            <a:r>
              <a:rPr lang="en-US" altLang="ja-JP" sz="1200" dirty="0">
                <a:solidFill>
                  <a:schemeClr val="tx1"/>
                </a:solidFill>
              </a:rPr>
              <a:t>In addition to conventional data of</a:t>
            </a:r>
          </a:p>
          <a:p>
            <a:r>
              <a:rPr lang="en-US" altLang="ja-JP" sz="1200" dirty="0">
                <a:solidFill>
                  <a:schemeClr val="tx1"/>
                </a:solidFill>
              </a:rPr>
              <a:t>Level 1: Radiance Spectra</a:t>
            </a:r>
          </a:p>
          <a:p>
            <a:r>
              <a:rPr lang="en-US" altLang="ja-JP" sz="1200" dirty="0">
                <a:solidFill>
                  <a:schemeClr val="tx1"/>
                </a:solidFill>
              </a:rPr>
              <a:t>Level 2: CO</a:t>
            </a:r>
            <a:r>
              <a:rPr lang="en-US" altLang="ja-JP" sz="1200" baseline="-25000" dirty="0">
                <a:solidFill>
                  <a:schemeClr val="tx1"/>
                </a:solidFill>
              </a:rPr>
              <a:t>2</a:t>
            </a:r>
            <a:r>
              <a:rPr lang="en-US" altLang="ja-JP" sz="1200" dirty="0">
                <a:solidFill>
                  <a:schemeClr val="tx1"/>
                </a:solidFill>
              </a:rPr>
              <a:t> and CH</a:t>
            </a:r>
            <a:r>
              <a:rPr lang="en-US" altLang="ja-JP" sz="1200" baseline="-25000" dirty="0">
                <a:solidFill>
                  <a:schemeClr val="tx1"/>
                </a:solidFill>
              </a:rPr>
              <a:t>4</a:t>
            </a:r>
            <a:r>
              <a:rPr lang="en-US" altLang="ja-JP" sz="1200" dirty="0">
                <a:solidFill>
                  <a:schemeClr val="tx1"/>
                </a:solidFill>
              </a:rPr>
              <a:t> density</a:t>
            </a:r>
          </a:p>
        </p:txBody>
      </p:sp>
      <p:grpSp>
        <p:nvGrpSpPr>
          <p:cNvPr id="18" name="グループ化 17"/>
          <p:cNvGrpSpPr/>
          <p:nvPr/>
        </p:nvGrpSpPr>
        <p:grpSpPr>
          <a:xfrm>
            <a:off x="49829" y="1917045"/>
            <a:ext cx="4862721" cy="2443517"/>
            <a:chOff x="4205672" y="1284370"/>
            <a:chExt cx="4862721" cy="2443517"/>
          </a:xfrm>
        </p:grpSpPr>
        <p:pic>
          <p:nvPicPr>
            <p:cNvPr id="16" name="図 15"/>
            <p:cNvPicPr>
              <a:picLocks noChangeAspect="1"/>
            </p:cNvPicPr>
            <p:nvPr/>
          </p:nvPicPr>
          <p:blipFill>
            <a:blip r:embed="rId4"/>
            <a:stretch>
              <a:fillRect/>
            </a:stretch>
          </p:blipFill>
          <p:spPr>
            <a:xfrm>
              <a:off x="4205672" y="1284370"/>
              <a:ext cx="4862720" cy="2443517"/>
            </a:xfrm>
            <a:prstGeom prst="rect">
              <a:avLst/>
            </a:prstGeom>
          </p:spPr>
        </p:pic>
        <p:sp>
          <p:nvSpPr>
            <p:cNvPr id="6" name="正方形/長方形 5"/>
            <p:cNvSpPr/>
            <p:nvPr/>
          </p:nvSpPr>
          <p:spPr>
            <a:xfrm>
              <a:off x="4419600" y="1856417"/>
              <a:ext cx="1478693" cy="369332"/>
            </a:xfrm>
            <a:prstGeom prst="rect">
              <a:avLst/>
            </a:prstGeom>
          </p:spPr>
          <p:txBody>
            <a:bodyPr wrap="square">
              <a:spAutoFit/>
            </a:bodyPr>
            <a:lstStyle/>
            <a:p>
              <a:pPr algn="ctr"/>
              <a:r>
                <a:rPr lang="en-US" altLang="ja-JP" sz="900" dirty="0">
                  <a:solidFill>
                    <a:schemeClr val="bg1"/>
                  </a:solidFill>
                  <a:latin typeface="Arial Unicode MS" panose="020B0604020202020204" pitchFamily="50" charset="-128"/>
                  <a:ea typeface="Arial Unicode MS" panose="020B0604020202020204" pitchFamily="50" charset="-128"/>
                  <a:cs typeface="Arial Unicode MS" panose="020B0604020202020204" pitchFamily="50" charset="-128"/>
                </a:rPr>
                <a:t>CH</a:t>
              </a:r>
              <a:r>
                <a:rPr lang="en-US" altLang="ja-JP" sz="900" baseline="-25000" dirty="0">
                  <a:solidFill>
                    <a:schemeClr val="bg1"/>
                  </a:solidFill>
                  <a:latin typeface="Arial Unicode MS" panose="020B0604020202020204" pitchFamily="50" charset="-128"/>
                  <a:ea typeface="Arial Unicode MS" panose="020B0604020202020204" pitchFamily="50" charset="-128"/>
                  <a:cs typeface="Arial Unicode MS" panose="020B0604020202020204" pitchFamily="50" charset="-128"/>
                </a:rPr>
                <a:t>4</a:t>
              </a:r>
              <a:r>
                <a:rPr lang="en-US" altLang="ja-JP" sz="900" dirty="0">
                  <a:solidFill>
                    <a:schemeClr val="bg1"/>
                  </a:solidFill>
                  <a:latin typeface="Arial Unicode MS" panose="020B0604020202020204" pitchFamily="50" charset="-128"/>
                  <a:ea typeface="Arial Unicode MS" panose="020B0604020202020204" pitchFamily="50" charset="-128"/>
                  <a:cs typeface="Arial Unicode MS" panose="020B0604020202020204" pitchFamily="50" charset="-128"/>
                </a:rPr>
                <a:t> emission inventory and GOSAT path </a:t>
              </a:r>
            </a:p>
          </p:txBody>
        </p:sp>
        <p:sp>
          <p:nvSpPr>
            <p:cNvPr id="15" name="正方形/長方形 14"/>
            <p:cNvSpPr/>
            <p:nvPr/>
          </p:nvSpPr>
          <p:spPr>
            <a:xfrm>
              <a:off x="6248401" y="3200400"/>
              <a:ext cx="2819992" cy="220188"/>
            </a:xfrm>
            <a:prstGeom prst="rect">
              <a:avLst/>
            </a:prstGeom>
          </p:spPr>
          <p:txBody>
            <a:bodyPr wrap="square">
              <a:spAutoFit/>
            </a:bodyPr>
            <a:lstStyle/>
            <a:p>
              <a:r>
                <a:rPr lang="en-US" altLang="ja-JP" sz="831" dirty="0">
                  <a:solidFill>
                    <a:schemeClr val="bg1"/>
                  </a:solidFill>
                </a:rPr>
                <a:t>http://www.eorc.jaxa.jp/GOSAT/CO2_monitor/index.html</a:t>
              </a:r>
            </a:p>
          </p:txBody>
        </p:sp>
        <p:sp>
          <p:nvSpPr>
            <p:cNvPr id="10" name="正方形/長方形 9"/>
            <p:cNvSpPr/>
            <p:nvPr/>
          </p:nvSpPr>
          <p:spPr>
            <a:xfrm>
              <a:off x="6931998" y="2819400"/>
              <a:ext cx="1541968" cy="300082"/>
            </a:xfrm>
            <a:prstGeom prst="rect">
              <a:avLst/>
            </a:prstGeom>
          </p:spPr>
          <p:txBody>
            <a:bodyPr wrap="square">
              <a:spAutoFit/>
            </a:bodyPr>
            <a:lstStyle/>
            <a:p>
              <a:r>
                <a:rPr lang="en-US" altLang="ja-JP" sz="675" dirty="0">
                  <a:solidFill>
                    <a:schemeClr val="bg1"/>
                  </a:solidFill>
                </a:rPr>
                <a:t>http://www.eorc.jaxa.jp/GOSAT/GOSAT_Optimization/index.html</a:t>
              </a:r>
              <a:endParaRPr lang="ja-JP" altLang="en-US" sz="675" dirty="0">
                <a:solidFill>
                  <a:schemeClr val="bg1"/>
                </a:solidFill>
              </a:endParaRPr>
            </a:p>
          </p:txBody>
        </p:sp>
      </p:grpSp>
      <p:pic>
        <p:nvPicPr>
          <p:cNvPr id="7" name="図 6"/>
          <p:cNvPicPr>
            <a:picLocks noChangeAspect="1"/>
          </p:cNvPicPr>
          <p:nvPr/>
        </p:nvPicPr>
        <p:blipFill>
          <a:blip r:embed="rId5"/>
          <a:stretch>
            <a:fillRect/>
          </a:stretch>
        </p:blipFill>
        <p:spPr>
          <a:xfrm>
            <a:off x="5521272" y="4243962"/>
            <a:ext cx="3119084" cy="2038537"/>
          </a:xfrm>
          <a:prstGeom prst="rect">
            <a:avLst/>
          </a:prstGeom>
        </p:spPr>
      </p:pic>
      <p:sp>
        <p:nvSpPr>
          <p:cNvPr id="11" name="正方形/長方形 10"/>
          <p:cNvSpPr/>
          <p:nvPr/>
        </p:nvSpPr>
        <p:spPr>
          <a:xfrm>
            <a:off x="79043" y="4696361"/>
            <a:ext cx="5331157" cy="1323439"/>
          </a:xfrm>
          <a:prstGeom prst="rect">
            <a:avLst/>
          </a:prstGeom>
        </p:spPr>
        <p:txBody>
          <a:bodyPr wrap="square">
            <a:spAutoFit/>
          </a:bodyPr>
          <a:lstStyle/>
          <a:p>
            <a:pPr algn="just"/>
            <a:r>
              <a:rPr lang="en-US" altLang="ja-JP" sz="1600" dirty="0"/>
              <a:t>The maps of possible emission sources, vegetation, GOSAT observation results, and successful retrieval are available at:</a:t>
            </a:r>
          </a:p>
          <a:p>
            <a:pPr algn="just"/>
            <a:endParaRPr lang="en-US" altLang="ja-JP" sz="1600" dirty="0"/>
          </a:p>
          <a:p>
            <a:pPr algn="just"/>
            <a:r>
              <a:rPr lang="en-US" altLang="ja-JP" sz="1600" dirty="0"/>
              <a:t>http://www.eorc.jaxa.jp/GOSAT/CO2_monitor/index.html</a:t>
            </a:r>
          </a:p>
        </p:txBody>
      </p:sp>
      <p:sp>
        <p:nvSpPr>
          <p:cNvPr id="14" name="正方形/長方形 13"/>
          <p:cNvSpPr/>
          <p:nvPr/>
        </p:nvSpPr>
        <p:spPr>
          <a:xfrm>
            <a:off x="4798455" y="1270714"/>
            <a:ext cx="4204895" cy="646331"/>
          </a:xfrm>
          <a:prstGeom prst="rect">
            <a:avLst/>
          </a:prstGeom>
        </p:spPr>
        <p:txBody>
          <a:bodyPr wrap="square">
            <a:spAutoFit/>
          </a:bodyPr>
          <a:lstStyle/>
          <a:p>
            <a:pPr algn="just"/>
            <a:r>
              <a:rPr lang="en-US" altLang="ja-JP" sz="1200" dirty="0"/>
              <a:t>Long-term trend data of the selected targets, observations of selected mega cities, large point sources of methane (CH</a:t>
            </a:r>
            <a:r>
              <a:rPr lang="en-US" altLang="ja-JP" sz="1200" baseline="-25000" dirty="0"/>
              <a:t>4</a:t>
            </a:r>
            <a:r>
              <a:rPr lang="en-US" altLang="ja-JP" sz="1200" dirty="0"/>
              <a:t>), calibration and validation sites.</a:t>
            </a:r>
            <a:endParaRPr lang="ja-JP" altLang="en-US" sz="1200" dirty="0"/>
          </a:p>
        </p:txBody>
      </p:sp>
    </p:spTree>
    <p:extLst>
      <p:ext uri="{BB962C8B-B14F-4D97-AF65-F5344CB8AC3E}">
        <p14:creationId xmlns:p14="http://schemas.microsoft.com/office/powerpoint/2010/main" val="2155287568"/>
      </p:ext>
    </p:extLst>
  </p:cSld>
  <p:clrMapOvr>
    <a:masterClrMapping/>
  </p:clrMapOvr>
</p:sld>
</file>

<file path=ppt/theme/theme1.xml><?xml version="1.0" encoding="utf-8"?>
<a:theme xmlns:a="http://schemas.openxmlformats.org/drawingml/2006/main" name="Defaul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Default">
  <a:themeElements>
    <a:clrScheme name="Default">
      <a:dk1>
        <a:srgbClr val="000000"/>
      </a:dk1>
      <a:lt1>
        <a:srgbClr val="FFFFFF"/>
      </a:lt1>
      <a:dk2>
        <a:srgbClr val="A7A7A7"/>
      </a:dk2>
      <a:lt2>
        <a:srgbClr val="535353"/>
      </a:lt2>
      <a:accent1>
        <a:srgbClr val="FF9A00"/>
      </a:accent1>
      <a:accent2>
        <a:srgbClr val="9F2D20"/>
      </a:accent2>
      <a:accent3>
        <a:srgbClr val="8F8F8F"/>
      </a:accent3>
      <a:accent4>
        <a:srgbClr val="001E59"/>
      </a:accent4>
      <a:accent5>
        <a:srgbClr val="FFCAAA"/>
      </a:accent5>
      <a:accent6>
        <a:srgbClr val="90281C"/>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11102</TotalTime>
  <Words>1848</Words>
  <Application>Microsoft Office PowerPoint</Application>
  <PresentationFormat>画面に合わせる (4:3)</PresentationFormat>
  <Paragraphs>357</Paragraphs>
  <Slides>16</Slides>
  <Notes>15</Notes>
  <HiddenSlides>0</HiddenSlides>
  <MMClips>0</MMClips>
  <ScaleCrop>false</ScaleCrop>
  <HeadingPairs>
    <vt:vector size="6" baseType="variant">
      <vt:variant>
        <vt:lpstr>使用されているフォント</vt:lpstr>
      </vt:variant>
      <vt:variant>
        <vt:i4>15</vt:i4>
      </vt:variant>
      <vt:variant>
        <vt:lpstr>テーマ</vt:lpstr>
      </vt:variant>
      <vt:variant>
        <vt:i4>3</vt:i4>
      </vt:variant>
      <vt:variant>
        <vt:lpstr>スライド タイトル</vt:lpstr>
      </vt:variant>
      <vt:variant>
        <vt:i4>16</vt:i4>
      </vt:variant>
    </vt:vector>
  </HeadingPairs>
  <TitlesOfParts>
    <vt:vector size="34" baseType="lpstr">
      <vt:lpstr>Arial Unicode MS</vt:lpstr>
      <vt:lpstr>Avenir Roman</vt:lpstr>
      <vt:lpstr>Droid Serif</vt:lpstr>
      <vt:lpstr>ＭＳ Ｐゴシック</vt:lpstr>
      <vt:lpstr>Proxima Nova Regular</vt:lpstr>
      <vt:lpstr>游ゴシック</vt:lpstr>
      <vt:lpstr>游ゴシック Light</vt:lpstr>
      <vt:lpstr>游明朝</vt:lpstr>
      <vt:lpstr>Arial</vt:lpstr>
      <vt:lpstr>Arial Bold</vt:lpstr>
      <vt:lpstr>Calibri</vt:lpstr>
      <vt:lpstr>Courier New</vt:lpstr>
      <vt:lpstr>Helvetica</vt:lpstr>
      <vt:lpstr>Times New Roman</vt:lpstr>
      <vt:lpstr>Wingdings</vt:lpstr>
      <vt:lpstr>Default</vt:lpstr>
      <vt:lpstr>デザインの設定</vt:lpstr>
      <vt:lpstr>Office Theme</vt:lpstr>
      <vt:lpstr>UNFCCC/IPCC Engagement Update </vt:lpstr>
      <vt:lpstr>“Road to IPCC Guidelines”</vt:lpstr>
      <vt:lpstr>Summary of Progress “Road to IPCC Guidelines”</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GOSAT Long Term Trend and Their Data Availability New Tools from JAXA</vt:lpstr>
      <vt:lpstr>PowerPoint プレゼンテーション</vt:lpstr>
      <vt:lpstr>PowerPoint プレゼンテーション</vt:lpstr>
      <vt:lpstr>About Guidebook</vt:lpstr>
      <vt:lpstr>Comments on Draft Edition of Guidebook</vt:lpstr>
      <vt:lpstr>PowerPoint プレゼンテーション</vt:lpstr>
      <vt:lpstr>Beyond Refinement of IPCC Guidelines</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dc:title>
  <dc:creator>Brian R. Williams</dc:creator>
  <cp:lastModifiedBy>落合　治</cp:lastModifiedBy>
  <cp:revision>249</cp:revision>
  <cp:lastPrinted>2018-04-05T06:28:28Z</cp:lastPrinted>
  <dcterms:modified xsi:type="dcterms:W3CDTF">2018-04-24T15:57:21Z</dcterms:modified>
</cp:coreProperties>
</file>