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265" r:id="rId3"/>
    <p:sldId id="271" r:id="rId4"/>
    <p:sldId id="297" r:id="rId5"/>
    <p:sldId id="310" r:id="rId6"/>
    <p:sldId id="261" r:id="rId7"/>
    <p:sldId id="264" r:id="rId8"/>
    <p:sldId id="270" r:id="rId9"/>
    <p:sldId id="275" r:id="rId10"/>
    <p:sldId id="276" r:id="rId11"/>
    <p:sldId id="273" r:id="rId12"/>
    <p:sldId id="278" r:id="rId13"/>
    <p:sldId id="279" r:id="rId14"/>
    <p:sldId id="328" r:id="rId15"/>
    <p:sldId id="331" r:id="rId16"/>
    <p:sldId id="283" r:id="rId17"/>
    <p:sldId id="284" r:id="rId18"/>
    <p:sldId id="289" r:id="rId19"/>
    <p:sldId id="290" r:id="rId20"/>
    <p:sldId id="312" r:id="rId21"/>
    <p:sldId id="291" r:id="rId22"/>
    <p:sldId id="300" r:id="rId23"/>
    <p:sldId id="314" r:id="rId24"/>
    <p:sldId id="315" r:id="rId25"/>
    <p:sldId id="316" r:id="rId26"/>
    <p:sldId id="322" r:id="rId27"/>
    <p:sldId id="324" r:id="rId28"/>
    <p:sldId id="325" r:id="rId29"/>
    <p:sldId id="326" r:id="rId30"/>
    <p:sldId id="292" r:id="rId31"/>
    <p:sldId id="332" r:id="rId32"/>
    <p:sldId id="268" r:id="rId33"/>
    <p:sldId id="327" r:id="rId34"/>
    <p:sldId id="329" r:id="rId35"/>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45" autoAdjust="0"/>
    <p:restoredTop sz="83845" autoAdjust="0"/>
  </p:normalViewPr>
  <p:slideViewPr>
    <p:cSldViewPr>
      <p:cViewPr varScale="1">
        <p:scale>
          <a:sx n="58" d="100"/>
          <a:sy n="58" d="100"/>
        </p:scale>
        <p:origin x="98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projectmekongnasa.appspot.co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1070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While some partnerships are still</a:t>
            </a:r>
            <a:r>
              <a:rPr lang="en-US" baseline="0" dirty="0" smtClean="0"/>
              <a:t> being firmed up, the core partnerships are in place. For CEOS data contributions, the current plan is that Deltares, a funded SERVIR Mekong partner, will process data to generate products for inclusion in the on-line platform tool.</a:t>
            </a:r>
          </a:p>
          <a:p>
            <a:pPr marL="0" lvl="0" indent="0">
              <a:spcAft>
                <a:spcPts val="600"/>
              </a:spcAft>
              <a:buSzPts val="2400"/>
              <a:buFont typeface="Arial" panose="020B0604020202020204" pitchFamily="34" charset="0"/>
              <a:buNone/>
            </a:pPr>
            <a:r>
              <a:rPr lang="en-US" sz="2400" dirty="0" smtClean="0"/>
              <a:t>ADPC began discussion with GEO-DARMA in 2017, as part of regional assessment of DRR priorities.</a:t>
            </a:r>
          </a:p>
          <a:p>
            <a:pPr marL="0" lvl="0" indent="0">
              <a:spcAft>
                <a:spcPts val="600"/>
              </a:spcAft>
              <a:buSzPts val="2400"/>
              <a:buFont typeface="Arial" panose="020B0604020202020204" pitchFamily="34" charset="0"/>
              <a:buNone/>
            </a:pPr>
            <a:r>
              <a:rPr lang="en-US" sz="2400" dirty="0" smtClean="0"/>
              <a:t>ADPC proposed SERVIR-MEKONG as a GEO-DARMA pilot project at January 2018 GEO-DARMA Steering Committee meeting.</a:t>
            </a:r>
          </a:p>
          <a:p>
            <a:pPr marL="0" lvl="0" indent="0">
              <a:spcAft>
                <a:spcPts val="600"/>
              </a:spcAft>
              <a:buSzPts val="2400"/>
              <a:buFont typeface="Arial" panose="020B0604020202020204" pitchFamily="34" charset="0"/>
              <a:buNone/>
            </a:pPr>
            <a:r>
              <a:rPr lang="en-US" sz="2400" dirty="0" smtClean="0"/>
              <a:t>Improved access to satellite data through CEOS/GEO-DARMA will increase temporal revisit and improve resolution and accuracy of flood products, as well as supporting archive of past flood events for better risk assessment. </a:t>
            </a:r>
          </a:p>
          <a:p>
            <a:pPr marL="0" lvl="0" indent="0">
              <a:spcAft>
                <a:spcPts val="600"/>
              </a:spcAft>
              <a:buSzPts val="2400"/>
              <a:buFont typeface="Arial" panose="020B0604020202020204" pitchFamily="34" charset="0"/>
              <a:buNone/>
            </a:pPr>
            <a:r>
              <a:rPr lang="en-US" sz="2400" dirty="0" smtClean="0"/>
              <a:t>SERVIR MEKONG proposes to use imagery for validation of proposed NRT service in Myanmar starting in the 2018 flood season – July till September 2018.</a:t>
            </a:r>
          </a:p>
          <a:p>
            <a:pPr marL="0" lvl="0" indent="0">
              <a:spcAft>
                <a:spcPts val="600"/>
              </a:spcAft>
              <a:buSzPts val="2400"/>
              <a:buFont typeface="Arial" panose="020B0604020202020204" pitchFamily="34" charset="0"/>
              <a:buNone/>
            </a:pPr>
            <a:r>
              <a:rPr lang="en-US" sz="2400" dirty="0" smtClean="0"/>
              <a:t>SAR data will be processed and integrated into system by SERVIR partner Deltares (discussions underway for further support from NASA as pre-cursor to Flood demonstrator)</a:t>
            </a:r>
          </a:p>
          <a:p>
            <a:pPr marL="0" lvl="0" indent="0">
              <a:spcAft>
                <a:spcPts val="600"/>
              </a:spcAft>
              <a:buSzPts val="2400"/>
              <a:buFont typeface="Arial" panose="020B0604020202020204" pitchFamily="34" charset="0"/>
              <a:buNone/>
            </a:pPr>
            <a:r>
              <a:rPr lang="en-US" sz="2400" dirty="0" smtClean="0"/>
              <a:t>This data can be further utilized in later versions of this product which will enhance </a:t>
            </a:r>
            <a:r>
              <a:rPr lang="en-US" sz="2400" dirty="0" err="1" smtClean="0"/>
              <a:t>spatio</a:t>
            </a:r>
            <a:r>
              <a:rPr lang="en-US" sz="2400" dirty="0" smtClean="0"/>
              <a:t>-temporal coverage.</a:t>
            </a:r>
            <a:endParaRPr lang="en-US" sz="2400" b="1" dirty="0" smtClean="0"/>
          </a:p>
          <a:p>
            <a:endParaRPr lang="en-US" dirty="0"/>
          </a:p>
        </p:txBody>
      </p:sp>
    </p:spTree>
    <p:extLst>
      <p:ext uri="{BB962C8B-B14F-4D97-AF65-F5344CB8AC3E}">
        <p14:creationId xmlns:p14="http://schemas.microsoft.com/office/powerpoint/2010/main" val="2454425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3696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Arial"/>
              <a:buNone/>
            </a:pPr>
            <a:r>
              <a:rPr lang="en-CA" sz="1200" b="0" i="0" u="none" strike="noStrike" cap="none" dirty="0" smtClean="0">
                <a:solidFill>
                  <a:schemeClr val="dk1"/>
                </a:solidFill>
                <a:latin typeface="Arial"/>
                <a:ea typeface="Arial"/>
                <a:cs typeface="Arial"/>
                <a:sym typeface="Arial"/>
              </a:rPr>
              <a:t>2018 season will be a test bed for integration of satellite imagery. Sentinel-1 data will be key satellite of interest, but other sensors used to expand temporal coverage between passes, and to explore possibility of higher resolution</a:t>
            </a:r>
            <a:r>
              <a:rPr lang="en-CA" sz="1200" b="0" i="0" u="none" strike="noStrike" cap="none" baseline="0" dirty="0" smtClean="0">
                <a:solidFill>
                  <a:schemeClr val="dk1"/>
                </a:solidFill>
                <a:latin typeface="Arial"/>
                <a:ea typeface="Arial"/>
                <a:cs typeface="Arial"/>
                <a:sym typeface="Arial"/>
              </a:rPr>
              <a:t> flood maps in urban areas.</a:t>
            </a:r>
          </a:p>
          <a:p>
            <a:pPr marL="0" marR="0" lvl="0" indent="0" algn="l" rtl="0">
              <a:spcBef>
                <a:spcPts val="0"/>
              </a:spcBef>
              <a:spcAft>
                <a:spcPts val="0"/>
              </a:spcAft>
              <a:buClr>
                <a:schemeClr val="dk1"/>
              </a:buClr>
              <a:buSzPts val="1400"/>
              <a:buFont typeface="Arial"/>
              <a:buNone/>
            </a:pPr>
            <a:endParaRPr lang="en-CA" sz="1200" b="0" i="0" u="none" strike="noStrike" cap="none" baseline="0" dirty="0" smtClean="0">
              <a:solidFill>
                <a:schemeClr val="dk1"/>
              </a:solidFill>
              <a:latin typeface="Arial"/>
              <a:ea typeface="Arial"/>
              <a:cs typeface="Arial"/>
              <a:sym typeface="Arial"/>
            </a:endParaRPr>
          </a:p>
          <a:p>
            <a:pPr>
              <a:lnSpc>
                <a:spcPct val="115000"/>
              </a:lnSpc>
              <a:spcBef>
                <a:spcPts val="1400"/>
              </a:spcBef>
              <a:buClr>
                <a:prstClr val="black"/>
              </a:buClr>
              <a:buSzPts val="1800"/>
            </a:pPr>
            <a:r>
              <a:rPr lang="en-CA" sz="1200" b="1" dirty="0" smtClean="0">
                <a:solidFill>
                  <a:prstClr val="black"/>
                </a:solidFill>
                <a:rtl val="0"/>
              </a:rPr>
              <a:t>Additional Data Sources</a:t>
            </a:r>
          </a:p>
          <a:p>
            <a:pPr>
              <a:lnSpc>
                <a:spcPct val="115000"/>
              </a:lnSpc>
              <a:spcBef>
                <a:spcPts val="400"/>
              </a:spcBef>
              <a:buClr>
                <a:prstClr val="black"/>
              </a:buClr>
              <a:buSzPts val="1100"/>
            </a:pPr>
            <a:r>
              <a:rPr lang="en-CA" sz="1000" dirty="0" smtClean="0">
                <a:solidFill>
                  <a:prstClr val="black"/>
                </a:solidFill>
                <a:rtl val="0"/>
              </a:rPr>
              <a:t>■</a:t>
            </a:r>
            <a:r>
              <a:rPr lang="en-CA" sz="500" dirty="0" smtClean="0">
                <a:solidFill>
                  <a:prstClr val="black"/>
                </a:solidFill>
                <a:rtl val="0"/>
              </a:rPr>
              <a:t> </a:t>
            </a:r>
            <a:r>
              <a:rPr lang="en-CA" sz="1200" dirty="0" smtClean="0">
                <a:solidFill>
                  <a:prstClr val="black"/>
                </a:solidFill>
                <a:rtl val="0"/>
              </a:rPr>
              <a:t>      Inundated areas from multiple sensors</a:t>
            </a:r>
          </a:p>
          <a:p>
            <a:pPr indent="457178">
              <a:lnSpc>
                <a:spcPct val="115000"/>
              </a:lnSpc>
              <a:buClr>
                <a:prstClr val="black"/>
              </a:buClr>
              <a:buSzPts val="1600"/>
            </a:pPr>
            <a:r>
              <a:rPr lang="en-CA" sz="1200" dirty="0" smtClean="0">
                <a:solidFill>
                  <a:prstClr val="black"/>
                </a:solidFill>
                <a:rtl val="0"/>
              </a:rPr>
              <a:t>○       </a:t>
            </a:r>
            <a:r>
              <a:rPr lang="en-CA" sz="1200" dirty="0" err="1" smtClean="0">
                <a:solidFill>
                  <a:prstClr val="black"/>
                </a:solidFill>
                <a:rtl val="0"/>
              </a:rPr>
              <a:t>RiverWatch</a:t>
            </a:r>
            <a:r>
              <a:rPr lang="en-CA" sz="1200" dirty="0" smtClean="0">
                <a:solidFill>
                  <a:prstClr val="black"/>
                </a:solidFill>
                <a:rtl val="0"/>
              </a:rPr>
              <a:t> - </a:t>
            </a:r>
            <a:r>
              <a:rPr lang="en-CA" sz="1200" dirty="0" err="1" smtClean="0">
                <a:solidFill>
                  <a:prstClr val="black"/>
                </a:solidFill>
                <a:rtl val="0"/>
              </a:rPr>
              <a:t>streamflow</a:t>
            </a:r>
            <a:r>
              <a:rPr lang="en-CA" sz="1200" dirty="0" smtClean="0">
                <a:solidFill>
                  <a:prstClr val="black"/>
                </a:solidFill>
                <a:rtl val="0"/>
              </a:rPr>
              <a:t> estimates derived from passive microwave</a:t>
            </a:r>
            <a:endParaRPr lang="en-CA" sz="1200" i="1" dirty="0" smtClean="0">
              <a:solidFill>
                <a:prstClr val="black"/>
              </a:solidFill>
              <a:rtl val="0"/>
            </a:endParaRPr>
          </a:p>
          <a:p>
            <a:pPr indent="457178">
              <a:lnSpc>
                <a:spcPct val="115000"/>
              </a:lnSpc>
              <a:buClr>
                <a:prstClr val="black"/>
              </a:buClr>
              <a:buSzPts val="1600"/>
            </a:pPr>
            <a:r>
              <a:rPr lang="en-CA" sz="1200" dirty="0" smtClean="0">
                <a:solidFill>
                  <a:prstClr val="black"/>
                </a:solidFill>
                <a:rtl val="0"/>
              </a:rPr>
              <a:t>○       Updated daily - Global Flood Monitoring System</a:t>
            </a:r>
          </a:p>
          <a:p>
            <a:pPr>
              <a:lnSpc>
                <a:spcPct val="115000"/>
              </a:lnSpc>
              <a:buClr>
                <a:prstClr val="black"/>
              </a:buClr>
              <a:buSzPts val="1600"/>
              <a:buFontTx/>
              <a:buNone/>
            </a:pPr>
            <a:r>
              <a:rPr lang="en-CA" sz="1200" dirty="0" smtClean="0">
                <a:solidFill>
                  <a:prstClr val="black"/>
                </a:solidFill>
                <a:rtl val="0"/>
              </a:rPr>
              <a:t>●       Contextual information from other </a:t>
            </a:r>
            <a:r>
              <a:rPr lang="en-CA" sz="1200" b="1" dirty="0" smtClean="0">
                <a:solidFill>
                  <a:prstClr val="black"/>
                </a:solidFill>
                <a:rtl val="0"/>
              </a:rPr>
              <a:t>Lower Mekong </a:t>
            </a:r>
            <a:r>
              <a:rPr lang="en-CA" sz="1200" dirty="0" smtClean="0">
                <a:solidFill>
                  <a:prstClr val="black"/>
                </a:solidFill>
                <a:rtl val="0"/>
              </a:rPr>
              <a:t>systems</a:t>
            </a:r>
          </a:p>
          <a:p>
            <a:pPr indent="457178">
              <a:lnSpc>
                <a:spcPct val="115000"/>
              </a:lnSpc>
              <a:buClr>
                <a:prstClr val="black"/>
              </a:buClr>
              <a:buSzPts val="1600"/>
            </a:pPr>
            <a:r>
              <a:rPr lang="en-CA" sz="1200" dirty="0" smtClean="0">
                <a:solidFill>
                  <a:prstClr val="black"/>
                </a:solidFill>
                <a:rtl val="0"/>
              </a:rPr>
              <a:t>○       Updated daily - MODIS-based NASA Project Mekong</a:t>
            </a:r>
            <a:endParaRPr lang="en-CA" sz="1200" u="sng" dirty="0" smtClean="0">
              <a:solidFill>
                <a:srgbClr val="BFBFBF"/>
              </a:solidFill>
              <a:hlinkClick r:id="rId3"/>
              <a:rtl val="0"/>
            </a:endParaRPr>
          </a:p>
          <a:p>
            <a:pPr>
              <a:lnSpc>
                <a:spcPct val="115000"/>
              </a:lnSpc>
              <a:buClr>
                <a:prstClr val="black"/>
              </a:buClr>
              <a:buSzPts val="1600"/>
              <a:buFontTx/>
              <a:buNone/>
            </a:pPr>
            <a:r>
              <a:rPr lang="en-CA" sz="1200" dirty="0" smtClean="0">
                <a:solidFill>
                  <a:prstClr val="black"/>
                </a:solidFill>
                <a:rtl val="0"/>
              </a:rPr>
              <a:t>●       Inundation depth</a:t>
            </a:r>
          </a:p>
          <a:p>
            <a:pPr indent="457178">
              <a:lnSpc>
                <a:spcPct val="115000"/>
              </a:lnSpc>
              <a:buClr>
                <a:prstClr val="black"/>
              </a:buClr>
              <a:buSzPts val="1600"/>
            </a:pPr>
            <a:r>
              <a:rPr lang="en-CA" sz="1200" dirty="0" smtClean="0">
                <a:solidFill>
                  <a:prstClr val="black"/>
                </a:solidFill>
                <a:rtl val="0"/>
              </a:rPr>
              <a:t>○        TIN Based Approaches </a:t>
            </a:r>
          </a:p>
          <a:p>
            <a:pPr>
              <a:lnSpc>
                <a:spcPct val="115000"/>
              </a:lnSpc>
              <a:buClr>
                <a:prstClr val="black"/>
              </a:buClr>
              <a:buSzPts val="1100"/>
              <a:buFontTx/>
              <a:buNone/>
            </a:pPr>
            <a:r>
              <a:rPr lang="en-CA" sz="1200" dirty="0" smtClean="0">
                <a:solidFill>
                  <a:prstClr val="black"/>
                </a:solidFill>
                <a:rtl val="0"/>
              </a:rPr>
              <a:t>●       Precipitation conditions</a:t>
            </a:r>
          </a:p>
          <a:p>
            <a:pPr indent="457178">
              <a:buClr>
                <a:prstClr val="black"/>
              </a:buClr>
              <a:buSzPts val="1600"/>
            </a:pPr>
            <a:r>
              <a:rPr lang="en-CA" sz="1200" dirty="0" smtClean="0">
                <a:solidFill>
                  <a:prstClr val="black"/>
                </a:solidFill>
                <a:rtl val="0"/>
              </a:rPr>
              <a:t>○        SERVIR-Mekong Virtual Rain and </a:t>
            </a:r>
          </a:p>
          <a:p>
            <a:pPr marL="457178" indent="457178">
              <a:buClr>
                <a:prstClr val="black"/>
              </a:buClr>
              <a:buSzPts val="1100"/>
            </a:pPr>
            <a:r>
              <a:rPr lang="en-CA" sz="1200" dirty="0" smtClean="0">
                <a:solidFill>
                  <a:prstClr val="black"/>
                </a:solidFill>
                <a:rtl val="0"/>
              </a:rPr>
              <a:t>  Stream Gauge</a:t>
            </a:r>
          </a:p>
          <a:p>
            <a:pPr indent="457178">
              <a:lnSpc>
                <a:spcPct val="115000"/>
              </a:lnSpc>
              <a:buSzPts val="1600"/>
            </a:pPr>
            <a:endParaRPr lang="en-CA" sz="1200" dirty="0" smtClean="0">
              <a:solidFill>
                <a:prstClr val="black"/>
              </a:solidFill>
              <a:rtl val="0"/>
            </a:endParaRPr>
          </a:p>
          <a:p>
            <a:pPr marL="0" marR="0" lvl="0" indent="0" algn="l" rtl="0">
              <a:spcBef>
                <a:spcPts val="0"/>
              </a:spcBef>
              <a:spcAft>
                <a:spcPts val="0"/>
              </a:spcAft>
              <a:buClr>
                <a:schemeClr val="dk1"/>
              </a:buClr>
              <a:buSzPts val="1400"/>
              <a:buFont typeface="Arial"/>
              <a:buNone/>
            </a:pPr>
            <a:endParaRPr sz="1200" b="0" i="0" u="none" strike="noStrike" cap="none" dirty="0">
              <a:solidFill>
                <a:schemeClr val="dk1"/>
              </a:solidFill>
              <a:latin typeface="Arial"/>
              <a:ea typeface="Arial"/>
              <a:cs typeface="Arial"/>
              <a:sym typeface="Arial"/>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444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5580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4755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444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Tree>
    <p:extLst>
      <p:ext uri="{BB962C8B-B14F-4D97-AF65-F5344CB8AC3E}">
        <p14:creationId xmlns:p14="http://schemas.microsoft.com/office/powerpoint/2010/main" val="3952631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595016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96465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2400" dirty="0" smtClean="0">
              <a:solidFill>
                <a:srgbClr val="FF0000"/>
              </a:solidFill>
            </a:endParaRPr>
          </a:p>
          <a:p>
            <a:r>
              <a:rPr lang="it-IT" sz="2400" dirty="0" smtClean="0"/>
              <a:t>DIS-13 (Report on </a:t>
            </a:r>
            <a:r>
              <a:rPr lang="it-IT" sz="2400" dirty="0" err="1" smtClean="0"/>
              <a:t>follow</a:t>
            </a:r>
            <a:r>
              <a:rPr lang="it-IT" sz="2400" dirty="0" smtClean="0"/>
              <a:t>-on </a:t>
            </a:r>
            <a:r>
              <a:rPr lang="it-IT" sz="2400" dirty="0" err="1" smtClean="0"/>
              <a:t>actions</a:t>
            </a:r>
            <a:r>
              <a:rPr lang="it-IT" sz="2400" dirty="0" smtClean="0"/>
              <a:t> to DRM </a:t>
            </a:r>
            <a:r>
              <a:rPr lang="it-IT" sz="2400" dirty="0" err="1" smtClean="0"/>
              <a:t>pilots</a:t>
            </a:r>
            <a:r>
              <a:rPr lang="it-IT" sz="2400" dirty="0" smtClean="0"/>
              <a:t>) CLOSED</a:t>
            </a:r>
          </a:p>
          <a:p>
            <a:r>
              <a:rPr lang="it-IT" sz="2400" dirty="0" smtClean="0"/>
              <a:t>DIS-15 GEO-DARMA Latin America Caribbean major </a:t>
            </a:r>
            <a:r>
              <a:rPr lang="it-IT" sz="2400" dirty="0" err="1" smtClean="0"/>
              <a:t>hazards</a:t>
            </a:r>
            <a:r>
              <a:rPr lang="it-IT" sz="2400" dirty="0" smtClean="0"/>
              <a:t> and DRR </a:t>
            </a:r>
            <a:r>
              <a:rPr lang="it-IT" sz="2400" dirty="0" err="1" smtClean="0"/>
              <a:t>issues</a:t>
            </a:r>
            <a:r>
              <a:rPr lang="it-IT" sz="2400" dirty="0" smtClean="0"/>
              <a:t> </a:t>
            </a:r>
            <a:r>
              <a:rPr lang="it-IT" sz="2400" dirty="0" err="1" smtClean="0"/>
              <a:t>will</a:t>
            </a:r>
            <a:r>
              <a:rPr lang="it-IT" sz="2400" dirty="0" smtClean="0"/>
              <a:t> be </a:t>
            </a:r>
            <a:r>
              <a:rPr lang="it-IT" sz="2400" dirty="0" err="1" smtClean="0"/>
              <a:t>completed</a:t>
            </a:r>
            <a:r>
              <a:rPr lang="it-IT" sz="2400" dirty="0" smtClean="0"/>
              <a:t> Q2/3 2018. Africa and Asia </a:t>
            </a:r>
            <a:r>
              <a:rPr lang="it-IT" sz="2400" dirty="0" err="1" smtClean="0"/>
              <a:t>completed</a:t>
            </a:r>
            <a:r>
              <a:rPr lang="it-IT" sz="2400" dirty="0" smtClean="0"/>
              <a:t>.</a:t>
            </a:r>
          </a:p>
          <a:p>
            <a:r>
              <a:rPr lang="it-IT" sz="2400" dirty="0" smtClean="0"/>
              <a:t>DIS-17 </a:t>
            </a:r>
            <a:r>
              <a:rPr lang="it-IT" sz="2400" dirty="0" err="1" smtClean="0"/>
              <a:t>Flood</a:t>
            </a:r>
            <a:r>
              <a:rPr lang="it-IT" sz="2400" dirty="0" smtClean="0"/>
              <a:t> </a:t>
            </a:r>
            <a:r>
              <a:rPr lang="it-IT" sz="2400" dirty="0" err="1" smtClean="0"/>
              <a:t>Demonstrator</a:t>
            </a:r>
            <a:r>
              <a:rPr lang="it-IT" sz="2400" dirty="0" smtClean="0"/>
              <a:t> </a:t>
            </a:r>
            <a:r>
              <a:rPr lang="it-IT" sz="2400" dirty="0" err="1" smtClean="0"/>
              <a:t>will</a:t>
            </a:r>
            <a:r>
              <a:rPr lang="it-IT" sz="2400" dirty="0" smtClean="0"/>
              <a:t> be </a:t>
            </a:r>
            <a:r>
              <a:rPr lang="it-IT" sz="2400" dirty="0" err="1" smtClean="0"/>
              <a:t>presented</a:t>
            </a:r>
            <a:r>
              <a:rPr lang="it-IT" sz="2400" dirty="0" smtClean="0"/>
              <a:t> in Q3</a:t>
            </a:r>
          </a:p>
          <a:p>
            <a:endParaRPr lang="it-IT" dirty="0"/>
          </a:p>
        </p:txBody>
      </p:sp>
    </p:spTree>
    <p:extLst>
      <p:ext uri="{BB962C8B-B14F-4D97-AF65-F5344CB8AC3E}">
        <p14:creationId xmlns:p14="http://schemas.microsoft.com/office/powerpoint/2010/main" val="1270530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641324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Volcano Pilot is discussing with DLR possibility of adding </a:t>
            </a:r>
            <a:r>
              <a:rPr lang="en-US" dirty="0" err="1" smtClean="0"/>
              <a:t>TanDEM</a:t>
            </a:r>
            <a:r>
              <a:rPr lang="en-US" dirty="0" smtClean="0"/>
              <a:t>-X request.</a:t>
            </a:r>
          </a:p>
          <a:p>
            <a:r>
              <a:rPr lang="en-US" sz="1600" u="sng" dirty="0" smtClean="0">
                <a:solidFill>
                  <a:schemeClr val="tx2"/>
                </a:solidFill>
              </a:rPr>
              <a:t>ALOS-2: critical in areas with dense vegetation, increased coherence</a:t>
            </a:r>
            <a:endParaRPr lang="en-US" sz="1600" dirty="0" smtClean="0">
              <a:solidFill>
                <a:schemeClr val="tx2"/>
              </a:solidFill>
            </a:endParaRPr>
          </a:p>
          <a:p>
            <a:endParaRPr lang="it-IT" dirty="0"/>
          </a:p>
        </p:txBody>
      </p:sp>
    </p:spTree>
    <p:extLst>
      <p:ext uri="{BB962C8B-B14F-4D97-AF65-F5344CB8AC3E}">
        <p14:creationId xmlns:p14="http://schemas.microsoft.com/office/powerpoint/2010/main" val="3049908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000" dirty="0"/>
          </a:p>
        </p:txBody>
      </p:sp>
      <p:sp>
        <p:nvSpPr>
          <p:cNvPr id="4" name="Espace réservé du numéro de diapositive 3"/>
          <p:cNvSpPr>
            <a:spLocks noGrp="1"/>
          </p:cNvSpPr>
          <p:nvPr>
            <p:ph type="sldNum" sz="quarter" idx="10"/>
          </p:nvPr>
        </p:nvSpPr>
        <p:spPr/>
        <p:txBody>
          <a:bodyPr/>
          <a:lstStyle/>
          <a:p>
            <a:pPr>
              <a:defRPr/>
            </a:pPr>
            <a:fld id="{3D31D474-A30B-46C7-A7CB-BF5BB52F9BBE}" type="slidenum">
              <a:rPr lang="en-US" smtClean="0"/>
              <a:pPr>
                <a:defRPr/>
              </a:pPr>
              <a:t>20</a:t>
            </a:fld>
            <a:endParaRPr lang="en-US"/>
          </a:p>
        </p:txBody>
      </p:sp>
    </p:spTree>
    <p:extLst>
      <p:ext uri="{BB962C8B-B14F-4D97-AF65-F5344CB8AC3E}">
        <p14:creationId xmlns:p14="http://schemas.microsoft.com/office/powerpoint/2010/main" val="63401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1</a:t>
            </a:r>
            <a:r>
              <a:rPr lang="en-US" baseline="30000" dirty="0" smtClean="0"/>
              <a:t>st</a:t>
            </a:r>
            <a:r>
              <a:rPr lang="en-US" dirty="0" smtClean="0"/>
              <a:t> GEO-DARMA</a:t>
            </a:r>
            <a:r>
              <a:rPr lang="en-US" baseline="0" dirty="0" smtClean="0"/>
              <a:t> project brings a change in approach. The project put forward is led by a regional </a:t>
            </a:r>
            <a:r>
              <a:rPr lang="en-US" baseline="0" dirty="0" err="1" smtClean="0"/>
              <a:t>centre</a:t>
            </a:r>
            <a:r>
              <a:rPr lang="en-US" baseline="0" dirty="0" smtClean="0"/>
              <a:t> in Southeast Asia, in close coordination with a national government body responsible for flood management. This user-driven approach will be critical to success and showcasing the value of satellite data, but raises issues of capacity and awareness with regard to the use of the satellite data. By placing users in control </a:t>
            </a:r>
            <a:r>
              <a:rPr lang="en-US" baseline="0" dirty="0" err="1" smtClean="0"/>
              <a:t>fo</a:t>
            </a:r>
            <a:r>
              <a:rPr lang="en-US" baseline="0" dirty="0" smtClean="0"/>
              <a:t> the project, CEOS loses some leverage but moves much close rot sustainable action as users have full ownership of results.</a:t>
            </a:r>
            <a:endParaRPr lang="en-US" dirty="0"/>
          </a:p>
        </p:txBody>
      </p:sp>
    </p:spTree>
    <p:extLst>
      <p:ext uri="{BB962C8B-B14F-4D97-AF65-F5344CB8AC3E}">
        <p14:creationId xmlns:p14="http://schemas.microsoft.com/office/powerpoint/2010/main" val="2105704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5924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‹N›</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SIT-33, 24-25 April 2018</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239000" y="6546850"/>
            <a:ext cx="1905000" cy="246221"/>
          </a:xfrm>
        </p:spPr>
        <p:txBody>
          <a:bodyPr/>
          <a:lstStyle/>
          <a:p>
            <a:fld id="{4A219A2D-7A8E-4EFE-9F3E-17B367763FA8}" type="slidenum">
              <a:rPr lang="en-US" smtClean="0"/>
              <a:t>‹N›</a:t>
            </a:fld>
            <a:endParaRPr lang="en-US"/>
          </a:p>
        </p:txBody>
      </p:sp>
    </p:spTree>
    <p:extLst>
      <p:ext uri="{BB962C8B-B14F-4D97-AF65-F5344CB8AC3E}">
        <p14:creationId xmlns:p14="http://schemas.microsoft.com/office/powerpoint/2010/main" val="4321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‹N›</a:t>
            </a:fld>
            <a:endParaRPr/>
          </a:p>
        </p:txBody>
      </p:sp>
      <p:sp>
        <p:nvSpPr>
          <p:cNvPr id="4"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5"/>
          <p:cNvSpPr txBox="1">
            <a:spLocks/>
          </p:cNvSpPr>
          <p:nvPr userDrawn="1"/>
        </p:nvSpPr>
        <p:spPr>
          <a:xfrm>
            <a:off x="6553200" y="6356350"/>
            <a:ext cx="2133600" cy="365125"/>
          </a:xfrm>
          <a:prstGeom prst="rect">
            <a:avLst/>
          </a:prstGeom>
          <a:ln w="12700">
            <a:miter lim="400000"/>
          </a:ln>
        </p:spPr>
        <p:txBody>
          <a:bodyPr vert="horz" lIns="91440" tIns="45720" rIns="91440" bIns="45720" rtlCol="0" anchor="ctr">
            <a:spAutoFit/>
          </a:bodyPr>
          <a:lstStyle>
            <a:defPPr>
              <a:defRPr lang="en-US"/>
            </a:defPPr>
            <a:lvl1pPr algn="r" rtl="0" fontAlgn="base">
              <a:spcBef>
                <a:spcPts val="600"/>
              </a:spcBef>
              <a:spcAft>
                <a:spcPct val="0"/>
              </a:spcAft>
              <a:defRPr sz="1200" kern="1200">
                <a:solidFill>
                  <a:schemeClr val="tx1">
                    <a:tint val="75000"/>
                  </a:schemeClr>
                </a:solidFill>
                <a:latin typeface="Calibri"/>
                <a:ea typeface="Calibri"/>
                <a:cs typeface="Calibri"/>
                <a:sym typeface="Calibri"/>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A80205F9-DBA9-4FE3-8856-4E86E235B68B}" type="slidenum">
              <a:rPr lang="en-GB" smtClean="0"/>
              <a:pPr/>
              <a:t>‹N›</a:t>
            </a:fld>
            <a:endParaRPr lang="en-GB"/>
          </a:p>
        </p:txBody>
      </p:sp>
    </p:spTree>
    <p:extLst>
      <p:ext uri="{BB962C8B-B14F-4D97-AF65-F5344CB8AC3E}">
        <p14:creationId xmlns:p14="http://schemas.microsoft.com/office/powerpoint/2010/main" val="3429975756"/>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‹N›</a:t>
            </a:fld>
            <a:endParaRPr/>
          </a:p>
        </p:txBody>
      </p:sp>
      <p:sp>
        <p:nvSpPr>
          <p:cNvPr id="4"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Slide Number Placeholder 5"/>
          <p:cNvSpPr txBox="1">
            <a:spLocks/>
          </p:cNvSpPr>
          <p:nvPr userDrawn="1"/>
        </p:nvSpPr>
        <p:spPr>
          <a:xfrm>
            <a:off x="6553200" y="6356350"/>
            <a:ext cx="2133600" cy="365125"/>
          </a:xfrm>
          <a:prstGeom prst="rect">
            <a:avLst/>
          </a:prstGeom>
          <a:ln w="12700">
            <a:miter lim="400000"/>
          </a:ln>
        </p:spPr>
        <p:txBody>
          <a:bodyPr vert="horz" lIns="91440" tIns="45720" rIns="91440" bIns="45720" rtlCol="0" anchor="ctr">
            <a:spAutoFit/>
          </a:bodyPr>
          <a:lstStyle>
            <a:defPPr>
              <a:defRPr lang="en-US"/>
            </a:defPPr>
            <a:lvl1pPr algn="r" rtl="0" fontAlgn="base">
              <a:spcBef>
                <a:spcPts val="600"/>
              </a:spcBef>
              <a:spcAft>
                <a:spcPct val="0"/>
              </a:spcAft>
              <a:defRPr sz="1200" kern="1200">
                <a:solidFill>
                  <a:schemeClr val="tx1">
                    <a:tint val="75000"/>
                  </a:schemeClr>
                </a:solidFill>
                <a:latin typeface="Calibri"/>
                <a:ea typeface="Calibri"/>
                <a:cs typeface="Calibri"/>
                <a:sym typeface="Calibri"/>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A80205F9-DBA9-4FE3-8856-4E86E235B68B}" type="slidenum">
              <a:rPr lang="en-GB" smtClean="0"/>
              <a:pPr/>
              <a:t>‹N›</a:t>
            </a:fld>
            <a:endParaRPr lang="en-GB"/>
          </a:p>
        </p:txBody>
      </p:sp>
    </p:spTree>
    <p:extLst>
      <p:ext uri="{BB962C8B-B14F-4D97-AF65-F5344CB8AC3E}">
        <p14:creationId xmlns:p14="http://schemas.microsoft.com/office/powerpoint/2010/main" val="3429975756"/>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g"/></Relationships>
</file>

<file path=ppt/slides/_rels/slide2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g"/></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g"/></Relationships>
</file>

<file path=ppt/slides/_rels/slide2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6768611"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it-IT" sz="4200" b="1" dirty="0" smtClean="0">
                <a:solidFill>
                  <a:srgbClr val="FFFFFF"/>
                </a:solidFill>
                <a:latin typeface="+mj-lt"/>
              </a:rPr>
              <a:t>WG </a:t>
            </a:r>
            <a:r>
              <a:rPr lang="it-IT" sz="4200" b="1" dirty="0" err="1" smtClean="0">
                <a:solidFill>
                  <a:srgbClr val="FFFFFF"/>
                </a:solidFill>
                <a:latin typeface="+mj-lt"/>
              </a:rPr>
              <a:t>Disasters</a:t>
            </a:r>
            <a:r>
              <a:rPr lang="it-IT" sz="4200" b="1" dirty="0" smtClean="0">
                <a:solidFill>
                  <a:srgbClr val="FFFFFF"/>
                </a:solidFill>
                <a:latin typeface="+mj-lt"/>
              </a:rPr>
              <a:t> Report</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Simona Zoffoli, </a:t>
            </a:r>
            <a:r>
              <a:rPr lang="it-IT" dirty="0" smtClean="0">
                <a:solidFill>
                  <a:srgbClr val="FFFFFF"/>
                </a:solidFill>
                <a:latin typeface="+mj-lt"/>
                <a:ea typeface="Arial Bold"/>
                <a:cs typeface="Arial Bold"/>
                <a:sym typeface="Arial Bold"/>
              </a:rPr>
              <a:t>ASI</a:t>
            </a:r>
            <a:r>
              <a:rPr lang="en-AU" dirty="0" smtClean="0">
                <a:solidFill>
                  <a:srgbClr val="FFFFFF"/>
                </a:solidFill>
                <a:latin typeface="+mj-lt"/>
                <a:ea typeface="Arial Bold"/>
                <a:cs typeface="Arial Bold"/>
                <a:sym typeface="Arial Bold"/>
              </a:rPr>
              <a:t>, Chair </a:t>
            </a:r>
            <a:r>
              <a:rPr lang="en-AU" smtClean="0">
                <a:solidFill>
                  <a:srgbClr val="FFFFFF"/>
                </a:solidFill>
                <a:latin typeface="+mj-lt"/>
                <a:ea typeface="Arial Bold"/>
                <a:cs typeface="Arial Bold"/>
                <a:sym typeface="Arial Bold"/>
              </a:rPr>
              <a:t>WG Disasters</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CEOS SIT-33</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Session </a:t>
            </a:r>
            <a:r>
              <a:rPr lang="en-AU" dirty="0" smtClean="0">
                <a:solidFill>
                  <a:srgbClr val="FFFFFF"/>
                </a:solidFill>
                <a:latin typeface="+mj-lt"/>
                <a:ea typeface="Arial Bold"/>
                <a:cs typeface="Arial Bold"/>
                <a:sym typeface="Arial Bold"/>
              </a:rPr>
              <a:t>4 and </a:t>
            </a:r>
            <a:r>
              <a:rPr dirty="0">
                <a:solidFill>
                  <a:srgbClr val="FFFFFF"/>
                </a:solidFill>
                <a:latin typeface="+mj-lt"/>
                <a:ea typeface="Arial Bold"/>
                <a:cs typeface="Arial Bold"/>
                <a:sym typeface="Arial Bold"/>
              </a:rPr>
              <a:t>Agenda Item </a:t>
            </a:r>
            <a:r>
              <a:rPr dirty="0" smtClean="0">
                <a:solidFill>
                  <a:srgbClr val="FFFFFF"/>
                </a:solidFill>
                <a:latin typeface="+mj-lt"/>
                <a:ea typeface="Arial Bold"/>
                <a:cs typeface="Arial Bold"/>
                <a:sym typeface="Arial Bold"/>
              </a:rPr>
              <a:t>#</a:t>
            </a:r>
            <a:r>
              <a:rPr lang="it-IT" dirty="0" smtClean="0">
                <a:solidFill>
                  <a:srgbClr val="FFFFFF"/>
                </a:solidFill>
                <a:latin typeface="+mj-lt"/>
                <a:ea typeface="Arial Bold"/>
                <a:cs typeface="Arial Bold"/>
                <a:sym typeface="Arial Bold"/>
              </a:rPr>
              <a:t> 4.4</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Boulder, CO,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24 – 25 April 2018</a:t>
            </a:r>
            <a:endParaRPr dirty="0">
              <a:solidFill>
                <a:srgbClr val="FFFFFF"/>
              </a:solidFill>
              <a:latin typeface="+mj-lt"/>
              <a:ea typeface="Arial Bold"/>
              <a:cs typeface="Arial Bold"/>
              <a:sym typeface="Arial Bold"/>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905000"/>
            <a:ext cx="3886200" cy="4324261"/>
          </a:xfrm>
          <a:prstGeom prst="rect">
            <a:avLst/>
          </a:prstGeom>
          <a:noFill/>
        </p:spPr>
        <p:txBody>
          <a:bodyPr wrap="square" rtlCol="0">
            <a:spAutoFit/>
          </a:bodyPr>
          <a:lstStyle/>
          <a:p>
            <a:pPr marL="214313" indent="-214313">
              <a:spcBef>
                <a:spcPts val="1350"/>
              </a:spcBef>
              <a:buFontTx/>
              <a:buChar char="-"/>
            </a:pPr>
            <a:r>
              <a:rPr lang="en-US" sz="1600" dirty="0" smtClean="0">
                <a:latin typeface="Arial" panose="020B0604020202020204" pitchFamily="34" charset="0"/>
                <a:cs typeface="Arial" panose="020B0604020202020204" pitchFamily="34" charset="0"/>
              </a:rPr>
              <a:t>Identify </a:t>
            </a:r>
            <a:r>
              <a:rPr lang="en-US" sz="1600" dirty="0">
                <a:latin typeface="Arial" panose="020B0604020202020204" pitchFamily="34" charset="0"/>
                <a:cs typeface="Arial" panose="020B0604020202020204" pitchFamily="34" charset="0"/>
              </a:rPr>
              <a:t>volcanoes in Latin America that are in a state of unrest</a:t>
            </a:r>
          </a:p>
          <a:p>
            <a:pPr marL="214313" indent="-214313">
              <a:spcBef>
                <a:spcPts val="1350"/>
              </a:spcBef>
              <a:buFontTx/>
              <a:buChar char="-"/>
            </a:pPr>
            <a:r>
              <a:rPr lang="en-US" sz="1600" dirty="0">
                <a:latin typeface="Arial" panose="020B0604020202020204" pitchFamily="34" charset="0"/>
                <a:cs typeface="Arial" panose="020B0604020202020204" pitchFamily="34" charset="0"/>
              </a:rPr>
              <a:t>Track unrest and eruptions using satellite data to support hazards mitigation</a:t>
            </a:r>
          </a:p>
          <a:p>
            <a:pPr marL="214313" indent="-214313">
              <a:spcBef>
                <a:spcPts val="1350"/>
              </a:spcBef>
              <a:buFontTx/>
              <a:buChar char="-"/>
            </a:pPr>
            <a:r>
              <a:rPr lang="en-US" sz="1600" dirty="0">
                <a:latin typeface="Arial" panose="020B0604020202020204" pitchFamily="34" charset="0"/>
                <a:cs typeface="Arial" panose="020B0604020202020204" pitchFamily="34" charset="0"/>
              </a:rPr>
              <a:t>Assess data needs in terms of volume, repeat times, </a:t>
            </a:r>
            <a:r>
              <a:rPr lang="en-US" sz="1600" dirty="0" err="1">
                <a:latin typeface="Arial" panose="020B0604020202020204" pitchFamily="34" charset="0"/>
                <a:cs typeface="Arial" panose="020B0604020202020204" pitchFamily="34" charset="0"/>
              </a:rPr>
              <a:t>spatio</a:t>
            </a:r>
            <a:r>
              <a:rPr lang="en-US" sz="1600" dirty="0">
                <a:latin typeface="Arial" panose="020B0604020202020204" pitchFamily="34" charset="0"/>
                <a:cs typeface="Arial" panose="020B0604020202020204" pitchFamily="34" charset="0"/>
              </a:rPr>
              <a:t>-temporal resolution, wavelength, etc., to improve satellite-based monitoring techniques</a:t>
            </a:r>
          </a:p>
          <a:p>
            <a:pPr marL="214313" indent="-214313">
              <a:spcBef>
                <a:spcPts val="1350"/>
              </a:spcBef>
              <a:spcAft>
                <a:spcPts val="450"/>
              </a:spcAft>
              <a:buFontTx/>
              <a:buChar char="-"/>
            </a:pPr>
            <a:r>
              <a:rPr lang="en-US" sz="1600" dirty="0">
                <a:latin typeface="Arial" panose="020B0604020202020204" pitchFamily="34" charset="0"/>
                <a:cs typeface="Arial" panose="020B0604020202020204" pitchFamily="34" charset="0"/>
              </a:rPr>
              <a:t>Develop a strategy for capacity-building in countries that do not currently have access to abundant EO data and/or the ability to process and interpret such data.</a:t>
            </a:r>
          </a:p>
        </p:txBody>
      </p:sp>
      <p:sp>
        <p:nvSpPr>
          <p:cNvPr id="7" name="Segnaposto contenuto 3"/>
          <p:cNvSpPr txBox="1">
            <a:spLocks/>
          </p:cNvSpPr>
          <p:nvPr/>
        </p:nvSpPr>
        <p:spPr>
          <a:xfrm>
            <a:off x="2057400" y="292302"/>
            <a:ext cx="4953000" cy="533400"/>
          </a:xfr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r>
              <a:rPr lang="en-US" sz="2400" dirty="0" smtClean="0">
                <a:solidFill>
                  <a:schemeClr val="bg1"/>
                </a:solidFill>
                <a:latin typeface="+mj-lt"/>
              </a:rPr>
              <a:t>Leveraging CEOS Volcano Pilot results</a:t>
            </a:r>
          </a:p>
        </p:txBody>
      </p:sp>
      <p:sp>
        <p:nvSpPr>
          <p:cNvPr id="8" name="TextBox 3"/>
          <p:cNvSpPr txBox="1"/>
          <p:nvPr/>
        </p:nvSpPr>
        <p:spPr>
          <a:xfrm>
            <a:off x="4724400" y="1981200"/>
            <a:ext cx="3873371" cy="3585597"/>
          </a:xfrm>
          <a:prstGeom prst="rect">
            <a:avLst/>
          </a:prstGeom>
          <a:noFill/>
        </p:spPr>
        <p:txBody>
          <a:bodyPr wrap="square" rtlCol="0">
            <a:spAutoFit/>
          </a:bodyPr>
          <a:lstStyle/>
          <a:p>
            <a:pPr marL="214313" indent="-214313">
              <a:spcBef>
                <a:spcPts val="1350"/>
              </a:spcBef>
              <a:buFontTx/>
              <a:buChar char="-"/>
            </a:pPr>
            <a:r>
              <a:rPr lang="en-US" sz="1600" dirty="0" smtClean="0">
                <a:latin typeface="+mj-lt"/>
                <a:cs typeface="Arial" panose="020B0604020202020204" pitchFamily="34" charset="0"/>
              </a:rPr>
              <a:t>Identified </a:t>
            </a:r>
            <a:r>
              <a:rPr lang="en-US" sz="1600" dirty="0">
                <a:latin typeface="+mj-lt"/>
                <a:cs typeface="Arial" panose="020B0604020202020204" pitchFamily="34" charset="0"/>
              </a:rPr>
              <a:t>restless volcanoes that would not otherwise be known (for example, </a:t>
            </a:r>
            <a:r>
              <a:rPr lang="en-US" sz="1600" dirty="0" err="1">
                <a:latin typeface="+mj-lt"/>
                <a:cs typeface="Arial" panose="020B0604020202020204" pitchFamily="34" charset="0"/>
              </a:rPr>
              <a:t>Cordón</a:t>
            </a:r>
            <a:r>
              <a:rPr lang="en-US" sz="1600" dirty="0">
                <a:latin typeface="+mj-lt"/>
                <a:cs typeface="Arial" panose="020B0604020202020204" pitchFamily="34" charset="0"/>
              </a:rPr>
              <a:t> </a:t>
            </a:r>
            <a:r>
              <a:rPr lang="en-US" sz="1600" dirty="0" err="1">
                <a:latin typeface="+mj-lt"/>
                <a:cs typeface="Arial" panose="020B0604020202020204" pitchFamily="34" charset="0"/>
              </a:rPr>
              <a:t>Caulle</a:t>
            </a:r>
            <a:r>
              <a:rPr lang="en-US" sz="1600" dirty="0">
                <a:latin typeface="+mj-lt"/>
                <a:cs typeface="Arial" panose="020B0604020202020204" pitchFamily="34" charset="0"/>
              </a:rPr>
              <a:t>, Chile)</a:t>
            </a:r>
          </a:p>
          <a:p>
            <a:pPr marL="214313" indent="-214313">
              <a:spcBef>
                <a:spcPts val="1350"/>
              </a:spcBef>
              <a:buFontTx/>
              <a:buChar char="-"/>
            </a:pPr>
            <a:r>
              <a:rPr lang="en-US" sz="1600" dirty="0">
                <a:latin typeface="+mj-lt"/>
                <a:cs typeface="Arial" panose="020B0604020202020204" pitchFamily="34" charset="0"/>
              </a:rPr>
              <a:t>Comprehensive tracking of unrest and eruptive activity</a:t>
            </a:r>
          </a:p>
          <a:p>
            <a:pPr marL="214313" indent="-214313">
              <a:spcBef>
                <a:spcPts val="1350"/>
              </a:spcBef>
              <a:buFontTx/>
              <a:buChar char="-"/>
            </a:pPr>
            <a:r>
              <a:rPr lang="en-US" sz="1600" dirty="0">
                <a:latin typeface="+mj-lt"/>
                <a:cs typeface="Arial" panose="020B0604020202020204" pitchFamily="34" charset="0"/>
              </a:rPr>
              <a:t>Demonstrated need for a diverse approach (multiple satellites, multiple capabilities)</a:t>
            </a:r>
          </a:p>
          <a:p>
            <a:pPr marL="214313" indent="-214313">
              <a:spcBef>
                <a:spcPts val="1350"/>
              </a:spcBef>
              <a:buFontTx/>
              <a:buChar char="-"/>
            </a:pPr>
            <a:r>
              <a:rPr lang="en-US" sz="1600" dirty="0">
                <a:latin typeface="+mj-lt"/>
                <a:cs typeface="Arial" panose="020B0604020202020204" pitchFamily="34" charset="0"/>
              </a:rPr>
              <a:t>Helped inform decisions about alert levels and response (for example, Chiles-Cerro Negro, Chile; Masaya, Nicaragua; </a:t>
            </a:r>
            <a:r>
              <a:rPr lang="en-US" sz="1600" dirty="0" err="1">
                <a:latin typeface="+mj-lt"/>
                <a:cs typeface="Arial" panose="020B0604020202020204" pitchFamily="34" charset="0"/>
              </a:rPr>
              <a:t>Sabancaya</a:t>
            </a:r>
            <a:r>
              <a:rPr lang="en-US" sz="1600" dirty="0">
                <a:latin typeface="+mj-lt"/>
                <a:cs typeface="Arial" panose="020B0604020202020204" pitchFamily="34" charset="0"/>
              </a:rPr>
              <a:t>, Peru)</a:t>
            </a:r>
          </a:p>
        </p:txBody>
      </p:sp>
      <p:sp>
        <p:nvSpPr>
          <p:cNvPr id="6" name="Rettangolo 5"/>
          <p:cNvSpPr/>
          <p:nvPr/>
        </p:nvSpPr>
        <p:spPr>
          <a:xfrm>
            <a:off x="1066800" y="1275197"/>
            <a:ext cx="6858000" cy="369332"/>
          </a:xfrm>
          <a:prstGeom prst="rect">
            <a:avLst/>
          </a:prstGeom>
        </p:spPr>
        <p:txBody>
          <a:bodyPr wrap="square">
            <a:spAutoFit/>
          </a:bodyPr>
          <a:lstStyle/>
          <a:p>
            <a:r>
              <a:rPr lang="en-US" b="1" dirty="0">
                <a:solidFill>
                  <a:srgbClr val="002060"/>
                </a:solidFill>
                <a:latin typeface="+mj-lt"/>
              </a:rPr>
              <a:t>The 2014–2017 CEOS Volcano Pilot: Goals &amp; Achievements</a:t>
            </a:r>
          </a:p>
        </p:txBody>
      </p:sp>
      <p:sp>
        <p:nvSpPr>
          <p:cNvPr id="11" name="Segnaposto numero diapositiva 10"/>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Tree>
    <p:extLst>
      <p:ext uri="{BB962C8B-B14F-4D97-AF65-F5344CB8AC3E}">
        <p14:creationId xmlns:p14="http://schemas.microsoft.com/office/powerpoint/2010/main" val="347395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 y="857251"/>
            <a:ext cx="9144001" cy="5143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04800" y="1066800"/>
            <a:ext cx="8801100" cy="4193456"/>
          </a:xfrm>
          <a:prstGeom prst="rect">
            <a:avLst/>
          </a:prstGeom>
          <a:noFill/>
        </p:spPr>
        <p:txBody>
          <a:bodyPr wrap="square" rtlCol="0">
            <a:spAutoFit/>
          </a:bodyPr>
          <a:lstStyle/>
          <a:p>
            <a:pPr marL="257175" indent="-257175">
              <a:spcAft>
                <a:spcPts val="9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100 volcano observatories around the world with a range of </a:t>
            </a:r>
            <a:r>
              <a:rPr lang="en-US" dirty="0" smtClean="0">
                <a:latin typeface="Arial" panose="020B0604020202020204" pitchFamily="34" charset="0"/>
                <a:cs typeface="Arial" panose="020B0604020202020204" pitchFamily="34" charset="0"/>
              </a:rPr>
              <a:t>heterogeneous needs</a:t>
            </a:r>
          </a:p>
          <a:p>
            <a:pPr marL="257175" indent="-257175">
              <a:spcAft>
                <a:spcPts val="9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More </a:t>
            </a:r>
            <a:r>
              <a:rPr lang="en-US" dirty="0">
                <a:latin typeface="Arial" panose="020B0604020202020204" pitchFamily="34" charset="0"/>
                <a:cs typeface="Arial" panose="020B0604020202020204" pitchFamily="34" charset="0"/>
              </a:rPr>
              <a:t>observations are needed at a diversity of volcanoes to understand the nature of precursors and manifestations of eruptive activity</a:t>
            </a:r>
          </a:p>
          <a:p>
            <a:pPr marL="257175" indent="-257175">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Focus on integrating SAR with IR, UV, and visible observations to develop a comprehensive approach to satellite monitoring of active volcanism.</a:t>
            </a:r>
          </a:p>
          <a:p>
            <a:pPr>
              <a:spcAft>
                <a:spcPts val="450"/>
              </a:spcAft>
            </a:pPr>
            <a:r>
              <a:rPr lang="en-US" sz="2100" b="1" u="sng" dirty="0">
                <a:latin typeface="Arial" panose="020B0604020202020204" pitchFamily="34" charset="0"/>
                <a:cs typeface="Arial" panose="020B0604020202020204" pitchFamily="34" charset="0"/>
              </a:rPr>
              <a:t>Goals</a:t>
            </a:r>
            <a:r>
              <a:rPr lang="en-US" sz="2100" dirty="0">
                <a:latin typeface="Arial" panose="020B0604020202020204" pitchFamily="34" charset="0"/>
                <a:cs typeface="Arial" panose="020B0604020202020204" pitchFamily="34" charset="0"/>
              </a:rPr>
              <a:t>: </a:t>
            </a:r>
          </a:p>
          <a:p>
            <a:pPr marL="257175" indent="-257175">
              <a:spcBef>
                <a:spcPts val="450"/>
              </a:spcBef>
              <a:buFont typeface="+mj-lt"/>
              <a:buAutoNum type="arabicParenR"/>
            </a:pPr>
            <a:r>
              <a:rPr lang="en-US" dirty="0">
                <a:latin typeface="Arial" panose="020B0604020202020204" pitchFamily="34" charset="0"/>
                <a:cs typeface="Arial" panose="020B0604020202020204" pitchFamily="34" charset="0"/>
              </a:rPr>
              <a:t>Fill gaps where satellite observations are not being fully exploited</a:t>
            </a:r>
          </a:p>
          <a:p>
            <a:pPr marL="257175" indent="-257175">
              <a:spcBef>
                <a:spcPts val="450"/>
              </a:spcBef>
              <a:buFont typeface="+mj-lt"/>
              <a:buAutoNum type="arabicParenR"/>
            </a:pPr>
            <a:r>
              <a:rPr lang="en-US" dirty="0">
                <a:latin typeface="Arial" panose="020B0604020202020204" pitchFamily="34" charset="0"/>
                <a:cs typeface="Arial" panose="020B0604020202020204" pitchFamily="34" charset="0"/>
              </a:rPr>
              <a:t>Learn more about volcanoes to aid forecasting and risk reduction</a:t>
            </a:r>
          </a:p>
          <a:p>
            <a:pPr marL="257175" indent="-257175">
              <a:spcBef>
                <a:spcPts val="450"/>
              </a:spcBef>
              <a:buFont typeface="+mj-lt"/>
              <a:buAutoNum type="arabicParenR"/>
            </a:pPr>
            <a:r>
              <a:rPr lang="en-US" dirty="0">
                <a:latin typeface="Arial" panose="020B0604020202020204" pitchFamily="34" charset="0"/>
                <a:cs typeface="Arial" panose="020B0604020202020204" pitchFamily="34" charset="0"/>
              </a:rPr>
              <a:t>Aid with crisis responses</a:t>
            </a:r>
          </a:p>
          <a:p>
            <a:pPr marL="257175" indent="-257175">
              <a:spcBef>
                <a:spcPts val="450"/>
              </a:spcBef>
              <a:buFont typeface="+mj-lt"/>
              <a:buAutoNum type="arabicParenR"/>
            </a:pPr>
            <a:r>
              <a:rPr lang="en-US" dirty="0">
                <a:latin typeface="Arial" panose="020B0604020202020204" pitchFamily="34" charset="0"/>
                <a:cs typeface="Arial" panose="020B0604020202020204" pitchFamily="34" charset="0"/>
              </a:rPr>
              <a:t>Build capacity in developing nations</a:t>
            </a:r>
          </a:p>
          <a:p>
            <a:pPr marL="257175" indent="-257175">
              <a:spcBef>
                <a:spcPts val="450"/>
              </a:spcBef>
              <a:buFont typeface="+mj-lt"/>
              <a:buAutoNum type="arabicParenR"/>
            </a:pPr>
            <a:r>
              <a:rPr lang="en-US" dirty="0">
                <a:latin typeface="Arial" panose="020B0604020202020204" pitchFamily="34" charset="0"/>
                <a:cs typeface="Arial" panose="020B0604020202020204" pitchFamily="34" charset="0"/>
              </a:rPr>
              <a:t>Demonstrate a sustainable volcano monitoring system</a:t>
            </a:r>
          </a:p>
        </p:txBody>
      </p:sp>
      <p:sp>
        <p:nvSpPr>
          <p:cNvPr id="4" name="Segnaposto contenuto 3"/>
          <p:cNvSpPr>
            <a:spLocks noGrp="1"/>
          </p:cNvSpPr>
          <p:nvPr>
            <p:ph sz="quarter" idx="11"/>
          </p:nvPr>
        </p:nvSpPr>
        <p:spPr>
          <a:xfrm>
            <a:off x="2095499" y="75487"/>
            <a:ext cx="4953000" cy="533400"/>
          </a:xfrm>
        </p:spPr>
        <p:txBody>
          <a:bodyPr/>
          <a:lstStyle/>
          <a:p>
            <a:r>
              <a:rPr lang="en-US" dirty="0">
                <a:cs typeface="Arial" panose="020B0604020202020204" pitchFamily="34" charset="0"/>
              </a:rPr>
              <a:t>Volcano Demonstrator: </a:t>
            </a:r>
            <a:r>
              <a:rPr lang="en-US" dirty="0" smtClean="0">
                <a:cs typeface="Arial" panose="020B0604020202020204" pitchFamily="34" charset="0"/>
              </a:rPr>
              <a:t>an evolution </a:t>
            </a:r>
            <a:r>
              <a:rPr lang="en-US" dirty="0">
                <a:cs typeface="Arial" panose="020B0604020202020204" pitchFamily="34" charset="0"/>
              </a:rPr>
              <a:t>from the Volcano Pilot</a:t>
            </a:r>
          </a:p>
          <a:p>
            <a:endParaRPr lang="it-IT" dirty="0"/>
          </a:p>
        </p:txBody>
      </p:sp>
      <p:sp>
        <p:nvSpPr>
          <p:cNvPr id="3" name="Segnaposto numero diapositiva 2"/>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Tree>
    <p:extLst>
      <p:ext uri="{BB962C8B-B14F-4D97-AF65-F5344CB8AC3E}">
        <p14:creationId xmlns:p14="http://schemas.microsoft.com/office/powerpoint/2010/main" val="333358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email">
            <a:extLst>
              <a:ext uri="{28A0092B-C50C-407E-A947-70E740481C1C}">
                <a14:useLocalDpi xmlns:a14="http://schemas.microsoft.com/office/drawing/2010/main"/>
              </a:ext>
            </a:extLst>
          </a:blip>
          <a:stretch>
            <a:fillRect/>
          </a:stretch>
        </p:blipFill>
        <p:spPr>
          <a:xfrm>
            <a:off x="57150" y="1771650"/>
            <a:ext cx="6343650" cy="3687842"/>
          </a:xfrm>
          <a:prstGeom prst="rect">
            <a:avLst/>
          </a:prstGeom>
        </p:spPr>
      </p:pic>
      <p:sp>
        <p:nvSpPr>
          <p:cNvPr id="8" name="Freeform 7"/>
          <p:cNvSpPr/>
          <p:nvPr/>
        </p:nvSpPr>
        <p:spPr>
          <a:xfrm>
            <a:off x="1104869" y="3009565"/>
            <a:ext cx="1134371" cy="1843354"/>
          </a:xfrm>
          <a:custGeom>
            <a:avLst/>
            <a:gdLst>
              <a:gd name="connsiteX0" fmla="*/ 168812 w 2025747"/>
              <a:gd name="connsiteY0" fmla="*/ 0 h 3291840"/>
              <a:gd name="connsiteX1" fmla="*/ 168812 w 2025747"/>
              <a:gd name="connsiteY1" fmla="*/ 56270 h 3291840"/>
              <a:gd name="connsiteX2" fmla="*/ 0 w 2025747"/>
              <a:gd name="connsiteY2" fmla="*/ 98473 h 3291840"/>
              <a:gd name="connsiteX3" fmla="*/ 379827 w 2025747"/>
              <a:gd name="connsiteY3" fmla="*/ 731520 h 3291840"/>
              <a:gd name="connsiteX4" fmla="*/ 801858 w 2025747"/>
              <a:gd name="connsiteY4" fmla="*/ 1125415 h 3291840"/>
              <a:gd name="connsiteX5" fmla="*/ 1181686 w 2025747"/>
              <a:gd name="connsiteY5" fmla="*/ 1885070 h 3291840"/>
              <a:gd name="connsiteX6" fmla="*/ 1434904 w 2025747"/>
              <a:gd name="connsiteY6" fmla="*/ 3277772 h 3291840"/>
              <a:gd name="connsiteX7" fmla="*/ 1674055 w 2025747"/>
              <a:gd name="connsiteY7" fmla="*/ 3291840 h 3291840"/>
              <a:gd name="connsiteX8" fmla="*/ 1800664 w 2025747"/>
              <a:gd name="connsiteY8" fmla="*/ 3108960 h 3291840"/>
              <a:gd name="connsiteX9" fmla="*/ 1702190 w 2025747"/>
              <a:gd name="connsiteY9" fmla="*/ 2883877 h 3291840"/>
              <a:gd name="connsiteX10" fmla="*/ 1659987 w 2025747"/>
              <a:gd name="connsiteY10" fmla="*/ 2475913 h 3291840"/>
              <a:gd name="connsiteX11" fmla="*/ 1856935 w 2025747"/>
              <a:gd name="connsiteY11" fmla="*/ 1814732 h 3291840"/>
              <a:gd name="connsiteX12" fmla="*/ 1885070 w 2025747"/>
              <a:gd name="connsiteY12" fmla="*/ 1617784 h 3291840"/>
              <a:gd name="connsiteX13" fmla="*/ 1491175 w 2025747"/>
              <a:gd name="connsiteY13" fmla="*/ 1181686 h 3291840"/>
              <a:gd name="connsiteX14" fmla="*/ 1772529 w 2025747"/>
              <a:gd name="connsiteY14" fmla="*/ 956603 h 3291840"/>
              <a:gd name="connsiteX15" fmla="*/ 2025747 w 2025747"/>
              <a:gd name="connsiteY15" fmla="*/ 773723 h 3291840"/>
              <a:gd name="connsiteX16" fmla="*/ 2011680 w 2025747"/>
              <a:gd name="connsiteY16" fmla="*/ 548640 h 3291840"/>
              <a:gd name="connsiteX17" fmla="*/ 1871003 w 2025747"/>
              <a:gd name="connsiteY17" fmla="*/ 407963 h 3291840"/>
              <a:gd name="connsiteX18" fmla="*/ 1364566 w 2025747"/>
              <a:gd name="connsiteY18" fmla="*/ 675249 h 3291840"/>
              <a:gd name="connsiteX19" fmla="*/ 1026941 w 2025747"/>
              <a:gd name="connsiteY19" fmla="*/ 450166 h 3291840"/>
              <a:gd name="connsiteX20" fmla="*/ 562707 w 2025747"/>
              <a:gd name="connsiteY20" fmla="*/ 196947 h 3291840"/>
              <a:gd name="connsiteX21" fmla="*/ 422030 w 2025747"/>
              <a:gd name="connsiteY21" fmla="*/ 112541 h 3291840"/>
              <a:gd name="connsiteX22" fmla="*/ 168812 w 2025747"/>
              <a:gd name="connsiteY22"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5747" h="3291840">
                <a:moveTo>
                  <a:pt x="168812" y="0"/>
                </a:moveTo>
                <a:lnTo>
                  <a:pt x="168812" y="56270"/>
                </a:lnTo>
                <a:lnTo>
                  <a:pt x="0" y="98473"/>
                </a:lnTo>
                <a:lnTo>
                  <a:pt x="379827" y="731520"/>
                </a:lnTo>
                <a:lnTo>
                  <a:pt x="801858" y="1125415"/>
                </a:lnTo>
                <a:lnTo>
                  <a:pt x="1181686" y="1885070"/>
                </a:lnTo>
                <a:lnTo>
                  <a:pt x="1434904" y="3277772"/>
                </a:lnTo>
                <a:lnTo>
                  <a:pt x="1674055" y="3291840"/>
                </a:lnTo>
                <a:lnTo>
                  <a:pt x="1800664" y="3108960"/>
                </a:lnTo>
                <a:lnTo>
                  <a:pt x="1702190" y="2883877"/>
                </a:lnTo>
                <a:lnTo>
                  <a:pt x="1659987" y="2475913"/>
                </a:lnTo>
                <a:lnTo>
                  <a:pt x="1856935" y="1814732"/>
                </a:lnTo>
                <a:lnTo>
                  <a:pt x="1885070" y="1617784"/>
                </a:lnTo>
                <a:lnTo>
                  <a:pt x="1491175" y="1181686"/>
                </a:lnTo>
                <a:lnTo>
                  <a:pt x="1772529" y="956603"/>
                </a:lnTo>
                <a:lnTo>
                  <a:pt x="2025747" y="773723"/>
                </a:lnTo>
                <a:lnTo>
                  <a:pt x="2011680" y="548640"/>
                </a:lnTo>
                <a:lnTo>
                  <a:pt x="1871003" y="407963"/>
                </a:lnTo>
                <a:lnTo>
                  <a:pt x="1364566" y="675249"/>
                </a:lnTo>
                <a:lnTo>
                  <a:pt x="1026941" y="450166"/>
                </a:lnTo>
                <a:lnTo>
                  <a:pt x="562707" y="196947"/>
                </a:lnTo>
                <a:lnTo>
                  <a:pt x="422030" y="112541"/>
                </a:lnTo>
                <a:lnTo>
                  <a:pt x="168812" y="0"/>
                </a:lnTo>
                <a:close/>
              </a:path>
            </a:pathLst>
          </a:cu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815208" y="3096218"/>
            <a:ext cx="1504617" cy="1071351"/>
          </a:xfrm>
          <a:custGeom>
            <a:avLst/>
            <a:gdLst>
              <a:gd name="connsiteX0" fmla="*/ 2489981 w 2686929"/>
              <a:gd name="connsiteY0" fmla="*/ 1913206 h 1913206"/>
              <a:gd name="connsiteX1" fmla="*/ 2686929 w 2686929"/>
              <a:gd name="connsiteY1" fmla="*/ 1688123 h 1913206"/>
              <a:gd name="connsiteX2" fmla="*/ 2447778 w 2686929"/>
              <a:gd name="connsiteY2" fmla="*/ 1167619 h 1913206"/>
              <a:gd name="connsiteX3" fmla="*/ 2152357 w 2686929"/>
              <a:gd name="connsiteY3" fmla="*/ 1012874 h 1913206"/>
              <a:gd name="connsiteX4" fmla="*/ 1856935 w 2686929"/>
              <a:gd name="connsiteY4" fmla="*/ 914400 h 1913206"/>
              <a:gd name="connsiteX5" fmla="*/ 1589649 w 2686929"/>
              <a:gd name="connsiteY5" fmla="*/ 900333 h 1913206"/>
              <a:gd name="connsiteX6" fmla="*/ 1294227 w 2686929"/>
              <a:gd name="connsiteY6" fmla="*/ 872197 h 1913206"/>
              <a:gd name="connsiteX7" fmla="*/ 1209821 w 2686929"/>
              <a:gd name="connsiteY7" fmla="*/ 590843 h 1913206"/>
              <a:gd name="connsiteX8" fmla="*/ 1111347 w 2686929"/>
              <a:gd name="connsiteY8" fmla="*/ 365760 h 1913206"/>
              <a:gd name="connsiteX9" fmla="*/ 1111347 w 2686929"/>
              <a:gd name="connsiteY9" fmla="*/ 140677 h 1913206"/>
              <a:gd name="connsiteX10" fmla="*/ 1055077 w 2686929"/>
              <a:gd name="connsiteY10" fmla="*/ 0 h 1913206"/>
              <a:gd name="connsiteX11" fmla="*/ 914400 w 2686929"/>
              <a:gd name="connsiteY11" fmla="*/ 0 h 1913206"/>
              <a:gd name="connsiteX12" fmla="*/ 829993 w 2686929"/>
              <a:gd name="connsiteY12" fmla="*/ 196948 h 1913206"/>
              <a:gd name="connsiteX13" fmla="*/ 829993 w 2686929"/>
              <a:gd name="connsiteY13" fmla="*/ 436099 h 1913206"/>
              <a:gd name="connsiteX14" fmla="*/ 872197 w 2686929"/>
              <a:gd name="connsiteY14" fmla="*/ 604911 h 1913206"/>
              <a:gd name="connsiteX15" fmla="*/ 773723 w 2686929"/>
              <a:gd name="connsiteY15" fmla="*/ 773723 h 1913206"/>
              <a:gd name="connsiteX16" fmla="*/ 759655 w 2686929"/>
              <a:gd name="connsiteY16" fmla="*/ 900333 h 1913206"/>
              <a:gd name="connsiteX17" fmla="*/ 900332 w 2686929"/>
              <a:gd name="connsiteY17" fmla="*/ 1026942 h 1913206"/>
              <a:gd name="connsiteX18" fmla="*/ 703384 w 2686929"/>
              <a:gd name="connsiteY18" fmla="*/ 1055077 h 1913206"/>
              <a:gd name="connsiteX19" fmla="*/ 492369 w 2686929"/>
              <a:gd name="connsiteY19" fmla="*/ 900333 h 1913206"/>
              <a:gd name="connsiteX20" fmla="*/ 351692 w 2686929"/>
              <a:gd name="connsiteY20" fmla="*/ 773723 h 1913206"/>
              <a:gd name="connsiteX21" fmla="*/ 267286 w 2686929"/>
              <a:gd name="connsiteY21" fmla="*/ 590843 h 1913206"/>
              <a:gd name="connsiteX22" fmla="*/ 196947 w 2686929"/>
              <a:gd name="connsiteY22" fmla="*/ 422031 h 1913206"/>
              <a:gd name="connsiteX23" fmla="*/ 0 w 2686929"/>
              <a:gd name="connsiteY23" fmla="*/ 407963 h 1913206"/>
              <a:gd name="connsiteX24" fmla="*/ 14067 w 2686929"/>
              <a:gd name="connsiteY24" fmla="*/ 647114 h 1913206"/>
              <a:gd name="connsiteX25" fmla="*/ 98473 w 2686929"/>
              <a:gd name="connsiteY25" fmla="*/ 928468 h 1913206"/>
              <a:gd name="connsiteX26" fmla="*/ 225083 w 2686929"/>
              <a:gd name="connsiteY26" fmla="*/ 1125416 h 1913206"/>
              <a:gd name="connsiteX27" fmla="*/ 407963 w 2686929"/>
              <a:gd name="connsiteY27" fmla="*/ 1237957 h 1913206"/>
              <a:gd name="connsiteX28" fmla="*/ 703384 w 2686929"/>
              <a:gd name="connsiteY28" fmla="*/ 1336431 h 1913206"/>
              <a:gd name="connsiteX29" fmla="*/ 1055077 w 2686929"/>
              <a:gd name="connsiteY29" fmla="*/ 1336431 h 1913206"/>
              <a:gd name="connsiteX30" fmla="*/ 1322363 w 2686929"/>
              <a:gd name="connsiteY30" fmla="*/ 1237957 h 1913206"/>
              <a:gd name="connsiteX31" fmla="*/ 1533378 w 2686929"/>
              <a:gd name="connsiteY31" fmla="*/ 1237957 h 1913206"/>
              <a:gd name="connsiteX32" fmla="*/ 1744393 w 2686929"/>
              <a:gd name="connsiteY32" fmla="*/ 1322363 h 1913206"/>
              <a:gd name="connsiteX33" fmla="*/ 2011680 w 2686929"/>
              <a:gd name="connsiteY33" fmla="*/ 1364566 h 1913206"/>
              <a:gd name="connsiteX34" fmla="*/ 2152357 w 2686929"/>
              <a:gd name="connsiteY34" fmla="*/ 1575582 h 1913206"/>
              <a:gd name="connsiteX35" fmla="*/ 2489981 w 2686929"/>
              <a:gd name="connsiteY35" fmla="*/ 1913206 h 191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86929" h="1913206">
                <a:moveTo>
                  <a:pt x="2489981" y="1913206"/>
                </a:moveTo>
                <a:lnTo>
                  <a:pt x="2686929" y="1688123"/>
                </a:lnTo>
                <a:lnTo>
                  <a:pt x="2447778" y="1167619"/>
                </a:lnTo>
                <a:lnTo>
                  <a:pt x="2152357" y="1012874"/>
                </a:lnTo>
                <a:lnTo>
                  <a:pt x="1856935" y="914400"/>
                </a:lnTo>
                <a:lnTo>
                  <a:pt x="1589649" y="900333"/>
                </a:lnTo>
                <a:lnTo>
                  <a:pt x="1294227" y="872197"/>
                </a:lnTo>
                <a:lnTo>
                  <a:pt x="1209821" y="590843"/>
                </a:lnTo>
                <a:lnTo>
                  <a:pt x="1111347" y="365760"/>
                </a:lnTo>
                <a:lnTo>
                  <a:pt x="1111347" y="140677"/>
                </a:lnTo>
                <a:lnTo>
                  <a:pt x="1055077" y="0"/>
                </a:lnTo>
                <a:lnTo>
                  <a:pt x="914400" y="0"/>
                </a:lnTo>
                <a:lnTo>
                  <a:pt x="829993" y="196948"/>
                </a:lnTo>
                <a:lnTo>
                  <a:pt x="829993" y="436099"/>
                </a:lnTo>
                <a:lnTo>
                  <a:pt x="872197" y="604911"/>
                </a:lnTo>
                <a:lnTo>
                  <a:pt x="773723" y="773723"/>
                </a:lnTo>
                <a:lnTo>
                  <a:pt x="759655" y="900333"/>
                </a:lnTo>
                <a:lnTo>
                  <a:pt x="900332" y="1026942"/>
                </a:lnTo>
                <a:lnTo>
                  <a:pt x="703384" y="1055077"/>
                </a:lnTo>
                <a:lnTo>
                  <a:pt x="492369" y="900333"/>
                </a:lnTo>
                <a:lnTo>
                  <a:pt x="351692" y="773723"/>
                </a:lnTo>
                <a:lnTo>
                  <a:pt x="267286" y="590843"/>
                </a:lnTo>
                <a:lnTo>
                  <a:pt x="196947" y="422031"/>
                </a:lnTo>
                <a:lnTo>
                  <a:pt x="0" y="407963"/>
                </a:lnTo>
                <a:lnTo>
                  <a:pt x="14067" y="647114"/>
                </a:lnTo>
                <a:lnTo>
                  <a:pt x="98473" y="928468"/>
                </a:lnTo>
                <a:lnTo>
                  <a:pt x="225083" y="1125416"/>
                </a:lnTo>
                <a:lnTo>
                  <a:pt x="407963" y="1237957"/>
                </a:lnTo>
                <a:lnTo>
                  <a:pt x="703384" y="1336431"/>
                </a:lnTo>
                <a:lnTo>
                  <a:pt x="1055077" y="1336431"/>
                </a:lnTo>
                <a:lnTo>
                  <a:pt x="1322363" y="1237957"/>
                </a:lnTo>
                <a:lnTo>
                  <a:pt x="1533378" y="1237957"/>
                </a:lnTo>
                <a:lnTo>
                  <a:pt x="1744393" y="1322363"/>
                </a:lnTo>
                <a:lnTo>
                  <a:pt x="2011680" y="1364566"/>
                </a:lnTo>
                <a:lnTo>
                  <a:pt x="2152357" y="1575582"/>
                </a:lnTo>
                <a:lnTo>
                  <a:pt x="2489981" y="1913206"/>
                </a:lnTo>
                <a:close/>
              </a:path>
            </a:pathLst>
          </a:cu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05000" y="357485"/>
            <a:ext cx="5351044" cy="461665"/>
          </a:xfrm>
          <a:prstGeom prst="rect">
            <a:avLst/>
          </a:prstGeom>
          <a:noFill/>
        </p:spPr>
        <p:txBody>
          <a:bodyPr wrap="none" rtlCol="0">
            <a:spAutoFit/>
          </a:bodyPr>
          <a:lstStyle/>
          <a:p>
            <a:r>
              <a:rPr lang="en-US" sz="2400" dirty="0">
                <a:solidFill>
                  <a:schemeClr val="bg1"/>
                </a:solidFill>
                <a:latin typeface="+mj-lt"/>
                <a:cs typeface="Arial" panose="020B0604020202020204" pitchFamily="34" charset="0"/>
              </a:rPr>
              <a:t>Volcano Demonstrator: </a:t>
            </a:r>
            <a:r>
              <a:rPr lang="en-US" sz="2400" dirty="0" smtClean="0">
                <a:solidFill>
                  <a:schemeClr val="bg1"/>
                </a:solidFill>
                <a:latin typeface="+mj-lt"/>
                <a:cs typeface="Arial" panose="020B0604020202020204" pitchFamily="34" charset="0"/>
              </a:rPr>
              <a:t>areas </a:t>
            </a:r>
            <a:r>
              <a:rPr lang="en-US" sz="2400" dirty="0">
                <a:solidFill>
                  <a:schemeClr val="bg1"/>
                </a:solidFill>
                <a:latin typeface="+mj-lt"/>
                <a:cs typeface="Arial" panose="020B0604020202020204" pitchFamily="34" charset="0"/>
              </a:rPr>
              <a:t>of focus</a:t>
            </a:r>
            <a:endParaRPr lang="en-US" sz="2400" dirty="0">
              <a:solidFill>
                <a:schemeClr val="bg1"/>
              </a:solidFill>
              <a:latin typeface="+mj-lt"/>
            </a:endParaRPr>
          </a:p>
        </p:txBody>
      </p:sp>
      <p:sp>
        <p:nvSpPr>
          <p:cNvPr id="16" name="TextBox 15"/>
          <p:cNvSpPr txBox="1"/>
          <p:nvPr/>
        </p:nvSpPr>
        <p:spPr>
          <a:xfrm>
            <a:off x="6534708" y="1828800"/>
            <a:ext cx="2494993" cy="3901068"/>
          </a:xfrm>
          <a:prstGeom prst="rect">
            <a:avLst/>
          </a:prstGeom>
          <a:noFill/>
        </p:spPr>
        <p:txBody>
          <a:bodyPr wrap="square" rtlCol="0">
            <a:spAutoFit/>
          </a:bodyPr>
          <a:lstStyle/>
          <a:p>
            <a:r>
              <a:rPr lang="en-US" sz="1650" dirty="0">
                <a:latin typeface="Arial" panose="020B0604020202020204" pitchFamily="34" charset="0"/>
                <a:cs typeface="Arial" panose="020B0604020202020204" pitchFamily="34" charset="0"/>
              </a:rPr>
              <a:t>The CEOS Volcano Demonstrator will focus on areas highlighted in gray, where volcanic risk is highest and there is the most need for remote sensing resources to better understand volcanoes and monitor their behavior.  These areas contain ~50% of all volcanoes that are considered potentially active.</a:t>
            </a:r>
          </a:p>
        </p:txBody>
      </p:sp>
      <p:sp>
        <p:nvSpPr>
          <p:cNvPr id="22" name="TextBox 21"/>
          <p:cNvSpPr txBox="1"/>
          <p:nvPr/>
        </p:nvSpPr>
        <p:spPr>
          <a:xfrm>
            <a:off x="57150" y="5472680"/>
            <a:ext cx="2921418" cy="253916"/>
          </a:xfrm>
          <a:prstGeom prst="rect">
            <a:avLst/>
          </a:prstGeom>
          <a:noFill/>
        </p:spPr>
        <p:txBody>
          <a:bodyPr wrap="square" rtlCol="0">
            <a:spAutoFit/>
          </a:bodyPr>
          <a:lstStyle/>
          <a:p>
            <a:r>
              <a:rPr lang="en-GB" sz="1050" dirty="0">
                <a:latin typeface="Arial" panose="020B0604020202020204" pitchFamily="34" charset="0"/>
                <a:cs typeface="Arial" panose="020B0604020202020204" pitchFamily="34" charset="0"/>
              </a:rPr>
              <a:t>Map of volcanoes with Holocene eruptions</a:t>
            </a:r>
          </a:p>
        </p:txBody>
      </p:sp>
      <p:sp>
        <p:nvSpPr>
          <p:cNvPr id="2" name="Freeform 1"/>
          <p:cNvSpPr/>
          <p:nvPr/>
        </p:nvSpPr>
        <p:spPr>
          <a:xfrm>
            <a:off x="2733675" y="3028950"/>
            <a:ext cx="1476375" cy="1000125"/>
          </a:xfrm>
          <a:custGeom>
            <a:avLst/>
            <a:gdLst>
              <a:gd name="connsiteX0" fmla="*/ 25400 w 1968500"/>
              <a:gd name="connsiteY0" fmla="*/ 254000 h 1333500"/>
              <a:gd name="connsiteX1" fmla="*/ 0 w 1968500"/>
              <a:gd name="connsiteY1" fmla="*/ 571500 h 1333500"/>
              <a:gd name="connsiteX2" fmla="*/ 546100 w 1968500"/>
              <a:gd name="connsiteY2" fmla="*/ 558800 h 1333500"/>
              <a:gd name="connsiteX3" fmla="*/ 812800 w 1968500"/>
              <a:gd name="connsiteY3" fmla="*/ 889000 h 1333500"/>
              <a:gd name="connsiteX4" fmla="*/ 1104900 w 1968500"/>
              <a:gd name="connsiteY4" fmla="*/ 711200 h 1333500"/>
              <a:gd name="connsiteX5" fmla="*/ 1219200 w 1968500"/>
              <a:gd name="connsiteY5" fmla="*/ 711200 h 1333500"/>
              <a:gd name="connsiteX6" fmla="*/ 1358900 w 1968500"/>
              <a:gd name="connsiteY6" fmla="*/ 1066800 h 1333500"/>
              <a:gd name="connsiteX7" fmla="*/ 1549400 w 1968500"/>
              <a:gd name="connsiteY7" fmla="*/ 1295400 h 1333500"/>
              <a:gd name="connsiteX8" fmla="*/ 1828800 w 1968500"/>
              <a:gd name="connsiteY8" fmla="*/ 1333500 h 1333500"/>
              <a:gd name="connsiteX9" fmla="*/ 1917700 w 1968500"/>
              <a:gd name="connsiteY9" fmla="*/ 990600 h 1333500"/>
              <a:gd name="connsiteX10" fmla="*/ 1663700 w 1968500"/>
              <a:gd name="connsiteY10" fmla="*/ 965200 h 1333500"/>
              <a:gd name="connsiteX11" fmla="*/ 1689100 w 1968500"/>
              <a:gd name="connsiteY11" fmla="*/ 774700 h 1333500"/>
              <a:gd name="connsiteX12" fmla="*/ 1778000 w 1968500"/>
              <a:gd name="connsiteY12" fmla="*/ 533400 h 1333500"/>
              <a:gd name="connsiteX13" fmla="*/ 1968500 w 1968500"/>
              <a:gd name="connsiteY13" fmla="*/ 419100 h 1333500"/>
              <a:gd name="connsiteX14" fmla="*/ 1866900 w 1968500"/>
              <a:gd name="connsiteY14" fmla="*/ 317500 h 1333500"/>
              <a:gd name="connsiteX15" fmla="*/ 1562100 w 1968500"/>
              <a:gd name="connsiteY15" fmla="*/ 317500 h 1333500"/>
              <a:gd name="connsiteX16" fmla="*/ 1143000 w 1968500"/>
              <a:gd name="connsiteY16" fmla="*/ 0 h 1333500"/>
              <a:gd name="connsiteX17" fmla="*/ 1016000 w 1968500"/>
              <a:gd name="connsiteY17" fmla="*/ 50800 h 1333500"/>
              <a:gd name="connsiteX18" fmla="*/ 25400 w 1968500"/>
              <a:gd name="connsiteY18" fmla="*/ 25400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68500" h="1333500">
                <a:moveTo>
                  <a:pt x="25400" y="254000"/>
                </a:moveTo>
                <a:lnTo>
                  <a:pt x="0" y="571500"/>
                </a:lnTo>
                <a:lnTo>
                  <a:pt x="546100" y="558800"/>
                </a:lnTo>
                <a:lnTo>
                  <a:pt x="812800" y="889000"/>
                </a:lnTo>
                <a:lnTo>
                  <a:pt x="1104900" y="711200"/>
                </a:lnTo>
                <a:lnTo>
                  <a:pt x="1219200" y="711200"/>
                </a:lnTo>
                <a:lnTo>
                  <a:pt x="1358900" y="1066800"/>
                </a:lnTo>
                <a:lnTo>
                  <a:pt x="1549400" y="1295400"/>
                </a:lnTo>
                <a:lnTo>
                  <a:pt x="1828800" y="1333500"/>
                </a:lnTo>
                <a:lnTo>
                  <a:pt x="1917700" y="990600"/>
                </a:lnTo>
                <a:lnTo>
                  <a:pt x="1663700" y="965200"/>
                </a:lnTo>
                <a:lnTo>
                  <a:pt x="1689100" y="774700"/>
                </a:lnTo>
                <a:lnTo>
                  <a:pt x="1778000" y="533400"/>
                </a:lnTo>
                <a:lnTo>
                  <a:pt x="1968500" y="419100"/>
                </a:lnTo>
                <a:lnTo>
                  <a:pt x="1866900" y="317500"/>
                </a:lnTo>
                <a:lnTo>
                  <a:pt x="1562100" y="317500"/>
                </a:lnTo>
                <a:lnTo>
                  <a:pt x="1143000" y="0"/>
                </a:lnTo>
                <a:lnTo>
                  <a:pt x="1016000" y="50800"/>
                </a:lnTo>
                <a:lnTo>
                  <a:pt x="25400" y="254000"/>
                </a:lnTo>
                <a:close/>
              </a:path>
            </a:pathLst>
          </a:custGeom>
          <a:solidFill>
            <a:schemeClr val="bg1">
              <a:lumMod val="7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egnaposto numero diapositiva 6"/>
          <p:cNvSpPr>
            <a:spLocks noGrp="1"/>
          </p:cNvSpPr>
          <p:nvPr>
            <p:ph type="sldNum" sz="quarter" idx="12"/>
          </p:nvPr>
        </p:nvSpPr>
        <p:spPr>
          <a:xfrm>
            <a:off x="8686800" y="6570241"/>
            <a:ext cx="304800" cy="169277"/>
          </a:xfrm>
          <a:solidFill>
            <a:schemeClr val="lt1">
              <a:alpha val="49000"/>
            </a:schemeClr>
          </a:solidFill>
          <a:ln w="12700">
            <a:solidFill>
              <a:schemeClr val="tx2">
                <a:alpha val="60000"/>
              </a:schemeClr>
            </a:solidFill>
            <a:miter lim="400000"/>
          </a:ln>
        </p:spPr>
        <p:txBody>
          <a:bodyPr wrap="square" lIns="0" tIns="0" rIns="0" bIns="0">
            <a:spAutoFit/>
          </a:bodyPr>
          <a:lstStyle/>
          <a:p>
            <a:pPr algn="ctr" defTabSz="914400"/>
            <a:fld id="{4A219A2D-7A8E-4EFE-9F3E-17B367763FA8}" type="slidenum">
              <a:rPr lang="en-US" sz="1100" i="1">
                <a:solidFill>
                  <a:schemeClr val="tx2"/>
                </a:solidFill>
                <a:latin typeface="+mj-lt"/>
                <a:ea typeface="+mj-ea"/>
                <a:cs typeface="Proxima Nova Regular"/>
              </a:rPr>
              <a:pPr algn="ctr" defTabSz="914400"/>
              <a:t>12</a:t>
            </a:fld>
            <a:endParaRPr lang="en-US" sz="1100" i="1">
              <a:solidFill>
                <a:schemeClr val="tx2"/>
              </a:solidFill>
              <a:latin typeface="+mj-lt"/>
              <a:ea typeface="+mj-ea"/>
              <a:cs typeface="Proxima Nova Regular"/>
            </a:endParaRPr>
          </a:p>
        </p:txBody>
      </p:sp>
    </p:spTree>
    <p:extLst>
      <p:ext uri="{BB962C8B-B14F-4D97-AF65-F5344CB8AC3E}">
        <p14:creationId xmlns:p14="http://schemas.microsoft.com/office/powerpoint/2010/main" val="176322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87" y="857250"/>
            <a:ext cx="9144287" cy="5143500"/>
          </a:xfrm>
          <a:prstGeom prst="rect">
            <a:avLst/>
          </a:prstGeom>
        </p:spPr>
      </p:pic>
      <p:sp>
        <p:nvSpPr>
          <p:cNvPr id="2" name="TextBox 1"/>
          <p:cNvSpPr txBox="1"/>
          <p:nvPr/>
        </p:nvSpPr>
        <p:spPr>
          <a:xfrm>
            <a:off x="304800" y="1295400"/>
            <a:ext cx="8738821" cy="3658694"/>
          </a:xfrm>
          <a:prstGeom prst="rect">
            <a:avLst/>
          </a:prstGeom>
          <a:solidFill>
            <a:schemeClr val="bg1">
              <a:alpha val="60000"/>
            </a:schemeClr>
          </a:solidFill>
        </p:spPr>
        <p:txBody>
          <a:bodyPr wrap="square" rtlCol="0">
            <a:spAutoFit/>
          </a:bodyPr>
          <a:lstStyle/>
          <a:p>
            <a:pPr marL="257175" indent="-257175">
              <a:spcBef>
                <a:spcPts val="450"/>
              </a:spcBef>
              <a:spcAft>
                <a:spcPts val="9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Partner </a:t>
            </a:r>
            <a:r>
              <a:rPr lang="en-US" dirty="0">
                <a:latin typeface="Arial" panose="020B0604020202020204" pitchFamily="34" charset="0"/>
                <a:cs typeface="Arial" panose="020B0604020202020204" pitchFamily="34" charset="0"/>
              </a:rPr>
              <a:t>with established international agencies and universities, including global consortiums (like the IAVCEI Commission on Volcano Geodesy), to cultivate a community of contributors, facilitate capacity building, and broaden demonstrator reach/impact </a:t>
            </a:r>
          </a:p>
          <a:p>
            <a:pPr marL="257175" indent="-257175">
              <a:spcBef>
                <a:spcPts val="450"/>
              </a:spcBef>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Use established archives and data distribution systems to ensure data accessibility (Volcano HDDS, GEP, </a:t>
            </a:r>
            <a:r>
              <a:rPr lang="en-US" dirty="0" err="1">
                <a:latin typeface="Arial" panose="020B0604020202020204" pitchFamily="34" charset="0"/>
                <a:cs typeface="Arial" panose="020B0604020202020204" pitchFamily="34" charset="0"/>
              </a:rPr>
              <a:t>WInSAR</a:t>
            </a:r>
            <a:r>
              <a:rPr lang="en-US" dirty="0">
                <a:latin typeface="Arial" panose="020B0604020202020204" pitchFamily="34" charset="0"/>
                <a:cs typeface="Arial" panose="020B0604020202020204" pitchFamily="34" charset="0"/>
              </a:rPr>
              <a:t>, etc.), with access governed by space agency license agreements</a:t>
            </a:r>
          </a:p>
          <a:p>
            <a:pPr marL="257175" indent="-257175">
              <a:spcBef>
                <a:spcPts val="450"/>
              </a:spcBef>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Make use of the comprehensive suite of remote sensing wavelengths and capabilities: SAR, visible, thermal, and UV</a:t>
            </a:r>
          </a:p>
          <a:p>
            <a:pPr marL="257175" indent="-257175">
              <a:spcBef>
                <a:spcPts val="450"/>
              </a:spcBef>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Leverage existing efforts, like COMET (U.K.) and ARIA (NASA JPL) to process data and assess results</a:t>
            </a:r>
          </a:p>
        </p:txBody>
      </p:sp>
      <p:sp>
        <p:nvSpPr>
          <p:cNvPr id="4" name="Content Placeholder 3">
            <a:extLst>
              <a:ext uri="{FF2B5EF4-FFF2-40B4-BE49-F238E27FC236}">
                <a16:creationId xmlns:a16="http://schemas.microsoft.com/office/drawing/2014/main" id="{F36F448A-9C67-834F-945A-46484A170566}"/>
              </a:ext>
            </a:extLst>
          </p:cNvPr>
          <p:cNvSpPr txBox="1">
            <a:spLocks/>
          </p:cNvSpPr>
          <p:nvPr/>
        </p:nvSpPr>
        <p:spPr>
          <a:xfrm>
            <a:off x="1905000" y="60199"/>
            <a:ext cx="5562600" cy="533400"/>
          </a:xfr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r>
              <a:rPr lang="en-US" sz="2400" dirty="0">
                <a:solidFill>
                  <a:schemeClr val="bg1"/>
                </a:solidFill>
                <a:latin typeface="+mj-lt"/>
              </a:rPr>
              <a:t>Volcano Demonstrator: </a:t>
            </a:r>
            <a:r>
              <a:rPr lang="en-US" sz="2400" dirty="0" smtClean="0">
                <a:solidFill>
                  <a:schemeClr val="bg1"/>
                </a:solidFill>
                <a:latin typeface="+mj-lt"/>
              </a:rPr>
              <a:t/>
            </a:r>
            <a:br>
              <a:rPr lang="en-US" sz="2400" dirty="0" smtClean="0">
                <a:solidFill>
                  <a:schemeClr val="bg1"/>
                </a:solidFill>
                <a:latin typeface="+mj-lt"/>
              </a:rPr>
            </a:br>
            <a:r>
              <a:rPr lang="en-US" sz="2400" dirty="0" smtClean="0">
                <a:solidFill>
                  <a:schemeClr val="bg1"/>
                </a:solidFill>
                <a:latin typeface="+mj-lt"/>
              </a:rPr>
              <a:t>implementation </a:t>
            </a:r>
            <a:r>
              <a:rPr lang="en-US" sz="2400" dirty="0">
                <a:solidFill>
                  <a:schemeClr val="bg1"/>
                </a:solidFill>
                <a:latin typeface="+mj-lt"/>
              </a:rPr>
              <a:t>strategy</a:t>
            </a:r>
          </a:p>
        </p:txBody>
      </p:sp>
      <p:sp>
        <p:nvSpPr>
          <p:cNvPr id="6" name="Segnaposto numero diapositiva 5"/>
          <p:cNvSpPr>
            <a:spLocks noGrp="1"/>
          </p:cNvSpPr>
          <p:nvPr>
            <p:ph type="sldNum" sz="quarter" idx="12"/>
          </p:nvPr>
        </p:nvSpPr>
        <p:spPr/>
        <p:txBody>
          <a:bodyPr/>
          <a:lstStyle/>
          <a:p>
            <a:fld id="{4A219A2D-7A8E-4EFE-9F3E-17B367763FA8}" type="slidenum">
              <a:rPr lang="en-US" smtClean="0"/>
              <a:t>13</a:t>
            </a:fld>
            <a:endParaRPr lang="en-US"/>
          </a:p>
        </p:txBody>
      </p:sp>
    </p:spTree>
    <p:extLst>
      <p:ext uri="{BB962C8B-B14F-4D97-AF65-F5344CB8AC3E}">
        <p14:creationId xmlns:p14="http://schemas.microsoft.com/office/powerpoint/2010/main" val="421012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
        <p:nvSpPr>
          <p:cNvPr id="2" name="TextBox 1"/>
          <p:cNvSpPr txBox="1"/>
          <p:nvPr/>
        </p:nvSpPr>
        <p:spPr>
          <a:xfrm>
            <a:off x="229333" y="1007598"/>
            <a:ext cx="8343168" cy="4334520"/>
          </a:xfrm>
          <a:prstGeom prst="rect">
            <a:avLst/>
          </a:prstGeom>
          <a:noFill/>
        </p:spPr>
        <p:txBody>
          <a:bodyPr wrap="square" rtlCol="0">
            <a:spAutoFit/>
          </a:bodyPr>
          <a:lstStyle/>
          <a:p>
            <a:pPr>
              <a:spcAft>
                <a:spcPts val="450"/>
              </a:spcAft>
            </a:pPr>
            <a:r>
              <a:rPr lang="en-US"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Year </a:t>
            </a:r>
            <a:r>
              <a:rPr lang="en-US"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a:p>
            <a:pPr marL="600075" lvl="1" indent="-257175">
              <a:spcAft>
                <a:spcPts val="450"/>
              </a:spcAft>
              <a:buFont typeface="Arial" panose="020B0604020202020204" pitchFamily="34" charset="0"/>
              <a:buChar char="•"/>
            </a:pP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Recruit partners for data analysis</a:t>
            </a:r>
          </a:p>
          <a:p>
            <a:pPr marL="600075" lvl="1" indent="-257175">
              <a:spcAft>
                <a:spcPts val="450"/>
              </a:spcAft>
              <a:buFont typeface="Arial" panose="020B0604020202020204" pitchFamily="34" charset="0"/>
              <a:buChar char="•"/>
            </a:pP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Establish strategy for capacity building operations (schedule site visits and recruit students for in-depth training)</a:t>
            </a:r>
          </a:p>
          <a:p>
            <a:pPr marL="600075" lvl="1" indent="-257175">
              <a:spcAft>
                <a:spcPts val="450"/>
              </a:spcAft>
              <a:buFont typeface="Arial" panose="020B0604020202020204" pitchFamily="34" charset="0"/>
              <a:buChar char="•"/>
            </a:pP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Begin studies of restless and erupting volcanoes in Indonesia, Africa, Philippines, Papua New Guinea, Latin America</a:t>
            </a:r>
          </a:p>
          <a:p>
            <a:pPr>
              <a:spcAft>
                <a:spcPts val="450"/>
              </a:spcAft>
            </a:pPr>
            <a:r>
              <a:rPr lang="en-US"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Year 2</a:t>
            </a:r>
          </a:p>
          <a:p>
            <a:pPr marL="600075" lvl="1" indent="-257175">
              <a:spcAft>
                <a:spcPts val="450"/>
              </a:spcAft>
              <a:buFont typeface="Arial" panose="020B0604020202020204" pitchFamily="34" charset="0"/>
              <a:buChar char="•"/>
            </a:pP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Implement comprehensive studies of restless and erupting volcanoes in Indonesia, Africa, Philippines, Papua New Guinea, Latin America</a:t>
            </a:r>
          </a:p>
          <a:p>
            <a:pPr marL="600075" lvl="1" indent="-257175">
              <a:spcAft>
                <a:spcPts val="450"/>
              </a:spcAft>
              <a:buFont typeface="Arial" panose="020B0604020202020204" pitchFamily="34" charset="0"/>
              <a:buChar char="•"/>
            </a:pP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Begin studying quiescent volcanoes in those countries</a:t>
            </a:r>
          </a:p>
          <a:p>
            <a:pPr marL="600075" lvl="1" indent="-257175">
              <a:spcAft>
                <a:spcPts val="450"/>
              </a:spcAft>
              <a:buFont typeface="Arial" panose="020B0604020202020204" pitchFamily="34" charset="0"/>
              <a:buChar char="•"/>
            </a:pP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Initiate capacity building in via site visits and support student training</a:t>
            </a:r>
          </a:p>
          <a:p>
            <a:pPr>
              <a:spcAft>
                <a:spcPts val="450"/>
              </a:spcAft>
            </a:pPr>
            <a:r>
              <a:rPr lang="en-US"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Year 3</a:t>
            </a:r>
          </a:p>
          <a:p>
            <a:pPr marL="600075" lvl="1" indent="-257175">
              <a:spcAft>
                <a:spcPts val="450"/>
              </a:spcAft>
              <a:buFont typeface="Arial" panose="020B0604020202020204" pitchFamily="34" charset="0"/>
              <a:buChar char="•"/>
            </a:pP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Demonstrate capability for monitoring of all Holocene volcanoes in Indonesia, Africa, Philippines, Papua New Guinea, and Latin America</a:t>
            </a:r>
          </a:p>
          <a:p>
            <a:pPr marL="600075" lvl="1" indent="-257175">
              <a:spcAft>
                <a:spcPts val="450"/>
              </a:spcAft>
              <a:buFont typeface="Arial" panose="020B0604020202020204" pitchFamily="34" charset="0"/>
              <a:buChar char="•"/>
            </a:pP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Complete student training and site visits to participating volcano observatories</a:t>
            </a:r>
          </a:p>
        </p:txBody>
      </p:sp>
      <p:sp>
        <p:nvSpPr>
          <p:cNvPr id="4" name="Content Placeholder 3">
            <a:extLst>
              <a:ext uri="{FF2B5EF4-FFF2-40B4-BE49-F238E27FC236}">
                <a16:creationId xmlns:a16="http://schemas.microsoft.com/office/drawing/2014/main" id="{F36F448A-9C67-834F-945A-46484A170566}"/>
              </a:ext>
            </a:extLst>
          </p:cNvPr>
          <p:cNvSpPr txBox="1">
            <a:spLocks/>
          </p:cNvSpPr>
          <p:nvPr/>
        </p:nvSpPr>
        <p:spPr>
          <a:xfrm>
            <a:off x="2133600" y="60199"/>
            <a:ext cx="5334000" cy="533400"/>
          </a:xfr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r>
              <a:rPr lang="en-US" sz="2400" dirty="0">
                <a:solidFill>
                  <a:schemeClr val="bg1"/>
                </a:solidFill>
                <a:latin typeface="+mj-lt"/>
              </a:rPr>
              <a:t>Volcano Demonstrator: </a:t>
            </a:r>
            <a:r>
              <a:rPr lang="en-US" sz="2400" dirty="0" smtClean="0">
                <a:solidFill>
                  <a:schemeClr val="bg1"/>
                </a:solidFill>
                <a:latin typeface="+mj-lt"/>
              </a:rPr>
              <a:t>implementation timeline</a:t>
            </a:r>
            <a:endParaRPr lang="en-US" sz="2400" dirty="0">
              <a:solidFill>
                <a:schemeClr val="bg1"/>
              </a:solidFill>
              <a:latin typeface="+mj-lt"/>
            </a:endParaRPr>
          </a:p>
        </p:txBody>
      </p:sp>
      <p:sp>
        <p:nvSpPr>
          <p:cNvPr id="6" name="Segnaposto numero diapositiva 5"/>
          <p:cNvSpPr>
            <a:spLocks noGrp="1"/>
          </p:cNvSpPr>
          <p:nvPr>
            <p:ph type="sldNum" sz="quarter" idx="12"/>
          </p:nvPr>
        </p:nvSpPr>
        <p:spPr/>
        <p:txBody>
          <a:bodyPr/>
          <a:lstStyle/>
          <a:p>
            <a:fld id="{4A219A2D-7A8E-4EFE-9F3E-17B367763FA8}" type="slidenum">
              <a:rPr lang="en-US" smtClean="0"/>
              <a:t>14</a:t>
            </a:fld>
            <a:endParaRPr lang="en-US"/>
          </a:p>
        </p:txBody>
      </p:sp>
    </p:spTree>
    <p:extLst>
      <p:ext uri="{BB962C8B-B14F-4D97-AF65-F5344CB8AC3E}">
        <p14:creationId xmlns:p14="http://schemas.microsoft.com/office/powerpoint/2010/main" val="88377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15</a:t>
            </a:fld>
            <a:endParaRPr lang="fr-FR"/>
          </a:p>
        </p:txBody>
      </p:sp>
      <p:sp>
        <p:nvSpPr>
          <p:cNvPr id="2" name="Title 1"/>
          <p:cNvSpPr>
            <a:spLocks noGrp="1"/>
          </p:cNvSpPr>
          <p:nvPr>
            <p:ph type="title" idx="4294967295"/>
          </p:nvPr>
        </p:nvSpPr>
        <p:spPr>
          <a:xfrm>
            <a:off x="1981200" y="294751"/>
            <a:ext cx="7524328" cy="1143000"/>
          </a:xfrm>
        </p:spPr>
        <p:txBody>
          <a:bodyPr>
            <a:normAutofit/>
          </a:bodyPr>
          <a:lstStyle/>
          <a:p>
            <a:pPr algn="l"/>
            <a:r>
              <a:rPr lang="en-US" dirty="0" smtClean="0">
                <a:effectLst>
                  <a:outerShdw blurRad="38100" dist="38100" dir="2700000" algn="tl">
                    <a:srgbClr val="000000">
                      <a:alpha val="43137"/>
                    </a:srgbClr>
                  </a:outerShdw>
                </a:effectLst>
                <a:latin typeface="+mj-lt"/>
              </a:rPr>
              <a:t>Proposed data volumes</a:t>
            </a:r>
            <a:endParaRPr lang="el-GR" dirty="0">
              <a:effectLst>
                <a:outerShdw blurRad="38100" dist="38100" dir="2700000" algn="tl">
                  <a:srgbClr val="000000">
                    <a:alpha val="43137"/>
                  </a:srgbClr>
                </a:outerShdw>
              </a:effectLst>
              <a:latin typeface="+mj-lt"/>
            </a:endParaRPr>
          </a:p>
        </p:txBody>
      </p:sp>
      <p:sp>
        <p:nvSpPr>
          <p:cNvPr id="6" name="Rectangle 5"/>
          <p:cNvSpPr/>
          <p:nvPr/>
        </p:nvSpPr>
        <p:spPr bwMode="auto">
          <a:xfrm>
            <a:off x="486768" y="5805264"/>
            <a:ext cx="8136904" cy="72008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2797217716"/>
              </p:ext>
            </p:extLst>
          </p:nvPr>
        </p:nvGraphicFramePr>
        <p:xfrm>
          <a:off x="179388" y="1696429"/>
          <a:ext cx="8848499" cy="2042160"/>
        </p:xfrm>
        <a:graphic>
          <a:graphicData uri="http://schemas.openxmlformats.org/drawingml/2006/table">
            <a:tbl>
              <a:tblPr firstRow="1" bandRow="1"/>
              <a:tblGrid>
                <a:gridCol w="1749783">
                  <a:extLst>
                    <a:ext uri="{9D8B030D-6E8A-4147-A177-3AD203B41FA5}">
                      <a16:colId xmlns:a16="http://schemas.microsoft.com/office/drawing/2014/main" val="20000"/>
                    </a:ext>
                  </a:extLst>
                </a:gridCol>
                <a:gridCol w="1536395">
                  <a:extLst>
                    <a:ext uri="{9D8B030D-6E8A-4147-A177-3AD203B41FA5}">
                      <a16:colId xmlns:a16="http://schemas.microsoft.com/office/drawing/2014/main" val="20001"/>
                    </a:ext>
                  </a:extLst>
                </a:gridCol>
                <a:gridCol w="981586">
                  <a:extLst>
                    <a:ext uri="{9D8B030D-6E8A-4147-A177-3AD203B41FA5}">
                      <a16:colId xmlns:a16="http://schemas.microsoft.com/office/drawing/2014/main" val="20002"/>
                    </a:ext>
                  </a:extLst>
                </a:gridCol>
                <a:gridCol w="1169877">
                  <a:extLst>
                    <a:ext uri="{9D8B030D-6E8A-4147-A177-3AD203B41FA5}">
                      <a16:colId xmlns:a16="http://schemas.microsoft.com/office/drawing/2014/main" val="20003"/>
                    </a:ext>
                  </a:extLst>
                </a:gridCol>
                <a:gridCol w="1191619">
                  <a:extLst>
                    <a:ext uri="{9D8B030D-6E8A-4147-A177-3AD203B41FA5}">
                      <a16:colId xmlns:a16="http://schemas.microsoft.com/office/drawing/2014/main" val="20004"/>
                    </a:ext>
                  </a:extLst>
                </a:gridCol>
                <a:gridCol w="1039952">
                  <a:extLst>
                    <a:ext uri="{9D8B030D-6E8A-4147-A177-3AD203B41FA5}">
                      <a16:colId xmlns:a16="http://schemas.microsoft.com/office/drawing/2014/main" val="20005"/>
                    </a:ext>
                  </a:extLst>
                </a:gridCol>
                <a:gridCol w="1179287">
                  <a:extLst>
                    <a:ext uri="{9D8B030D-6E8A-4147-A177-3AD203B41FA5}">
                      <a16:colId xmlns:a16="http://schemas.microsoft.com/office/drawing/2014/main" val="20006"/>
                    </a:ext>
                  </a:extLst>
                </a:gridCol>
              </a:tblGrid>
              <a:tr h="535050">
                <a:tc>
                  <a:txBody>
                    <a:bodyPr/>
                    <a:lstStyle/>
                    <a:p>
                      <a:pPr algn="ctr">
                        <a:spcAft>
                          <a:spcPts val="0"/>
                        </a:spcAft>
                      </a:pPr>
                      <a:r>
                        <a:rPr lang="en-US" sz="1400" b="1" kern="1200" dirty="0">
                          <a:solidFill>
                            <a:srgbClr val="FFFFFF"/>
                          </a:solidFill>
                          <a:effectLst/>
                          <a:latin typeface="Arial"/>
                          <a:ea typeface="Times New Roman"/>
                          <a:cs typeface="Times New Roman"/>
                        </a:rPr>
                        <a:t>Agency</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Aft>
                          <a:spcPts val="0"/>
                        </a:spcAft>
                      </a:pPr>
                      <a:r>
                        <a:rPr lang="en-US" sz="1400" b="1" kern="1200" dirty="0">
                          <a:solidFill>
                            <a:srgbClr val="FFFFFF"/>
                          </a:solidFill>
                          <a:effectLst/>
                          <a:latin typeface="Arial"/>
                          <a:ea typeface="Times New Roman"/>
                          <a:cs typeface="Times New Roman"/>
                        </a:rPr>
                        <a:t>ASI</a:t>
                      </a:r>
                      <a:endParaRPr lang="fr-FR" sz="1400" dirty="0">
                        <a:effectLst/>
                        <a:latin typeface="Cambria"/>
                        <a:ea typeface="MS Mincho"/>
                        <a:cs typeface="Times New Roman"/>
                      </a:endParaRPr>
                    </a:p>
                    <a:p>
                      <a:pPr algn="ctr">
                        <a:spcAft>
                          <a:spcPts val="0"/>
                        </a:spcAft>
                      </a:pPr>
                      <a:r>
                        <a:rPr lang="en-US" sz="1400" b="1" kern="1200" dirty="0" smtClean="0">
                          <a:solidFill>
                            <a:srgbClr val="FFFFFF"/>
                          </a:solidFill>
                          <a:effectLst/>
                          <a:latin typeface="Arial"/>
                          <a:ea typeface="Times New Roman"/>
                          <a:cs typeface="Times New Roman"/>
                        </a:rPr>
                        <a:t>Cosmo-</a:t>
                      </a:r>
                      <a:r>
                        <a:rPr lang="en-US" sz="1400" b="1" kern="1200" dirty="0" err="1" smtClean="0">
                          <a:solidFill>
                            <a:srgbClr val="FFFFFF"/>
                          </a:solidFill>
                          <a:effectLst/>
                          <a:latin typeface="Arial"/>
                          <a:ea typeface="Times New Roman"/>
                          <a:cs typeface="Times New Roman"/>
                        </a:rPr>
                        <a:t>SkyMed</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Aft>
                          <a:spcPts val="0"/>
                        </a:spcAft>
                      </a:pPr>
                      <a:r>
                        <a:rPr lang="en-US" sz="1400" b="1" kern="1200">
                          <a:solidFill>
                            <a:srgbClr val="FFFFFF"/>
                          </a:solidFill>
                          <a:effectLst/>
                          <a:latin typeface="Arial"/>
                          <a:ea typeface="Times New Roman"/>
                          <a:cs typeface="Times New Roman"/>
                        </a:rPr>
                        <a:t>CNES</a:t>
                      </a:r>
                      <a:endParaRPr lang="fr-FR" sz="1400">
                        <a:effectLst/>
                        <a:latin typeface="Cambria"/>
                        <a:ea typeface="MS Mincho"/>
                        <a:cs typeface="Times New Roman"/>
                      </a:endParaRPr>
                    </a:p>
                    <a:p>
                      <a:pPr algn="ctr">
                        <a:spcAft>
                          <a:spcPts val="0"/>
                        </a:spcAft>
                      </a:pPr>
                      <a:r>
                        <a:rPr lang="en-US" sz="1400" b="1" kern="1200">
                          <a:solidFill>
                            <a:srgbClr val="FFFFFF"/>
                          </a:solidFill>
                          <a:effectLst/>
                          <a:latin typeface="Arial"/>
                          <a:ea typeface="Times New Roman"/>
                          <a:cs typeface="Times New Roman"/>
                        </a:rPr>
                        <a:t>Pleiades</a:t>
                      </a:r>
                      <a:endParaRPr lang="fr-FR" sz="140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Aft>
                          <a:spcPts val="0"/>
                        </a:spcAft>
                      </a:pPr>
                      <a:r>
                        <a:rPr lang="en-US" sz="1400" b="1" kern="1200" dirty="0">
                          <a:solidFill>
                            <a:srgbClr val="FFFFFF"/>
                          </a:solidFill>
                          <a:effectLst/>
                          <a:latin typeface="Arial"/>
                          <a:ea typeface="Times New Roman"/>
                          <a:cs typeface="Times New Roman"/>
                        </a:rPr>
                        <a:t>CSA</a:t>
                      </a:r>
                      <a:endParaRPr lang="fr-FR" sz="1400" dirty="0">
                        <a:effectLst/>
                        <a:latin typeface="Cambria"/>
                        <a:ea typeface="MS Mincho"/>
                        <a:cs typeface="Times New Roman"/>
                      </a:endParaRPr>
                    </a:p>
                    <a:p>
                      <a:pPr algn="ctr">
                        <a:spcAft>
                          <a:spcPts val="0"/>
                        </a:spcAft>
                      </a:pPr>
                      <a:r>
                        <a:rPr lang="en-US" sz="1400" b="1" kern="1200" dirty="0">
                          <a:solidFill>
                            <a:srgbClr val="FFFFFF"/>
                          </a:solidFill>
                          <a:effectLst/>
                          <a:latin typeface="Arial"/>
                          <a:ea typeface="Times New Roman"/>
                          <a:cs typeface="Times New Roman"/>
                        </a:rPr>
                        <a:t>RADARSAT</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Aft>
                          <a:spcPts val="0"/>
                        </a:spcAft>
                      </a:pPr>
                      <a:r>
                        <a:rPr lang="en-US" sz="1400" b="1" kern="1200">
                          <a:solidFill>
                            <a:srgbClr val="FFFFFF"/>
                          </a:solidFill>
                          <a:effectLst/>
                          <a:latin typeface="Arial"/>
                          <a:ea typeface="Times New Roman"/>
                          <a:cs typeface="Times New Roman"/>
                        </a:rPr>
                        <a:t>DLR</a:t>
                      </a:r>
                      <a:endParaRPr lang="fr-FR" sz="1400">
                        <a:effectLst/>
                        <a:latin typeface="Cambria"/>
                        <a:ea typeface="MS Mincho"/>
                        <a:cs typeface="Times New Roman"/>
                      </a:endParaRPr>
                    </a:p>
                    <a:p>
                      <a:pPr algn="ctr">
                        <a:spcAft>
                          <a:spcPts val="0"/>
                        </a:spcAft>
                      </a:pPr>
                      <a:r>
                        <a:rPr lang="en-US" sz="1400" b="1" kern="1200">
                          <a:solidFill>
                            <a:srgbClr val="FFFFFF"/>
                          </a:solidFill>
                          <a:effectLst/>
                          <a:latin typeface="Arial"/>
                          <a:ea typeface="Times New Roman"/>
                          <a:cs typeface="Times New Roman"/>
                        </a:rPr>
                        <a:t>TerraSAR-X</a:t>
                      </a:r>
                      <a:endParaRPr lang="fr-FR" sz="140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Aft>
                          <a:spcPts val="0"/>
                        </a:spcAft>
                      </a:pPr>
                      <a:r>
                        <a:rPr lang="it-IT" sz="1400" b="1" kern="1200" dirty="0" smtClean="0">
                          <a:solidFill>
                            <a:srgbClr val="FFFFFF"/>
                          </a:solidFill>
                          <a:effectLst/>
                          <a:latin typeface="Arial"/>
                          <a:ea typeface="Times New Roman"/>
                          <a:cs typeface="Times New Roman"/>
                        </a:rPr>
                        <a:t>EU</a:t>
                      </a:r>
                      <a:endParaRPr lang="fr-FR" sz="1400" dirty="0">
                        <a:effectLst/>
                        <a:latin typeface="Cambria"/>
                        <a:ea typeface="MS Mincho"/>
                        <a:cs typeface="Times New Roman"/>
                      </a:endParaRPr>
                    </a:p>
                    <a:p>
                      <a:pPr algn="ctr">
                        <a:spcAft>
                          <a:spcPts val="0"/>
                        </a:spcAft>
                      </a:pPr>
                      <a:r>
                        <a:rPr lang="en-US" sz="1400" b="1" kern="1200" dirty="0">
                          <a:solidFill>
                            <a:srgbClr val="FFFFFF"/>
                          </a:solidFill>
                          <a:effectLst/>
                          <a:latin typeface="Arial"/>
                          <a:ea typeface="Times New Roman"/>
                          <a:cs typeface="Times New Roman"/>
                        </a:rPr>
                        <a:t>Sentinel-1 &amp; 2</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Aft>
                          <a:spcPts val="0"/>
                        </a:spcAft>
                      </a:pPr>
                      <a:r>
                        <a:rPr lang="en-US" sz="1400" b="1" kern="1200">
                          <a:solidFill>
                            <a:srgbClr val="FFFFFF"/>
                          </a:solidFill>
                          <a:effectLst/>
                          <a:latin typeface="Arial"/>
                          <a:ea typeface="Times New Roman"/>
                          <a:cs typeface="Times New Roman"/>
                        </a:rPr>
                        <a:t>JAXA </a:t>
                      </a:r>
                      <a:endParaRPr lang="fr-FR" sz="1400">
                        <a:effectLst/>
                        <a:latin typeface="Cambria"/>
                        <a:ea typeface="MS Mincho"/>
                        <a:cs typeface="Times New Roman"/>
                      </a:endParaRPr>
                    </a:p>
                    <a:p>
                      <a:pPr algn="ctr">
                        <a:spcAft>
                          <a:spcPts val="0"/>
                        </a:spcAft>
                      </a:pPr>
                      <a:r>
                        <a:rPr lang="en-US" sz="1400" b="1" kern="1200">
                          <a:solidFill>
                            <a:srgbClr val="FFFFFF"/>
                          </a:solidFill>
                          <a:effectLst/>
                          <a:latin typeface="Arial"/>
                          <a:ea typeface="Times New Roman"/>
                          <a:cs typeface="Times New Roman"/>
                        </a:rPr>
                        <a:t>ALOS-2</a:t>
                      </a:r>
                      <a:endParaRPr lang="fr-FR" sz="140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785749">
                <a:tc>
                  <a:txBody>
                    <a:bodyPr/>
                    <a:lstStyle/>
                    <a:p>
                      <a:pPr algn="ctr">
                        <a:spcAft>
                          <a:spcPts val="0"/>
                        </a:spcAft>
                      </a:pPr>
                      <a:r>
                        <a:rPr lang="en-US" sz="1400" b="1" kern="1200" dirty="0">
                          <a:solidFill>
                            <a:srgbClr val="000000"/>
                          </a:solidFill>
                          <a:effectLst/>
                          <a:latin typeface="Arial"/>
                          <a:ea typeface="Times New Roman"/>
                          <a:cs typeface="Times New Roman"/>
                        </a:rPr>
                        <a:t>Number of Images </a:t>
                      </a:r>
                      <a:r>
                        <a:rPr lang="en-US" sz="1400" b="1" u="sng" kern="1200" dirty="0">
                          <a:solidFill>
                            <a:srgbClr val="000000"/>
                          </a:solidFill>
                          <a:effectLst/>
                          <a:latin typeface="Arial"/>
                          <a:ea typeface="Times New Roman"/>
                          <a:cs typeface="Times New Roman"/>
                        </a:rPr>
                        <a:t>per </a:t>
                      </a:r>
                      <a:r>
                        <a:rPr lang="en-US" sz="1400" b="1" u="sng" kern="1200" dirty="0" smtClean="0">
                          <a:solidFill>
                            <a:srgbClr val="000000"/>
                          </a:solidFill>
                          <a:effectLst/>
                          <a:latin typeface="Arial"/>
                          <a:ea typeface="Times New Roman"/>
                          <a:cs typeface="Times New Roman"/>
                        </a:rPr>
                        <a:t>year</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endParaRPr lang="en-US" sz="1400" b="1" kern="1200" dirty="0" smtClean="0">
                        <a:solidFill>
                          <a:srgbClr val="000000"/>
                        </a:solidFill>
                        <a:effectLst/>
                        <a:latin typeface="Arial"/>
                        <a:ea typeface="Times New Roman"/>
                        <a:cs typeface="Times New Roman"/>
                      </a:endParaRPr>
                    </a:p>
                    <a:p>
                      <a:pPr algn="ctr">
                        <a:spcAft>
                          <a:spcPts val="0"/>
                        </a:spcAft>
                      </a:pPr>
                      <a:r>
                        <a:rPr lang="en-US" sz="1400" b="1" kern="1200" dirty="0" smtClean="0">
                          <a:solidFill>
                            <a:srgbClr val="000000"/>
                          </a:solidFill>
                          <a:effectLst/>
                          <a:latin typeface="Arial"/>
                          <a:ea typeface="Times New Roman"/>
                          <a:cs typeface="Times New Roman"/>
                        </a:rPr>
                        <a:t>1000</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endParaRPr lang="en-US" sz="1400" b="1" kern="1200" dirty="0" smtClean="0">
                        <a:solidFill>
                          <a:srgbClr val="000000"/>
                        </a:solidFill>
                        <a:effectLst/>
                        <a:latin typeface="Arial"/>
                        <a:ea typeface="Times New Roman"/>
                        <a:cs typeface="Times New Roman"/>
                      </a:endParaRPr>
                    </a:p>
                    <a:p>
                      <a:pPr algn="ctr">
                        <a:spcAft>
                          <a:spcPts val="0"/>
                        </a:spcAft>
                      </a:pPr>
                      <a:r>
                        <a:rPr lang="en-US" sz="1400" b="1" kern="1200" dirty="0" smtClean="0">
                          <a:solidFill>
                            <a:srgbClr val="000000"/>
                          </a:solidFill>
                          <a:effectLst/>
                          <a:latin typeface="Arial"/>
                          <a:ea typeface="Times New Roman"/>
                          <a:cs typeface="Times New Roman"/>
                        </a:rPr>
                        <a:t>200</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endParaRPr lang="en-US" sz="1400" b="1" kern="1200" dirty="0" smtClean="0">
                        <a:solidFill>
                          <a:srgbClr val="000000"/>
                        </a:solidFill>
                        <a:effectLst/>
                        <a:latin typeface="Arial"/>
                        <a:ea typeface="Times New Roman"/>
                        <a:cs typeface="Times New Roman"/>
                      </a:endParaRPr>
                    </a:p>
                    <a:p>
                      <a:pPr algn="ctr">
                        <a:spcAft>
                          <a:spcPts val="0"/>
                        </a:spcAft>
                      </a:pPr>
                      <a:r>
                        <a:rPr lang="en-US" sz="1400" b="1" kern="1200" dirty="0" smtClean="0">
                          <a:solidFill>
                            <a:srgbClr val="000000"/>
                          </a:solidFill>
                          <a:effectLst/>
                          <a:latin typeface="Arial"/>
                          <a:ea typeface="Times New Roman"/>
                          <a:cs typeface="Times New Roman"/>
                        </a:rPr>
                        <a:t>200</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endParaRPr lang="en-US" sz="1400" b="1" kern="1200" dirty="0" smtClean="0">
                        <a:solidFill>
                          <a:srgbClr val="000000"/>
                        </a:solidFill>
                        <a:effectLst/>
                        <a:latin typeface="Arial"/>
                        <a:ea typeface="Times New Roman"/>
                        <a:cs typeface="Times New Roman"/>
                      </a:endParaRPr>
                    </a:p>
                    <a:p>
                      <a:pPr algn="ctr">
                        <a:spcAft>
                          <a:spcPts val="0"/>
                        </a:spcAft>
                      </a:pPr>
                      <a:r>
                        <a:rPr lang="en-US" sz="1400" b="1" kern="1200" dirty="0" smtClean="0">
                          <a:solidFill>
                            <a:srgbClr val="000000"/>
                          </a:solidFill>
                          <a:effectLst/>
                          <a:latin typeface="Arial"/>
                          <a:ea typeface="Times New Roman"/>
                          <a:cs typeface="Times New Roman"/>
                        </a:rPr>
                        <a:t>300</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endParaRPr lang="en-US" sz="1400" b="1" kern="1200" dirty="0" smtClean="0">
                        <a:solidFill>
                          <a:srgbClr val="000000"/>
                        </a:solidFill>
                        <a:effectLst/>
                        <a:latin typeface="Arial"/>
                        <a:ea typeface="Times New Roman"/>
                        <a:cs typeface="Times New Roman"/>
                      </a:endParaRPr>
                    </a:p>
                    <a:p>
                      <a:pPr algn="ctr">
                        <a:spcAft>
                          <a:spcPts val="0"/>
                        </a:spcAft>
                      </a:pPr>
                      <a:r>
                        <a:rPr lang="en-US" sz="1400" b="1" kern="1200" dirty="0" smtClean="0">
                          <a:solidFill>
                            <a:srgbClr val="000000"/>
                          </a:solidFill>
                          <a:effectLst/>
                          <a:latin typeface="Arial"/>
                          <a:ea typeface="Times New Roman"/>
                          <a:cs typeface="Times New Roman"/>
                        </a:rPr>
                        <a:t>open</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endParaRPr lang="en-US" sz="1400" b="1" kern="1200" dirty="0" smtClean="0">
                        <a:solidFill>
                          <a:srgbClr val="000000"/>
                        </a:solidFill>
                        <a:effectLst/>
                        <a:latin typeface="Arial"/>
                        <a:ea typeface="Times New Roman"/>
                        <a:cs typeface="Times New Roman"/>
                      </a:endParaRPr>
                    </a:p>
                    <a:p>
                      <a:pPr algn="ctr">
                        <a:spcAft>
                          <a:spcPts val="0"/>
                        </a:spcAft>
                      </a:pPr>
                      <a:r>
                        <a:rPr lang="en-US" sz="1400" b="1" kern="1200" dirty="0" smtClean="0">
                          <a:solidFill>
                            <a:srgbClr val="000000"/>
                          </a:solidFill>
                          <a:effectLst/>
                          <a:latin typeface="Arial"/>
                          <a:ea typeface="Times New Roman"/>
                          <a:cs typeface="Times New Roman"/>
                        </a:rPr>
                        <a:t>To be accessed</a:t>
                      </a:r>
                      <a:r>
                        <a:rPr lang="en-US" sz="1400" b="1" kern="1200" baseline="0" dirty="0" smtClean="0">
                          <a:solidFill>
                            <a:srgbClr val="000000"/>
                          </a:solidFill>
                          <a:effectLst/>
                          <a:latin typeface="Arial"/>
                          <a:ea typeface="Times New Roman"/>
                          <a:cs typeface="Times New Roman"/>
                        </a:rPr>
                        <a:t> t</a:t>
                      </a:r>
                      <a:r>
                        <a:rPr lang="en-US" sz="1400" b="1" kern="1200" dirty="0" smtClean="0">
                          <a:solidFill>
                            <a:srgbClr val="000000"/>
                          </a:solidFill>
                          <a:effectLst/>
                          <a:latin typeface="Arial"/>
                          <a:ea typeface="Times New Roman"/>
                          <a:cs typeface="Times New Roman"/>
                        </a:rPr>
                        <a:t>hrough ALOS PIs</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bl>
          </a:graphicData>
        </a:graphic>
      </p:graphicFrame>
      <p:sp>
        <p:nvSpPr>
          <p:cNvPr id="3" name="Rettangolo 2"/>
          <p:cNvSpPr/>
          <p:nvPr/>
        </p:nvSpPr>
        <p:spPr>
          <a:xfrm>
            <a:off x="206917" y="4139154"/>
            <a:ext cx="8820969" cy="2031325"/>
          </a:xfrm>
          <a:prstGeom prst="rect">
            <a:avLst/>
          </a:prstGeom>
        </p:spPr>
        <p:txBody>
          <a:bodyPr wrap="square">
            <a:spAutoFit/>
          </a:bodyPr>
          <a:lstStyle/>
          <a:p>
            <a:r>
              <a:rPr lang="en-US" dirty="0" smtClean="0">
                <a:solidFill>
                  <a:schemeClr val="tx2"/>
                </a:solidFill>
              </a:rPr>
              <a:t>CSK: </a:t>
            </a:r>
            <a:r>
              <a:rPr lang="en-US" dirty="0">
                <a:solidFill>
                  <a:schemeClr val="tx2"/>
                </a:solidFill>
              </a:rPr>
              <a:t>take advantage of frequent repeat intervals and large archive from background mission</a:t>
            </a:r>
            <a:endParaRPr lang="it-IT" dirty="0"/>
          </a:p>
          <a:p>
            <a:r>
              <a:rPr lang="en-US" dirty="0" smtClean="0">
                <a:solidFill>
                  <a:schemeClr val="tx2"/>
                </a:solidFill>
              </a:rPr>
              <a:t>Pleiades: focus </a:t>
            </a:r>
            <a:r>
              <a:rPr lang="en-US" dirty="0">
                <a:solidFill>
                  <a:schemeClr val="tx2"/>
                </a:solidFill>
              </a:rPr>
              <a:t>on restless and erupting volcanoes, update DEMs to aid with SAR processing and hazards </a:t>
            </a:r>
            <a:r>
              <a:rPr lang="en-US" dirty="0" smtClean="0">
                <a:solidFill>
                  <a:schemeClr val="tx2"/>
                </a:solidFill>
              </a:rPr>
              <a:t>assessment</a:t>
            </a:r>
          </a:p>
          <a:p>
            <a:r>
              <a:rPr lang="en-US" dirty="0" smtClean="0">
                <a:solidFill>
                  <a:schemeClr val="tx2"/>
                </a:solidFill>
              </a:rPr>
              <a:t>TSX: tight </a:t>
            </a:r>
            <a:r>
              <a:rPr lang="en-US" dirty="0">
                <a:solidFill>
                  <a:schemeClr val="tx2"/>
                </a:solidFill>
              </a:rPr>
              <a:t>orbital controls ensure interferometric capability, focus on new acquisitions due to lack of background </a:t>
            </a:r>
            <a:r>
              <a:rPr lang="en-US" dirty="0" smtClean="0">
                <a:solidFill>
                  <a:schemeClr val="tx2"/>
                </a:solidFill>
              </a:rPr>
              <a:t>mission</a:t>
            </a:r>
          </a:p>
          <a:p>
            <a:r>
              <a:rPr lang="en-US" dirty="0" smtClean="0">
                <a:solidFill>
                  <a:schemeClr val="tx2"/>
                </a:solidFill>
              </a:rPr>
              <a:t>RADARSAT-2</a:t>
            </a:r>
            <a:r>
              <a:rPr lang="en-US" dirty="0">
                <a:solidFill>
                  <a:schemeClr val="tx2"/>
                </a:solidFill>
              </a:rPr>
              <a:t>: quad-pol capability; higher bandwidth gives better </a:t>
            </a:r>
            <a:r>
              <a:rPr lang="en-US" dirty="0" err="1">
                <a:solidFill>
                  <a:schemeClr val="tx2"/>
                </a:solidFill>
              </a:rPr>
              <a:t>InSAR</a:t>
            </a:r>
            <a:r>
              <a:rPr lang="en-US" dirty="0">
                <a:solidFill>
                  <a:schemeClr val="tx2"/>
                </a:solidFill>
              </a:rPr>
              <a:t> coherence</a:t>
            </a:r>
            <a:endParaRPr lang="en-US" dirty="0" smtClean="0">
              <a:solidFill>
                <a:schemeClr val="tx2"/>
              </a:solidFill>
            </a:endParaRPr>
          </a:p>
        </p:txBody>
      </p:sp>
    </p:spTree>
    <p:extLst>
      <p:ext uri="{BB962C8B-B14F-4D97-AF65-F5344CB8AC3E}">
        <p14:creationId xmlns:p14="http://schemas.microsoft.com/office/powerpoint/2010/main" val="162395832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1"/>
          <p:cNvSpPr/>
          <p:nvPr/>
        </p:nvSpPr>
        <p:spPr>
          <a:xfrm>
            <a:off x="342900" y="2895523"/>
            <a:ext cx="8058150" cy="1905077"/>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defTabSz="685800">
              <a:defRPr>
                <a:solidFill>
                  <a:srgbClr val="000000"/>
                </a:solidFill>
              </a:defRPr>
            </a:pPr>
            <a:r>
              <a:rPr lang="en-CA" sz="3600" b="1" dirty="0">
                <a:solidFill>
                  <a:srgbClr val="002060"/>
                </a:solidFill>
                <a:latin typeface="Arial" panose="020B0604020202020204" pitchFamily="34" charset="0"/>
                <a:ea typeface="Arial Bold"/>
                <a:cs typeface="Arial" panose="020B0604020202020204" pitchFamily="34" charset="0"/>
                <a:sym typeface="Arial Bold"/>
              </a:rPr>
              <a:t>The CEOS </a:t>
            </a:r>
            <a:r>
              <a:rPr lang="en-CA" sz="3600" b="1" dirty="0" smtClean="0">
                <a:solidFill>
                  <a:srgbClr val="002060"/>
                </a:solidFill>
                <a:latin typeface="Arial" panose="020B0604020202020204" pitchFamily="34" charset="0"/>
                <a:ea typeface="Arial Bold"/>
                <a:cs typeface="Arial" panose="020B0604020202020204" pitchFamily="34" charset="0"/>
                <a:sym typeface="Arial Bold"/>
              </a:rPr>
              <a:t>Seismic Hazard </a:t>
            </a:r>
            <a:r>
              <a:rPr lang="en-CA" sz="3600" b="1" dirty="0">
                <a:solidFill>
                  <a:srgbClr val="002060"/>
                </a:solidFill>
                <a:latin typeface="Arial" panose="020B0604020202020204" pitchFamily="34" charset="0"/>
                <a:ea typeface="Arial Bold"/>
                <a:cs typeface="Arial" panose="020B0604020202020204" pitchFamily="34" charset="0"/>
                <a:sym typeface="Arial Bold"/>
              </a:rPr>
              <a:t>Demonstrator</a:t>
            </a:r>
          </a:p>
          <a:p>
            <a:pPr defTabSz="685800">
              <a:defRPr>
                <a:solidFill>
                  <a:srgbClr val="000000"/>
                </a:solidFill>
              </a:defRPr>
            </a:pPr>
            <a:r>
              <a:rPr lang="en-CA" sz="2700" b="1" dirty="0">
                <a:solidFill>
                  <a:srgbClr val="002060"/>
                </a:solidFill>
                <a:latin typeface="Arial" panose="020B0604020202020204" pitchFamily="34" charset="0"/>
                <a:ea typeface="Arial Bold"/>
                <a:cs typeface="Arial" panose="020B0604020202020204" pitchFamily="34" charset="0"/>
                <a:sym typeface="Arial Bold"/>
              </a:rPr>
              <a:t>Rationale and Implementation</a:t>
            </a:r>
          </a:p>
        </p:txBody>
      </p:sp>
      <p:sp>
        <p:nvSpPr>
          <p:cNvPr id="2" name="Rettangolo 1"/>
          <p:cNvSpPr/>
          <p:nvPr/>
        </p:nvSpPr>
        <p:spPr>
          <a:xfrm>
            <a:off x="358280" y="6172200"/>
            <a:ext cx="8077200" cy="307777"/>
          </a:xfrm>
          <a:prstGeom prst="rect">
            <a:avLst/>
          </a:prstGeom>
        </p:spPr>
        <p:txBody>
          <a:bodyPr wrap="square">
            <a:spAutoFit/>
          </a:bodyPr>
          <a:lstStyle/>
          <a:p>
            <a:pPr algn="l" rtl="0" latinLnBrk="1" hangingPunct="0"/>
            <a:r>
              <a:rPr lang="en-CA" sz="1400" b="1" dirty="0">
                <a:solidFill>
                  <a:srgbClr val="FF0000"/>
                </a:solidFill>
                <a:latin typeface="+mj-lt"/>
              </a:rPr>
              <a:t>For more information and comments, please </a:t>
            </a:r>
            <a:r>
              <a:rPr lang="en-CA" sz="1400" b="1" dirty="0" smtClean="0">
                <a:solidFill>
                  <a:srgbClr val="FF0000"/>
                </a:solidFill>
                <a:latin typeface="+mj-lt"/>
              </a:rPr>
              <a:t>refer to CEOS Seismic Hazard Demonstrator </a:t>
            </a:r>
            <a:r>
              <a:rPr lang="en-CA" sz="1400" b="1" dirty="0" err="1" smtClean="0">
                <a:solidFill>
                  <a:srgbClr val="FF0000"/>
                </a:solidFill>
                <a:latin typeface="+mj-lt"/>
              </a:rPr>
              <a:t>ppt</a:t>
            </a:r>
            <a:endParaRPr lang="en-CA" sz="1400" b="1" dirty="0">
              <a:solidFill>
                <a:srgbClr val="FF0000"/>
              </a:solidFill>
              <a:latin typeface="+mj-lt"/>
            </a:endParaRPr>
          </a:p>
        </p:txBody>
      </p:sp>
      <p:sp>
        <p:nvSpPr>
          <p:cNvPr id="3" name="Segnaposto numero diapositiva 2"/>
          <p:cNvSpPr>
            <a:spLocks noGrp="1"/>
          </p:cNvSpPr>
          <p:nvPr>
            <p:ph type="sldNum" sz="quarter" idx="2"/>
          </p:nvPr>
        </p:nvSpPr>
        <p:spPr/>
        <p:txBody>
          <a:bodyPr/>
          <a:lstStyle/>
          <a:p>
            <a:pPr defTabSz="914400"/>
            <a:fld id="{86CB4B4D-7CA3-9044-876B-883B54F8677D}" type="slidenum">
              <a:rPr lang="uk-UA" smtClean="0"/>
              <a:pPr defTabSz="914400"/>
              <a:t>16</a:t>
            </a:fld>
            <a:endParaRPr lang="uk-UA" dirty="0"/>
          </a:p>
        </p:txBody>
      </p:sp>
    </p:spTree>
    <p:extLst>
      <p:ext uri="{BB962C8B-B14F-4D97-AF65-F5344CB8AC3E}">
        <p14:creationId xmlns:p14="http://schemas.microsoft.com/office/powerpoint/2010/main" val="201078445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2"/>
          </p:nvPr>
        </p:nvSpPr>
        <p:spPr/>
        <p:txBody>
          <a:bodyPr/>
          <a:lstStyle/>
          <a:p>
            <a:pPr defTabSz="914400"/>
            <a:fld id="{86CB4B4D-7CA3-9044-876B-883B54F8677D}" type="slidenum">
              <a:rPr lang="uk-UA" smtClean="0"/>
              <a:pPr defTabSz="914400"/>
              <a:t>17</a:t>
            </a:fld>
            <a:endParaRPr lang="uk-UA" dirty="0"/>
          </a:p>
        </p:txBody>
      </p:sp>
      <p:sp>
        <p:nvSpPr>
          <p:cNvPr id="4" name="Segnaposto contenuto 3"/>
          <p:cNvSpPr>
            <a:spLocks noGrp="1"/>
          </p:cNvSpPr>
          <p:nvPr>
            <p:ph sz="quarter" idx="11"/>
          </p:nvPr>
        </p:nvSpPr>
        <p:spPr>
          <a:xfrm>
            <a:off x="2057400" y="228600"/>
            <a:ext cx="4953000" cy="762000"/>
          </a:xfrm>
        </p:spPr>
        <p:txBody>
          <a:bodyPr/>
          <a:lstStyle/>
          <a:p>
            <a:r>
              <a:rPr lang="en-US" sz="2000" dirty="0"/>
              <a:t>The 2014–2017 CEOS </a:t>
            </a:r>
            <a:r>
              <a:rPr lang="en-US" sz="2000" dirty="0" smtClean="0"/>
              <a:t>Seismic Hazard </a:t>
            </a:r>
            <a:r>
              <a:rPr lang="en-US" sz="2000" dirty="0"/>
              <a:t>Pilot: </a:t>
            </a:r>
            <a:r>
              <a:rPr lang="en-US" sz="2000" dirty="0" smtClean="0"/>
              <a:t>Objectives vs Achievement</a:t>
            </a:r>
            <a:endParaRPr lang="en-US" sz="2000" dirty="0"/>
          </a:p>
          <a:p>
            <a:endParaRPr lang="it-IT" sz="2000" dirty="0"/>
          </a:p>
        </p:txBody>
      </p:sp>
      <p:graphicFrame>
        <p:nvGraphicFramePr>
          <p:cNvPr id="7" name="Segnaposto contenuto 6"/>
          <p:cNvGraphicFramePr>
            <a:graphicFrameLocks noGrp="1"/>
          </p:cNvGraphicFramePr>
          <p:nvPr>
            <p:ph sz="quarter" idx="10"/>
            <p:extLst>
              <p:ext uri="{D42A27DB-BD31-4B8C-83A1-F6EECF244321}">
                <p14:modId xmlns:p14="http://schemas.microsoft.com/office/powerpoint/2010/main" val="979825424"/>
              </p:ext>
            </p:extLst>
          </p:nvPr>
        </p:nvGraphicFramePr>
        <p:xfrm>
          <a:off x="533400" y="1239607"/>
          <a:ext cx="8020095" cy="2054426"/>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649790472"/>
                    </a:ext>
                  </a:extLst>
                </a:gridCol>
                <a:gridCol w="5581695">
                  <a:extLst>
                    <a:ext uri="{9D8B030D-6E8A-4147-A177-3AD203B41FA5}">
                      <a16:colId xmlns:a16="http://schemas.microsoft.com/office/drawing/2014/main" val="3314552887"/>
                    </a:ext>
                  </a:extLst>
                </a:gridCol>
              </a:tblGrid>
              <a:tr h="185854">
                <a:tc>
                  <a:txBody>
                    <a:bodyPr/>
                    <a:lstStyle/>
                    <a:p>
                      <a:pPr algn="ctr"/>
                      <a:r>
                        <a:rPr lang="it-IT" sz="1600" b="1" dirty="0" err="1" smtClean="0">
                          <a:solidFill>
                            <a:srgbClr val="002060"/>
                          </a:solidFill>
                          <a:latin typeface="+mj-lt"/>
                        </a:rPr>
                        <a:t>Objectives</a:t>
                      </a:r>
                      <a:endParaRPr lang="it-IT" sz="1600" b="1" dirty="0">
                        <a:solidFill>
                          <a:srgbClr val="002060"/>
                        </a:solidFill>
                        <a:latin typeface="+mj-lt"/>
                      </a:endParaRPr>
                    </a:p>
                  </a:txBody>
                  <a:tcPr/>
                </a:tc>
                <a:tc>
                  <a:txBody>
                    <a:bodyPr/>
                    <a:lstStyle/>
                    <a:p>
                      <a:pPr algn="ctr"/>
                      <a:r>
                        <a:rPr lang="it-IT" sz="1600" b="1" dirty="0" err="1" smtClean="0">
                          <a:solidFill>
                            <a:srgbClr val="002060"/>
                          </a:solidFill>
                          <a:latin typeface="+mj-lt"/>
                        </a:rPr>
                        <a:t>Achievements</a:t>
                      </a:r>
                      <a:endParaRPr lang="it-IT" sz="1600" b="1" dirty="0">
                        <a:solidFill>
                          <a:srgbClr val="002060"/>
                        </a:solidFill>
                        <a:latin typeface="+mj-lt"/>
                      </a:endParaRPr>
                    </a:p>
                  </a:txBody>
                  <a:tcPr/>
                </a:tc>
                <a:extLst>
                  <a:ext uri="{0D108BD9-81ED-4DB2-BD59-A6C34878D82A}">
                    <a16:rowId xmlns:a16="http://schemas.microsoft.com/office/drawing/2014/main" val="3613310690"/>
                  </a:ext>
                </a:extLst>
              </a:tr>
              <a:tr h="1719146">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lang="en-GB" sz="1600" dirty="0" smtClean="0">
                          <a:solidFill>
                            <a:srgbClr val="002060"/>
                          </a:solidFill>
                          <a:latin typeface="+mj-lt"/>
                        </a:rPr>
                        <a:t>A. Generation of globally </a:t>
                      </a:r>
                      <a:r>
                        <a:rPr lang="en-GB" sz="1600" b="1" dirty="0" smtClean="0">
                          <a:solidFill>
                            <a:srgbClr val="002060"/>
                          </a:solidFill>
                          <a:latin typeface="+mj-lt"/>
                        </a:rPr>
                        <a:t>strain rate estimates and the mapping of active faults at the global scale</a:t>
                      </a:r>
                      <a:endParaRPr lang="en-GB" sz="1600" dirty="0" smtClean="0">
                        <a:solidFill>
                          <a:srgbClr val="002060"/>
                        </a:solidFill>
                        <a:latin typeface="+mj-lt"/>
                      </a:endParaRPr>
                    </a:p>
                    <a:p>
                      <a:pPr marL="0" marR="0" lvl="0" indent="0" algn="l" defTabSz="457200" eaLnBrk="1" fontAlgn="auto" latinLnBrk="0" hangingPunct="1">
                        <a:lnSpc>
                          <a:spcPct val="100000"/>
                        </a:lnSpc>
                        <a:spcBef>
                          <a:spcPts val="600"/>
                        </a:spcBef>
                        <a:spcAft>
                          <a:spcPts val="0"/>
                        </a:spcAft>
                        <a:buClrTx/>
                        <a:buSzTx/>
                        <a:buFontTx/>
                        <a:buNone/>
                        <a:tabLst/>
                        <a:defRPr/>
                      </a:pPr>
                      <a:endParaRPr lang="it-IT" sz="1600" dirty="0">
                        <a:solidFill>
                          <a:srgbClr val="002060"/>
                        </a:solidFill>
                        <a:latin typeface="+mj-lt"/>
                      </a:endParaRPr>
                    </a:p>
                  </a:txBody>
                  <a:tcPr/>
                </a:tc>
                <a:tc>
                  <a:txBody>
                    <a:bodyPr/>
                    <a:lstStyle/>
                    <a:p>
                      <a:pPr lvl="1" indent="0" algn="l"/>
                      <a:r>
                        <a:rPr lang="en-US" sz="1600" dirty="0" smtClean="0">
                          <a:solidFill>
                            <a:srgbClr val="002060"/>
                          </a:solidFill>
                          <a:latin typeface="+mj-lt"/>
                        </a:rPr>
                        <a:t>Feasibility of strain rate estimate</a:t>
                      </a:r>
                      <a:r>
                        <a:rPr lang="en-US" sz="1600" baseline="0" dirty="0" smtClean="0">
                          <a:solidFill>
                            <a:srgbClr val="002060"/>
                          </a:solidFill>
                          <a:latin typeface="+mj-lt"/>
                        </a:rPr>
                        <a:t> calculation </a:t>
                      </a:r>
                      <a:r>
                        <a:rPr lang="en-US" sz="1600" dirty="0" smtClean="0">
                          <a:solidFill>
                            <a:srgbClr val="002060"/>
                          </a:solidFill>
                          <a:latin typeface="+mj-lt"/>
                        </a:rPr>
                        <a:t>demonstrated over large area (Turkey and California) and several smaller test case areas; active fault mapping using VHR imagery also demonstrated</a:t>
                      </a:r>
                    </a:p>
                  </a:txBody>
                  <a:tcPr/>
                </a:tc>
                <a:extLst>
                  <a:ext uri="{0D108BD9-81ED-4DB2-BD59-A6C34878D82A}">
                    <a16:rowId xmlns:a16="http://schemas.microsoft.com/office/drawing/2014/main" val="1505614037"/>
                  </a:ext>
                </a:extLst>
              </a:tr>
            </a:tbl>
          </a:graphicData>
        </a:graphic>
      </p:graphicFrame>
      <p:graphicFrame>
        <p:nvGraphicFramePr>
          <p:cNvPr id="5" name="Segnaposto contenuto 6"/>
          <p:cNvGraphicFramePr>
            <a:graphicFrameLocks/>
          </p:cNvGraphicFramePr>
          <p:nvPr>
            <p:extLst>
              <p:ext uri="{D42A27DB-BD31-4B8C-83A1-F6EECF244321}">
                <p14:modId xmlns:p14="http://schemas.microsoft.com/office/powerpoint/2010/main" val="3745312115"/>
              </p:ext>
            </p:extLst>
          </p:nvPr>
        </p:nvGraphicFramePr>
        <p:xfrm>
          <a:off x="533400" y="3288867"/>
          <a:ext cx="8020095" cy="294132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649790472"/>
                    </a:ext>
                  </a:extLst>
                </a:gridCol>
                <a:gridCol w="5581695">
                  <a:extLst>
                    <a:ext uri="{9D8B030D-6E8A-4147-A177-3AD203B41FA5}">
                      <a16:colId xmlns:a16="http://schemas.microsoft.com/office/drawing/2014/main" val="3314552887"/>
                    </a:ext>
                  </a:extLst>
                </a:gridCol>
              </a:tblGrid>
              <a:tr h="1206933">
                <a:tc>
                  <a:txBody>
                    <a:bodyPr/>
                    <a:lstStyle/>
                    <a:p>
                      <a:pPr marL="0" indent="0" algn="l">
                        <a:spcAft>
                          <a:spcPts val="1000"/>
                        </a:spcAft>
                        <a:buFont typeface="+mj-lt"/>
                        <a:buNone/>
                        <a:defRPr/>
                      </a:pPr>
                      <a:r>
                        <a:rPr lang="en-GB" sz="1600" dirty="0" smtClean="0">
                          <a:solidFill>
                            <a:srgbClr val="002060"/>
                          </a:solidFill>
                          <a:latin typeface="+mj-lt"/>
                        </a:rPr>
                        <a:t>B. Support and continue the </a:t>
                      </a:r>
                      <a:r>
                        <a:rPr lang="en-GB" sz="1600" b="1" dirty="0" smtClean="0">
                          <a:solidFill>
                            <a:srgbClr val="002060"/>
                          </a:solidFill>
                          <a:latin typeface="+mj-lt"/>
                        </a:rPr>
                        <a:t>GSNL</a:t>
                      </a:r>
                      <a:r>
                        <a:rPr lang="en-GB" sz="1600" dirty="0" smtClean="0">
                          <a:solidFill>
                            <a:srgbClr val="002060"/>
                          </a:solidFill>
                          <a:latin typeface="+mj-lt"/>
                        </a:rPr>
                        <a:t>  </a:t>
                      </a:r>
                    </a:p>
                    <a:p>
                      <a:pPr marL="0" indent="0" algn="l">
                        <a:spcAft>
                          <a:spcPts val="1000"/>
                        </a:spcAft>
                        <a:buFont typeface="+mj-lt"/>
                        <a:buNone/>
                        <a:defRPr/>
                      </a:pPr>
                      <a:endParaRPr lang="en-GB" sz="1600" b="0" i="1" dirty="0" smtClean="0">
                        <a:solidFill>
                          <a:srgbClr val="002060"/>
                        </a:solidFill>
                        <a:latin typeface="+mj-lt"/>
                      </a:endParaRPr>
                    </a:p>
                  </a:txBody>
                  <a:tcPr/>
                </a:tc>
                <a:tc>
                  <a:txBody>
                    <a:bodyPr/>
                    <a:lstStyle/>
                    <a:p>
                      <a:pPr marL="0" lvl="1" indent="0" algn="l">
                        <a:buFont typeface="Wingdings" charset="2"/>
                        <a:buNone/>
                      </a:pPr>
                      <a:r>
                        <a:rPr lang="en-US" sz="1600" b="0" dirty="0" smtClean="0">
                          <a:solidFill>
                            <a:srgbClr val="002060"/>
                          </a:solidFill>
                          <a:latin typeface="+mj-lt"/>
                        </a:rPr>
                        <a:t>The GEP successfully supported the GSNL experts for data delivery, on demand processing and the integration of chains dedicated to GSNL activities </a:t>
                      </a:r>
                    </a:p>
                    <a:p>
                      <a:pPr marL="0" lvl="1" indent="0" algn="l">
                        <a:buFont typeface="Wingdings" charset="2"/>
                        <a:buNone/>
                      </a:pPr>
                      <a:r>
                        <a:rPr lang="en-US" sz="1600" b="0" dirty="0" smtClean="0">
                          <a:solidFill>
                            <a:srgbClr val="002060"/>
                          </a:solidFill>
                          <a:latin typeface="+mj-lt"/>
                        </a:rPr>
                        <a:t>The pilot supported the </a:t>
                      </a:r>
                      <a:r>
                        <a:rPr lang="en-US" sz="1600" b="0" dirty="0" err="1" smtClean="0">
                          <a:solidFill>
                            <a:srgbClr val="002060"/>
                          </a:solidFill>
                          <a:latin typeface="+mj-lt"/>
                        </a:rPr>
                        <a:t>Gorkha</a:t>
                      </a:r>
                      <a:r>
                        <a:rPr lang="en-US" sz="1600" b="0" dirty="0" smtClean="0">
                          <a:solidFill>
                            <a:srgbClr val="002060"/>
                          </a:solidFill>
                          <a:latin typeface="+mj-lt"/>
                        </a:rPr>
                        <a:t> earthquake Event Supersite, with the additional analysis of ALOS-2 data (not provided through the GSNL).</a:t>
                      </a:r>
                    </a:p>
                  </a:txBody>
                  <a:tcPr/>
                </a:tc>
                <a:extLst>
                  <a:ext uri="{0D108BD9-81ED-4DB2-BD59-A6C34878D82A}">
                    <a16:rowId xmlns:a16="http://schemas.microsoft.com/office/drawing/2014/main" val="2294104285"/>
                  </a:ext>
                </a:extLst>
              </a:tr>
              <a:tr h="1181588">
                <a:tc>
                  <a:txBody>
                    <a:bodyPr/>
                    <a:lstStyle/>
                    <a:p>
                      <a:pPr marL="0" indent="0" algn="l">
                        <a:spcAft>
                          <a:spcPts val="1000"/>
                        </a:spcAft>
                        <a:buFont typeface="+mj-lt"/>
                        <a:buNone/>
                        <a:defRPr/>
                      </a:pPr>
                      <a:r>
                        <a:rPr lang="en-GB" sz="1600" dirty="0" smtClean="0">
                          <a:solidFill>
                            <a:srgbClr val="002060"/>
                          </a:solidFill>
                          <a:latin typeface="+mj-lt"/>
                        </a:rPr>
                        <a:t>C. Develop and demonstrate </a:t>
                      </a:r>
                      <a:r>
                        <a:rPr lang="en-GB" sz="1600" b="1" dirty="0" smtClean="0">
                          <a:solidFill>
                            <a:srgbClr val="002060"/>
                          </a:solidFill>
                          <a:latin typeface="+mj-lt"/>
                        </a:rPr>
                        <a:t>advanced science products for rapid earthquake response </a:t>
                      </a:r>
                    </a:p>
                  </a:txBody>
                  <a:tcPr/>
                </a:tc>
                <a:tc>
                  <a:txBody>
                    <a:bodyPr/>
                    <a:lstStyle/>
                    <a:p>
                      <a:pPr marL="0" lvl="1" indent="0" algn="l">
                        <a:buFont typeface="Wingdings" charset="2"/>
                        <a:buNone/>
                      </a:pPr>
                      <a:r>
                        <a:rPr lang="en-US" sz="1600" b="0" dirty="0" smtClean="0">
                          <a:solidFill>
                            <a:srgbClr val="002060"/>
                          </a:solidFill>
                          <a:latin typeface="+mj-lt"/>
                        </a:rPr>
                        <a:t>The</a:t>
                      </a:r>
                      <a:r>
                        <a:rPr lang="en-US" sz="1600" b="0" baseline="0" dirty="0" smtClean="0">
                          <a:solidFill>
                            <a:srgbClr val="002060"/>
                          </a:solidFill>
                          <a:latin typeface="+mj-lt"/>
                        </a:rPr>
                        <a:t> </a:t>
                      </a:r>
                      <a:r>
                        <a:rPr lang="en-US" sz="1600" b="0" dirty="0" smtClean="0">
                          <a:solidFill>
                            <a:srgbClr val="002060"/>
                          </a:solidFill>
                          <a:latin typeface="+mj-lt"/>
                        </a:rPr>
                        <a:t>seismic pilot provided support to </a:t>
                      </a:r>
                      <a:r>
                        <a:rPr lang="en-US" sz="1600" dirty="0" smtClean="0">
                          <a:solidFill>
                            <a:srgbClr val="002060"/>
                          </a:solidFill>
                          <a:latin typeface="+mj-lt"/>
                        </a:rPr>
                        <a:t>8 earthquakes with magnitude &gt; 5.8 in 5 countries worldwide</a:t>
                      </a:r>
                      <a:r>
                        <a:rPr lang="en-US" sz="1600" b="0" dirty="0" smtClean="0">
                          <a:solidFill>
                            <a:srgbClr val="002060"/>
                          </a:solidFill>
                          <a:latin typeface="+mj-lt"/>
                        </a:rPr>
                        <a:t>.</a:t>
                      </a:r>
                      <a:r>
                        <a:rPr lang="en-US" sz="1600" b="0" baseline="0" dirty="0" smtClean="0">
                          <a:solidFill>
                            <a:srgbClr val="002060"/>
                          </a:solidFill>
                          <a:latin typeface="+mj-lt"/>
                        </a:rPr>
                        <a:t> </a:t>
                      </a:r>
                      <a:r>
                        <a:rPr lang="en-US" sz="1600" b="0" dirty="0" smtClean="0">
                          <a:solidFill>
                            <a:srgbClr val="002060"/>
                          </a:solidFill>
                          <a:latin typeface="+mj-lt"/>
                        </a:rPr>
                        <a:t>Uptake by operational end users in Greece and Italy</a:t>
                      </a:r>
                      <a:endParaRPr lang="it-IT" sz="1600" dirty="0">
                        <a:solidFill>
                          <a:srgbClr val="002060"/>
                        </a:solidFill>
                        <a:latin typeface="+mj-lt"/>
                      </a:endParaRPr>
                    </a:p>
                  </a:txBody>
                  <a:tcPr/>
                </a:tc>
                <a:extLst>
                  <a:ext uri="{0D108BD9-81ED-4DB2-BD59-A6C34878D82A}">
                    <a16:rowId xmlns:a16="http://schemas.microsoft.com/office/drawing/2014/main" val="3981999215"/>
                  </a:ext>
                </a:extLst>
              </a:tr>
            </a:tbl>
          </a:graphicData>
        </a:graphic>
      </p:graphicFrame>
    </p:spTree>
    <p:extLst>
      <p:ext uri="{BB962C8B-B14F-4D97-AF65-F5344CB8AC3E}">
        <p14:creationId xmlns:p14="http://schemas.microsoft.com/office/powerpoint/2010/main" val="182238654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quarter" idx="11"/>
          </p:nvPr>
        </p:nvSpPr>
        <p:spPr>
          <a:xfrm>
            <a:off x="2057400" y="304800"/>
            <a:ext cx="4953000" cy="762000"/>
          </a:xfrm>
        </p:spPr>
        <p:txBody>
          <a:bodyPr/>
          <a:lstStyle/>
          <a:p>
            <a:r>
              <a:rPr lang="en-GB" dirty="0" smtClean="0"/>
              <a:t>CEOS Seismic Hazard demonstrator: Way Forward</a:t>
            </a:r>
            <a:endParaRPr lang="en-GB" dirty="0"/>
          </a:p>
        </p:txBody>
      </p:sp>
      <p:sp>
        <p:nvSpPr>
          <p:cNvPr id="2" name="Espace réservé du numéro de diapositive 1"/>
          <p:cNvSpPr>
            <a:spLocks noGrp="1"/>
          </p:cNvSpPr>
          <p:nvPr>
            <p:ph type="sldNum" sz="quarter" idx="4294967295"/>
          </p:nvPr>
        </p:nvSpPr>
        <p:spPr>
          <a:xfrm>
            <a:off x="0" y="0"/>
            <a:ext cx="0" cy="0"/>
          </a:xfrm>
        </p:spPr>
        <p:txBody>
          <a:bodyPr/>
          <a:lstStyle/>
          <a:p>
            <a:pPr>
              <a:defRPr/>
            </a:pPr>
            <a:fld id="{6BF8D2B0-EFB6-4DAA-9B0B-6F6B3A580823}" type="slidenum">
              <a:rPr lang="en-US" smtClean="0"/>
              <a:pPr>
                <a:defRPr/>
              </a:pPr>
              <a:t>18</a:t>
            </a:fld>
            <a:endParaRPr lang="en-US"/>
          </a:p>
        </p:txBody>
      </p:sp>
      <p:sp>
        <p:nvSpPr>
          <p:cNvPr id="3" name="Rectangle 2"/>
          <p:cNvSpPr/>
          <p:nvPr/>
        </p:nvSpPr>
        <p:spPr>
          <a:xfrm>
            <a:off x="533400" y="1530092"/>
            <a:ext cx="8001000" cy="4690515"/>
          </a:xfrm>
          <a:prstGeom prst="rect">
            <a:avLst/>
          </a:prstGeom>
        </p:spPr>
        <p:txBody>
          <a:bodyPr wrap="square">
            <a:spAutoFit/>
          </a:bodyPr>
          <a:lstStyle/>
          <a:p>
            <a:pPr marL="285750" indent="-285750">
              <a:buFont typeface="Wingdings" charset="2"/>
              <a:buChar char="Ø"/>
            </a:pPr>
            <a:r>
              <a:rPr lang="en-US" dirty="0">
                <a:latin typeface="+mj-lt"/>
              </a:rPr>
              <a:t>I</a:t>
            </a:r>
            <a:r>
              <a:rPr lang="en-CA" dirty="0" err="1" smtClean="0">
                <a:latin typeface="+mj-lt"/>
              </a:rPr>
              <a:t>ntends</a:t>
            </a:r>
            <a:r>
              <a:rPr lang="en-CA" dirty="0" smtClean="0">
                <a:latin typeface="+mj-lt"/>
              </a:rPr>
              <a:t> </a:t>
            </a:r>
            <a:r>
              <a:rPr lang="en-CA" dirty="0">
                <a:latin typeface="+mj-lt"/>
              </a:rPr>
              <a:t>to </a:t>
            </a:r>
            <a:r>
              <a:rPr lang="en-US" dirty="0">
                <a:latin typeface="+mj-lt"/>
              </a:rPr>
              <a:t>expand the precursor Seismic Hazards pilot </a:t>
            </a:r>
            <a:r>
              <a:rPr lang="en-US" dirty="0" smtClean="0">
                <a:latin typeface="+mj-lt"/>
              </a:rPr>
              <a:t>activities:</a:t>
            </a:r>
          </a:p>
          <a:p>
            <a:pPr marL="285750" lvl="7" indent="-285750" eaLnBrk="0" fontAlgn="base" hangingPunct="0">
              <a:spcBef>
                <a:spcPct val="20000"/>
              </a:spcBef>
              <a:spcAft>
                <a:spcPct val="0"/>
              </a:spcAft>
              <a:buFont typeface="Arial" panose="020B0604020202020204" pitchFamily="34" charset="0"/>
              <a:buChar char="•"/>
            </a:pPr>
            <a:r>
              <a:rPr lang="en-US" dirty="0"/>
              <a:t>Expand coverage (larger AOI’s, response to a higher number of events)</a:t>
            </a:r>
          </a:p>
          <a:p>
            <a:pPr marL="285750" lvl="7" indent="-285750" eaLnBrk="0" fontAlgn="base" hangingPunct="0">
              <a:spcBef>
                <a:spcPct val="20000"/>
              </a:spcBef>
              <a:spcAft>
                <a:spcPct val="0"/>
              </a:spcAft>
              <a:buFont typeface="Arial" panose="020B0604020202020204" pitchFamily="34" charset="0"/>
              <a:buChar char="•"/>
            </a:pPr>
            <a:r>
              <a:rPr lang="en-US" dirty="0"/>
              <a:t>Expand the user base to achieve more impact:</a:t>
            </a:r>
          </a:p>
          <a:p>
            <a:pPr marL="742950" lvl="8" indent="-285750" eaLnBrk="0" fontAlgn="base" hangingPunct="0">
              <a:spcBef>
                <a:spcPct val="20000"/>
              </a:spcBef>
              <a:spcAft>
                <a:spcPct val="0"/>
              </a:spcAft>
              <a:buFont typeface="Arial" panose="020B0604020202020204" pitchFamily="34" charset="0"/>
              <a:buChar char="•"/>
            </a:pPr>
            <a:r>
              <a:rPr lang="en-US" dirty="0"/>
              <a:t>Continue working with the Pilot team</a:t>
            </a:r>
          </a:p>
          <a:p>
            <a:pPr marL="742950" lvl="8" indent="-285750" eaLnBrk="0" fontAlgn="base" hangingPunct="0">
              <a:spcBef>
                <a:spcPct val="20000"/>
              </a:spcBef>
              <a:spcAft>
                <a:spcPct val="0"/>
              </a:spcAft>
              <a:buFont typeface="Arial" panose="020B0604020202020204" pitchFamily="34" charset="0"/>
              <a:buChar char="•"/>
            </a:pPr>
            <a:r>
              <a:rPr lang="en-US" dirty="0"/>
              <a:t>Take on board new EO practitioners and other (non-expert) geoscience </a:t>
            </a:r>
            <a:r>
              <a:rPr lang="en-US" dirty="0" smtClean="0"/>
              <a:t>centers </a:t>
            </a:r>
            <a:r>
              <a:rPr lang="en-US" dirty="0"/>
              <a:t>with strong links to End users </a:t>
            </a:r>
          </a:p>
          <a:p>
            <a:pPr marL="742950" lvl="8" indent="-285750" eaLnBrk="0" fontAlgn="base" hangingPunct="0">
              <a:spcBef>
                <a:spcPct val="20000"/>
              </a:spcBef>
              <a:spcAft>
                <a:spcPct val="0"/>
              </a:spcAft>
              <a:buFont typeface="Arial" panose="020B0604020202020204" pitchFamily="34" charset="0"/>
              <a:buChar char="•"/>
            </a:pPr>
            <a:r>
              <a:rPr lang="en-US" dirty="0"/>
              <a:t>Reach End users through geoscience </a:t>
            </a:r>
            <a:r>
              <a:rPr lang="en-US" dirty="0" smtClean="0"/>
              <a:t>centers.</a:t>
            </a:r>
          </a:p>
          <a:p>
            <a:endParaRPr lang="en-US" dirty="0" smtClean="0"/>
          </a:p>
          <a:p>
            <a:pPr marL="0" lvl="1" indent="0" eaLnBrk="0" fontAlgn="base" hangingPunct="0">
              <a:spcBef>
                <a:spcPct val="20000"/>
              </a:spcBef>
              <a:spcAft>
                <a:spcPct val="0"/>
              </a:spcAft>
              <a:buNone/>
            </a:pPr>
            <a:r>
              <a:rPr lang="en-US" b="1" u="sng" dirty="0"/>
              <a:t>New concepts:</a:t>
            </a:r>
          </a:p>
          <a:p>
            <a:pPr marL="285750" lvl="1" indent="-285750" eaLnBrk="0" fontAlgn="base" hangingPunct="0">
              <a:spcBef>
                <a:spcPct val="20000"/>
              </a:spcBef>
              <a:spcAft>
                <a:spcPct val="0"/>
              </a:spcAft>
              <a:buFont typeface="Arial" charset="0"/>
              <a:buChar char="•"/>
            </a:pPr>
            <a:r>
              <a:rPr lang="en-US" dirty="0"/>
              <a:t>Develop a collaborative framework with geoscience </a:t>
            </a:r>
            <a:r>
              <a:rPr lang="en-US" dirty="0" err="1"/>
              <a:t>centres</a:t>
            </a:r>
            <a:r>
              <a:rPr lang="en-US" dirty="0"/>
              <a:t> to achieve adoption of new EO approaches by decision makers: more cost effective solutions, establish a consensus methodology for product generation</a:t>
            </a:r>
          </a:p>
          <a:p>
            <a:pPr marL="285750" lvl="1" indent="-285750" eaLnBrk="0" fontAlgn="base" hangingPunct="0">
              <a:spcBef>
                <a:spcPct val="20000"/>
              </a:spcBef>
              <a:spcAft>
                <a:spcPct val="0"/>
              </a:spcAft>
              <a:buFont typeface="Arial" charset="0"/>
              <a:buChar char="•"/>
            </a:pPr>
            <a:r>
              <a:rPr lang="en-US" dirty="0"/>
              <a:t>Support capacity building: expand the use and acceptance of EO products by geoscience </a:t>
            </a:r>
            <a:r>
              <a:rPr lang="en-US" dirty="0" err="1"/>
              <a:t>centres</a:t>
            </a:r>
            <a:r>
              <a:rPr lang="en-US" dirty="0"/>
              <a:t> and decision makers, facilitate end users to interpret EO products.</a:t>
            </a:r>
            <a:endParaRPr lang="en-US" dirty="0">
              <a:latin typeface="Arial" charset="0"/>
              <a:ea typeface="ＭＳ Ｐゴシック" charset="-128"/>
            </a:endParaRPr>
          </a:p>
        </p:txBody>
      </p:sp>
    </p:spTree>
    <p:extLst>
      <p:ext uri="{BB962C8B-B14F-4D97-AF65-F5344CB8AC3E}">
        <p14:creationId xmlns:p14="http://schemas.microsoft.com/office/powerpoint/2010/main" val="32792687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6BF8D2B0-EFB6-4DAA-9B0B-6F6B3A580823}" type="slidenum">
              <a:rPr lang="en-US" smtClean="0"/>
              <a:pPr>
                <a:defRPr/>
              </a:pPr>
              <a:t>19</a:t>
            </a:fld>
            <a:endParaRPr lang="en-US"/>
          </a:p>
        </p:txBody>
      </p:sp>
      <p:sp>
        <p:nvSpPr>
          <p:cNvPr id="3" name="Rectangle 2"/>
          <p:cNvSpPr/>
          <p:nvPr/>
        </p:nvSpPr>
        <p:spPr>
          <a:xfrm>
            <a:off x="685800" y="1295400"/>
            <a:ext cx="7696200" cy="4967514"/>
          </a:xfrm>
          <a:prstGeom prst="rect">
            <a:avLst/>
          </a:prstGeom>
        </p:spPr>
        <p:txBody>
          <a:bodyPr wrap="square">
            <a:spAutoFit/>
          </a:bodyPr>
          <a:lstStyle/>
          <a:p>
            <a:pPr marL="0" lvl="1" eaLnBrk="0" fontAlgn="base" hangingPunct="0">
              <a:spcBef>
                <a:spcPct val="20000"/>
              </a:spcBef>
              <a:spcAft>
                <a:spcPct val="0"/>
              </a:spcAft>
            </a:pPr>
            <a:endParaRPr lang="en-US" sz="1600" b="1" i="1" kern="0" dirty="0" smtClean="0">
              <a:solidFill>
                <a:srgbClr val="002569"/>
              </a:solidFill>
              <a:latin typeface="Arial" charset="0"/>
              <a:ea typeface="ＭＳ Ｐゴシック" charset="-128"/>
            </a:endParaRPr>
          </a:p>
          <a:p>
            <a:pPr marL="0" lvl="1" eaLnBrk="0" fontAlgn="base" hangingPunct="0">
              <a:spcBef>
                <a:spcPct val="20000"/>
              </a:spcBef>
              <a:spcAft>
                <a:spcPct val="0"/>
              </a:spcAft>
            </a:pPr>
            <a:r>
              <a:rPr lang="en-US" sz="1600" b="1" i="1" kern="0" dirty="0" smtClean="0">
                <a:solidFill>
                  <a:srgbClr val="002569"/>
                </a:solidFill>
                <a:latin typeface="Arial" charset="0"/>
                <a:ea typeface="ＭＳ Ｐゴシック" charset="-128"/>
              </a:rPr>
              <a:t>Not </a:t>
            </a:r>
            <a:r>
              <a:rPr lang="en-US" sz="1600" b="1" i="1" kern="0" dirty="0">
                <a:solidFill>
                  <a:srgbClr val="002569"/>
                </a:solidFill>
                <a:latin typeface="Arial" charset="0"/>
                <a:ea typeface="ＭＳ Ｐゴシック" charset="-128"/>
              </a:rPr>
              <a:t>on an emergency basis</a:t>
            </a:r>
          </a:p>
          <a:p>
            <a:pPr marL="400050" lvl="1" indent="-400050" eaLnBrk="0" fontAlgn="base" hangingPunct="0">
              <a:spcBef>
                <a:spcPct val="20000"/>
              </a:spcBef>
              <a:spcAft>
                <a:spcPct val="0"/>
              </a:spcAft>
              <a:buFont typeface="+mj-lt"/>
              <a:buAutoNum type="romanUcPeriod"/>
            </a:pPr>
            <a:r>
              <a:rPr lang="en-US" sz="1600" kern="0" dirty="0">
                <a:solidFill>
                  <a:srgbClr val="002569"/>
                </a:solidFill>
                <a:latin typeface="Arial" charset="0"/>
                <a:ea typeface="ＭＳ Ｐゴシック" charset="-128"/>
              </a:rPr>
              <a:t>Pursue </a:t>
            </a:r>
            <a:r>
              <a:rPr lang="en-US" sz="1600" b="1" kern="0" dirty="0">
                <a:solidFill>
                  <a:srgbClr val="002569"/>
                </a:solidFill>
                <a:latin typeface="Arial" charset="0"/>
                <a:ea typeface="ＭＳ Ｐゴシック" charset="-128"/>
              </a:rPr>
              <a:t>global </a:t>
            </a:r>
            <a:r>
              <a:rPr lang="en-US" sz="1600" b="1" kern="0" dirty="0" smtClean="0">
                <a:solidFill>
                  <a:srgbClr val="002569"/>
                </a:solidFill>
                <a:latin typeface="Arial" charset="0"/>
                <a:ea typeface="ＭＳ Ｐゴシック" charset="-128"/>
              </a:rPr>
              <a:t>tectonics mapping </a:t>
            </a:r>
            <a:r>
              <a:rPr lang="en-US" sz="1600" kern="0" dirty="0">
                <a:solidFill>
                  <a:srgbClr val="002569"/>
                </a:solidFill>
                <a:latin typeface="Arial" charset="0"/>
                <a:ea typeface="ＭＳ Ｐゴシック" charset="-128"/>
              </a:rPr>
              <a:t>that is a long process</a:t>
            </a:r>
          </a:p>
          <a:p>
            <a:pPr marL="400050" lvl="1" indent="-400050" eaLnBrk="0" fontAlgn="base" hangingPunct="0">
              <a:spcBef>
                <a:spcPct val="20000"/>
              </a:spcBef>
              <a:spcAft>
                <a:spcPct val="0"/>
              </a:spcAft>
              <a:buFont typeface="+mj-lt"/>
              <a:buAutoNum type="romanUcPeriod"/>
            </a:pPr>
            <a:r>
              <a:rPr lang="en-US" sz="1600" kern="0" dirty="0" smtClean="0">
                <a:solidFill>
                  <a:srgbClr val="002569"/>
                </a:solidFill>
                <a:latin typeface="Arial" charset="0"/>
                <a:ea typeface="ＭＳ Ｐゴシック" charset="-128"/>
              </a:rPr>
              <a:t>Expand </a:t>
            </a:r>
            <a:r>
              <a:rPr lang="en-US" sz="1600" b="1" kern="0" dirty="0" smtClean="0">
                <a:solidFill>
                  <a:srgbClr val="002569"/>
                </a:solidFill>
                <a:latin typeface="Arial" charset="0"/>
                <a:ea typeface="ＭＳ Ｐゴシック" charset="-128"/>
              </a:rPr>
              <a:t>active </a:t>
            </a:r>
            <a:r>
              <a:rPr lang="en-US" sz="1600" b="1" kern="0" dirty="0">
                <a:solidFill>
                  <a:srgbClr val="002569"/>
                </a:solidFill>
                <a:latin typeface="Arial" charset="0"/>
                <a:ea typeface="ＭＳ Ｐゴシック" charset="-128"/>
              </a:rPr>
              <a:t>fault mapping </a:t>
            </a:r>
            <a:r>
              <a:rPr lang="en-US" sz="1600" kern="0" dirty="0">
                <a:solidFill>
                  <a:srgbClr val="002569"/>
                </a:solidFill>
                <a:latin typeface="Arial" charset="0"/>
                <a:ea typeface="ＭＳ Ｐゴシック" charset="-128"/>
              </a:rPr>
              <a:t>from </a:t>
            </a:r>
            <a:r>
              <a:rPr lang="en-US" sz="1600" u="sng" kern="0" dirty="0">
                <a:solidFill>
                  <a:srgbClr val="002569"/>
                </a:solidFill>
                <a:latin typeface="Arial" charset="0"/>
                <a:ea typeface="ＭＳ Ｐゴシック" charset="-128"/>
              </a:rPr>
              <a:t>regional to global coverage</a:t>
            </a:r>
            <a:r>
              <a:rPr lang="en-US" sz="1600" kern="0" dirty="0">
                <a:solidFill>
                  <a:srgbClr val="002569"/>
                </a:solidFill>
                <a:latin typeface="Arial" charset="0"/>
                <a:ea typeface="ＭＳ Ｐゴシック" charset="-128"/>
              </a:rPr>
              <a:t> primarily with VHRO for fault reconnaissance </a:t>
            </a:r>
            <a:r>
              <a:rPr lang="en-US" sz="1600" kern="0" dirty="0" smtClean="0">
                <a:solidFill>
                  <a:srgbClr val="002569"/>
                </a:solidFill>
                <a:latin typeface="Arial" charset="0"/>
                <a:ea typeface="ＭＳ Ｐゴシック" charset="-128"/>
              </a:rPr>
              <a:t>mapping</a:t>
            </a:r>
          </a:p>
          <a:p>
            <a:pPr marL="400050" lvl="1" indent="-400050" eaLnBrk="0" fontAlgn="base" hangingPunct="0">
              <a:spcBef>
                <a:spcPct val="20000"/>
              </a:spcBef>
              <a:spcAft>
                <a:spcPct val="0"/>
              </a:spcAft>
              <a:buFont typeface="+mj-lt"/>
              <a:buAutoNum type="romanUcPeriod" startAt="3"/>
            </a:pPr>
            <a:r>
              <a:rPr lang="en-US" sz="1600" b="1" kern="0" dirty="0" smtClean="0">
                <a:solidFill>
                  <a:srgbClr val="FF0000"/>
                </a:solidFill>
                <a:latin typeface="Arial" charset="0"/>
                <a:ea typeface="ＭＳ Ｐゴシック" charset="-128"/>
              </a:rPr>
              <a:t>Develop </a:t>
            </a:r>
            <a:r>
              <a:rPr lang="en-US" sz="1600" b="1" kern="0" dirty="0">
                <a:solidFill>
                  <a:srgbClr val="FF0000"/>
                </a:solidFill>
                <a:latin typeface="Arial" charset="0"/>
                <a:ea typeface="ＭＳ Ｐゴシック" charset="-128"/>
              </a:rPr>
              <a:t>a collaborative framework with geoscience </a:t>
            </a:r>
            <a:r>
              <a:rPr lang="en-US" sz="1600" b="1" kern="0" dirty="0" err="1">
                <a:solidFill>
                  <a:srgbClr val="FF0000"/>
                </a:solidFill>
                <a:latin typeface="Arial" charset="0"/>
                <a:ea typeface="ＭＳ Ｐゴシック" charset="-128"/>
              </a:rPr>
              <a:t>centres</a:t>
            </a:r>
            <a:r>
              <a:rPr lang="en-US" sz="1600" b="1" kern="0" dirty="0">
                <a:solidFill>
                  <a:srgbClr val="FF0000"/>
                </a:solidFill>
                <a:latin typeface="Arial" charset="0"/>
                <a:ea typeface="ＭＳ Ｐゴシック" charset="-128"/>
              </a:rPr>
              <a:t> </a:t>
            </a:r>
            <a:r>
              <a:rPr lang="en-US" sz="1600" kern="0" dirty="0">
                <a:solidFill>
                  <a:srgbClr val="FF0000"/>
                </a:solidFill>
                <a:latin typeface="Arial" charset="0"/>
                <a:ea typeface="ＭＳ Ｐゴシック" charset="-128"/>
              </a:rPr>
              <a:t>to achieve adoption of technology by decision makers, establish a consensus methodology for product generation and </a:t>
            </a:r>
            <a:r>
              <a:rPr lang="en-US" sz="1600" kern="0" dirty="0" smtClean="0">
                <a:solidFill>
                  <a:srgbClr val="FF0000"/>
                </a:solidFill>
                <a:latin typeface="Arial" charset="0"/>
                <a:ea typeface="ＭＳ Ｐゴシック" charset="-128"/>
              </a:rPr>
              <a:t>dissemination </a:t>
            </a:r>
            <a:r>
              <a:rPr lang="en-US" sz="1600" kern="0" dirty="0">
                <a:solidFill>
                  <a:srgbClr val="FF0000"/>
                </a:solidFill>
                <a:latin typeface="Arial" charset="0"/>
                <a:ea typeface="ＭＳ Ｐゴシック" charset="-128"/>
              </a:rPr>
              <a:t>to </a:t>
            </a:r>
            <a:r>
              <a:rPr lang="en-US" sz="1600" kern="0" dirty="0" smtClean="0">
                <a:solidFill>
                  <a:srgbClr val="FF0000"/>
                </a:solidFill>
                <a:latin typeface="Arial" charset="0"/>
                <a:ea typeface="ＭＳ Ｐゴシック" charset="-128"/>
              </a:rPr>
              <a:t>decision </a:t>
            </a:r>
            <a:r>
              <a:rPr lang="en-US" sz="1600" kern="0" dirty="0">
                <a:solidFill>
                  <a:srgbClr val="FF0000"/>
                </a:solidFill>
                <a:latin typeface="Arial" charset="0"/>
                <a:ea typeface="ＭＳ Ｐゴシック" charset="-128"/>
              </a:rPr>
              <a:t>makers </a:t>
            </a:r>
            <a:endParaRPr lang="en-GB" sz="1600" b="1" dirty="0" smtClean="0">
              <a:solidFill>
                <a:srgbClr val="FF0000"/>
              </a:solidFill>
            </a:endParaRPr>
          </a:p>
          <a:p>
            <a:pPr marL="400050" lvl="1" indent="-400050" eaLnBrk="0" fontAlgn="base" hangingPunct="0">
              <a:spcBef>
                <a:spcPct val="20000"/>
              </a:spcBef>
              <a:spcAft>
                <a:spcPct val="0"/>
              </a:spcAft>
              <a:buFont typeface="+mj-lt"/>
              <a:buAutoNum type="romanUcPeriod" startAt="3"/>
            </a:pPr>
            <a:r>
              <a:rPr lang="en-GB" sz="1600" b="1" dirty="0" smtClean="0">
                <a:solidFill>
                  <a:srgbClr val="FF0000"/>
                </a:solidFill>
              </a:rPr>
              <a:t>Support </a:t>
            </a:r>
            <a:r>
              <a:rPr lang="en-GB" sz="1600" b="1" dirty="0">
                <a:solidFill>
                  <a:srgbClr val="FF0000"/>
                </a:solidFill>
              </a:rPr>
              <a:t>local capacity building in coordination with GSNL</a:t>
            </a:r>
            <a:r>
              <a:rPr lang="en-GB" sz="1600" dirty="0">
                <a:solidFill>
                  <a:srgbClr val="FF0000"/>
                </a:solidFill>
              </a:rPr>
              <a:t> and other initiatives to broaden the use and acceptance of advanced EO products by geoscience centres and academia and facilitate end users with their interpretation</a:t>
            </a:r>
            <a:r>
              <a:rPr lang="en-GB" sz="1600" dirty="0" smtClean="0">
                <a:solidFill>
                  <a:srgbClr val="FF0000"/>
                </a:solidFill>
              </a:rPr>
              <a:t>.</a:t>
            </a:r>
          </a:p>
          <a:p>
            <a:pPr lvl="1" indent="0" eaLnBrk="0" fontAlgn="base" hangingPunct="0">
              <a:spcBef>
                <a:spcPct val="20000"/>
              </a:spcBef>
              <a:spcAft>
                <a:spcPct val="0"/>
              </a:spcAft>
            </a:pPr>
            <a:endParaRPr lang="en-US" sz="1600" kern="0" dirty="0">
              <a:solidFill>
                <a:srgbClr val="002569"/>
              </a:solidFill>
              <a:latin typeface="Arial" charset="0"/>
              <a:ea typeface="ＭＳ Ｐゴシック" charset="-128"/>
            </a:endParaRPr>
          </a:p>
          <a:p>
            <a:pPr marL="0" lvl="1" eaLnBrk="0" fontAlgn="base" hangingPunct="0">
              <a:spcBef>
                <a:spcPct val="20000"/>
              </a:spcBef>
              <a:spcAft>
                <a:spcPct val="0"/>
              </a:spcAft>
            </a:pPr>
            <a:r>
              <a:rPr lang="en-US" sz="1600" b="1" i="1" kern="0" dirty="0">
                <a:solidFill>
                  <a:srgbClr val="002569"/>
                </a:solidFill>
                <a:latin typeface="Arial" charset="0"/>
                <a:ea typeface="ＭＳ Ｐゴシック" charset="-128"/>
              </a:rPr>
              <a:t>On an emergency </a:t>
            </a:r>
            <a:r>
              <a:rPr lang="en-US" sz="1600" b="1" i="1" kern="0" dirty="0" smtClean="0">
                <a:solidFill>
                  <a:srgbClr val="002569"/>
                </a:solidFill>
                <a:latin typeface="Arial" charset="0"/>
                <a:ea typeface="ＭＳ Ｐゴシック" charset="-128"/>
              </a:rPr>
              <a:t>basis</a:t>
            </a:r>
          </a:p>
          <a:p>
            <a:pPr marL="400050" lvl="1" indent="-400050" eaLnBrk="0" fontAlgn="base" hangingPunct="0">
              <a:spcBef>
                <a:spcPct val="20000"/>
              </a:spcBef>
              <a:spcAft>
                <a:spcPct val="0"/>
              </a:spcAft>
              <a:buFont typeface="+mj-lt"/>
              <a:buAutoNum type="romanUcPeriod" startAt="5"/>
            </a:pPr>
            <a:r>
              <a:rPr lang="en-US" sz="1600" kern="0" dirty="0" smtClean="0">
                <a:solidFill>
                  <a:srgbClr val="002569"/>
                </a:solidFill>
                <a:latin typeface="Arial" charset="0"/>
                <a:ea typeface="ＭＳ Ｐゴシック" charset="-128"/>
              </a:rPr>
              <a:t>Exploit </a:t>
            </a:r>
            <a:r>
              <a:rPr lang="en-US" sz="1600" kern="0" dirty="0">
                <a:solidFill>
                  <a:srgbClr val="002569"/>
                </a:solidFill>
                <a:latin typeface="Arial" charset="0"/>
                <a:ea typeface="ＭＳ Ｐゴシック" charset="-128"/>
              </a:rPr>
              <a:t>EO data to derive </a:t>
            </a:r>
            <a:r>
              <a:rPr lang="en-US" sz="1600" b="1" kern="0" dirty="0">
                <a:solidFill>
                  <a:srgbClr val="002569"/>
                </a:solidFill>
                <a:latin typeface="Arial" charset="0"/>
                <a:ea typeface="ＭＳ Ｐゴシック" charset="-128"/>
              </a:rPr>
              <a:t>advanced tectonic products for earthquake </a:t>
            </a:r>
            <a:r>
              <a:rPr lang="en-US" sz="1600" b="1" kern="0" dirty="0" smtClean="0">
                <a:solidFill>
                  <a:srgbClr val="002569"/>
                </a:solidFill>
                <a:latin typeface="Arial" charset="0"/>
                <a:ea typeface="ＭＳ Ｐゴシック" charset="-128"/>
              </a:rPr>
              <a:t>response</a:t>
            </a:r>
            <a:r>
              <a:rPr lang="en-US" sz="1600" kern="0" dirty="0" smtClean="0">
                <a:solidFill>
                  <a:srgbClr val="002569"/>
                </a:solidFill>
                <a:latin typeface="Arial" charset="0"/>
                <a:ea typeface="ＭＳ Ｐゴシック" charset="-128"/>
              </a:rPr>
              <a:t>: expand </a:t>
            </a:r>
            <a:r>
              <a:rPr lang="en-US" sz="1600" kern="0" dirty="0">
                <a:solidFill>
                  <a:srgbClr val="002569"/>
                </a:solidFill>
                <a:latin typeface="Arial" charset="0"/>
                <a:ea typeface="ＭＳ Ｐゴシック" charset="-128"/>
              </a:rPr>
              <a:t>to target of </a:t>
            </a:r>
            <a:r>
              <a:rPr lang="en-US" sz="1600" u="sng" kern="0" dirty="0">
                <a:solidFill>
                  <a:srgbClr val="002569"/>
                </a:solidFill>
                <a:latin typeface="Arial" charset="0"/>
                <a:ea typeface="ＭＳ Ｐゴシック" charset="-128"/>
              </a:rPr>
              <a:t>at least 10-12 EQ per </a:t>
            </a:r>
            <a:r>
              <a:rPr lang="en-US" sz="1600" u="sng" kern="0" dirty="0" smtClean="0">
                <a:solidFill>
                  <a:srgbClr val="002569"/>
                </a:solidFill>
                <a:latin typeface="Arial" charset="0"/>
                <a:ea typeface="ＭＳ Ｐゴシック" charset="-128"/>
              </a:rPr>
              <a:t>year</a:t>
            </a:r>
          </a:p>
          <a:p>
            <a:pPr marL="400050" lvl="1" indent="-400050" eaLnBrk="0" fontAlgn="base" hangingPunct="0">
              <a:spcBef>
                <a:spcPct val="20000"/>
              </a:spcBef>
              <a:spcAft>
                <a:spcPct val="0"/>
              </a:spcAft>
              <a:buFont typeface="+mj-lt"/>
              <a:buAutoNum type="romanUcPeriod" startAt="5"/>
            </a:pPr>
            <a:r>
              <a:rPr lang="en-US" sz="1600" b="1" kern="0" dirty="0" smtClean="0">
                <a:solidFill>
                  <a:srgbClr val="FF0000"/>
                </a:solidFill>
                <a:latin typeface="Arial" charset="0"/>
                <a:ea typeface="ＭＳ Ｐゴシック" charset="-128"/>
              </a:rPr>
              <a:t>Articulate </a:t>
            </a:r>
            <a:r>
              <a:rPr lang="en-US" sz="1600" b="1" kern="0" dirty="0">
                <a:solidFill>
                  <a:srgbClr val="FF0000"/>
                </a:solidFill>
                <a:latin typeface="Arial" charset="0"/>
                <a:ea typeface="ＭＳ Ｐゴシック" charset="-128"/>
              </a:rPr>
              <a:t>with EO disaster response capabilities </a:t>
            </a:r>
            <a:r>
              <a:rPr lang="en-US" sz="1600" kern="0" dirty="0">
                <a:solidFill>
                  <a:srgbClr val="FF0000"/>
                </a:solidFill>
                <a:latin typeface="Arial" charset="0"/>
                <a:ea typeface="ＭＳ Ｐゴシック" charset="-128"/>
              </a:rPr>
              <a:t>e.g. the Charter to make sure users are aware of and use </a:t>
            </a:r>
            <a:r>
              <a:rPr lang="en-US" sz="1600" kern="0" dirty="0" smtClean="0">
                <a:solidFill>
                  <a:srgbClr val="FF0000"/>
                </a:solidFill>
                <a:latin typeface="Arial" charset="0"/>
                <a:ea typeface="ＭＳ Ｐゴシック" charset="-128"/>
              </a:rPr>
              <a:t>it</a:t>
            </a:r>
            <a:r>
              <a:rPr lang="en-US" sz="1600" kern="0" dirty="0">
                <a:solidFill>
                  <a:srgbClr val="FF0000"/>
                </a:solidFill>
                <a:latin typeface="Arial" charset="0"/>
                <a:ea typeface="ＭＳ Ｐゴシック" charset="-128"/>
              </a:rPr>
              <a:t>.</a:t>
            </a:r>
          </a:p>
        </p:txBody>
      </p:sp>
      <p:sp>
        <p:nvSpPr>
          <p:cNvPr id="5" name="Segnaposto contenuto 3"/>
          <p:cNvSpPr txBox="1">
            <a:spLocks/>
          </p:cNvSpPr>
          <p:nvPr/>
        </p:nvSpPr>
        <p:spPr>
          <a:xfrm>
            <a:off x="2057400" y="228600"/>
            <a:ext cx="4953000" cy="762000"/>
          </a:xfr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r>
              <a:rPr lang="en-US" sz="2400" dirty="0" smtClean="0">
                <a:solidFill>
                  <a:schemeClr val="bg1"/>
                </a:solidFill>
                <a:latin typeface="+mj-lt"/>
              </a:rPr>
              <a:t>CEOS Seismic Hazard Demonstrator  Objectives</a:t>
            </a:r>
            <a:endParaRPr lang="it-IT" sz="2400" dirty="0">
              <a:solidFill>
                <a:schemeClr val="bg1"/>
              </a:solidFill>
              <a:latin typeface="+mj-lt"/>
            </a:endParaRPr>
          </a:p>
        </p:txBody>
      </p:sp>
    </p:spTree>
    <p:extLst>
      <p:ext uri="{BB962C8B-B14F-4D97-AF65-F5344CB8AC3E}">
        <p14:creationId xmlns:p14="http://schemas.microsoft.com/office/powerpoint/2010/main" val="327034776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7E98B-EA3D-3D4F-9B3D-5C72D745AAB6}"/>
              </a:ext>
            </a:extLst>
          </p:cNvPr>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a:extLst>
              <a:ext uri="{FF2B5EF4-FFF2-40B4-BE49-F238E27FC236}">
                <a16:creationId xmlns:a16="http://schemas.microsoft.com/office/drawing/2014/main" id="{6D6F17FA-1BC8-F743-B53A-7CAAF9EB3526}"/>
              </a:ext>
            </a:extLst>
          </p:cNvPr>
          <p:cNvSpPr>
            <a:spLocks noGrp="1"/>
          </p:cNvSpPr>
          <p:nvPr>
            <p:ph sz="quarter" idx="10"/>
          </p:nvPr>
        </p:nvSpPr>
        <p:spPr>
          <a:xfrm>
            <a:off x="457200" y="1371600"/>
            <a:ext cx="8153400" cy="4724400"/>
          </a:xfrm>
        </p:spPr>
        <p:txBody>
          <a:bodyPr/>
          <a:lstStyle/>
          <a:p>
            <a:r>
              <a:rPr lang="en-US" sz="2400" dirty="0" smtClean="0"/>
              <a:t>WG Disasters activities</a:t>
            </a:r>
          </a:p>
          <a:p>
            <a:r>
              <a:rPr lang="en-US" sz="2400" dirty="0"/>
              <a:t>Team Achievements and Planned Outcomes </a:t>
            </a:r>
          </a:p>
          <a:p>
            <a:r>
              <a:rPr lang="en-US" sz="2400" dirty="0"/>
              <a:t>Synergy </a:t>
            </a:r>
            <a:r>
              <a:rPr lang="en-US" sz="2400" dirty="0" smtClean="0"/>
              <a:t>among teams and outreach to other CEOS members</a:t>
            </a:r>
            <a:endParaRPr lang="en-US" sz="2400" dirty="0"/>
          </a:p>
          <a:p>
            <a:r>
              <a:rPr lang="en-US" sz="2400" dirty="0"/>
              <a:t>Sustainable commitment </a:t>
            </a:r>
          </a:p>
          <a:p>
            <a:r>
              <a:rPr lang="en-US" sz="2400" u="sng" dirty="0" smtClean="0"/>
              <a:t>Items for decision at SIT-33</a:t>
            </a:r>
            <a:r>
              <a:rPr lang="en-US" sz="2400" dirty="0" smtClean="0"/>
              <a:t>:</a:t>
            </a:r>
          </a:p>
          <a:p>
            <a:pPr lvl="1"/>
            <a:r>
              <a:rPr lang="en-US" sz="2400" dirty="0" smtClean="0"/>
              <a:t>Proposal for a CEOS Volcano Demonstrator</a:t>
            </a:r>
          </a:p>
          <a:p>
            <a:pPr lvl="1"/>
            <a:r>
              <a:rPr lang="en-US" sz="2400" dirty="0" smtClean="0"/>
              <a:t>Proposal for a CEOS Seismic Hazard Demonstrator</a:t>
            </a:r>
          </a:p>
          <a:p>
            <a:pPr lvl="1"/>
            <a:r>
              <a:rPr lang="en-US" sz="2400" dirty="0"/>
              <a:t>Proposal for the </a:t>
            </a:r>
            <a:r>
              <a:rPr lang="en-US" sz="2400" dirty="0" smtClean="0"/>
              <a:t>1st </a:t>
            </a:r>
            <a:r>
              <a:rPr lang="en-US" sz="2400" dirty="0"/>
              <a:t>GEODARMA </a:t>
            </a:r>
            <a:r>
              <a:rPr lang="en-US" sz="2400" dirty="0" smtClean="0"/>
              <a:t>pilot project</a:t>
            </a:r>
            <a:endParaRPr lang="en-US" sz="2400" dirty="0"/>
          </a:p>
        </p:txBody>
      </p:sp>
      <p:sp>
        <p:nvSpPr>
          <p:cNvPr id="4" name="Content Placeholder 3">
            <a:extLst>
              <a:ext uri="{FF2B5EF4-FFF2-40B4-BE49-F238E27FC236}">
                <a16:creationId xmlns:a16="http://schemas.microsoft.com/office/drawing/2014/main" id="{C631139E-C6E7-3145-89C0-2E1C06280205}"/>
              </a:ext>
            </a:extLst>
          </p:cNvPr>
          <p:cNvSpPr>
            <a:spLocks noGrp="1"/>
          </p:cNvSpPr>
          <p:nvPr>
            <p:ph sz="quarter" idx="11"/>
          </p:nvPr>
        </p:nvSpPr>
        <p:spPr/>
        <p:txBody>
          <a:bodyPr/>
          <a:lstStyle/>
          <a:p>
            <a:r>
              <a:rPr lang="en-US" dirty="0" smtClean="0"/>
              <a:t>Overview</a:t>
            </a:r>
            <a:endParaRPr lang="en-US" dirty="0"/>
          </a:p>
        </p:txBody>
      </p:sp>
    </p:spTree>
    <p:extLst>
      <p:ext uri="{BB962C8B-B14F-4D97-AF65-F5344CB8AC3E}">
        <p14:creationId xmlns:p14="http://schemas.microsoft.com/office/powerpoint/2010/main" val="211434244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57400" y="137347"/>
            <a:ext cx="6403032" cy="8384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defTabSz="914400" eaLnBrk="1" hangingPunct="1"/>
            <a:r>
              <a:rPr lang="en-GB" altLang="ja-JP" b="0" dirty="0" smtClean="0">
                <a:latin typeface="+mj-lt"/>
                <a:ea typeface="Calibri" charset="0"/>
                <a:cs typeface="Calibri" charset="0"/>
              </a:rPr>
              <a:t>User Benefits</a:t>
            </a:r>
            <a:endParaRPr lang="en-US" b="0" dirty="0">
              <a:latin typeface="+mj-lt"/>
              <a:ea typeface="Calibri" charset="0"/>
              <a:cs typeface="Calibri" charset="0"/>
            </a:endParaRPr>
          </a:p>
        </p:txBody>
      </p:sp>
      <p:sp>
        <p:nvSpPr>
          <p:cNvPr id="3" name="Rectangle 2"/>
          <p:cNvSpPr/>
          <p:nvPr/>
        </p:nvSpPr>
        <p:spPr bwMode="auto">
          <a:xfrm>
            <a:off x="145143" y="1422400"/>
            <a:ext cx="8897257" cy="507831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just"/>
            <a:r>
              <a:rPr lang="en-US" dirty="0"/>
              <a:t>It is needed to better address the </a:t>
            </a:r>
            <a:r>
              <a:rPr lang="en-US" dirty="0" smtClean="0"/>
              <a:t>different segments </a:t>
            </a:r>
            <a:r>
              <a:rPr lang="en-US" dirty="0"/>
              <a:t>of the </a:t>
            </a:r>
            <a:r>
              <a:rPr lang="en-US" dirty="0" smtClean="0"/>
              <a:t>user base:</a:t>
            </a:r>
            <a:endParaRPr lang="en-US" b="1" i="1" dirty="0" smtClean="0">
              <a:solidFill>
                <a:schemeClr val="accent6">
                  <a:lumMod val="75000"/>
                </a:schemeClr>
              </a:solidFill>
            </a:endParaRPr>
          </a:p>
          <a:p>
            <a:pPr marL="342900" indent="-342900" algn="just">
              <a:buFont typeface="+mj-lt"/>
              <a:buAutoNum type="alphaUcPeriod"/>
            </a:pPr>
            <a:endParaRPr lang="en-US" b="1" i="1" dirty="0">
              <a:solidFill>
                <a:schemeClr val="accent6">
                  <a:lumMod val="75000"/>
                </a:schemeClr>
              </a:solidFill>
            </a:endParaRPr>
          </a:p>
          <a:p>
            <a:pPr marL="342900" indent="-342900" algn="just">
              <a:buFont typeface="+mj-lt"/>
              <a:buAutoNum type="alphaUcPeriod"/>
            </a:pPr>
            <a:r>
              <a:rPr lang="en-US" b="1" i="1" dirty="0" smtClean="0">
                <a:solidFill>
                  <a:schemeClr val="accent6">
                    <a:lumMod val="75000"/>
                  </a:schemeClr>
                </a:solidFill>
              </a:rPr>
              <a:t>Academia: </a:t>
            </a:r>
            <a:r>
              <a:rPr lang="en-US" dirty="0"/>
              <a:t>able to access data for scientific research.</a:t>
            </a:r>
          </a:p>
          <a:p>
            <a:pPr marL="285750" indent="-285750" algn="just">
              <a:buFontTx/>
              <a:buChar char="-"/>
            </a:pPr>
            <a:endParaRPr lang="en-CA" b="1" i="1" dirty="0" smtClean="0">
              <a:solidFill>
                <a:schemeClr val="accent6">
                  <a:lumMod val="75000"/>
                </a:schemeClr>
              </a:solidFill>
            </a:endParaRPr>
          </a:p>
          <a:p>
            <a:pPr marL="342900" indent="-342900" algn="just">
              <a:buFont typeface="+mj-lt"/>
              <a:buAutoNum type="alphaUcPeriod" startAt="2"/>
            </a:pPr>
            <a:r>
              <a:rPr lang="en-CA" b="1" i="1" dirty="0" smtClean="0">
                <a:solidFill>
                  <a:schemeClr val="accent6">
                    <a:lumMod val="75000"/>
                  </a:schemeClr>
                </a:solidFill>
              </a:rPr>
              <a:t>Expert users from geoscience </a:t>
            </a:r>
            <a:r>
              <a:rPr lang="en-CA" b="1" i="1" dirty="0">
                <a:solidFill>
                  <a:schemeClr val="accent6">
                    <a:lumMod val="75000"/>
                  </a:schemeClr>
                </a:solidFill>
              </a:rPr>
              <a:t>centers </a:t>
            </a:r>
            <a:r>
              <a:rPr lang="en-CA" b="1" i="1" dirty="0" smtClean="0">
                <a:solidFill>
                  <a:schemeClr val="accent6">
                    <a:lumMod val="75000"/>
                  </a:schemeClr>
                </a:solidFill>
              </a:rPr>
              <a:t>(e.g. those from the Seismic pilot activity)</a:t>
            </a:r>
            <a:r>
              <a:rPr lang="en-CA" b="1" i="1" dirty="0" smtClean="0"/>
              <a:t>:</a:t>
            </a:r>
            <a:r>
              <a:rPr lang="en-US" dirty="0" smtClean="0"/>
              <a:t> will be able to:</a:t>
            </a:r>
          </a:p>
          <a:p>
            <a:pPr marL="1257300" lvl="2" indent="-342900" algn="just">
              <a:buFont typeface="+mj-lt"/>
              <a:buAutoNum type="alphaLcParenR"/>
            </a:pPr>
            <a:r>
              <a:rPr lang="en-US" dirty="0" smtClean="0"/>
              <a:t>access EO data that many wouldn’t afford to procure</a:t>
            </a:r>
          </a:p>
          <a:p>
            <a:pPr marL="1257300" lvl="2" indent="-342900" algn="just">
              <a:buFont typeface="+mj-lt"/>
              <a:buAutoNum type="alphaLcParenR"/>
            </a:pPr>
            <a:r>
              <a:rPr lang="en-US" dirty="0" smtClean="0"/>
              <a:t>provide accurate information to support end users </a:t>
            </a:r>
          </a:p>
          <a:p>
            <a:pPr algn="just"/>
            <a:r>
              <a:rPr lang="en-US" b="1" i="1" dirty="0"/>
              <a:t> </a:t>
            </a:r>
            <a:endParaRPr lang="fr-FR" dirty="0"/>
          </a:p>
          <a:p>
            <a:pPr marL="342900" indent="-342900" algn="just">
              <a:buFont typeface="+mj-lt"/>
              <a:buAutoNum type="alphaUcPeriod" startAt="3"/>
            </a:pPr>
            <a:r>
              <a:rPr lang="en-CA" b="1" i="1" dirty="0" smtClean="0">
                <a:solidFill>
                  <a:schemeClr val="accent6">
                    <a:lumMod val="75000"/>
                  </a:schemeClr>
                </a:solidFill>
              </a:rPr>
              <a:t>Geoscience </a:t>
            </a:r>
            <a:r>
              <a:rPr lang="en-CA" b="1" i="1" dirty="0">
                <a:solidFill>
                  <a:schemeClr val="accent6">
                    <a:lumMod val="75000"/>
                  </a:schemeClr>
                </a:solidFill>
              </a:rPr>
              <a:t>centers doing research or </a:t>
            </a:r>
            <a:r>
              <a:rPr lang="en-CA" b="1" i="1" dirty="0" smtClean="0">
                <a:solidFill>
                  <a:schemeClr val="accent6">
                    <a:lumMod val="75000"/>
                  </a:schemeClr>
                </a:solidFill>
              </a:rPr>
              <a:t>operations (e.g. with a mandate </a:t>
            </a:r>
            <a:r>
              <a:rPr lang="en-CA" b="1" i="1" dirty="0">
                <a:solidFill>
                  <a:schemeClr val="accent6">
                    <a:lumMod val="75000"/>
                  </a:schemeClr>
                </a:solidFill>
              </a:rPr>
              <a:t>to provide technical advice to national </a:t>
            </a:r>
            <a:r>
              <a:rPr lang="en-CA" b="1" i="1" dirty="0" smtClean="0">
                <a:solidFill>
                  <a:schemeClr val="accent6">
                    <a:lumMod val="75000"/>
                  </a:schemeClr>
                </a:solidFill>
              </a:rPr>
              <a:t>Disaster Response authorities)</a:t>
            </a:r>
            <a:r>
              <a:rPr lang="en-CA" dirty="0" smtClean="0">
                <a:solidFill>
                  <a:schemeClr val="accent6">
                    <a:lumMod val="75000"/>
                  </a:schemeClr>
                </a:solidFill>
              </a:rPr>
              <a:t> </a:t>
            </a:r>
            <a:r>
              <a:rPr lang="en-US" dirty="0"/>
              <a:t>will retrieve </a:t>
            </a:r>
            <a:r>
              <a:rPr lang="en-US" dirty="0" smtClean="0"/>
              <a:t>advanced </a:t>
            </a:r>
            <a:r>
              <a:rPr lang="en-US" dirty="0"/>
              <a:t>science </a:t>
            </a:r>
            <a:r>
              <a:rPr lang="en-US" dirty="0" smtClean="0"/>
              <a:t>products from expert users (</a:t>
            </a:r>
            <a:r>
              <a:rPr lang="en-US" i="1" dirty="0" smtClean="0"/>
              <a:t>B</a:t>
            </a:r>
            <a:r>
              <a:rPr lang="en-US" dirty="0" smtClean="0"/>
              <a:t>) to </a:t>
            </a:r>
            <a:r>
              <a:rPr lang="en-US" b="1" dirty="0" err="1"/>
              <a:t>analyse</a:t>
            </a:r>
            <a:r>
              <a:rPr lang="en-US" b="1" dirty="0"/>
              <a:t> the events and the impact</a:t>
            </a:r>
            <a:r>
              <a:rPr lang="en-US" dirty="0"/>
              <a:t> and </a:t>
            </a:r>
            <a:r>
              <a:rPr lang="en-US" b="1" dirty="0"/>
              <a:t>better support the decision making process</a:t>
            </a:r>
            <a:r>
              <a:rPr lang="en-US" dirty="0" smtClean="0"/>
              <a:t>.</a:t>
            </a:r>
          </a:p>
          <a:p>
            <a:pPr marL="342900" indent="-342900" algn="just">
              <a:buFont typeface="+mj-lt"/>
              <a:buAutoNum type="alphaUcPeriod" startAt="3"/>
            </a:pPr>
            <a:endParaRPr lang="en-US" dirty="0" smtClean="0"/>
          </a:p>
          <a:p>
            <a:pPr marL="342900" indent="-342900" algn="just">
              <a:buFont typeface="+mj-lt"/>
              <a:buAutoNum type="alphaUcPeriod" startAt="3"/>
            </a:pPr>
            <a:r>
              <a:rPr lang="en-US" b="1" i="1" dirty="0">
                <a:solidFill>
                  <a:schemeClr val="accent6">
                    <a:lumMod val="75000"/>
                  </a:schemeClr>
                </a:solidFill>
              </a:rPr>
              <a:t>Decision makers (e.g. Civil </a:t>
            </a:r>
            <a:r>
              <a:rPr lang="en-US" b="1" i="1" dirty="0" smtClean="0">
                <a:solidFill>
                  <a:schemeClr val="accent6">
                    <a:lumMod val="75000"/>
                  </a:schemeClr>
                </a:solidFill>
              </a:rPr>
              <a:t>Protection agencies) </a:t>
            </a:r>
            <a:r>
              <a:rPr lang="en-US" dirty="0" smtClean="0"/>
              <a:t>that typically would receive results (e.g. scientific advice &amp; reports) from the CEOS activity without necessarily being formally engaged. </a:t>
            </a:r>
            <a:endParaRPr lang="fr-FR" dirty="0"/>
          </a:p>
          <a:p>
            <a:pPr algn="just"/>
            <a:r>
              <a:rPr lang="en-US" dirty="0"/>
              <a:t> </a:t>
            </a:r>
            <a:endParaRPr lang="en-US" dirty="0" smtClean="0"/>
          </a:p>
        </p:txBody>
      </p:sp>
      <p:sp>
        <p:nvSpPr>
          <p:cNvPr id="4" name="Segnaposto numero diapositiva 3"/>
          <p:cNvSpPr>
            <a:spLocks noGrp="1"/>
          </p:cNvSpPr>
          <p:nvPr>
            <p:ph type="sldNum" sz="quarter" idx="12"/>
          </p:nvPr>
        </p:nvSpPr>
        <p:spPr/>
        <p:txBody>
          <a:bodyPr/>
          <a:lstStyle/>
          <a:p>
            <a:fld id="{4A219A2D-7A8E-4EFE-9F3E-17B367763FA8}" type="slidenum">
              <a:rPr lang="en-US" smtClean="0"/>
              <a:t>20</a:t>
            </a:fld>
            <a:endParaRPr lang="en-US"/>
          </a:p>
        </p:txBody>
      </p:sp>
    </p:spTree>
    <p:extLst>
      <p:ext uri="{BB962C8B-B14F-4D97-AF65-F5344CB8AC3E}">
        <p14:creationId xmlns:p14="http://schemas.microsoft.com/office/powerpoint/2010/main" val="100873733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741A4-A864-49A7-944A-A05ED55E0BC5}" type="slidenum">
              <a:rPr lang="fr-FR" smtClean="0"/>
              <a:pPr/>
              <a:t>21</a:t>
            </a:fld>
            <a:endParaRPr lang="fr-FR"/>
          </a:p>
        </p:txBody>
      </p:sp>
      <p:sp>
        <p:nvSpPr>
          <p:cNvPr id="2" name="Title 1"/>
          <p:cNvSpPr>
            <a:spLocks noGrp="1"/>
          </p:cNvSpPr>
          <p:nvPr>
            <p:ph type="title" idx="4294967295"/>
          </p:nvPr>
        </p:nvSpPr>
        <p:spPr>
          <a:xfrm>
            <a:off x="1981200" y="294751"/>
            <a:ext cx="7524328" cy="1143000"/>
          </a:xfrm>
        </p:spPr>
        <p:txBody>
          <a:bodyPr>
            <a:normAutofit/>
          </a:bodyPr>
          <a:lstStyle/>
          <a:p>
            <a:pPr algn="l"/>
            <a:r>
              <a:rPr lang="en-US" dirty="0" smtClean="0">
                <a:effectLst>
                  <a:outerShdw blurRad="38100" dist="38100" dir="2700000" algn="tl">
                    <a:srgbClr val="000000">
                      <a:alpha val="43137"/>
                    </a:srgbClr>
                  </a:outerShdw>
                </a:effectLst>
                <a:latin typeface="+mj-lt"/>
              </a:rPr>
              <a:t>Proposed data volumes</a:t>
            </a:r>
            <a:endParaRPr lang="el-GR" dirty="0">
              <a:effectLst>
                <a:outerShdw blurRad="38100" dist="38100" dir="2700000" algn="tl">
                  <a:srgbClr val="000000">
                    <a:alpha val="43137"/>
                  </a:srgbClr>
                </a:outerShdw>
              </a:effectLst>
              <a:latin typeface="+mj-lt"/>
            </a:endParaRPr>
          </a:p>
        </p:txBody>
      </p:sp>
      <p:sp>
        <p:nvSpPr>
          <p:cNvPr id="6" name="Rectangle 5"/>
          <p:cNvSpPr/>
          <p:nvPr/>
        </p:nvSpPr>
        <p:spPr bwMode="auto">
          <a:xfrm>
            <a:off x="486768" y="5805264"/>
            <a:ext cx="8136904" cy="72008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500" b="0" i="0" u="none" strike="noStrike" cap="none" normalizeH="0" baseline="0" smtClean="0">
              <a:ln>
                <a:noFill/>
              </a:ln>
              <a:solidFill>
                <a:srgbClr val="000000"/>
              </a:solidFill>
              <a:effectLst/>
              <a:latin typeface="Tahoma" pitchFamily="34" charset="0"/>
            </a:endParaRPr>
          </a:p>
        </p:txBody>
      </p:sp>
      <p:sp>
        <p:nvSpPr>
          <p:cNvPr id="7" name="Text Placeholder 3"/>
          <p:cNvSpPr txBox="1">
            <a:spLocks/>
          </p:cNvSpPr>
          <p:nvPr/>
        </p:nvSpPr>
        <p:spPr>
          <a:xfrm>
            <a:off x="179388" y="3233662"/>
            <a:ext cx="8744388" cy="1798526"/>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algn="just">
              <a:spcAft>
                <a:spcPts val="0"/>
              </a:spcAft>
            </a:pPr>
            <a:r>
              <a:rPr lang="en-US" sz="1600" kern="0" dirty="0" smtClean="0">
                <a:latin typeface="+mn-lt"/>
                <a:ea typeface="MS Mincho"/>
                <a:cs typeface="Times New Roman"/>
              </a:rPr>
              <a:t>Other EO data collections (SAR and Optical including VHRO) to be exploited with processing without download (EO data are accessed by the processing environment but the user can only download the value adding product).</a:t>
            </a:r>
            <a:endParaRPr lang="en-US" sz="1600" kern="0" dirty="0">
              <a:latin typeface="+mn-lt"/>
              <a:ea typeface="MS Mincho"/>
              <a:cs typeface="Times New Roman"/>
            </a:endParaRPr>
          </a:p>
          <a:p>
            <a:pPr algn="just">
              <a:spcAft>
                <a:spcPts val="0"/>
              </a:spcAft>
            </a:pPr>
            <a:endParaRPr lang="en-US" sz="1600" kern="0" dirty="0" smtClean="0">
              <a:latin typeface="+mn-lt"/>
              <a:ea typeface="MS Mincho"/>
              <a:cs typeface="Times New Roman"/>
            </a:endParaRPr>
          </a:p>
          <a:p>
            <a:pPr algn="just">
              <a:spcAft>
                <a:spcPts val="0"/>
              </a:spcAft>
            </a:pPr>
            <a:endParaRPr lang="en-US" sz="1600" kern="0" dirty="0">
              <a:latin typeface="+mn-lt"/>
              <a:ea typeface="MS Mincho"/>
              <a:cs typeface="Times New Roman"/>
            </a:endParaRPr>
          </a:p>
          <a:p>
            <a:pPr marL="0" indent="0" algn="just">
              <a:spcAft>
                <a:spcPts val="0"/>
              </a:spcAft>
              <a:buNone/>
            </a:pPr>
            <a:r>
              <a:rPr lang="en-US" sz="1600" kern="0" dirty="0" smtClean="0">
                <a:latin typeface="+mn-lt"/>
                <a:ea typeface="MS Mincho"/>
                <a:cs typeface="Times New Roman"/>
              </a:rPr>
              <a:t>Comparison with Quota provided to the Seismic Hazards Pilot:</a:t>
            </a:r>
            <a:endParaRPr lang="fr-FR" sz="1600" kern="0" dirty="0" smtClean="0">
              <a:latin typeface="+mn-lt"/>
              <a:ea typeface="MS Mincho"/>
              <a:cs typeface="Times New Roman"/>
            </a:endParaRPr>
          </a:p>
          <a:p>
            <a:pPr marL="0" indent="0">
              <a:lnSpc>
                <a:spcPct val="80000"/>
              </a:lnSpc>
              <a:buNone/>
            </a:pPr>
            <a:endParaRPr lang="en-US" sz="2000" kern="0" dirty="0" smtClean="0">
              <a:latin typeface="Calibri" charset="0"/>
              <a:ea typeface="MS PGothic" charset="0"/>
            </a:endParaRPr>
          </a:p>
          <a:p>
            <a:pPr marL="0" indent="0">
              <a:lnSpc>
                <a:spcPct val="80000"/>
              </a:lnSpc>
              <a:buNone/>
            </a:pPr>
            <a:endParaRPr lang="en-US" sz="2000" kern="0" dirty="0">
              <a:latin typeface="Calibri" charset="0"/>
              <a:ea typeface="MS PGothic"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2596264947"/>
              </p:ext>
            </p:extLst>
          </p:nvPr>
        </p:nvGraphicFramePr>
        <p:xfrm>
          <a:off x="179388" y="1696429"/>
          <a:ext cx="8848499" cy="2042160"/>
        </p:xfrm>
        <a:graphic>
          <a:graphicData uri="http://schemas.openxmlformats.org/drawingml/2006/table">
            <a:tbl>
              <a:tblPr firstRow="1" bandRow="1"/>
              <a:tblGrid>
                <a:gridCol w="1749783">
                  <a:extLst>
                    <a:ext uri="{9D8B030D-6E8A-4147-A177-3AD203B41FA5}">
                      <a16:colId xmlns:a16="http://schemas.microsoft.com/office/drawing/2014/main" val="20000"/>
                    </a:ext>
                  </a:extLst>
                </a:gridCol>
                <a:gridCol w="1536395">
                  <a:extLst>
                    <a:ext uri="{9D8B030D-6E8A-4147-A177-3AD203B41FA5}">
                      <a16:colId xmlns:a16="http://schemas.microsoft.com/office/drawing/2014/main" val="20001"/>
                    </a:ext>
                  </a:extLst>
                </a:gridCol>
                <a:gridCol w="981586">
                  <a:extLst>
                    <a:ext uri="{9D8B030D-6E8A-4147-A177-3AD203B41FA5}">
                      <a16:colId xmlns:a16="http://schemas.microsoft.com/office/drawing/2014/main" val="20002"/>
                    </a:ext>
                  </a:extLst>
                </a:gridCol>
                <a:gridCol w="1169877">
                  <a:extLst>
                    <a:ext uri="{9D8B030D-6E8A-4147-A177-3AD203B41FA5}">
                      <a16:colId xmlns:a16="http://schemas.microsoft.com/office/drawing/2014/main" val="20003"/>
                    </a:ext>
                  </a:extLst>
                </a:gridCol>
                <a:gridCol w="1191619">
                  <a:extLst>
                    <a:ext uri="{9D8B030D-6E8A-4147-A177-3AD203B41FA5}">
                      <a16:colId xmlns:a16="http://schemas.microsoft.com/office/drawing/2014/main" val="20004"/>
                    </a:ext>
                  </a:extLst>
                </a:gridCol>
                <a:gridCol w="1039952">
                  <a:extLst>
                    <a:ext uri="{9D8B030D-6E8A-4147-A177-3AD203B41FA5}">
                      <a16:colId xmlns:a16="http://schemas.microsoft.com/office/drawing/2014/main" val="20005"/>
                    </a:ext>
                  </a:extLst>
                </a:gridCol>
                <a:gridCol w="1179287">
                  <a:extLst>
                    <a:ext uri="{9D8B030D-6E8A-4147-A177-3AD203B41FA5}">
                      <a16:colId xmlns:a16="http://schemas.microsoft.com/office/drawing/2014/main" val="20006"/>
                    </a:ext>
                  </a:extLst>
                </a:gridCol>
              </a:tblGrid>
              <a:tr h="535050">
                <a:tc>
                  <a:txBody>
                    <a:bodyPr/>
                    <a:lstStyle/>
                    <a:p>
                      <a:pPr algn="ctr">
                        <a:spcAft>
                          <a:spcPts val="0"/>
                        </a:spcAft>
                      </a:pPr>
                      <a:r>
                        <a:rPr lang="en-US" sz="1400" b="1" kern="1200" dirty="0">
                          <a:solidFill>
                            <a:srgbClr val="FFFFFF"/>
                          </a:solidFill>
                          <a:effectLst/>
                          <a:latin typeface="Arial"/>
                          <a:ea typeface="Times New Roman"/>
                          <a:cs typeface="Times New Roman"/>
                        </a:rPr>
                        <a:t>Agency</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Aft>
                          <a:spcPts val="0"/>
                        </a:spcAft>
                      </a:pPr>
                      <a:r>
                        <a:rPr lang="en-US" sz="1400" b="1" kern="1200" dirty="0">
                          <a:solidFill>
                            <a:srgbClr val="FFFFFF"/>
                          </a:solidFill>
                          <a:effectLst/>
                          <a:latin typeface="Arial"/>
                          <a:ea typeface="Times New Roman"/>
                          <a:cs typeface="Times New Roman"/>
                        </a:rPr>
                        <a:t>ASI</a:t>
                      </a:r>
                      <a:endParaRPr lang="fr-FR" sz="1400" dirty="0">
                        <a:effectLst/>
                        <a:latin typeface="Cambria"/>
                        <a:ea typeface="MS Mincho"/>
                        <a:cs typeface="Times New Roman"/>
                      </a:endParaRPr>
                    </a:p>
                    <a:p>
                      <a:pPr algn="ctr">
                        <a:spcAft>
                          <a:spcPts val="0"/>
                        </a:spcAft>
                      </a:pPr>
                      <a:r>
                        <a:rPr lang="en-US" sz="1400" b="1" kern="1200" dirty="0" smtClean="0">
                          <a:solidFill>
                            <a:srgbClr val="FFFFFF"/>
                          </a:solidFill>
                          <a:effectLst/>
                          <a:latin typeface="Arial"/>
                          <a:ea typeface="Times New Roman"/>
                          <a:cs typeface="Times New Roman"/>
                        </a:rPr>
                        <a:t>Cosmo-</a:t>
                      </a:r>
                      <a:r>
                        <a:rPr lang="en-US" sz="1400" b="1" kern="1200" dirty="0" err="1" smtClean="0">
                          <a:solidFill>
                            <a:srgbClr val="FFFFFF"/>
                          </a:solidFill>
                          <a:effectLst/>
                          <a:latin typeface="Arial"/>
                          <a:ea typeface="Times New Roman"/>
                          <a:cs typeface="Times New Roman"/>
                        </a:rPr>
                        <a:t>SkyMed</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Aft>
                          <a:spcPts val="0"/>
                        </a:spcAft>
                      </a:pPr>
                      <a:r>
                        <a:rPr lang="en-US" sz="1400" b="1" kern="1200">
                          <a:solidFill>
                            <a:srgbClr val="FFFFFF"/>
                          </a:solidFill>
                          <a:effectLst/>
                          <a:latin typeface="Arial"/>
                          <a:ea typeface="Times New Roman"/>
                          <a:cs typeface="Times New Roman"/>
                        </a:rPr>
                        <a:t>CNES</a:t>
                      </a:r>
                      <a:endParaRPr lang="fr-FR" sz="1400">
                        <a:effectLst/>
                        <a:latin typeface="Cambria"/>
                        <a:ea typeface="MS Mincho"/>
                        <a:cs typeface="Times New Roman"/>
                      </a:endParaRPr>
                    </a:p>
                    <a:p>
                      <a:pPr algn="ctr">
                        <a:spcAft>
                          <a:spcPts val="0"/>
                        </a:spcAft>
                      </a:pPr>
                      <a:r>
                        <a:rPr lang="en-US" sz="1400" b="1" kern="1200">
                          <a:solidFill>
                            <a:srgbClr val="FFFFFF"/>
                          </a:solidFill>
                          <a:effectLst/>
                          <a:latin typeface="Arial"/>
                          <a:ea typeface="Times New Roman"/>
                          <a:cs typeface="Times New Roman"/>
                        </a:rPr>
                        <a:t>Pleiades</a:t>
                      </a:r>
                      <a:endParaRPr lang="fr-FR" sz="140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Aft>
                          <a:spcPts val="0"/>
                        </a:spcAft>
                      </a:pPr>
                      <a:r>
                        <a:rPr lang="en-US" sz="1400" b="1" kern="1200" dirty="0">
                          <a:solidFill>
                            <a:srgbClr val="FFFFFF"/>
                          </a:solidFill>
                          <a:effectLst/>
                          <a:latin typeface="Arial"/>
                          <a:ea typeface="Times New Roman"/>
                          <a:cs typeface="Times New Roman"/>
                        </a:rPr>
                        <a:t>CSA</a:t>
                      </a:r>
                      <a:endParaRPr lang="fr-FR" sz="1400" dirty="0">
                        <a:effectLst/>
                        <a:latin typeface="Cambria"/>
                        <a:ea typeface="MS Mincho"/>
                        <a:cs typeface="Times New Roman"/>
                      </a:endParaRPr>
                    </a:p>
                    <a:p>
                      <a:pPr algn="ctr">
                        <a:spcAft>
                          <a:spcPts val="0"/>
                        </a:spcAft>
                      </a:pPr>
                      <a:r>
                        <a:rPr lang="en-US" sz="1400" b="1" kern="1200" dirty="0">
                          <a:solidFill>
                            <a:srgbClr val="FFFFFF"/>
                          </a:solidFill>
                          <a:effectLst/>
                          <a:latin typeface="Arial"/>
                          <a:ea typeface="Times New Roman"/>
                          <a:cs typeface="Times New Roman"/>
                        </a:rPr>
                        <a:t>RADARSAT</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Aft>
                          <a:spcPts val="0"/>
                        </a:spcAft>
                      </a:pPr>
                      <a:r>
                        <a:rPr lang="en-US" sz="1400" b="1" kern="1200">
                          <a:solidFill>
                            <a:srgbClr val="FFFFFF"/>
                          </a:solidFill>
                          <a:effectLst/>
                          <a:latin typeface="Arial"/>
                          <a:ea typeface="Times New Roman"/>
                          <a:cs typeface="Times New Roman"/>
                        </a:rPr>
                        <a:t>DLR</a:t>
                      </a:r>
                      <a:endParaRPr lang="fr-FR" sz="1400">
                        <a:effectLst/>
                        <a:latin typeface="Cambria"/>
                        <a:ea typeface="MS Mincho"/>
                        <a:cs typeface="Times New Roman"/>
                      </a:endParaRPr>
                    </a:p>
                    <a:p>
                      <a:pPr algn="ctr">
                        <a:spcAft>
                          <a:spcPts val="0"/>
                        </a:spcAft>
                      </a:pPr>
                      <a:r>
                        <a:rPr lang="en-US" sz="1400" b="1" kern="1200">
                          <a:solidFill>
                            <a:srgbClr val="FFFFFF"/>
                          </a:solidFill>
                          <a:effectLst/>
                          <a:latin typeface="Arial"/>
                          <a:ea typeface="Times New Roman"/>
                          <a:cs typeface="Times New Roman"/>
                        </a:rPr>
                        <a:t>TerraSAR-X</a:t>
                      </a:r>
                      <a:endParaRPr lang="fr-FR" sz="140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Aft>
                          <a:spcPts val="0"/>
                        </a:spcAft>
                      </a:pPr>
                      <a:r>
                        <a:rPr lang="it-IT" sz="1400" b="1" kern="1200" dirty="0" smtClean="0">
                          <a:solidFill>
                            <a:srgbClr val="FFFFFF"/>
                          </a:solidFill>
                          <a:effectLst/>
                          <a:latin typeface="Arial"/>
                          <a:ea typeface="Times New Roman"/>
                          <a:cs typeface="Times New Roman"/>
                        </a:rPr>
                        <a:t>EU</a:t>
                      </a:r>
                      <a:endParaRPr lang="fr-FR" sz="1400" dirty="0">
                        <a:effectLst/>
                        <a:latin typeface="Cambria"/>
                        <a:ea typeface="MS Mincho"/>
                        <a:cs typeface="Times New Roman"/>
                      </a:endParaRPr>
                    </a:p>
                    <a:p>
                      <a:pPr algn="ctr">
                        <a:spcAft>
                          <a:spcPts val="0"/>
                        </a:spcAft>
                      </a:pPr>
                      <a:r>
                        <a:rPr lang="en-US" sz="1400" b="1" kern="1200" dirty="0">
                          <a:solidFill>
                            <a:srgbClr val="FFFFFF"/>
                          </a:solidFill>
                          <a:effectLst/>
                          <a:latin typeface="Arial"/>
                          <a:ea typeface="Times New Roman"/>
                          <a:cs typeface="Times New Roman"/>
                        </a:rPr>
                        <a:t>Sentinel-1 &amp; 2</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spcAft>
                          <a:spcPts val="0"/>
                        </a:spcAft>
                      </a:pPr>
                      <a:r>
                        <a:rPr lang="en-US" sz="1400" b="1" kern="1200">
                          <a:solidFill>
                            <a:srgbClr val="FFFFFF"/>
                          </a:solidFill>
                          <a:effectLst/>
                          <a:latin typeface="Arial"/>
                          <a:ea typeface="Times New Roman"/>
                          <a:cs typeface="Times New Roman"/>
                        </a:rPr>
                        <a:t>JAXA </a:t>
                      </a:r>
                      <a:endParaRPr lang="fr-FR" sz="1400">
                        <a:effectLst/>
                        <a:latin typeface="Cambria"/>
                        <a:ea typeface="MS Mincho"/>
                        <a:cs typeface="Times New Roman"/>
                      </a:endParaRPr>
                    </a:p>
                    <a:p>
                      <a:pPr algn="ctr">
                        <a:spcAft>
                          <a:spcPts val="0"/>
                        </a:spcAft>
                      </a:pPr>
                      <a:r>
                        <a:rPr lang="en-US" sz="1400" b="1" kern="1200">
                          <a:solidFill>
                            <a:srgbClr val="FFFFFF"/>
                          </a:solidFill>
                          <a:effectLst/>
                          <a:latin typeface="Arial"/>
                          <a:ea typeface="Times New Roman"/>
                          <a:cs typeface="Times New Roman"/>
                        </a:rPr>
                        <a:t>ALOS-2</a:t>
                      </a:r>
                      <a:endParaRPr lang="fr-FR" sz="140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785749">
                <a:tc>
                  <a:txBody>
                    <a:bodyPr/>
                    <a:lstStyle/>
                    <a:p>
                      <a:pPr algn="ctr">
                        <a:spcAft>
                          <a:spcPts val="0"/>
                        </a:spcAft>
                      </a:pPr>
                      <a:r>
                        <a:rPr lang="en-US" sz="1400" b="1" kern="1200" dirty="0">
                          <a:solidFill>
                            <a:srgbClr val="000000"/>
                          </a:solidFill>
                          <a:effectLst/>
                          <a:latin typeface="Arial"/>
                          <a:ea typeface="Times New Roman"/>
                          <a:cs typeface="Times New Roman"/>
                        </a:rPr>
                        <a:t>Number of Images </a:t>
                      </a:r>
                      <a:r>
                        <a:rPr lang="en-US" sz="1400" b="1" u="sng" kern="1200" dirty="0">
                          <a:solidFill>
                            <a:srgbClr val="000000"/>
                          </a:solidFill>
                          <a:effectLst/>
                          <a:latin typeface="Arial"/>
                          <a:ea typeface="Times New Roman"/>
                          <a:cs typeface="Times New Roman"/>
                        </a:rPr>
                        <a:t>per </a:t>
                      </a:r>
                      <a:r>
                        <a:rPr lang="en-US" sz="1400" b="1" u="sng" kern="1200" dirty="0" smtClean="0">
                          <a:solidFill>
                            <a:srgbClr val="000000"/>
                          </a:solidFill>
                          <a:effectLst/>
                          <a:latin typeface="Arial"/>
                          <a:ea typeface="Times New Roman"/>
                          <a:cs typeface="Times New Roman"/>
                        </a:rPr>
                        <a:t>year</a:t>
                      </a:r>
                      <a:r>
                        <a:rPr lang="en-US" sz="1400" b="1" u="sng" kern="1200" baseline="0" dirty="0" smtClean="0">
                          <a:solidFill>
                            <a:srgbClr val="000000"/>
                          </a:solidFill>
                          <a:effectLst/>
                          <a:latin typeface="Arial"/>
                          <a:ea typeface="Times New Roman"/>
                          <a:cs typeface="Times New Roman"/>
                        </a:rPr>
                        <a:t> </a:t>
                      </a:r>
                      <a:r>
                        <a:rPr lang="en-US" sz="1400" b="1" u="none" kern="1200" baseline="0" dirty="0" smtClean="0">
                          <a:solidFill>
                            <a:srgbClr val="000000"/>
                          </a:solidFill>
                          <a:effectLst/>
                          <a:latin typeface="Arial"/>
                          <a:ea typeface="Times New Roman"/>
                          <a:cs typeface="Times New Roman"/>
                        </a:rPr>
                        <a:t> </a:t>
                      </a:r>
                      <a:r>
                        <a:rPr lang="en-US" sz="1400" b="1" kern="1200" dirty="0" smtClean="0">
                          <a:solidFill>
                            <a:srgbClr val="000000"/>
                          </a:solidFill>
                          <a:effectLst/>
                          <a:latin typeface="Arial"/>
                          <a:ea typeface="Times New Roman"/>
                          <a:cs typeface="Times New Roman"/>
                        </a:rPr>
                        <a:t>for </a:t>
                      </a:r>
                      <a:r>
                        <a:rPr lang="en-US" sz="1400" b="1" kern="1200" dirty="0">
                          <a:solidFill>
                            <a:srgbClr val="000000"/>
                          </a:solidFill>
                          <a:effectLst/>
                          <a:latin typeface="Arial"/>
                          <a:ea typeface="Times New Roman"/>
                          <a:cs typeface="Times New Roman"/>
                        </a:rPr>
                        <a:t>Seismic Hazards</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endParaRPr lang="en-US" sz="1400" b="1" kern="1200" dirty="0" smtClean="0">
                        <a:solidFill>
                          <a:srgbClr val="000000"/>
                        </a:solidFill>
                        <a:effectLst/>
                        <a:latin typeface="Arial"/>
                        <a:ea typeface="Times New Roman"/>
                        <a:cs typeface="Times New Roman"/>
                      </a:endParaRPr>
                    </a:p>
                    <a:p>
                      <a:pPr algn="ctr">
                        <a:spcAft>
                          <a:spcPts val="0"/>
                        </a:spcAft>
                      </a:pPr>
                      <a:r>
                        <a:rPr lang="en-US" sz="1400" b="1" kern="1200" dirty="0" smtClean="0">
                          <a:solidFill>
                            <a:srgbClr val="000000"/>
                          </a:solidFill>
                          <a:effectLst/>
                          <a:latin typeface="Arial"/>
                          <a:ea typeface="Times New Roman"/>
                          <a:cs typeface="Times New Roman"/>
                        </a:rPr>
                        <a:t>200-400</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endParaRPr lang="en-US" sz="1400" b="1" kern="1200" dirty="0" smtClean="0">
                        <a:solidFill>
                          <a:srgbClr val="000000"/>
                        </a:solidFill>
                        <a:effectLst/>
                        <a:latin typeface="Arial"/>
                        <a:ea typeface="Times New Roman"/>
                        <a:cs typeface="Times New Roman"/>
                      </a:endParaRPr>
                    </a:p>
                    <a:p>
                      <a:pPr algn="ctr">
                        <a:spcAft>
                          <a:spcPts val="0"/>
                        </a:spcAft>
                      </a:pPr>
                      <a:r>
                        <a:rPr lang="en-US" sz="1400" b="1" kern="1200" dirty="0" smtClean="0">
                          <a:solidFill>
                            <a:srgbClr val="000000"/>
                          </a:solidFill>
                          <a:effectLst/>
                          <a:latin typeface="Arial"/>
                          <a:ea typeface="Times New Roman"/>
                          <a:cs typeface="Times New Roman"/>
                        </a:rPr>
                        <a:t>50-100</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endParaRPr lang="en-US" sz="1400" b="1" kern="1200" dirty="0" smtClean="0">
                        <a:solidFill>
                          <a:srgbClr val="000000"/>
                        </a:solidFill>
                        <a:effectLst/>
                        <a:latin typeface="Arial"/>
                        <a:ea typeface="Times New Roman"/>
                        <a:cs typeface="Times New Roman"/>
                      </a:endParaRPr>
                    </a:p>
                    <a:p>
                      <a:pPr algn="ctr">
                        <a:spcAft>
                          <a:spcPts val="0"/>
                        </a:spcAft>
                      </a:pPr>
                      <a:r>
                        <a:rPr lang="en-US" sz="1400" b="1" kern="1200" dirty="0" smtClean="0">
                          <a:solidFill>
                            <a:srgbClr val="000000"/>
                          </a:solidFill>
                          <a:effectLst/>
                          <a:latin typeface="Arial"/>
                          <a:ea typeface="Times New Roman"/>
                          <a:cs typeface="Times New Roman"/>
                        </a:rPr>
                        <a:t>50-100</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endParaRPr lang="en-US" sz="1400" b="1" kern="1200" dirty="0" smtClean="0">
                        <a:solidFill>
                          <a:srgbClr val="000000"/>
                        </a:solidFill>
                        <a:effectLst/>
                        <a:latin typeface="Arial"/>
                        <a:ea typeface="Times New Roman"/>
                        <a:cs typeface="Times New Roman"/>
                      </a:endParaRPr>
                    </a:p>
                    <a:p>
                      <a:pPr algn="ctr">
                        <a:spcAft>
                          <a:spcPts val="0"/>
                        </a:spcAft>
                      </a:pPr>
                      <a:r>
                        <a:rPr lang="en-US" sz="1400" b="1" kern="1200" dirty="0" smtClean="0">
                          <a:solidFill>
                            <a:srgbClr val="000000"/>
                          </a:solidFill>
                          <a:effectLst/>
                          <a:latin typeface="Arial"/>
                          <a:ea typeface="Times New Roman"/>
                          <a:cs typeface="Times New Roman"/>
                        </a:rPr>
                        <a:t>60-120</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endParaRPr lang="en-US" sz="1400" b="1" kern="1200" dirty="0" smtClean="0">
                        <a:solidFill>
                          <a:srgbClr val="000000"/>
                        </a:solidFill>
                        <a:effectLst/>
                        <a:latin typeface="Arial"/>
                        <a:ea typeface="Times New Roman"/>
                        <a:cs typeface="Times New Roman"/>
                      </a:endParaRPr>
                    </a:p>
                    <a:p>
                      <a:pPr algn="ctr">
                        <a:spcAft>
                          <a:spcPts val="0"/>
                        </a:spcAft>
                      </a:pPr>
                      <a:r>
                        <a:rPr lang="en-US" sz="1400" b="1" kern="1200" dirty="0" smtClean="0">
                          <a:solidFill>
                            <a:srgbClr val="000000"/>
                          </a:solidFill>
                          <a:effectLst/>
                          <a:latin typeface="Arial"/>
                          <a:ea typeface="Times New Roman"/>
                          <a:cs typeface="Times New Roman"/>
                        </a:rPr>
                        <a:t>open</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tc>
                  <a:txBody>
                    <a:bodyPr/>
                    <a:lstStyle/>
                    <a:p>
                      <a:pPr algn="ctr">
                        <a:spcAft>
                          <a:spcPts val="0"/>
                        </a:spcAft>
                      </a:pPr>
                      <a:endParaRPr lang="en-US" sz="1400" b="1" kern="1200" dirty="0" smtClean="0">
                        <a:solidFill>
                          <a:srgbClr val="000000"/>
                        </a:solidFill>
                        <a:effectLst/>
                        <a:latin typeface="Arial"/>
                        <a:ea typeface="Times New Roman"/>
                        <a:cs typeface="Times New Roman"/>
                      </a:endParaRPr>
                    </a:p>
                    <a:p>
                      <a:pPr algn="ctr">
                        <a:spcAft>
                          <a:spcPts val="0"/>
                        </a:spcAft>
                      </a:pPr>
                      <a:r>
                        <a:rPr lang="en-US" sz="1400" b="1" kern="1200" dirty="0" smtClean="0">
                          <a:solidFill>
                            <a:srgbClr val="000000"/>
                          </a:solidFill>
                          <a:effectLst/>
                          <a:latin typeface="Arial"/>
                          <a:ea typeface="Times New Roman"/>
                          <a:cs typeface="Times New Roman"/>
                        </a:rPr>
                        <a:t>To be accessed</a:t>
                      </a:r>
                      <a:r>
                        <a:rPr lang="en-US" sz="1400" b="1" kern="1200" baseline="0" dirty="0" smtClean="0">
                          <a:solidFill>
                            <a:srgbClr val="000000"/>
                          </a:solidFill>
                          <a:effectLst/>
                          <a:latin typeface="Arial"/>
                          <a:ea typeface="Times New Roman"/>
                          <a:cs typeface="Times New Roman"/>
                        </a:rPr>
                        <a:t> t</a:t>
                      </a:r>
                      <a:r>
                        <a:rPr lang="en-US" sz="1400" b="1" kern="1200" dirty="0" smtClean="0">
                          <a:solidFill>
                            <a:srgbClr val="000000"/>
                          </a:solidFill>
                          <a:effectLst/>
                          <a:latin typeface="Arial"/>
                          <a:ea typeface="Times New Roman"/>
                          <a:cs typeface="Times New Roman"/>
                        </a:rPr>
                        <a:t>hrough ALOS PIs</a:t>
                      </a:r>
                      <a:endParaRPr lang="fr-FR" sz="1400" dirty="0">
                        <a:effectLst/>
                        <a:latin typeface="Cambria"/>
                        <a:ea typeface="MS Mincho"/>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55811883"/>
              </p:ext>
            </p:extLst>
          </p:nvPr>
        </p:nvGraphicFramePr>
        <p:xfrm>
          <a:off x="206918" y="5032188"/>
          <a:ext cx="8716858" cy="1401678"/>
        </p:xfrm>
        <a:graphic>
          <a:graphicData uri="http://schemas.openxmlformats.org/drawingml/2006/table">
            <a:tbl>
              <a:tblPr firstRow="1" bandRow="1">
                <a:tableStyleId>{5C22544A-7EE6-4342-B048-85BDC9FD1C3A}</a:tableStyleId>
              </a:tblPr>
              <a:tblGrid>
                <a:gridCol w="1860978">
                  <a:extLst>
                    <a:ext uri="{9D8B030D-6E8A-4147-A177-3AD203B41FA5}">
                      <a16:colId xmlns:a16="http://schemas.microsoft.com/office/drawing/2014/main" val="20000"/>
                    </a:ext>
                  </a:extLst>
                </a:gridCol>
                <a:gridCol w="1380149">
                  <a:extLst>
                    <a:ext uri="{9D8B030D-6E8A-4147-A177-3AD203B41FA5}">
                      <a16:colId xmlns:a16="http://schemas.microsoft.com/office/drawing/2014/main" val="20001"/>
                    </a:ext>
                  </a:extLst>
                </a:gridCol>
                <a:gridCol w="1162231">
                  <a:extLst>
                    <a:ext uri="{9D8B030D-6E8A-4147-A177-3AD203B41FA5}">
                      <a16:colId xmlns:a16="http://schemas.microsoft.com/office/drawing/2014/main" val="20002"/>
                    </a:ext>
                  </a:extLst>
                </a:gridCol>
                <a:gridCol w="1089591">
                  <a:extLst>
                    <a:ext uri="{9D8B030D-6E8A-4147-A177-3AD203B41FA5}">
                      <a16:colId xmlns:a16="http://schemas.microsoft.com/office/drawing/2014/main" val="20003"/>
                    </a:ext>
                  </a:extLst>
                </a:gridCol>
                <a:gridCol w="1307510">
                  <a:extLst>
                    <a:ext uri="{9D8B030D-6E8A-4147-A177-3AD203B41FA5}">
                      <a16:colId xmlns:a16="http://schemas.microsoft.com/office/drawing/2014/main" val="20004"/>
                    </a:ext>
                  </a:extLst>
                </a:gridCol>
                <a:gridCol w="1016952">
                  <a:extLst>
                    <a:ext uri="{9D8B030D-6E8A-4147-A177-3AD203B41FA5}">
                      <a16:colId xmlns:a16="http://schemas.microsoft.com/office/drawing/2014/main" val="20005"/>
                    </a:ext>
                  </a:extLst>
                </a:gridCol>
                <a:gridCol w="899447">
                  <a:extLst>
                    <a:ext uri="{9D8B030D-6E8A-4147-A177-3AD203B41FA5}">
                      <a16:colId xmlns:a16="http://schemas.microsoft.com/office/drawing/2014/main" val="20006"/>
                    </a:ext>
                  </a:extLst>
                </a:gridCol>
              </a:tblGrid>
              <a:tr h="670132">
                <a:tc>
                  <a:txBody>
                    <a:bodyPr/>
                    <a:lstStyle/>
                    <a:p>
                      <a:pPr algn="ctr"/>
                      <a:r>
                        <a:rPr lang="en-US" sz="1400" b="1" kern="1200" dirty="0" smtClean="0">
                          <a:solidFill>
                            <a:srgbClr val="FFFFFF"/>
                          </a:solidFill>
                          <a:effectLst/>
                          <a:latin typeface="Arial"/>
                          <a:ea typeface="Times New Roman"/>
                          <a:cs typeface="Times New Roman"/>
                        </a:rPr>
                        <a:t>Agency</a:t>
                      </a:r>
                      <a:endParaRPr lang="el-GR" sz="1400" b="1" kern="1200" dirty="0">
                        <a:solidFill>
                          <a:srgbClr val="FFFFFF"/>
                        </a:solidFill>
                        <a:effectLst/>
                        <a:latin typeface="Arial"/>
                        <a:ea typeface="Times New Roman"/>
                        <a:cs typeface="Times New Roman"/>
                      </a:endParaRPr>
                    </a:p>
                  </a:txBody>
                  <a:tcPr marL="91438" marR="91438" marT="45733" marB="45733"/>
                </a:tc>
                <a:tc>
                  <a:txBody>
                    <a:bodyPr/>
                    <a:lstStyle/>
                    <a:p>
                      <a:pPr algn="ctr"/>
                      <a:r>
                        <a:rPr lang="en-US" sz="1400" b="1" kern="1200" dirty="0" smtClean="0">
                          <a:solidFill>
                            <a:srgbClr val="FFFFFF"/>
                          </a:solidFill>
                          <a:effectLst/>
                          <a:latin typeface="Arial"/>
                          <a:ea typeface="Times New Roman"/>
                          <a:cs typeface="Times New Roman"/>
                        </a:rPr>
                        <a:t>ASI</a:t>
                      </a:r>
                      <a:endParaRPr lang="el-GR" sz="1400" b="1" kern="1200" dirty="0">
                        <a:solidFill>
                          <a:srgbClr val="FFFFFF"/>
                        </a:solidFill>
                        <a:effectLst/>
                        <a:latin typeface="Arial"/>
                        <a:ea typeface="Times New Roman"/>
                        <a:cs typeface="Times New Roman"/>
                      </a:endParaRPr>
                    </a:p>
                  </a:txBody>
                  <a:tcPr marL="91438" marR="91438" marT="45733" marB="45733"/>
                </a:tc>
                <a:tc>
                  <a:txBody>
                    <a:bodyPr/>
                    <a:lstStyle/>
                    <a:p>
                      <a:pPr algn="ctr"/>
                      <a:r>
                        <a:rPr lang="en-US" sz="1400" b="1" kern="1200" dirty="0" smtClean="0">
                          <a:solidFill>
                            <a:srgbClr val="FFFFFF"/>
                          </a:solidFill>
                          <a:effectLst/>
                          <a:latin typeface="Arial"/>
                          <a:ea typeface="Times New Roman"/>
                          <a:cs typeface="Times New Roman"/>
                        </a:rPr>
                        <a:t>CNES</a:t>
                      </a:r>
                    </a:p>
                    <a:p>
                      <a:pPr algn="ctr"/>
                      <a:r>
                        <a:rPr lang="en-US" sz="1400" b="1" kern="1200" dirty="0" smtClean="0">
                          <a:solidFill>
                            <a:srgbClr val="FFFFFF"/>
                          </a:solidFill>
                          <a:effectLst/>
                          <a:latin typeface="Arial"/>
                          <a:ea typeface="Times New Roman"/>
                          <a:cs typeface="Times New Roman"/>
                        </a:rPr>
                        <a:t>Pleiades</a:t>
                      </a:r>
                      <a:endParaRPr lang="el-GR" sz="1400" b="1" kern="1200" dirty="0">
                        <a:solidFill>
                          <a:srgbClr val="FFFFFF"/>
                        </a:solidFill>
                        <a:effectLst/>
                        <a:latin typeface="Arial"/>
                        <a:ea typeface="Times New Roman"/>
                        <a:cs typeface="Times New Roman"/>
                      </a:endParaRPr>
                    </a:p>
                  </a:txBody>
                  <a:tcPr marL="91438" marR="91438" marT="45733" marB="45733"/>
                </a:tc>
                <a:tc>
                  <a:txBody>
                    <a:bodyPr/>
                    <a:lstStyle/>
                    <a:p>
                      <a:pPr algn="ctr"/>
                      <a:r>
                        <a:rPr lang="en-US" sz="1400" b="1" kern="1200" dirty="0" smtClean="0">
                          <a:solidFill>
                            <a:srgbClr val="FFFFFF"/>
                          </a:solidFill>
                          <a:effectLst/>
                          <a:latin typeface="Arial"/>
                          <a:ea typeface="Times New Roman"/>
                          <a:cs typeface="Times New Roman"/>
                        </a:rPr>
                        <a:t>CSA</a:t>
                      </a:r>
                      <a:endParaRPr lang="el-GR" sz="1400" b="1" kern="1200" dirty="0">
                        <a:solidFill>
                          <a:srgbClr val="FFFFFF"/>
                        </a:solidFill>
                        <a:effectLst/>
                        <a:latin typeface="Arial"/>
                        <a:ea typeface="Times New Roman"/>
                        <a:cs typeface="Times New Roman"/>
                      </a:endParaRPr>
                    </a:p>
                  </a:txBody>
                  <a:tcPr marL="91438" marR="91438" marT="45733" marB="45733"/>
                </a:tc>
                <a:tc>
                  <a:txBody>
                    <a:bodyPr/>
                    <a:lstStyle/>
                    <a:p>
                      <a:pPr algn="ctr"/>
                      <a:r>
                        <a:rPr lang="en-US" sz="1400" b="1" kern="1200" dirty="0" smtClean="0">
                          <a:solidFill>
                            <a:srgbClr val="FFFFFF"/>
                          </a:solidFill>
                          <a:effectLst/>
                          <a:latin typeface="Arial"/>
                          <a:ea typeface="Times New Roman"/>
                          <a:cs typeface="Times New Roman"/>
                        </a:rPr>
                        <a:t>DLR</a:t>
                      </a:r>
                      <a:endParaRPr lang="el-GR" sz="1400" b="1" kern="1200" dirty="0">
                        <a:solidFill>
                          <a:srgbClr val="FFFFFF"/>
                        </a:solidFill>
                        <a:effectLst/>
                        <a:latin typeface="Arial"/>
                        <a:ea typeface="Times New Roman"/>
                        <a:cs typeface="Times New Roman"/>
                      </a:endParaRPr>
                    </a:p>
                  </a:txBody>
                  <a:tcPr marL="91438" marR="91438" marT="45733" marB="45733"/>
                </a:tc>
                <a:tc>
                  <a:txBody>
                    <a:bodyPr/>
                    <a:lstStyle/>
                    <a:p>
                      <a:pPr algn="ctr"/>
                      <a:r>
                        <a:rPr lang="en-US" sz="1400" b="1" kern="1200" dirty="0" smtClean="0">
                          <a:solidFill>
                            <a:srgbClr val="FFFFFF"/>
                          </a:solidFill>
                          <a:effectLst/>
                          <a:latin typeface="Arial"/>
                          <a:ea typeface="Times New Roman"/>
                          <a:cs typeface="Times New Roman"/>
                        </a:rPr>
                        <a:t>EU</a:t>
                      </a:r>
                      <a:endParaRPr lang="el-GR" sz="1400" b="1" kern="1200" dirty="0">
                        <a:solidFill>
                          <a:srgbClr val="FFFFFF"/>
                        </a:solidFill>
                        <a:effectLst/>
                        <a:latin typeface="Arial"/>
                        <a:ea typeface="Times New Roman"/>
                        <a:cs typeface="Times New Roman"/>
                      </a:endParaRPr>
                    </a:p>
                  </a:txBody>
                  <a:tcPr marL="91438" marR="91438" marT="45733" marB="45733"/>
                </a:tc>
                <a:tc>
                  <a:txBody>
                    <a:bodyPr/>
                    <a:lstStyle/>
                    <a:p>
                      <a:pPr algn="ctr"/>
                      <a:r>
                        <a:rPr lang="en-US" sz="1400" b="1" kern="1200" dirty="0" smtClean="0">
                          <a:solidFill>
                            <a:srgbClr val="FFFFFF"/>
                          </a:solidFill>
                          <a:effectLst/>
                          <a:latin typeface="Arial"/>
                          <a:ea typeface="Times New Roman"/>
                          <a:cs typeface="Times New Roman"/>
                        </a:rPr>
                        <a:t>JAXA ALOS-2</a:t>
                      </a:r>
                      <a:endParaRPr lang="el-GR" sz="1400" b="1" kern="1200" dirty="0">
                        <a:solidFill>
                          <a:srgbClr val="FFFFFF"/>
                        </a:solidFill>
                        <a:effectLst/>
                        <a:latin typeface="Arial"/>
                        <a:ea typeface="Times New Roman"/>
                        <a:cs typeface="Times New Roman"/>
                      </a:endParaRPr>
                    </a:p>
                  </a:txBody>
                  <a:tcPr marL="91438" marR="91438" marT="45733" marB="45733"/>
                </a:tc>
                <a:extLst>
                  <a:ext uri="{0D108BD9-81ED-4DB2-BD59-A6C34878D82A}">
                    <a16:rowId xmlns:a16="http://schemas.microsoft.com/office/drawing/2014/main" val="10000"/>
                  </a:ext>
                </a:extLst>
              </a:tr>
              <a:tr h="726109">
                <a:tc>
                  <a:txBody>
                    <a:bodyPr/>
                    <a:lstStyle/>
                    <a:p>
                      <a:pPr algn="ctr"/>
                      <a:r>
                        <a:rPr lang="en-US" sz="1400" b="1" kern="1200" dirty="0" smtClean="0">
                          <a:solidFill>
                            <a:srgbClr val="000000"/>
                          </a:solidFill>
                          <a:effectLst/>
                          <a:latin typeface="Arial"/>
                          <a:ea typeface="Times New Roman"/>
                          <a:cs typeface="Times New Roman"/>
                        </a:rPr>
                        <a:t>Number of Images per year for Seismic Hazards</a:t>
                      </a:r>
                      <a:endParaRPr lang="el-GR" sz="1400" b="1" kern="1200" dirty="0">
                        <a:solidFill>
                          <a:srgbClr val="000000"/>
                        </a:solidFill>
                        <a:effectLst/>
                        <a:latin typeface="Arial"/>
                        <a:ea typeface="Times New Roman"/>
                        <a:cs typeface="Times New Roman"/>
                      </a:endParaRPr>
                    </a:p>
                  </a:txBody>
                  <a:tcPr marL="91438" marR="91438" marT="45733" marB="45733"/>
                </a:tc>
                <a:tc>
                  <a:txBody>
                    <a:bodyPr/>
                    <a:lstStyle/>
                    <a:p>
                      <a:pPr algn="ctr"/>
                      <a:r>
                        <a:rPr lang="en-US" sz="1400" b="1" kern="1200" dirty="0" smtClean="0">
                          <a:solidFill>
                            <a:srgbClr val="000000"/>
                          </a:solidFill>
                          <a:effectLst/>
                          <a:latin typeface="Arial"/>
                          <a:ea typeface="Times New Roman"/>
                          <a:cs typeface="Times New Roman"/>
                        </a:rPr>
                        <a:t>300</a:t>
                      </a:r>
                      <a:endParaRPr lang="el-GR" sz="1400" b="1" kern="1200" dirty="0">
                        <a:solidFill>
                          <a:srgbClr val="000000"/>
                        </a:solidFill>
                        <a:effectLst/>
                        <a:latin typeface="Arial"/>
                        <a:ea typeface="Times New Roman"/>
                        <a:cs typeface="Times New Roman"/>
                      </a:endParaRPr>
                    </a:p>
                  </a:txBody>
                  <a:tcPr marL="91438" marR="91438" marT="45733" marB="45733"/>
                </a:tc>
                <a:tc>
                  <a:txBody>
                    <a:bodyPr/>
                    <a:lstStyle/>
                    <a:p>
                      <a:pPr algn="ctr"/>
                      <a:r>
                        <a:rPr lang="en-US" sz="1400" b="1" kern="1200" dirty="0" smtClean="0">
                          <a:solidFill>
                            <a:srgbClr val="000000"/>
                          </a:solidFill>
                          <a:effectLst/>
                          <a:latin typeface="Arial"/>
                          <a:ea typeface="Times New Roman"/>
                          <a:cs typeface="Times New Roman"/>
                        </a:rPr>
                        <a:t>50</a:t>
                      </a:r>
                      <a:endParaRPr lang="el-GR" sz="1400" b="1" kern="1200" dirty="0">
                        <a:solidFill>
                          <a:srgbClr val="000000"/>
                        </a:solidFill>
                        <a:effectLst/>
                        <a:latin typeface="Arial"/>
                        <a:ea typeface="Times New Roman"/>
                        <a:cs typeface="Times New Roman"/>
                      </a:endParaRPr>
                    </a:p>
                  </a:txBody>
                  <a:tcPr marL="91438" marR="91438" marT="45733" marB="45733"/>
                </a:tc>
                <a:tc>
                  <a:txBody>
                    <a:bodyPr/>
                    <a:lstStyle/>
                    <a:p>
                      <a:pPr algn="ctr"/>
                      <a:r>
                        <a:rPr lang="en-US" sz="1400" b="1" kern="1200" dirty="0" smtClean="0">
                          <a:solidFill>
                            <a:srgbClr val="000000"/>
                          </a:solidFill>
                          <a:effectLst/>
                          <a:latin typeface="Arial"/>
                          <a:ea typeface="Times New Roman"/>
                          <a:cs typeface="Times New Roman"/>
                        </a:rPr>
                        <a:t>2</a:t>
                      </a:r>
                      <a:endParaRPr lang="el-GR" sz="1400" b="1" kern="1200" dirty="0">
                        <a:solidFill>
                          <a:srgbClr val="000000"/>
                        </a:solidFill>
                        <a:effectLst/>
                        <a:latin typeface="Arial"/>
                        <a:ea typeface="Times New Roman"/>
                        <a:cs typeface="Times New Roman"/>
                      </a:endParaRPr>
                    </a:p>
                  </a:txBody>
                  <a:tcPr marL="91438" marR="91438" marT="45733" marB="45733"/>
                </a:tc>
                <a:tc>
                  <a:txBody>
                    <a:bodyPr/>
                    <a:lstStyle/>
                    <a:p>
                      <a:pPr algn="ctr"/>
                      <a:r>
                        <a:rPr lang="en-US" sz="1400" b="1" kern="1200" dirty="0" smtClean="0">
                          <a:solidFill>
                            <a:srgbClr val="000000"/>
                          </a:solidFill>
                          <a:effectLst/>
                          <a:latin typeface="Arial"/>
                          <a:ea typeface="Times New Roman"/>
                          <a:cs typeface="Times New Roman"/>
                        </a:rPr>
                        <a:t>on request</a:t>
                      </a:r>
                      <a:endParaRPr lang="el-GR" sz="1400" b="1" kern="1200" dirty="0">
                        <a:solidFill>
                          <a:srgbClr val="000000"/>
                        </a:solidFill>
                        <a:effectLst/>
                        <a:latin typeface="Arial"/>
                        <a:ea typeface="Times New Roman"/>
                        <a:cs typeface="Times New Roman"/>
                      </a:endParaRPr>
                    </a:p>
                  </a:txBody>
                  <a:tcPr marL="91438" marR="91438" marT="45733" marB="45733"/>
                </a:tc>
                <a:tc>
                  <a:txBody>
                    <a:bodyPr/>
                    <a:lstStyle/>
                    <a:p>
                      <a:pPr algn="ctr"/>
                      <a:r>
                        <a:rPr lang="en-US" sz="1400" b="1" kern="1200" dirty="0" smtClean="0">
                          <a:solidFill>
                            <a:srgbClr val="000000"/>
                          </a:solidFill>
                          <a:effectLst/>
                          <a:latin typeface="Arial"/>
                          <a:ea typeface="Times New Roman"/>
                          <a:cs typeface="Times New Roman"/>
                        </a:rPr>
                        <a:t>open</a:t>
                      </a:r>
                      <a:endParaRPr lang="el-GR" sz="1400" b="1" kern="1200" dirty="0">
                        <a:solidFill>
                          <a:srgbClr val="000000"/>
                        </a:solidFill>
                        <a:effectLst/>
                        <a:latin typeface="Arial"/>
                        <a:ea typeface="Times New Roman"/>
                        <a:cs typeface="Times New Roman"/>
                      </a:endParaRPr>
                    </a:p>
                  </a:txBody>
                  <a:tcPr marL="91438" marR="91438" marT="45733" marB="45733"/>
                </a:tc>
                <a:tc>
                  <a:txBody>
                    <a:bodyPr/>
                    <a:lstStyle/>
                    <a:p>
                      <a:pPr algn="ctr"/>
                      <a:r>
                        <a:rPr lang="en-US" sz="1400" b="1" kern="1200" dirty="0" smtClean="0">
                          <a:solidFill>
                            <a:srgbClr val="000000"/>
                          </a:solidFill>
                          <a:effectLst/>
                          <a:latin typeface="Arial"/>
                          <a:ea typeface="Times New Roman"/>
                          <a:cs typeface="Times New Roman"/>
                        </a:rPr>
                        <a:t>100</a:t>
                      </a:r>
                      <a:endParaRPr lang="el-GR" sz="1400" b="1" kern="1200" dirty="0">
                        <a:solidFill>
                          <a:srgbClr val="000000"/>
                        </a:solidFill>
                        <a:effectLst/>
                        <a:latin typeface="Arial"/>
                        <a:ea typeface="Times New Roman"/>
                        <a:cs typeface="Times New Roman"/>
                      </a:endParaRPr>
                    </a:p>
                  </a:txBody>
                  <a:tcPr marL="91438" marR="91438" marT="45733" marB="45733"/>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7717080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urface Water Mapping Tool"/>
          <p:cNvPicPr>
            <a:picLocks noChangeAspect="1" noChangeArrowheads="1"/>
          </p:cNvPicPr>
          <p:nvPr/>
        </p:nvPicPr>
        <p:blipFill rotWithShape="1">
          <a:blip r:embed="rId3">
            <a:extLst>
              <a:ext uri="{28A0092B-C50C-407E-A947-70E740481C1C}">
                <a14:useLocalDpi xmlns:a14="http://schemas.microsoft.com/office/drawing/2010/main" val="0"/>
              </a:ext>
            </a:extLst>
          </a:blip>
          <a:srcRect t="24314"/>
          <a:stretch/>
        </p:blipFill>
        <p:spPr bwMode="auto">
          <a:xfrm>
            <a:off x="0" y="1093694"/>
            <a:ext cx="9144000" cy="519056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878541" y="4506259"/>
            <a:ext cx="10721789" cy="1778000"/>
          </a:xfrm>
          <a:prstGeom prst="rect">
            <a:avLst/>
          </a:prstGeom>
          <a:gradFill flip="none" rotWithShape="1">
            <a:gsLst>
              <a:gs pos="0">
                <a:schemeClr val="bg1"/>
              </a:gs>
              <a:gs pos="23000">
                <a:schemeClr val="bg1"/>
              </a:gs>
              <a:gs pos="97000">
                <a:schemeClr val="bg1">
                  <a:shade val="100000"/>
                  <a:satMod val="115000"/>
                  <a:lumMod val="99000"/>
                </a:schemeClr>
              </a:gs>
            </a:gsLst>
            <a:lin ang="16200000" scaled="1"/>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8199" y="5250330"/>
            <a:ext cx="7620001" cy="790062"/>
          </a:xfrm>
          <a:prstGeom prst="rect">
            <a:avLst/>
          </a:prstGeom>
          <a:noFill/>
        </p:spPr>
        <p:txBody>
          <a:bodyPr wrap="square" rtlCol="0">
            <a:spAutoFit/>
          </a:bodyPr>
          <a:lstStyle/>
          <a:p>
            <a:r>
              <a:rPr lang="en-US" sz="2267" b="1" dirty="0" smtClean="0">
                <a:solidFill>
                  <a:srgbClr val="0070C0"/>
                </a:solidFill>
              </a:rPr>
              <a:t>GEO-DARMA 1</a:t>
            </a:r>
            <a:r>
              <a:rPr lang="en-US" sz="2267" b="1" baseline="30000" dirty="0" smtClean="0">
                <a:solidFill>
                  <a:srgbClr val="0070C0"/>
                </a:solidFill>
              </a:rPr>
              <a:t>st</a:t>
            </a:r>
            <a:r>
              <a:rPr lang="en-US" sz="2267" b="1" dirty="0" smtClean="0">
                <a:solidFill>
                  <a:srgbClr val="0070C0"/>
                </a:solidFill>
              </a:rPr>
              <a:t> pilot SERVIR Mekong: developing a collaborative tool for flood </a:t>
            </a:r>
            <a:r>
              <a:rPr lang="en-US" sz="2267" b="1" dirty="0">
                <a:solidFill>
                  <a:srgbClr val="0070C0"/>
                </a:solidFill>
              </a:rPr>
              <a:t>m</a:t>
            </a:r>
            <a:r>
              <a:rPr lang="en-US" sz="2267" b="1" dirty="0" smtClean="0">
                <a:solidFill>
                  <a:srgbClr val="0070C0"/>
                </a:solidFill>
              </a:rPr>
              <a:t>onitoring </a:t>
            </a:r>
            <a:r>
              <a:rPr lang="en-US" sz="2267" b="1" dirty="0">
                <a:solidFill>
                  <a:srgbClr val="0070C0"/>
                </a:solidFill>
              </a:rPr>
              <a:t>in </a:t>
            </a:r>
            <a:r>
              <a:rPr lang="en-US" sz="2267" b="1" dirty="0" smtClean="0">
                <a:solidFill>
                  <a:srgbClr val="0070C0"/>
                </a:solidFill>
              </a:rPr>
              <a:t>Myanmar</a:t>
            </a:r>
            <a:endParaRPr lang="en-US" sz="2267" b="1" dirty="0">
              <a:solidFill>
                <a:srgbClr val="0070C0"/>
              </a:solidFill>
            </a:endParaRPr>
          </a:p>
        </p:txBody>
      </p:sp>
      <p:sp>
        <p:nvSpPr>
          <p:cNvPr id="8" name="Rettangolo 7"/>
          <p:cNvSpPr/>
          <p:nvPr/>
        </p:nvSpPr>
        <p:spPr>
          <a:xfrm>
            <a:off x="228600" y="6288134"/>
            <a:ext cx="8534400" cy="307777"/>
          </a:xfrm>
          <a:prstGeom prst="rect">
            <a:avLst/>
          </a:prstGeom>
        </p:spPr>
        <p:txBody>
          <a:bodyPr wrap="square">
            <a:spAutoFit/>
          </a:bodyPr>
          <a:lstStyle/>
          <a:p>
            <a:pPr algn="l" rtl="0" latinLnBrk="1" hangingPunct="0"/>
            <a:r>
              <a:rPr lang="en-CA" sz="1400" b="1" dirty="0">
                <a:solidFill>
                  <a:srgbClr val="FF0000"/>
                </a:solidFill>
                <a:latin typeface="+mj-lt"/>
              </a:rPr>
              <a:t>For more information and comments, please </a:t>
            </a:r>
            <a:r>
              <a:rPr lang="en-CA" sz="1400" b="1" dirty="0" smtClean="0">
                <a:solidFill>
                  <a:srgbClr val="FF0000"/>
                </a:solidFill>
                <a:latin typeface="+mj-lt"/>
              </a:rPr>
              <a:t>refer to the CEOS GEO-DARMA Mekong proposal </a:t>
            </a:r>
            <a:r>
              <a:rPr lang="en-CA" sz="1400" b="1" dirty="0" err="1" smtClean="0">
                <a:solidFill>
                  <a:srgbClr val="FF0000"/>
                </a:solidFill>
                <a:latin typeface="+mj-lt"/>
              </a:rPr>
              <a:t>ppt</a:t>
            </a:r>
            <a:endParaRPr lang="en-CA" sz="1400" b="1" dirty="0">
              <a:solidFill>
                <a:srgbClr val="FF0000"/>
              </a:solidFill>
              <a:latin typeface="+mj-lt"/>
            </a:endParaRPr>
          </a:p>
        </p:txBody>
      </p:sp>
      <p:sp>
        <p:nvSpPr>
          <p:cNvPr id="7" name="Segnaposto numero diapositiva 6"/>
          <p:cNvSpPr>
            <a:spLocks noGrp="1"/>
          </p:cNvSpPr>
          <p:nvPr>
            <p:ph type="sldNum" sz="quarter" idx="2"/>
          </p:nvPr>
        </p:nvSpPr>
        <p:spPr/>
        <p:txBody>
          <a:bodyPr/>
          <a:lstStyle/>
          <a:p>
            <a:pPr defTabSz="914400"/>
            <a:fld id="{86CB4B4D-7CA3-9044-876B-883B54F8677D}" type="slidenum">
              <a:rPr lang="uk-UA" smtClean="0"/>
              <a:pPr defTabSz="914400"/>
              <a:t>22</a:t>
            </a:fld>
            <a:endParaRPr lang="uk-UA" dirty="0"/>
          </a:p>
        </p:txBody>
      </p:sp>
    </p:spTree>
    <p:extLst>
      <p:ext uri="{BB962C8B-B14F-4D97-AF65-F5344CB8AC3E}">
        <p14:creationId xmlns:p14="http://schemas.microsoft.com/office/powerpoint/2010/main" val="410714706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79512" y="4164800"/>
            <a:ext cx="8856984" cy="2360569"/>
            <a:chOff x="179512" y="4164800"/>
            <a:chExt cx="8856984" cy="2360569"/>
          </a:xfrm>
        </p:grpSpPr>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164800"/>
              <a:ext cx="8856984" cy="2360569"/>
            </a:xfrm>
            <a:prstGeom prst="rect">
              <a:avLst/>
            </a:prstGeom>
            <a:solidFill>
              <a:srgbClr val="FFFFFF"/>
            </a:solidFill>
            <a:ln>
              <a:solidFill>
                <a:schemeClr val="tx1"/>
              </a:solidFill>
            </a:ln>
            <a:extLst/>
          </p:spPr>
        </p:pic>
        <p:sp>
          <p:nvSpPr>
            <p:cNvPr id="9" name="Rectangle 8"/>
            <p:cNvSpPr/>
            <p:nvPr/>
          </p:nvSpPr>
          <p:spPr>
            <a:xfrm>
              <a:off x="4130925" y="4178052"/>
              <a:ext cx="4498875" cy="36004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grpSp>
      <p:sp>
        <p:nvSpPr>
          <p:cNvPr id="5" name="Content Placeholder 1"/>
          <p:cNvSpPr>
            <a:spLocks noGrp="1"/>
          </p:cNvSpPr>
          <p:nvPr>
            <p:ph idx="4294967295"/>
          </p:nvPr>
        </p:nvSpPr>
        <p:spPr>
          <a:xfrm>
            <a:off x="508000" y="1340768"/>
            <a:ext cx="8456488" cy="5221560"/>
          </a:xfrm>
          <a:prstGeom prst="rect">
            <a:avLst/>
          </a:prstGeom>
        </p:spPr>
        <p:txBody>
          <a:bodyPr>
            <a:normAutofit/>
          </a:bodyPr>
          <a:lstStyle/>
          <a:p>
            <a:r>
              <a:rPr lang="en-US" sz="2400" b="1" dirty="0" smtClean="0">
                <a:latin typeface="Arial" pitchFamily="34" charset="0"/>
                <a:cs typeface="Arial" pitchFamily="34" charset="0"/>
              </a:rPr>
              <a:t>Concept phase (DRR Priorities) completed for two of three regions: Asia and Africa. ADPC’s SERVIR Mekong project is first GEO-DARMA Pilot to go forward.</a:t>
            </a:r>
          </a:p>
          <a:p>
            <a:endParaRPr lang="en-US" sz="2400" dirty="0" smtClean="0">
              <a:latin typeface="Arial" pitchFamily="34" charset="0"/>
              <a:cs typeface="Arial" pitchFamily="34" charset="0"/>
            </a:endParaRPr>
          </a:p>
          <a:p>
            <a:r>
              <a:rPr lang="en-US" sz="2400" b="1" dirty="0" smtClean="0">
                <a:latin typeface="Arial" pitchFamily="34" charset="0"/>
                <a:cs typeface="Arial" pitchFamily="34" charset="0"/>
              </a:rPr>
              <a:t>Iterative process means new projects welcome at any time, but must fit within identified DRR priorities.</a:t>
            </a:r>
            <a:endParaRPr lang="en-US" sz="2400" b="1" dirty="0">
              <a:latin typeface="Arial" pitchFamily="34" charset="0"/>
              <a:cs typeface="Arial" pitchFamily="34" charset="0"/>
            </a:endParaRPr>
          </a:p>
          <a:p>
            <a:endParaRPr lang="en-US" sz="3200" dirty="0">
              <a:latin typeface="Arial" pitchFamily="34" charset="0"/>
              <a:cs typeface="Arial" pitchFamily="34" charset="0"/>
            </a:endParaRPr>
          </a:p>
          <a:p>
            <a:endParaRPr lang="en-US" sz="3200" dirty="0" smtClean="0">
              <a:latin typeface="Arial" pitchFamily="34" charset="0"/>
              <a:cs typeface="Arial" pitchFamily="34" charset="0"/>
            </a:endParaRPr>
          </a:p>
        </p:txBody>
      </p:sp>
      <p:sp>
        <p:nvSpPr>
          <p:cNvPr id="6" name="Oval 5"/>
          <p:cNvSpPr/>
          <p:nvPr/>
        </p:nvSpPr>
        <p:spPr>
          <a:xfrm>
            <a:off x="179512" y="4762019"/>
            <a:ext cx="2258888" cy="848418"/>
          </a:xfrm>
          <a:prstGeom prst="ellipse">
            <a:avLst/>
          </a:prstGeom>
          <a:noFill/>
          <a:ln w="5715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grpSp>
        <p:nvGrpSpPr>
          <p:cNvPr id="12" name="Group 11"/>
          <p:cNvGrpSpPr/>
          <p:nvPr/>
        </p:nvGrpSpPr>
        <p:grpSpPr>
          <a:xfrm>
            <a:off x="4165925" y="4191642"/>
            <a:ext cx="4463875" cy="1216706"/>
            <a:chOff x="4165925" y="4191642"/>
            <a:chExt cx="4463875" cy="1216706"/>
          </a:xfrm>
        </p:grpSpPr>
        <p:grpSp>
          <p:nvGrpSpPr>
            <p:cNvPr id="8" name="Group 7"/>
            <p:cNvGrpSpPr/>
            <p:nvPr/>
          </p:nvGrpSpPr>
          <p:grpSpPr>
            <a:xfrm>
              <a:off x="5031532" y="4725144"/>
              <a:ext cx="3549013" cy="683204"/>
              <a:chOff x="5031532" y="4725144"/>
              <a:chExt cx="3549013" cy="683204"/>
            </a:xfrm>
          </p:grpSpPr>
          <p:sp>
            <p:nvSpPr>
              <p:cNvPr id="2" name="TextBox 1"/>
              <p:cNvSpPr txBox="1"/>
              <p:nvPr/>
            </p:nvSpPr>
            <p:spPr>
              <a:xfrm>
                <a:off x="5436096" y="4762019"/>
                <a:ext cx="3144449" cy="646329"/>
              </a:xfrm>
              <a:prstGeom prst="rect">
                <a:avLst/>
              </a:prstGeom>
              <a:solidFill>
                <a:schemeClr val="tx2">
                  <a:lumMod val="20000"/>
                  <a:lumOff val="8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if extra</a:t>
                </a:r>
                <a:r>
                  <a:rPr kumimoji="0" lang="en-GB" sz="1800" b="0" i="0" u="none" strike="noStrike" cap="none" spc="0" normalizeH="0" dirty="0" smtClean="0">
                    <a:ln>
                      <a:noFill/>
                    </a:ln>
                    <a:solidFill>
                      <a:srgbClr val="002569"/>
                    </a:solidFill>
                    <a:effectLst/>
                    <a:uFillTx/>
                  </a:rPr>
                  <a:t> resources and funding</a:t>
                </a:r>
              </a:p>
              <a:p>
                <a:pPr marL="0" marR="0" indent="0" algn="l" defTabSz="457200" rtl="0" fontAlgn="auto" latinLnBrk="1" hangingPunct="0">
                  <a:lnSpc>
                    <a:spcPct val="100000"/>
                  </a:lnSpc>
                  <a:spcBef>
                    <a:spcPts val="0"/>
                  </a:spcBef>
                  <a:spcAft>
                    <a:spcPts val="0"/>
                  </a:spcAft>
                  <a:buClrTx/>
                  <a:buSzTx/>
                  <a:buFontTx/>
                  <a:buNone/>
                  <a:tabLst/>
                </a:pPr>
                <a:r>
                  <a:rPr lang="en-GB" baseline="0" dirty="0" smtClean="0">
                    <a:solidFill>
                      <a:srgbClr val="002569"/>
                    </a:solidFill>
                  </a:rPr>
                  <a:t>identified</a:t>
                </a:r>
                <a:endParaRPr kumimoji="0" lang="en-GB" sz="1800" b="0" i="0" u="none" strike="noStrike" cap="none" spc="0" normalizeH="0" baseline="0" dirty="0">
                  <a:ln>
                    <a:noFill/>
                  </a:ln>
                  <a:solidFill>
                    <a:srgbClr val="002569"/>
                  </a:solidFill>
                  <a:effectLst/>
                  <a:uFillTx/>
                </a:endParaRPr>
              </a:p>
            </p:txBody>
          </p:sp>
          <p:cxnSp>
            <p:nvCxnSpPr>
              <p:cNvPr id="7" name="Straight Arrow Connector 6"/>
              <p:cNvCxnSpPr/>
              <p:nvPr/>
            </p:nvCxnSpPr>
            <p:spPr>
              <a:xfrm flipH="1" flipV="1">
                <a:off x="5031532" y="4725144"/>
                <a:ext cx="404564" cy="360039"/>
              </a:xfrm>
              <a:prstGeom prst="straightConnector1">
                <a:avLst/>
              </a:prstGeom>
              <a:noFill/>
              <a:ln w="25400" cap="flat">
                <a:solidFill>
                  <a:srgbClr val="FF0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925" y="4191642"/>
              <a:ext cx="4463875" cy="346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3" name="TextBox 12"/>
          <p:cNvSpPr txBox="1"/>
          <p:nvPr/>
        </p:nvSpPr>
        <p:spPr>
          <a:xfrm>
            <a:off x="2167002" y="5680741"/>
            <a:ext cx="284691" cy="369330"/>
          </a:xfrm>
          <a:prstGeom prst="rect">
            <a:avLst/>
          </a:prstGeom>
          <a:solidFill>
            <a:schemeClr val="tx2">
              <a:lumMod val="20000"/>
              <a:lumOff val="8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8 </a:t>
            </a:r>
            <a:endParaRPr kumimoji="0" lang="en-GB" sz="1800" b="0" i="0" u="none" strike="noStrike" cap="none" spc="0" normalizeH="0" baseline="0" dirty="0">
              <a:ln>
                <a:noFill/>
              </a:ln>
              <a:solidFill>
                <a:srgbClr val="002569"/>
              </a:solidFill>
              <a:effectLst/>
              <a:uFillTx/>
            </a:endParaRPr>
          </a:p>
        </p:txBody>
      </p:sp>
      <p:sp>
        <p:nvSpPr>
          <p:cNvPr id="15" name="TextBox 14"/>
          <p:cNvSpPr txBox="1"/>
          <p:nvPr/>
        </p:nvSpPr>
        <p:spPr>
          <a:xfrm>
            <a:off x="4313257" y="5680741"/>
            <a:ext cx="412932" cy="369330"/>
          </a:xfrm>
          <a:prstGeom prst="rect">
            <a:avLst/>
          </a:prstGeom>
          <a:solidFill>
            <a:schemeClr val="tx2">
              <a:lumMod val="20000"/>
              <a:lumOff val="8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24 </a:t>
            </a:r>
            <a:endParaRPr kumimoji="0" lang="en-GB" sz="1800" b="0" i="0" u="none" strike="noStrike" cap="none" spc="0" normalizeH="0" baseline="0" dirty="0">
              <a:ln>
                <a:noFill/>
              </a:ln>
              <a:solidFill>
                <a:srgbClr val="002569"/>
              </a:solidFill>
              <a:effectLst/>
              <a:uFillTx/>
            </a:endParaRPr>
          </a:p>
        </p:txBody>
      </p:sp>
      <p:sp>
        <p:nvSpPr>
          <p:cNvPr id="14" name="Rectangle 13"/>
          <p:cNvSpPr/>
          <p:nvPr/>
        </p:nvSpPr>
        <p:spPr>
          <a:xfrm>
            <a:off x="3569917" y="5568007"/>
            <a:ext cx="538619" cy="532169"/>
          </a:xfrm>
          <a:prstGeom prst="rect">
            <a:avLst/>
          </a:prstGeom>
          <a:solidFill>
            <a:srgbClr val="FFFFFF"/>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17" name="Rectangle 16"/>
          <p:cNvSpPr/>
          <p:nvPr/>
        </p:nvSpPr>
        <p:spPr>
          <a:xfrm>
            <a:off x="1492684" y="5702755"/>
            <a:ext cx="538619" cy="532169"/>
          </a:xfrm>
          <a:prstGeom prst="rect">
            <a:avLst/>
          </a:prstGeom>
          <a:solidFill>
            <a:srgbClr val="FFFFFF"/>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2569"/>
              </a:solidFill>
              <a:effectLst/>
              <a:uFillTx/>
            </a:endParaRPr>
          </a:p>
        </p:txBody>
      </p:sp>
      <p:sp>
        <p:nvSpPr>
          <p:cNvPr id="10" name="TextBox 9"/>
          <p:cNvSpPr txBox="1"/>
          <p:nvPr/>
        </p:nvSpPr>
        <p:spPr>
          <a:xfrm>
            <a:off x="1524000" y="76200"/>
            <a:ext cx="6654801" cy="1138773"/>
          </a:xfrm>
          <a:prstGeom prst="rect">
            <a:avLst/>
          </a:prstGeom>
          <a:noFill/>
        </p:spPr>
        <p:txBody>
          <a:bodyPr wrap="square" rtlCol="0">
            <a:spAutoFit/>
          </a:bodyPr>
          <a:lstStyle/>
          <a:p>
            <a:pPr algn="ctr"/>
            <a:r>
              <a:rPr lang="en-US" sz="2800" b="1" dirty="0" smtClean="0">
                <a:solidFill>
                  <a:schemeClr val="bg1"/>
                </a:solidFill>
              </a:rPr>
              <a:t>GEO-DARMA: </a:t>
            </a:r>
          </a:p>
          <a:p>
            <a:pPr algn="ctr"/>
            <a:r>
              <a:rPr lang="en-US" sz="2000" b="1" dirty="0" smtClean="0">
                <a:solidFill>
                  <a:schemeClr val="bg1"/>
                </a:solidFill>
              </a:rPr>
              <a:t>a framework for developing use of satellite data for risk management</a:t>
            </a:r>
            <a:endParaRPr lang="en-US" sz="2000" b="1" dirty="0">
              <a:solidFill>
                <a:schemeClr val="bg1"/>
              </a:solidFill>
            </a:endParaRPr>
          </a:p>
        </p:txBody>
      </p:sp>
      <p:sp>
        <p:nvSpPr>
          <p:cNvPr id="3" name="Segnaposto numero diapositiva 2"/>
          <p:cNvSpPr>
            <a:spLocks noGrp="1"/>
          </p:cNvSpPr>
          <p:nvPr>
            <p:ph type="sldNum" sz="quarter" idx="2"/>
          </p:nvPr>
        </p:nvSpPr>
        <p:spPr/>
        <p:txBody>
          <a:bodyPr/>
          <a:lstStyle/>
          <a:p>
            <a:pPr lvl="0"/>
            <a:fld id="{86CB4B4D-7CA3-9044-876B-883B54F8677D}" type="slidenum">
              <a:rPr lang="it-IT" smtClean="0"/>
              <a:t>23</a:t>
            </a:fld>
            <a:endParaRPr lang="it-IT"/>
          </a:p>
        </p:txBody>
      </p:sp>
    </p:spTree>
    <p:extLst>
      <p:ext uri="{BB962C8B-B14F-4D97-AF65-F5344CB8AC3E}">
        <p14:creationId xmlns:p14="http://schemas.microsoft.com/office/powerpoint/2010/main" val="20218864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2100" y="1321432"/>
            <a:ext cx="8470900" cy="5384167"/>
          </a:xfrm>
        </p:spPr>
        <p:txBody>
          <a:bodyPr>
            <a:normAutofit/>
          </a:bodyPr>
          <a:lstStyle/>
          <a:p>
            <a:pPr lvl="0"/>
            <a:r>
              <a:rPr lang="en-CA" dirty="0" smtClean="0"/>
              <a:t>Championed by Asian Disaster Preparedness Centre (ADPC);</a:t>
            </a:r>
          </a:p>
          <a:p>
            <a:pPr lvl="0"/>
            <a:r>
              <a:rPr lang="en-CA" dirty="0" smtClean="0"/>
              <a:t>Leverages existing NASA/USAID-funded SERVIR Mekong project; fully-funded for five years;</a:t>
            </a:r>
          </a:p>
          <a:p>
            <a:pPr lvl="0"/>
            <a:r>
              <a:rPr lang="en-CA" dirty="0" smtClean="0"/>
              <a:t>Part of larger international SERVIR network;</a:t>
            </a:r>
          </a:p>
          <a:p>
            <a:pPr lvl="0"/>
            <a:r>
              <a:rPr lang="en-CA" dirty="0" smtClean="0"/>
              <a:t>Incorporates new data types, faster service delivery, higher resolution flood maps, capacity building;</a:t>
            </a:r>
          </a:p>
          <a:p>
            <a:pPr lvl="0"/>
            <a:r>
              <a:rPr lang="en-CA" dirty="0" smtClean="0"/>
              <a:t>Financing for project in place, but some partners still to be confirmed (e.g. on-going discussion with CEOS Flood Demonstrator Team);</a:t>
            </a:r>
          </a:p>
          <a:p>
            <a:pPr lvl="0"/>
            <a:r>
              <a:rPr lang="en-CA" dirty="0" smtClean="0"/>
              <a:t>First GEO-DARMA test area will be in Myanmar, then Mekong lower basin;</a:t>
            </a:r>
          </a:p>
          <a:p>
            <a:pPr lvl="0"/>
            <a:r>
              <a:rPr lang="en-CA" dirty="0" smtClean="0"/>
              <a:t>Vision to extend to larger SE Asia area if successful.</a:t>
            </a:r>
          </a:p>
          <a:p>
            <a:pPr marL="0" lvl="0" indent="0">
              <a:buNone/>
            </a:pPr>
            <a:endParaRPr lang="en-CA" dirty="0" smtClean="0"/>
          </a:p>
        </p:txBody>
      </p:sp>
      <p:sp>
        <p:nvSpPr>
          <p:cNvPr id="3" name="Content Placeholder 3"/>
          <p:cNvSpPr txBox="1">
            <a:spLocks/>
          </p:cNvSpPr>
          <p:nvPr/>
        </p:nvSpPr>
        <p:spPr>
          <a:xfrm>
            <a:off x="1828800" y="152400"/>
            <a:ext cx="6180685" cy="557001"/>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a:buFont typeface="Arial"/>
              <a:buNone/>
            </a:pPr>
            <a:r>
              <a:rPr lang="en-US" sz="2800" b="1" dirty="0" smtClean="0">
                <a:solidFill>
                  <a:schemeClr val="bg1">
                    <a:lumMod val="20000"/>
                    <a:lumOff val="80000"/>
                  </a:schemeClr>
                </a:solidFill>
              </a:rPr>
              <a:t>GEO-DARMA SERVIR Mekong Project Background</a:t>
            </a:r>
            <a:endParaRPr lang="en-US" sz="2800" b="1" dirty="0">
              <a:solidFill>
                <a:schemeClr val="bg1">
                  <a:lumMod val="20000"/>
                  <a:lumOff val="80000"/>
                </a:schemeClr>
              </a:solidFill>
            </a:endParaRPr>
          </a:p>
        </p:txBody>
      </p:sp>
      <p:sp>
        <p:nvSpPr>
          <p:cNvPr id="4" name="Segnaposto numero diapositiva 3"/>
          <p:cNvSpPr>
            <a:spLocks noGrp="1"/>
          </p:cNvSpPr>
          <p:nvPr>
            <p:ph type="sldNum" sz="quarter" idx="2"/>
          </p:nvPr>
        </p:nvSpPr>
        <p:spPr/>
        <p:txBody>
          <a:bodyPr/>
          <a:lstStyle/>
          <a:p>
            <a:pPr lvl="0"/>
            <a:fld id="{86CB4B4D-7CA3-9044-876B-883B54F8677D}" type="slidenum">
              <a:rPr lang="it-IT" smtClean="0"/>
              <a:t>24</a:t>
            </a:fld>
            <a:endParaRPr lang="it-IT" dirty="0"/>
          </a:p>
        </p:txBody>
      </p:sp>
    </p:spTree>
    <p:extLst>
      <p:ext uri="{BB962C8B-B14F-4D97-AF65-F5344CB8AC3E}">
        <p14:creationId xmlns:p14="http://schemas.microsoft.com/office/powerpoint/2010/main" val="2610315919"/>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8" name="Shape 98"/>
          <p:cNvSpPr txBox="1"/>
          <p:nvPr/>
        </p:nvSpPr>
        <p:spPr>
          <a:xfrm>
            <a:off x="326571" y="1326523"/>
            <a:ext cx="5191032" cy="440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Why Flood Mapping for Myanmar?</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rgbClr val="000000"/>
              </a:buClr>
              <a:buSzPts val="2400"/>
            </a:pPr>
            <a:r>
              <a:rPr lang="en-US" sz="2400" b="0" i="0" u="none" strike="noStrike" cap="none" dirty="0">
                <a:solidFill>
                  <a:srgbClr val="000000"/>
                </a:solidFill>
                <a:latin typeface="Arial"/>
                <a:ea typeface="Arial"/>
                <a:cs typeface="Arial"/>
                <a:sym typeface="Arial"/>
              </a:rPr>
              <a:t>Provide information </a:t>
            </a:r>
            <a:r>
              <a:rPr lang="en-US" sz="2400" b="0" i="0" u="none" strike="noStrike" cap="none" dirty="0" smtClean="0">
                <a:solidFill>
                  <a:srgbClr val="000000"/>
                </a:solidFill>
                <a:latin typeface="Arial"/>
                <a:ea typeface="Arial"/>
                <a:cs typeface="Arial"/>
                <a:sym typeface="Arial"/>
              </a:rPr>
              <a:t>through on-line platform:</a:t>
            </a:r>
            <a:endParaRPr lang="en-US" sz="2400" b="0" i="0" u="none" strike="noStrike" cap="none" dirty="0">
              <a:solidFill>
                <a:srgbClr val="000000"/>
              </a:solidFill>
              <a:latin typeface="Arial"/>
              <a:ea typeface="Arial"/>
              <a:cs typeface="Arial"/>
              <a:sym typeface="Arial"/>
            </a:endParaRPr>
          </a:p>
          <a:p>
            <a:pPr marL="457200" lvl="1" indent="-457200">
              <a:buSzPts val="2400"/>
              <a:buFont typeface="Arial"/>
              <a:buChar char="•"/>
            </a:pPr>
            <a:r>
              <a:rPr lang="en-US" sz="2400" dirty="0"/>
              <a:t>E</a:t>
            </a:r>
            <a:r>
              <a:rPr lang="en-US" sz="2400" dirty="0" smtClean="0"/>
              <a:t>xtent </a:t>
            </a:r>
            <a:r>
              <a:rPr lang="en-US" sz="2400" dirty="0"/>
              <a:t>of flooded areas</a:t>
            </a:r>
          </a:p>
          <a:p>
            <a:pPr marL="457200" lvl="2" indent="-457200">
              <a:buSzPts val="2400"/>
              <a:buFont typeface="Arial"/>
              <a:buChar char="•"/>
            </a:pPr>
            <a:r>
              <a:rPr lang="en-US" sz="2400" b="0" i="0" u="none" strike="noStrike" cap="none" dirty="0">
                <a:solidFill>
                  <a:srgbClr val="000000"/>
                </a:solidFill>
                <a:latin typeface="Arial"/>
                <a:ea typeface="Arial"/>
                <a:cs typeface="Arial"/>
                <a:sym typeface="Arial"/>
              </a:rPr>
              <a:t>Possible severity of flood (e.g., depth, duration, size)</a:t>
            </a:r>
          </a:p>
          <a:p>
            <a:pPr marL="457200" marR="0" lvl="0" indent="-457200" algn="l" rtl="0">
              <a:lnSpc>
                <a:spcPct val="100000"/>
              </a:lnSpc>
              <a:spcBef>
                <a:spcPts val="0"/>
              </a:spcBef>
              <a:spcAft>
                <a:spcPts val="0"/>
              </a:spcAft>
              <a:buClr>
                <a:srgbClr val="000000"/>
              </a:buClr>
              <a:buSzPts val="2400"/>
              <a:buFont typeface="Arial"/>
              <a:buChar char="•"/>
            </a:pPr>
            <a:endParaRPr lang="en-US" sz="2400" dirty="0"/>
          </a:p>
          <a:p>
            <a:pPr marR="0" lvl="0" algn="l" rtl="0">
              <a:lnSpc>
                <a:spcPct val="100000"/>
              </a:lnSpc>
              <a:spcBef>
                <a:spcPts val="0"/>
              </a:spcBef>
              <a:spcAft>
                <a:spcPts val="0"/>
              </a:spcAft>
              <a:buClr>
                <a:srgbClr val="000000"/>
              </a:buClr>
              <a:buSzPts val="2400"/>
            </a:pPr>
            <a:r>
              <a:rPr lang="en-US" sz="2400" dirty="0"/>
              <a:t>V</a:t>
            </a:r>
            <a:r>
              <a:rPr lang="en-US" sz="2400" dirty="0" smtClean="0"/>
              <a:t>isualization </a:t>
            </a:r>
            <a:r>
              <a:rPr lang="en-US" sz="2400" dirty="0"/>
              <a:t>tool to assist planning for emergency response and relief</a:t>
            </a:r>
          </a:p>
          <a:p>
            <a:pPr marL="457200" marR="0" lvl="0" indent="-457200" algn="l" rtl="0">
              <a:lnSpc>
                <a:spcPct val="100000"/>
              </a:lnSpc>
              <a:spcBef>
                <a:spcPts val="0"/>
              </a:spcBef>
              <a:spcAft>
                <a:spcPts val="0"/>
              </a:spcAft>
              <a:buClr>
                <a:srgbClr val="000000"/>
              </a:buClr>
              <a:buSzPts val="2400"/>
              <a:buFont typeface="Arial"/>
              <a:buChar char="•"/>
            </a:pPr>
            <a:endParaRPr sz="1400" b="0" i="0" u="none" strike="noStrike" cap="none" dirty="0">
              <a:solidFill>
                <a:srgbClr val="000000"/>
              </a:solidFill>
              <a:latin typeface="Arial"/>
              <a:ea typeface="Arial"/>
              <a:cs typeface="Arial"/>
              <a:sym typeface="Arial"/>
            </a:endParaRPr>
          </a:p>
        </p:txBody>
      </p:sp>
      <p:pic>
        <p:nvPicPr>
          <p:cNvPr id="99" name="Shape 99"/>
          <p:cNvPicPr preferRelativeResize="0"/>
          <p:nvPr/>
        </p:nvPicPr>
        <p:blipFill rotWithShape="1">
          <a:blip r:embed="rId4">
            <a:alphaModFix/>
          </a:blip>
          <a:srcRect/>
          <a:stretch/>
        </p:blipFill>
        <p:spPr>
          <a:xfrm>
            <a:off x="254524" y="15752"/>
            <a:ext cx="8634900" cy="1074900"/>
          </a:xfrm>
          <a:prstGeom prst="rect">
            <a:avLst/>
          </a:prstGeom>
          <a:noFill/>
          <a:ln>
            <a:noFill/>
          </a:ln>
        </p:spPr>
      </p:pic>
      <p:grpSp>
        <p:nvGrpSpPr>
          <p:cNvPr id="100" name="Shape 100"/>
          <p:cNvGrpSpPr/>
          <p:nvPr/>
        </p:nvGrpSpPr>
        <p:grpSpPr>
          <a:xfrm>
            <a:off x="737859" y="5839959"/>
            <a:ext cx="7668532" cy="1110172"/>
            <a:chOff x="1485907" y="5666635"/>
            <a:chExt cx="8228921" cy="1191300"/>
          </a:xfrm>
        </p:grpSpPr>
        <p:pic>
          <p:nvPicPr>
            <p:cNvPr id="101" name="Shape 101"/>
            <p:cNvPicPr preferRelativeResize="0"/>
            <p:nvPr/>
          </p:nvPicPr>
          <p:blipFill rotWithShape="1">
            <a:blip r:embed="rId5">
              <a:alphaModFix/>
            </a:blip>
            <a:srcRect/>
            <a:stretch/>
          </p:blipFill>
          <p:spPr>
            <a:xfrm>
              <a:off x="1485907" y="5896780"/>
              <a:ext cx="2992800" cy="580500"/>
            </a:xfrm>
            <a:prstGeom prst="rect">
              <a:avLst/>
            </a:prstGeom>
            <a:noFill/>
            <a:ln>
              <a:noFill/>
            </a:ln>
          </p:spPr>
        </p:pic>
        <p:pic>
          <p:nvPicPr>
            <p:cNvPr id="102" name="Shape 102"/>
            <p:cNvPicPr preferRelativeResize="0"/>
            <p:nvPr/>
          </p:nvPicPr>
          <p:blipFill rotWithShape="1">
            <a:blip r:embed="rId6">
              <a:alphaModFix/>
            </a:blip>
            <a:srcRect/>
            <a:stretch/>
          </p:blipFill>
          <p:spPr>
            <a:xfrm>
              <a:off x="4897313" y="6047235"/>
              <a:ext cx="2397300" cy="430200"/>
            </a:xfrm>
            <a:prstGeom prst="rect">
              <a:avLst/>
            </a:prstGeom>
            <a:noFill/>
            <a:ln>
              <a:noFill/>
            </a:ln>
          </p:spPr>
        </p:pic>
        <p:pic>
          <p:nvPicPr>
            <p:cNvPr id="103" name="Shape 103"/>
            <p:cNvPicPr preferRelativeResize="0"/>
            <p:nvPr/>
          </p:nvPicPr>
          <p:blipFill rotWithShape="1">
            <a:blip r:embed="rId7">
              <a:alphaModFix/>
            </a:blip>
            <a:srcRect/>
            <a:stretch/>
          </p:blipFill>
          <p:spPr>
            <a:xfrm>
              <a:off x="7657728" y="5666635"/>
              <a:ext cx="2057100" cy="1191300"/>
            </a:xfrm>
            <a:prstGeom prst="rect">
              <a:avLst/>
            </a:prstGeom>
            <a:noFill/>
            <a:ln>
              <a:noFill/>
            </a:ln>
          </p:spPr>
        </p:pic>
      </p:gr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8137" r="49861" b="1974"/>
          <a:stretch/>
        </p:blipFill>
        <p:spPr>
          <a:xfrm>
            <a:off x="5759332" y="1526923"/>
            <a:ext cx="3142939" cy="4000500"/>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49418" y="206905"/>
            <a:ext cx="1305385" cy="608915"/>
          </a:xfrm>
          <a:prstGeom prst="rect">
            <a:avLst/>
          </a:prstGeom>
        </p:spPr>
      </p:pic>
      <p:sp>
        <p:nvSpPr>
          <p:cNvPr id="3" name="Segnaposto numero diapositiva 2"/>
          <p:cNvSpPr>
            <a:spLocks noGrp="1"/>
          </p:cNvSpPr>
          <p:nvPr>
            <p:ph type="sldNum" sz="quarter" idx="12"/>
          </p:nvPr>
        </p:nvSpPr>
        <p:spPr/>
        <p:txBody>
          <a:bodyPr/>
          <a:lstStyle/>
          <a:p>
            <a:fld id="{4A219A2D-7A8E-4EFE-9F3E-17B367763FA8}" type="slidenum">
              <a:rPr lang="en-US" smtClean="0"/>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8" name="Shape 98"/>
          <p:cNvSpPr txBox="1"/>
          <p:nvPr/>
        </p:nvSpPr>
        <p:spPr>
          <a:xfrm>
            <a:off x="152400" y="914787"/>
            <a:ext cx="8839199" cy="51685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70C0"/>
                </a:solidFill>
                <a:effectLst>
                  <a:outerShdw blurRad="38100" dist="38100" dir="2700000" algn="tl">
                    <a:srgbClr val="000000">
                      <a:alpha val="43137"/>
                    </a:srgbClr>
                  </a:outerShdw>
                </a:effectLst>
                <a:latin typeface="Arial"/>
                <a:ea typeface="Arial"/>
                <a:cs typeface="Arial"/>
                <a:sym typeface="Arial"/>
              </a:rPr>
              <a:t>GEO-DARMA data </a:t>
            </a:r>
            <a:r>
              <a:rPr lang="en-US" sz="2400" b="1" i="0" u="none" strike="noStrike" cap="none" dirty="0" smtClean="0">
                <a:solidFill>
                  <a:srgbClr val="0070C0"/>
                </a:solidFill>
                <a:effectLst>
                  <a:outerShdw blurRad="38100" dist="38100" dir="2700000" algn="tl">
                    <a:srgbClr val="000000">
                      <a:alpha val="43137"/>
                    </a:srgbClr>
                  </a:outerShdw>
                </a:effectLst>
                <a:latin typeface="Arial"/>
                <a:ea typeface="Arial"/>
                <a:cs typeface="Arial"/>
                <a:sym typeface="Arial"/>
              </a:rPr>
              <a:t>request - data types</a:t>
            </a:r>
            <a:endParaRPr lang="en-US" sz="2400" b="1" dirty="0"/>
          </a:p>
          <a:p>
            <a:endParaRPr lang="en-US" b="1" dirty="0"/>
          </a:p>
          <a:p>
            <a:r>
              <a:rPr lang="en-US" sz="1800" b="1" dirty="0" smtClean="0"/>
              <a:t>For the 2018 flood season, the project plans to use the following sensors:</a:t>
            </a:r>
          </a:p>
          <a:p>
            <a:endParaRPr lang="en-US" sz="1800" b="1" dirty="0"/>
          </a:p>
          <a:p>
            <a:r>
              <a:rPr lang="en-US" sz="1800" b="1" dirty="0" smtClean="0"/>
              <a:t>District level </a:t>
            </a:r>
            <a:r>
              <a:rPr lang="mr-IN" sz="1800" b="1" dirty="0" smtClean="0"/>
              <a:t>–</a:t>
            </a:r>
            <a:r>
              <a:rPr lang="en-US" sz="1800" b="1" dirty="0" smtClean="0"/>
              <a:t> high resolution optical data and high resolution SAR data</a:t>
            </a:r>
            <a:endParaRPr lang="en-US" sz="1800" b="1" dirty="0"/>
          </a:p>
          <a:p>
            <a:pPr marL="285750" indent="-285750">
              <a:buFont typeface="Arial"/>
              <a:buChar char="•"/>
            </a:pPr>
            <a:r>
              <a:rPr lang="en-US" sz="1600" dirty="0" smtClean="0"/>
              <a:t>SPOT 10m resolution and higher</a:t>
            </a:r>
          </a:p>
          <a:p>
            <a:pPr marL="285750" indent="-285750">
              <a:buFont typeface="Arial"/>
              <a:buChar char="•"/>
            </a:pPr>
            <a:r>
              <a:rPr lang="en-US" sz="1600" dirty="0" smtClean="0"/>
              <a:t>Sentinel-2 20m resolution</a:t>
            </a:r>
          </a:p>
          <a:p>
            <a:pPr marL="285750" indent="-285750">
              <a:buFont typeface="Arial"/>
              <a:buChar char="•"/>
            </a:pPr>
            <a:r>
              <a:rPr lang="en-US" sz="1600" dirty="0" smtClean="0"/>
              <a:t>Sentinel-1 20m resolution (systematic extraction each pass)</a:t>
            </a:r>
          </a:p>
          <a:p>
            <a:pPr marL="285750" indent="-285750">
              <a:buFont typeface="Arial"/>
              <a:buChar char="•"/>
            </a:pPr>
            <a:r>
              <a:rPr lang="en-US" sz="1600" dirty="0" smtClean="0"/>
              <a:t>RADARSAT Scan SAR Narrow and Scan SAR Wide 50m and 100m resolution in 350-500km swath</a:t>
            </a:r>
          </a:p>
          <a:p>
            <a:pPr marL="285750" indent="-285750">
              <a:buFont typeface="Arial"/>
              <a:buChar char="•"/>
            </a:pPr>
            <a:endParaRPr lang="en-US" sz="1800" dirty="0" smtClean="0"/>
          </a:p>
          <a:p>
            <a:r>
              <a:rPr lang="en-US" sz="1800" b="1" dirty="0" smtClean="0"/>
              <a:t>Urban </a:t>
            </a:r>
            <a:r>
              <a:rPr lang="en-US" sz="1800" b="1" dirty="0"/>
              <a:t>Flooding </a:t>
            </a:r>
            <a:r>
              <a:rPr lang="en-US" sz="1800" b="1" dirty="0" smtClean="0"/>
              <a:t>(very high resolution optical data and very high resolution SAR data)</a:t>
            </a:r>
            <a:endParaRPr lang="en-US" sz="1800" dirty="0"/>
          </a:p>
          <a:p>
            <a:pPr marL="285750" indent="-285750">
              <a:buFont typeface="Arial"/>
              <a:buChar char="•"/>
            </a:pPr>
            <a:r>
              <a:rPr lang="en-US" sz="1600" dirty="0" smtClean="0"/>
              <a:t>SPOT 1.5m</a:t>
            </a:r>
          </a:p>
          <a:p>
            <a:pPr marL="285750" indent="-285750">
              <a:buFont typeface="Arial"/>
              <a:buChar char="•"/>
            </a:pPr>
            <a:r>
              <a:rPr lang="en-US" sz="1600" dirty="0" smtClean="0"/>
              <a:t>Pleiades 70cm</a:t>
            </a:r>
          </a:p>
          <a:p>
            <a:pPr marL="285750" indent="-285750">
              <a:buFont typeface="Arial"/>
              <a:buChar char="•"/>
            </a:pPr>
            <a:r>
              <a:rPr lang="en-US" sz="1600" dirty="0" smtClean="0"/>
              <a:t>Cosmo-SKYMED 1m</a:t>
            </a:r>
          </a:p>
          <a:p>
            <a:pPr marL="285750" indent="-285750">
              <a:buFont typeface="Arial"/>
              <a:buChar char="•"/>
            </a:pPr>
            <a:endParaRPr lang="en-US" sz="1000" dirty="0"/>
          </a:p>
          <a:p>
            <a:r>
              <a:rPr lang="en-US" sz="1800" b="1" dirty="0" smtClean="0"/>
              <a:t>Analysis of results will be conducted after the flood season and a new request will be made for 2019-2020</a:t>
            </a:r>
            <a:r>
              <a:rPr lang="en-US" sz="1800" b="1" dirty="0"/>
              <a:t> </a:t>
            </a:r>
            <a:endParaRPr lang="en-US" sz="1800" dirty="0"/>
          </a:p>
          <a:p>
            <a:endParaRPr lang="en-US" dirty="0"/>
          </a:p>
          <a:p>
            <a:pPr marR="0" lvl="0" algn="l" rtl="0">
              <a:lnSpc>
                <a:spcPct val="100000"/>
              </a:lnSpc>
              <a:spcBef>
                <a:spcPts val="0"/>
              </a:spcBef>
              <a:spcAft>
                <a:spcPts val="600"/>
              </a:spcAft>
              <a:buClr>
                <a:srgbClr val="000000"/>
              </a:buClr>
              <a:buSzPts val="2400"/>
            </a:pPr>
            <a:endParaRPr lang="en-US" sz="20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600"/>
              </a:spcAft>
              <a:buClr>
                <a:srgbClr val="000000"/>
              </a:buClr>
              <a:buSzPts val="2400"/>
              <a:buFont typeface="Arial" panose="020B0604020202020204" pitchFamily="34" charset="0"/>
              <a:buChar char="•"/>
            </a:pPr>
            <a:endParaRPr lang="en-US" dirty="0"/>
          </a:p>
          <a:p>
            <a:pPr marR="0" lvl="0" algn="l" rtl="0">
              <a:lnSpc>
                <a:spcPct val="100000"/>
              </a:lnSpc>
              <a:spcBef>
                <a:spcPts val="0"/>
              </a:spcBef>
              <a:spcAft>
                <a:spcPts val="600"/>
              </a:spcAft>
              <a:buClr>
                <a:srgbClr val="000000"/>
              </a:buClr>
              <a:buSzPts val="2400"/>
            </a:pPr>
            <a:endParaRPr sz="1400" b="0" i="0" u="none" strike="noStrike" cap="none" dirty="0">
              <a:solidFill>
                <a:srgbClr val="000000"/>
              </a:solidFill>
              <a:latin typeface="Arial"/>
              <a:ea typeface="Arial"/>
              <a:cs typeface="Arial"/>
              <a:sym typeface="Arial"/>
            </a:endParaRPr>
          </a:p>
        </p:txBody>
      </p:sp>
      <p:pic>
        <p:nvPicPr>
          <p:cNvPr id="99" name="Shape 99"/>
          <p:cNvPicPr preferRelativeResize="0"/>
          <p:nvPr/>
        </p:nvPicPr>
        <p:blipFill rotWithShape="1">
          <a:blip r:embed="rId4">
            <a:alphaModFix/>
          </a:blip>
          <a:srcRect/>
          <a:stretch/>
        </p:blipFill>
        <p:spPr>
          <a:xfrm>
            <a:off x="254524" y="15752"/>
            <a:ext cx="8634900" cy="1074900"/>
          </a:xfrm>
          <a:prstGeom prst="rect">
            <a:avLst/>
          </a:prstGeom>
          <a:noFill/>
          <a:ln>
            <a:noFill/>
          </a:ln>
        </p:spPr>
      </p:pic>
      <p:grpSp>
        <p:nvGrpSpPr>
          <p:cNvPr id="100" name="Shape 100"/>
          <p:cNvGrpSpPr/>
          <p:nvPr/>
        </p:nvGrpSpPr>
        <p:grpSpPr>
          <a:xfrm>
            <a:off x="737859" y="5839959"/>
            <a:ext cx="7668532" cy="1110172"/>
            <a:chOff x="1485907" y="5666635"/>
            <a:chExt cx="8228921" cy="1191300"/>
          </a:xfrm>
        </p:grpSpPr>
        <p:pic>
          <p:nvPicPr>
            <p:cNvPr id="101" name="Shape 101"/>
            <p:cNvPicPr preferRelativeResize="0"/>
            <p:nvPr/>
          </p:nvPicPr>
          <p:blipFill rotWithShape="1">
            <a:blip r:embed="rId5">
              <a:alphaModFix/>
            </a:blip>
            <a:srcRect/>
            <a:stretch/>
          </p:blipFill>
          <p:spPr>
            <a:xfrm>
              <a:off x="1485907" y="5896780"/>
              <a:ext cx="2992800" cy="580500"/>
            </a:xfrm>
            <a:prstGeom prst="rect">
              <a:avLst/>
            </a:prstGeom>
            <a:noFill/>
            <a:ln>
              <a:noFill/>
            </a:ln>
          </p:spPr>
        </p:pic>
        <p:pic>
          <p:nvPicPr>
            <p:cNvPr id="102" name="Shape 102"/>
            <p:cNvPicPr preferRelativeResize="0"/>
            <p:nvPr/>
          </p:nvPicPr>
          <p:blipFill rotWithShape="1">
            <a:blip r:embed="rId6">
              <a:alphaModFix/>
            </a:blip>
            <a:srcRect/>
            <a:stretch/>
          </p:blipFill>
          <p:spPr>
            <a:xfrm>
              <a:off x="4897313" y="6047235"/>
              <a:ext cx="2397300" cy="430200"/>
            </a:xfrm>
            <a:prstGeom prst="rect">
              <a:avLst/>
            </a:prstGeom>
            <a:noFill/>
            <a:ln>
              <a:noFill/>
            </a:ln>
          </p:spPr>
        </p:pic>
        <p:pic>
          <p:nvPicPr>
            <p:cNvPr id="103" name="Shape 103"/>
            <p:cNvPicPr preferRelativeResize="0"/>
            <p:nvPr/>
          </p:nvPicPr>
          <p:blipFill rotWithShape="1">
            <a:blip r:embed="rId7">
              <a:alphaModFix/>
            </a:blip>
            <a:srcRect/>
            <a:stretch/>
          </p:blipFill>
          <p:spPr>
            <a:xfrm>
              <a:off x="7657728" y="5666635"/>
              <a:ext cx="2057100" cy="1191300"/>
            </a:xfrm>
            <a:prstGeom prst="rect">
              <a:avLst/>
            </a:prstGeom>
            <a:noFill/>
            <a:ln>
              <a:noFill/>
            </a:ln>
          </p:spPr>
        </p:pic>
      </p:gr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49418" y="206905"/>
            <a:ext cx="1305385" cy="608915"/>
          </a:xfrm>
          <a:prstGeom prst="rect">
            <a:avLst/>
          </a:prstGeom>
        </p:spPr>
      </p:pic>
      <p:sp>
        <p:nvSpPr>
          <p:cNvPr id="2" name="Segnaposto numero diapositiva 1"/>
          <p:cNvSpPr>
            <a:spLocks noGrp="1"/>
          </p:cNvSpPr>
          <p:nvPr>
            <p:ph type="sldNum" sz="quarter" idx="12"/>
          </p:nvPr>
        </p:nvSpPr>
        <p:spPr/>
        <p:txBody>
          <a:bodyPr/>
          <a:lstStyle/>
          <a:p>
            <a:fld id="{4A219A2D-7A8E-4EFE-9F3E-17B367763FA8}" type="slidenum">
              <a:rPr lang="en-US" smtClean="0"/>
              <a:t>26</a:t>
            </a:fld>
            <a:endParaRPr lang="en-US"/>
          </a:p>
        </p:txBody>
      </p:sp>
    </p:spTree>
    <p:extLst>
      <p:ext uri="{BB962C8B-B14F-4D97-AF65-F5344CB8AC3E}">
        <p14:creationId xmlns:p14="http://schemas.microsoft.com/office/powerpoint/2010/main" val="720518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8" name="Shape 98"/>
          <p:cNvSpPr txBox="1"/>
          <p:nvPr/>
        </p:nvSpPr>
        <p:spPr>
          <a:xfrm>
            <a:off x="326570" y="1046202"/>
            <a:ext cx="8398329" cy="49160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70C0"/>
                </a:solidFill>
                <a:effectLst>
                  <a:outerShdw blurRad="38100" dist="38100" dir="2700000" algn="tl">
                    <a:srgbClr val="000000">
                      <a:alpha val="43137"/>
                    </a:srgbClr>
                  </a:outerShdw>
                </a:effectLst>
                <a:latin typeface="Arial"/>
                <a:ea typeface="Arial"/>
                <a:cs typeface="Arial"/>
                <a:sym typeface="Arial"/>
              </a:rPr>
              <a:t>Suggested </a:t>
            </a:r>
            <a:r>
              <a:rPr lang="en-US" sz="2400" b="1" i="0" u="none" strike="noStrike" cap="none" dirty="0" smtClean="0">
                <a:solidFill>
                  <a:srgbClr val="0070C0"/>
                </a:solidFill>
                <a:effectLst>
                  <a:outerShdw blurRad="38100" dist="38100" dir="2700000" algn="tl">
                    <a:srgbClr val="000000">
                      <a:alpha val="43137"/>
                    </a:srgbClr>
                  </a:outerShdw>
                </a:effectLst>
                <a:latin typeface="Arial"/>
                <a:ea typeface="Arial"/>
                <a:cs typeface="Arial"/>
                <a:sym typeface="Arial"/>
              </a:rPr>
              <a:t>Area of Interest for urban flooding</a:t>
            </a:r>
            <a:r>
              <a:rPr lang="en-US" sz="2400" b="1" dirty="0" smtClean="0">
                <a:solidFill>
                  <a:srgbClr val="0070C0"/>
                </a:solidFill>
                <a:effectLst>
                  <a:outerShdw blurRad="38100" dist="38100" dir="2700000" algn="tl">
                    <a:srgbClr val="000000">
                      <a:alpha val="43137"/>
                    </a:srgbClr>
                  </a:outerShdw>
                </a:effectLst>
              </a:rPr>
              <a:t>, </a:t>
            </a:r>
            <a:r>
              <a:rPr lang="en-US" sz="2400" b="1" dirty="0">
                <a:solidFill>
                  <a:srgbClr val="0070C0"/>
                </a:solidFill>
                <a:effectLst>
                  <a:outerShdw blurRad="38100" dist="38100" dir="2700000" algn="tl">
                    <a:srgbClr val="000000">
                      <a:alpha val="43137"/>
                    </a:srgbClr>
                  </a:outerShdw>
                </a:effectLst>
              </a:rPr>
              <a:t>Myanmar</a:t>
            </a:r>
            <a:endParaRPr lang="en-US" sz="1400" b="0" i="0" u="none" strike="noStrike" cap="none" dirty="0">
              <a:solidFill>
                <a:srgbClr val="000000"/>
              </a:solidFill>
              <a:latin typeface="Arial"/>
              <a:ea typeface="Arial"/>
              <a:cs typeface="Arial"/>
              <a:sym typeface="Arial"/>
            </a:endParaRPr>
          </a:p>
          <a:p>
            <a:pPr marR="0" lvl="0" algn="ctr" rtl="0">
              <a:lnSpc>
                <a:spcPct val="100000"/>
              </a:lnSpc>
              <a:spcBef>
                <a:spcPts val="0"/>
              </a:spcBef>
              <a:buClr>
                <a:srgbClr val="000000"/>
              </a:buClr>
              <a:buSzPts val="2400"/>
            </a:pPr>
            <a:r>
              <a:rPr lang="en-US" sz="1400" b="0" i="0" u="none" strike="noStrike" cap="none" dirty="0">
                <a:solidFill>
                  <a:srgbClr val="000000"/>
                </a:solidFill>
                <a:latin typeface="Arial"/>
                <a:ea typeface="Arial"/>
                <a:cs typeface="Arial"/>
                <a:sym typeface="Arial"/>
              </a:rPr>
              <a:t>Mandalay – areas prone to floods based on surface water occurrence maps </a:t>
            </a:r>
          </a:p>
          <a:p>
            <a:pPr marR="0" lvl="0" algn="ctr" rtl="0">
              <a:lnSpc>
                <a:spcPct val="100000"/>
              </a:lnSpc>
              <a:spcBef>
                <a:spcPts val="0"/>
              </a:spcBef>
              <a:buClr>
                <a:srgbClr val="000000"/>
              </a:buClr>
              <a:buSzPts val="2400"/>
            </a:pPr>
            <a:r>
              <a:rPr lang="en-US" sz="1400" b="0" i="0" u="none" strike="noStrike" cap="none" dirty="0">
                <a:solidFill>
                  <a:srgbClr val="000000"/>
                </a:solidFill>
                <a:latin typeface="Arial"/>
                <a:ea typeface="Arial"/>
                <a:cs typeface="Arial"/>
                <a:sym typeface="Arial"/>
              </a:rPr>
              <a:t>(based on 2000-2015 Landsat imagery)</a:t>
            </a:r>
          </a:p>
          <a:p>
            <a:pPr marL="285750" marR="0" lvl="0" indent="-285750" algn="l" rtl="0">
              <a:lnSpc>
                <a:spcPct val="100000"/>
              </a:lnSpc>
              <a:spcBef>
                <a:spcPts val="0"/>
              </a:spcBef>
              <a:spcAft>
                <a:spcPts val="600"/>
              </a:spcAft>
              <a:buClr>
                <a:srgbClr val="000000"/>
              </a:buClr>
              <a:buSzPts val="2400"/>
              <a:buFont typeface="Arial" panose="020B0604020202020204" pitchFamily="34" charset="0"/>
              <a:buChar char="•"/>
            </a:pPr>
            <a:endParaRPr lang="en-US"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600"/>
              </a:spcAft>
              <a:buClr>
                <a:srgbClr val="000000"/>
              </a:buClr>
              <a:buSzPts val="2400"/>
              <a:buFont typeface="Arial" panose="020B0604020202020204" pitchFamily="34" charset="0"/>
              <a:buChar char="•"/>
            </a:pPr>
            <a:endParaRPr lang="en-US" dirty="0"/>
          </a:p>
          <a:p>
            <a:pPr marR="0" lvl="0" algn="l" rtl="0">
              <a:lnSpc>
                <a:spcPct val="100000"/>
              </a:lnSpc>
              <a:spcBef>
                <a:spcPts val="0"/>
              </a:spcBef>
              <a:spcAft>
                <a:spcPts val="600"/>
              </a:spcAft>
              <a:buClr>
                <a:srgbClr val="000000"/>
              </a:buClr>
              <a:buSzPts val="2400"/>
            </a:pPr>
            <a:endParaRPr sz="1400" b="0" i="0" u="none" strike="noStrike" cap="none" dirty="0">
              <a:solidFill>
                <a:srgbClr val="000000"/>
              </a:solidFill>
              <a:latin typeface="Arial"/>
              <a:ea typeface="Arial"/>
              <a:cs typeface="Arial"/>
              <a:sym typeface="Arial"/>
            </a:endParaRPr>
          </a:p>
        </p:txBody>
      </p:sp>
      <p:pic>
        <p:nvPicPr>
          <p:cNvPr id="99" name="Shape 99"/>
          <p:cNvPicPr preferRelativeResize="0"/>
          <p:nvPr/>
        </p:nvPicPr>
        <p:blipFill rotWithShape="1">
          <a:blip r:embed="rId4">
            <a:alphaModFix/>
          </a:blip>
          <a:srcRect/>
          <a:stretch/>
        </p:blipFill>
        <p:spPr>
          <a:xfrm>
            <a:off x="254524" y="15752"/>
            <a:ext cx="8634900" cy="1074900"/>
          </a:xfrm>
          <a:prstGeom prst="rect">
            <a:avLst/>
          </a:prstGeom>
          <a:noFill/>
          <a:ln>
            <a:noFill/>
          </a:ln>
        </p:spPr>
      </p:pic>
      <p:grpSp>
        <p:nvGrpSpPr>
          <p:cNvPr id="100" name="Shape 100"/>
          <p:cNvGrpSpPr/>
          <p:nvPr/>
        </p:nvGrpSpPr>
        <p:grpSpPr>
          <a:xfrm>
            <a:off x="737859" y="5839959"/>
            <a:ext cx="7668532" cy="1110172"/>
            <a:chOff x="1485907" y="5666635"/>
            <a:chExt cx="8228921" cy="1191300"/>
          </a:xfrm>
        </p:grpSpPr>
        <p:pic>
          <p:nvPicPr>
            <p:cNvPr id="101" name="Shape 101"/>
            <p:cNvPicPr preferRelativeResize="0"/>
            <p:nvPr/>
          </p:nvPicPr>
          <p:blipFill rotWithShape="1">
            <a:blip r:embed="rId5">
              <a:alphaModFix/>
            </a:blip>
            <a:srcRect/>
            <a:stretch/>
          </p:blipFill>
          <p:spPr>
            <a:xfrm>
              <a:off x="1485907" y="5896780"/>
              <a:ext cx="2992800" cy="580500"/>
            </a:xfrm>
            <a:prstGeom prst="rect">
              <a:avLst/>
            </a:prstGeom>
            <a:noFill/>
            <a:ln>
              <a:noFill/>
            </a:ln>
          </p:spPr>
        </p:pic>
        <p:pic>
          <p:nvPicPr>
            <p:cNvPr id="102" name="Shape 102"/>
            <p:cNvPicPr preferRelativeResize="0"/>
            <p:nvPr/>
          </p:nvPicPr>
          <p:blipFill rotWithShape="1">
            <a:blip r:embed="rId6">
              <a:alphaModFix/>
            </a:blip>
            <a:srcRect/>
            <a:stretch/>
          </p:blipFill>
          <p:spPr>
            <a:xfrm>
              <a:off x="4897313" y="6047235"/>
              <a:ext cx="2397300" cy="430200"/>
            </a:xfrm>
            <a:prstGeom prst="rect">
              <a:avLst/>
            </a:prstGeom>
            <a:noFill/>
            <a:ln>
              <a:noFill/>
            </a:ln>
          </p:spPr>
        </p:pic>
        <p:pic>
          <p:nvPicPr>
            <p:cNvPr id="103" name="Shape 103"/>
            <p:cNvPicPr preferRelativeResize="0"/>
            <p:nvPr/>
          </p:nvPicPr>
          <p:blipFill rotWithShape="1">
            <a:blip r:embed="rId7">
              <a:alphaModFix/>
            </a:blip>
            <a:srcRect/>
            <a:stretch/>
          </p:blipFill>
          <p:spPr>
            <a:xfrm>
              <a:off x="7657728" y="5666635"/>
              <a:ext cx="2057100" cy="1191300"/>
            </a:xfrm>
            <a:prstGeom prst="rect">
              <a:avLst/>
            </a:prstGeom>
            <a:noFill/>
            <a:ln>
              <a:noFill/>
            </a:ln>
          </p:spPr>
        </p:pic>
      </p:grpSp>
      <p:pic>
        <p:nvPicPr>
          <p:cNvPr id="3" name="Picture 2">
            <a:extLst>
              <a:ext uri="{FF2B5EF4-FFF2-40B4-BE49-F238E27FC236}">
                <a16:creationId xmlns:a16="http://schemas.microsoft.com/office/drawing/2014/main" id="{505CA5B5-CC24-4669-8358-E00E25F3ECFF}"/>
              </a:ext>
            </a:extLst>
          </p:cNvPr>
          <p:cNvPicPr>
            <a:picLocks noChangeAspect="1"/>
          </p:cNvPicPr>
          <p:nvPr/>
        </p:nvPicPr>
        <p:blipFill>
          <a:blip r:embed="rId8"/>
          <a:stretch>
            <a:fillRect/>
          </a:stretch>
        </p:blipFill>
        <p:spPr>
          <a:xfrm>
            <a:off x="1014599" y="2367791"/>
            <a:ext cx="7114750" cy="3472168"/>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49418" y="206905"/>
            <a:ext cx="1305385" cy="608915"/>
          </a:xfrm>
          <a:prstGeom prst="rect">
            <a:avLst/>
          </a:prstGeom>
        </p:spPr>
      </p:pic>
      <p:sp>
        <p:nvSpPr>
          <p:cNvPr id="2" name="Segnaposto numero diapositiva 1"/>
          <p:cNvSpPr>
            <a:spLocks noGrp="1"/>
          </p:cNvSpPr>
          <p:nvPr>
            <p:ph type="sldNum" sz="quarter" idx="12"/>
          </p:nvPr>
        </p:nvSpPr>
        <p:spPr/>
        <p:txBody>
          <a:bodyPr/>
          <a:lstStyle/>
          <a:p>
            <a:fld id="{4A219A2D-7A8E-4EFE-9F3E-17B367763FA8}" type="slidenum">
              <a:rPr lang="en-US" smtClean="0"/>
              <a:t>27</a:t>
            </a:fld>
            <a:endParaRPr lang="en-US"/>
          </a:p>
        </p:txBody>
      </p:sp>
    </p:spTree>
    <p:extLst>
      <p:ext uri="{BB962C8B-B14F-4D97-AF65-F5344CB8AC3E}">
        <p14:creationId xmlns:p14="http://schemas.microsoft.com/office/powerpoint/2010/main" val="14599585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8" name="Shape 98"/>
          <p:cNvSpPr txBox="1"/>
          <p:nvPr/>
        </p:nvSpPr>
        <p:spPr>
          <a:xfrm>
            <a:off x="372809" y="927966"/>
            <a:ext cx="8398329" cy="50746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70C0"/>
                </a:solidFill>
                <a:effectLst>
                  <a:outerShdw blurRad="38100" dist="38100" dir="2700000" algn="tl">
                    <a:srgbClr val="000000">
                      <a:alpha val="43137"/>
                    </a:srgbClr>
                  </a:outerShdw>
                </a:effectLst>
                <a:latin typeface="Arial"/>
                <a:ea typeface="Arial"/>
                <a:cs typeface="Arial"/>
                <a:sym typeface="Arial"/>
              </a:rPr>
              <a:t>Suggested </a:t>
            </a:r>
            <a:r>
              <a:rPr lang="en-US" sz="2400" b="1" i="0" u="none" strike="noStrike" cap="none" dirty="0" smtClean="0">
                <a:solidFill>
                  <a:srgbClr val="0070C0"/>
                </a:solidFill>
                <a:effectLst>
                  <a:outerShdw blurRad="38100" dist="38100" dir="2700000" algn="tl">
                    <a:srgbClr val="000000">
                      <a:alpha val="43137"/>
                    </a:srgbClr>
                  </a:outerShdw>
                </a:effectLst>
                <a:latin typeface="Arial"/>
                <a:ea typeface="Arial"/>
                <a:cs typeface="Arial"/>
                <a:sym typeface="Arial"/>
              </a:rPr>
              <a:t>Area of Interest for Wide Area flooding</a:t>
            </a:r>
            <a:r>
              <a:rPr lang="en-US" sz="2400" b="1" dirty="0" smtClean="0">
                <a:solidFill>
                  <a:srgbClr val="0070C0"/>
                </a:solidFill>
                <a:effectLst>
                  <a:outerShdw blurRad="38100" dist="38100" dir="2700000" algn="tl">
                    <a:srgbClr val="000000">
                      <a:alpha val="43137"/>
                    </a:srgbClr>
                  </a:outerShdw>
                </a:effectLst>
              </a:rPr>
              <a:t>, </a:t>
            </a:r>
            <a:r>
              <a:rPr lang="en-US" sz="2400" b="1" dirty="0">
                <a:solidFill>
                  <a:srgbClr val="0070C0"/>
                </a:solidFill>
                <a:effectLst>
                  <a:outerShdw blurRad="38100" dist="38100" dir="2700000" algn="tl">
                    <a:srgbClr val="000000">
                      <a:alpha val="43137"/>
                    </a:srgbClr>
                  </a:outerShdw>
                </a:effectLst>
              </a:rPr>
              <a:t>Myanmar</a:t>
            </a:r>
            <a:endParaRPr lang="en-US" sz="1400" b="0" i="0" u="none" strike="noStrike" cap="none" dirty="0">
              <a:solidFill>
                <a:srgbClr val="000000"/>
              </a:solidFill>
              <a:latin typeface="Arial"/>
              <a:ea typeface="Arial"/>
              <a:cs typeface="Arial"/>
              <a:sym typeface="Arial"/>
            </a:endParaRPr>
          </a:p>
          <a:p>
            <a:pPr marR="0" lvl="0" algn="ctr" rtl="0">
              <a:lnSpc>
                <a:spcPct val="100000"/>
              </a:lnSpc>
              <a:spcBef>
                <a:spcPts val="0"/>
              </a:spcBef>
              <a:buClr>
                <a:srgbClr val="000000"/>
              </a:buClr>
              <a:buSzPts val="2400"/>
            </a:pPr>
            <a:r>
              <a:rPr lang="en-US" dirty="0"/>
              <a:t>Irrawaddy Delta </a:t>
            </a:r>
            <a:r>
              <a:rPr lang="en-US" sz="1400" b="0" i="0" u="none" strike="noStrike" cap="none" dirty="0">
                <a:solidFill>
                  <a:srgbClr val="000000"/>
                </a:solidFill>
                <a:latin typeface="Arial"/>
                <a:ea typeface="Arial"/>
                <a:cs typeface="Arial"/>
                <a:sym typeface="Arial"/>
              </a:rPr>
              <a:t> – areas prone to floods based on surface water occurrence maps </a:t>
            </a:r>
          </a:p>
          <a:p>
            <a:pPr marR="0" lvl="0" algn="ctr" rtl="0">
              <a:lnSpc>
                <a:spcPct val="100000"/>
              </a:lnSpc>
              <a:spcBef>
                <a:spcPts val="0"/>
              </a:spcBef>
              <a:buClr>
                <a:srgbClr val="000000"/>
              </a:buClr>
              <a:buSzPts val="2400"/>
            </a:pPr>
            <a:r>
              <a:rPr lang="en-US" sz="1400" b="0" i="0" u="none" strike="noStrike" cap="none" dirty="0">
                <a:solidFill>
                  <a:srgbClr val="000000"/>
                </a:solidFill>
                <a:latin typeface="Arial"/>
                <a:ea typeface="Arial"/>
                <a:cs typeface="Arial"/>
                <a:sym typeface="Arial"/>
              </a:rPr>
              <a:t>(based on 2000-2015 Landsat imagery)</a:t>
            </a:r>
          </a:p>
          <a:p>
            <a:pPr marL="285750" marR="0" lvl="0" indent="-285750" algn="l" rtl="0">
              <a:lnSpc>
                <a:spcPct val="100000"/>
              </a:lnSpc>
              <a:spcBef>
                <a:spcPts val="0"/>
              </a:spcBef>
              <a:spcAft>
                <a:spcPts val="600"/>
              </a:spcAft>
              <a:buClr>
                <a:srgbClr val="000000"/>
              </a:buClr>
              <a:buSzPts val="2400"/>
              <a:buFont typeface="Arial" panose="020B0604020202020204" pitchFamily="34" charset="0"/>
              <a:buChar char="•"/>
            </a:pPr>
            <a:endParaRPr lang="en-US"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600"/>
              </a:spcAft>
              <a:buClr>
                <a:srgbClr val="000000"/>
              </a:buClr>
              <a:buSzPts val="2400"/>
              <a:buFont typeface="Arial" panose="020B0604020202020204" pitchFamily="34" charset="0"/>
              <a:buChar char="•"/>
            </a:pPr>
            <a:endParaRPr lang="en-US" dirty="0"/>
          </a:p>
          <a:p>
            <a:pPr marR="0" lvl="0" algn="l" rtl="0">
              <a:lnSpc>
                <a:spcPct val="100000"/>
              </a:lnSpc>
              <a:spcBef>
                <a:spcPts val="0"/>
              </a:spcBef>
              <a:spcAft>
                <a:spcPts val="600"/>
              </a:spcAft>
              <a:buClr>
                <a:srgbClr val="000000"/>
              </a:buClr>
              <a:buSzPts val="2400"/>
            </a:pPr>
            <a:endParaRPr sz="1400" b="0" i="0" u="none" strike="noStrike" cap="none" dirty="0">
              <a:solidFill>
                <a:srgbClr val="000000"/>
              </a:solidFill>
              <a:latin typeface="Arial"/>
              <a:ea typeface="Arial"/>
              <a:cs typeface="Arial"/>
              <a:sym typeface="Arial"/>
            </a:endParaRPr>
          </a:p>
        </p:txBody>
      </p:sp>
      <p:pic>
        <p:nvPicPr>
          <p:cNvPr id="99" name="Shape 99"/>
          <p:cNvPicPr preferRelativeResize="0"/>
          <p:nvPr/>
        </p:nvPicPr>
        <p:blipFill rotWithShape="1">
          <a:blip r:embed="rId4">
            <a:alphaModFix/>
          </a:blip>
          <a:srcRect/>
          <a:stretch/>
        </p:blipFill>
        <p:spPr>
          <a:xfrm>
            <a:off x="254524" y="15752"/>
            <a:ext cx="8634900" cy="1074900"/>
          </a:xfrm>
          <a:prstGeom prst="rect">
            <a:avLst/>
          </a:prstGeom>
          <a:noFill/>
          <a:ln>
            <a:noFill/>
          </a:ln>
        </p:spPr>
      </p:pic>
      <p:grpSp>
        <p:nvGrpSpPr>
          <p:cNvPr id="100" name="Shape 100"/>
          <p:cNvGrpSpPr/>
          <p:nvPr/>
        </p:nvGrpSpPr>
        <p:grpSpPr>
          <a:xfrm>
            <a:off x="737859" y="5839959"/>
            <a:ext cx="7668532" cy="1110172"/>
            <a:chOff x="1485907" y="5666635"/>
            <a:chExt cx="8228921" cy="1191300"/>
          </a:xfrm>
        </p:grpSpPr>
        <p:pic>
          <p:nvPicPr>
            <p:cNvPr id="101" name="Shape 101"/>
            <p:cNvPicPr preferRelativeResize="0"/>
            <p:nvPr/>
          </p:nvPicPr>
          <p:blipFill rotWithShape="1">
            <a:blip r:embed="rId5">
              <a:alphaModFix/>
            </a:blip>
            <a:srcRect/>
            <a:stretch/>
          </p:blipFill>
          <p:spPr>
            <a:xfrm>
              <a:off x="1485907" y="5896780"/>
              <a:ext cx="2992800" cy="580500"/>
            </a:xfrm>
            <a:prstGeom prst="rect">
              <a:avLst/>
            </a:prstGeom>
            <a:noFill/>
            <a:ln>
              <a:noFill/>
            </a:ln>
          </p:spPr>
        </p:pic>
        <p:pic>
          <p:nvPicPr>
            <p:cNvPr id="102" name="Shape 102"/>
            <p:cNvPicPr preferRelativeResize="0"/>
            <p:nvPr/>
          </p:nvPicPr>
          <p:blipFill rotWithShape="1">
            <a:blip r:embed="rId6">
              <a:alphaModFix/>
            </a:blip>
            <a:srcRect/>
            <a:stretch/>
          </p:blipFill>
          <p:spPr>
            <a:xfrm>
              <a:off x="4897313" y="6047235"/>
              <a:ext cx="2397300" cy="430200"/>
            </a:xfrm>
            <a:prstGeom prst="rect">
              <a:avLst/>
            </a:prstGeom>
            <a:noFill/>
            <a:ln>
              <a:noFill/>
            </a:ln>
          </p:spPr>
        </p:pic>
        <p:pic>
          <p:nvPicPr>
            <p:cNvPr id="103" name="Shape 103"/>
            <p:cNvPicPr preferRelativeResize="0"/>
            <p:nvPr/>
          </p:nvPicPr>
          <p:blipFill rotWithShape="1">
            <a:blip r:embed="rId7">
              <a:alphaModFix/>
            </a:blip>
            <a:srcRect/>
            <a:stretch/>
          </p:blipFill>
          <p:spPr>
            <a:xfrm>
              <a:off x="7657728" y="5666635"/>
              <a:ext cx="2057100" cy="1191300"/>
            </a:xfrm>
            <a:prstGeom prst="rect">
              <a:avLst/>
            </a:prstGeom>
            <a:noFill/>
            <a:ln>
              <a:noFill/>
            </a:ln>
          </p:spPr>
        </p:pic>
      </p:grpSp>
      <p:pic>
        <p:nvPicPr>
          <p:cNvPr id="4" name="Picture 3">
            <a:extLst>
              <a:ext uri="{FF2B5EF4-FFF2-40B4-BE49-F238E27FC236}">
                <a16:creationId xmlns:a16="http://schemas.microsoft.com/office/drawing/2014/main" id="{AD3C4840-35A8-4252-993D-0C0F62ED47C8}"/>
              </a:ext>
            </a:extLst>
          </p:cNvPr>
          <p:cNvPicPr>
            <a:picLocks noChangeAspect="1"/>
          </p:cNvPicPr>
          <p:nvPr/>
        </p:nvPicPr>
        <p:blipFill>
          <a:blip r:embed="rId8"/>
          <a:stretch>
            <a:fillRect/>
          </a:stretch>
        </p:blipFill>
        <p:spPr>
          <a:xfrm>
            <a:off x="1135171" y="2183246"/>
            <a:ext cx="6649667" cy="3656713"/>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49418" y="206905"/>
            <a:ext cx="1305385" cy="608915"/>
          </a:xfrm>
          <a:prstGeom prst="rect">
            <a:avLst/>
          </a:prstGeom>
        </p:spPr>
      </p:pic>
      <p:sp>
        <p:nvSpPr>
          <p:cNvPr id="2" name="Segnaposto numero diapositiva 1"/>
          <p:cNvSpPr>
            <a:spLocks noGrp="1"/>
          </p:cNvSpPr>
          <p:nvPr>
            <p:ph type="sldNum" sz="quarter" idx="12"/>
          </p:nvPr>
        </p:nvSpPr>
        <p:spPr/>
        <p:txBody>
          <a:bodyPr/>
          <a:lstStyle/>
          <a:p>
            <a:fld id="{4A219A2D-7A8E-4EFE-9F3E-17B367763FA8}" type="slidenum">
              <a:rPr lang="en-US" smtClean="0"/>
              <a:t>28</a:t>
            </a:fld>
            <a:endParaRPr lang="en-US"/>
          </a:p>
        </p:txBody>
      </p:sp>
    </p:spTree>
    <p:extLst>
      <p:ext uri="{BB962C8B-B14F-4D97-AF65-F5344CB8AC3E}">
        <p14:creationId xmlns:p14="http://schemas.microsoft.com/office/powerpoint/2010/main" val="3324857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8" name="Shape 98"/>
          <p:cNvSpPr txBox="1"/>
          <p:nvPr/>
        </p:nvSpPr>
        <p:spPr>
          <a:xfrm>
            <a:off x="491095" y="914787"/>
            <a:ext cx="8398329" cy="51685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70C0"/>
                </a:solidFill>
                <a:effectLst>
                  <a:outerShdw blurRad="38100" dist="38100" dir="2700000" algn="tl">
                    <a:srgbClr val="000000">
                      <a:alpha val="43137"/>
                    </a:srgbClr>
                  </a:outerShdw>
                </a:effectLst>
                <a:latin typeface="Arial"/>
                <a:ea typeface="Arial"/>
                <a:cs typeface="Arial"/>
                <a:sym typeface="Arial"/>
              </a:rPr>
              <a:t>GEO-DARMA data </a:t>
            </a:r>
            <a:r>
              <a:rPr lang="en-US" sz="2400" b="1" i="0" u="none" strike="noStrike" cap="none" dirty="0" smtClean="0">
                <a:solidFill>
                  <a:srgbClr val="0070C0"/>
                </a:solidFill>
                <a:effectLst>
                  <a:outerShdw blurRad="38100" dist="38100" dir="2700000" algn="tl">
                    <a:srgbClr val="000000">
                      <a:alpha val="43137"/>
                    </a:srgbClr>
                  </a:outerShdw>
                </a:effectLst>
                <a:latin typeface="Arial"/>
                <a:ea typeface="Arial"/>
                <a:cs typeface="Arial"/>
                <a:sym typeface="Arial"/>
              </a:rPr>
              <a:t>request - data volumes</a:t>
            </a:r>
            <a:endParaRPr lang="en-US" sz="2400" b="1" dirty="0"/>
          </a:p>
          <a:p>
            <a:endParaRPr lang="en-US" b="1" dirty="0"/>
          </a:p>
          <a:p>
            <a:r>
              <a:rPr lang="en-US" sz="1800" b="1" dirty="0" smtClean="0"/>
              <a:t>For 2018:</a:t>
            </a:r>
          </a:p>
          <a:p>
            <a:endParaRPr lang="en-US" sz="1800" b="1" dirty="0"/>
          </a:p>
          <a:p>
            <a:endParaRPr lang="en-US" dirty="0"/>
          </a:p>
          <a:p>
            <a:pPr marR="0" lvl="0" algn="l" rtl="0">
              <a:lnSpc>
                <a:spcPct val="100000"/>
              </a:lnSpc>
              <a:spcBef>
                <a:spcPts val="0"/>
              </a:spcBef>
              <a:spcAft>
                <a:spcPts val="600"/>
              </a:spcAft>
              <a:buClr>
                <a:srgbClr val="000000"/>
              </a:buClr>
              <a:buSzPts val="2400"/>
            </a:pPr>
            <a:endParaRPr lang="en-US" sz="20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600"/>
              </a:spcAft>
              <a:buClr>
                <a:srgbClr val="000000"/>
              </a:buClr>
              <a:buSzPts val="2400"/>
              <a:buFont typeface="Arial" panose="020B0604020202020204" pitchFamily="34" charset="0"/>
              <a:buChar char="•"/>
            </a:pPr>
            <a:endParaRPr lang="en-US" dirty="0"/>
          </a:p>
          <a:p>
            <a:pPr marR="0" lvl="0" algn="l" rtl="0">
              <a:lnSpc>
                <a:spcPct val="100000"/>
              </a:lnSpc>
              <a:spcBef>
                <a:spcPts val="0"/>
              </a:spcBef>
              <a:spcAft>
                <a:spcPts val="600"/>
              </a:spcAft>
              <a:buClr>
                <a:srgbClr val="000000"/>
              </a:buClr>
              <a:buSzPts val="2400"/>
            </a:pPr>
            <a:endParaRPr sz="1400" b="0" i="0" u="none" strike="noStrike" cap="none" dirty="0">
              <a:solidFill>
                <a:srgbClr val="000000"/>
              </a:solidFill>
              <a:latin typeface="Arial"/>
              <a:ea typeface="Arial"/>
              <a:cs typeface="Arial"/>
              <a:sym typeface="Arial"/>
            </a:endParaRPr>
          </a:p>
        </p:txBody>
      </p:sp>
      <p:pic>
        <p:nvPicPr>
          <p:cNvPr id="99" name="Shape 99"/>
          <p:cNvPicPr preferRelativeResize="0"/>
          <p:nvPr/>
        </p:nvPicPr>
        <p:blipFill rotWithShape="1">
          <a:blip r:embed="rId4">
            <a:alphaModFix/>
          </a:blip>
          <a:srcRect/>
          <a:stretch/>
        </p:blipFill>
        <p:spPr>
          <a:xfrm>
            <a:off x="254524" y="15752"/>
            <a:ext cx="8634900" cy="1074900"/>
          </a:xfrm>
          <a:prstGeom prst="rect">
            <a:avLst/>
          </a:prstGeom>
          <a:noFill/>
          <a:ln>
            <a:noFill/>
          </a:ln>
        </p:spPr>
      </p:pic>
      <p:grpSp>
        <p:nvGrpSpPr>
          <p:cNvPr id="100" name="Shape 100"/>
          <p:cNvGrpSpPr/>
          <p:nvPr/>
        </p:nvGrpSpPr>
        <p:grpSpPr>
          <a:xfrm>
            <a:off x="737859" y="5839959"/>
            <a:ext cx="7668532" cy="1110172"/>
            <a:chOff x="1485907" y="5666635"/>
            <a:chExt cx="8228921" cy="1191300"/>
          </a:xfrm>
        </p:grpSpPr>
        <p:pic>
          <p:nvPicPr>
            <p:cNvPr id="101" name="Shape 101"/>
            <p:cNvPicPr preferRelativeResize="0"/>
            <p:nvPr/>
          </p:nvPicPr>
          <p:blipFill rotWithShape="1">
            <a:blip r:embed="rId5">
              <a:alphaModFix/>
            </a:blip>
            <a:srcRect/>
            <a:stretch/>
          </p:blipFill>
          <p:spPr>
            <a:xfrm>
              <a:off x="1485907" y="5896780"/>
              <a:ext cx="2992800" cy="580500"/>
            </a:xfrm>
            <a:prstGeom prst="rect">
              <a:avLst/>
            </a:prstGeom>
            <a:noFill/>
            <a:ln>
              <a:noFill/>
            </a:ln>
          </p:spPr>
        </p:pic>
        <p:pic>
          <p:nvPicPr>
            <p:cNvPr id="102" name="Shape 102"/>
            <p:cNvPicPr preferRelativeResize="0"/>
            <p:nvPr/>
          </p:nvPicPr>
          <p:blipFill rotWithShape="1">
            <a:blip r:embed="rId6">
              <a:alphaModFix/>
            </a:blip>
            <a:srcRect/>
            <a:stretch/>
          </p:blipFill>
          <p:spPr>
            <a:xfrm>
              <a:off x="4897313" y="6047235"/>
              <a:ext cx="2397300" cy="430200"/>
            </a:xfrm>
            <a:prstGeom prst="rect">
              <a:avLst/>
            </a:prstGeom>
            <a:noFill/>
            <a:ln>
              <a:noFill/>
            </a:ln>
          </p:spPr>
        </p:pic>
        <p:pic>
          <p:nvPicPr>
            <p:cNvPr id="103" name="Shape 103"/>
            <p:cNvPicPr preferRelativeResize="0"/>
            <p:nvPr/>
          </p:nvPicPr>
          <p:blipFill rotWithShape="1">
            <a:blip r:embed="rId7">
              <a:alphaModFix/>
            </a:blip>
            <a:srcRect/>
            <a:stretch/>
          </p:blipFill>
          <p:spPr>
            <a:xfrm>
              <a:off x="7657728" y="5666635"/>
              <a:ext cx="2057100" cy="1191300"/>
            </a:xfrm>
            <a:prstGeom prst="rect">
              <a:avLst/>
            </a:prstGeom>
            <a:noFill/>
            <a:ln>
              <a:noFill/>
            </a:ln>
          </p:spPr>
        </p:pic>
      </p:grpSp>
      <p:graphicFrame>
        <p:nvGraphicFramePr>
          <p:cNvPr id="2" name="Table 1"/>
          <p:cNvGraphicFramePr>
            <a:graphicFrameLocks noGrp="1"/>
          </p:cNvGraphicFramePr>
          <p:nvPr>
            <p:extLst>
              <p:ext uri="{D42A27DB-BD31-4B8C-83A1-F6EECF244321}">
                <p14:modId xmlns:p14="http://schemas.microsoft.com/office/powerpoint/2010/main" val="3867495334"/>
              </p:ext>
            </p:extLst>
          </p:nvPr>
        </p:nvGraphicFramePr>
        <p:xfrm>
          <a:off x="571500" y="2501900"/>
          <a:ext cx="7962900" cy="2146301"/>
        </p:xfrm>
        <a:graphic>
          <a:graphicData uri="http://schemas.openxmlformats.org/drawingml/2006/table">
            <a:tbl>
              <a:tblPr firstRow="1" bandRow="1">
                <a:tableStyleId>{5C22544A-7EE6-4342-B048-85BDC9FD1C3A}</a:tableStyleId>
              </a:tblPr>
              <a:tblGrid>
                <a:gridCol w="1327150">
                  <a:extLst>
                    <a:ext uri="{9D8B030D-6E8A-4147-A177-3AD203B41FA5}">
                      <a16:colId xmlns:a16="http://schemas.microsoft.com/office/drawing/2014/main" val="20000"/>
                    </a:ext>
                  </a:extLst>
                </a:gridCol>
                <a:gridCol w="1094557">
                  <a:extLst>
                    <a:ext uri="{9D8B030D-6E8A-4147-A177-3AD203B41FA5}">
                      <a16:colId xmlns:a16="http://schemas.microsoft.com/office/drawing/2014/main" val="20001"/>
                    </a:ext>
                  </a:extLst>
                </a:gridCol>
                <a:gridCol w="1600789">
                  <a:extLst>
                    <a:ext uri="{9D8B030D-6E8A-4147-A177-3AD203B41FA5}">
                      <a16:colId xmlns:a16="http://schemas.microsoft.com/office/drawing/2014/main" val="20002"/>
                    </a:ext>
                  </a:extLst>
                </a:gridCol>
                <a:gridCol w="1231376">
                  <a:extLst>
                    <a:ext uri="{9D8B030D-6E8A-4147-A177-3AD203B41FA5}">
                      <a16:colId xmlns:a16="http://schemas.microsoft.com/office/drawing/2014/main" val="20003"/>
                    </a:ext>
                  </a:extLst>
                </a:gridCol>
                <a:gridCol w="1094557">
                  <a:extLst>
                    <a:ext uri="{9D8B030D-6E8A-4147-A177-3AD203B41FA5}">
                      <a16:colId xmlns:a16="http://schemas.microsoft.com/office/drawing/2014/main" val="20004"/>
                    </a:ext>
                  </a:extLst>
                </a:gridCol>
                <a:gridCol w="1614471">
                  <a:extLst>
                    <a:ext uri="{9D8B030D-6E8A-4147-A177-3AD203B41FA5}">
                      <a16:colId xmlns:a16="http://schemas.microsoft.com/office/drawing/2014/main" val="20005"/>
                    </a:ext>
                  </a:extLst>
                </a:gridCol>
              </a:tblGrid>
              <a:tr h="406099">
                <a:tc>
                  <a:txBody>
                    <a:bodyPr/>
                    <a:lstStyle/>
                    <a:p>
                      <a:r>
                        <a:rPr lang="en-US" sz="1400" b="1" dirty="0" smtClean="0"/>
                        <a:t>Agency</a:t>
                      </a:r>
                      <a:endParaRPr lang="en-US" sz="1400" b="1" dirty="0"/>
                    </a:p>
                  </a:txBody>
                  <a:tcPr/>
                </a:tc>
                <a:tc>
                  <a:txBody>
                    <a:bodyPr/>
                    <a:lstStyle/>
                    <a:p>
                      <a:pPr algn="ctr"/>
                      <a:r>
                        <a:rPr lang="en-US" sz="1400" dirty="0" smtClean="0"/>
                        <a:t>ASI</a:t>
                      </a:r>
                      <a:endParaRPr lang="en-US" sz="1400" dirty="0"/>
                    </a:p>
                  </a:txBody>
                  <a:tcPr/>
                </a:tc>
                <a:tc>
                  <a:txBody>
                    <a:bodyPr/>
                    <a:lstStyle/>
                    <a:p>
                      <a:pPr algn="ctr"/>
                      <a:r>
                        <a:rPr lang="en-US" sz="1400" dirty="0" smtClean="0"/>
                        <a:t>CSA</a:t>
                      </a:r>
                      <a:endParaRPr lang="en-US" sz="1400" dirty="0"/>
                    </a:p>
                  </a:txBody>
                  <a:tcPr/>
                </a:tc>
                <a:tc>
                  <a:txBody>
                    <a:bodyPr/>
                    <a:lstStyle/>
                    <a:p>
                      <a:pPr algn="ctr"/>
                      <a:r>
                        <a:rPr lang="en-US" sz="1400" dirty="0" smtClean="0"/>
                        <a:t>CNES</a:t>
                      </a:r>
                      <a:endParaRPr lang="en-US" sz="1400" dirty="0"/>
                    </a:p>
                  </a:txBody>
                  <a:tcPr/>
                </a:tc>
                <a:tc>
                  <a:txBody>
                    <a:bodyPr/>
                    <a:lstStyle/>
                    <a:p>
                      <a:pPr algn="ctr"/>
                      <a:r>
                        <a:rPr lang="en-US" sz="1400" dirty="0" smtClean="0"/>
                        <a:t>CNES</a:t>
                      </a:r>
                      <a:endParaRPr lang="en-US" sz="1400" dirty="0"/>
                    </a:p>
                  </a:txBody>
                  <a:tcPr/>
                </a:tc>
                <a:tc>
                  <a:txBody>
                    <a:bodyPr/>
                    <a:lstStyle/>
                    <a:p>
                      <a:pPr algn="ctr"/>
                      <a:r>
                        <a:rPr lang="en-US" sz="1400" dirty="0" smtClean="0"/>
                        <a:t>EU</a:t>
                      </a:r>
                      <a:endParaRPr lang="en-US" sz="1400" dirty="0"/>
                    </a:p>
                  </a:txBody>
                  <a:tcPr/>
                </a:tc>
                <a:extLst>
                  <a:ext uri="{0D108BD9-81ED-4DB2-BD59-A6C34878D82A}">
                    <a16:rowId xmlns:a16="http://schemas.microsoft.com/office/drawing/2014/main" val="10000"/>
                  </a:ext>
                </a:extLst>
              </a:tr>
              <a:tr h="567425">
                <a:tc>
                  <a:txBody>
                    <a:bodyPr/>
                    <a:lstStyle/>
                    <a:p>
                      <a:r>
                        <a:rPr lang="en-US" sz="1400" b="1" dirty="0" smtClean="0"/>
                        <a:t>Satellite</a:t>
                      </a:r>
                      <a:endParaRPr lang="en-US" sz="1400" b="1" dirty="0"/>
                    </a:p>
                  </a:txBody>
                  <a:tcPr/>
                </a:tc>
                <a:tc>
                  <a:txBody>
                    <a:bodyPr/>
                    <a:lstStyle/>
                    <a:p>
                      <a:pPr algn="ctr"/>
                      <a:r>
                        <a:rPr lang="en-US" sz="1400" dirty="0" smtClean="0"/>
                        <a:t>CSK</a:t>
                      </a:r>
                      <a:endParaRPr lang="en-US" sz="1400" dirty="0"/>
                    </a:p>
                  </a:txBody>
                  <a:tcPr/>
                </a:tc>
                <a:tc>
                  <a:txBody>
                    <a:bodyPr/>
                    <a:lstStyle/>
                    <a:p>
                      <a:pPr algn="ctr"/>
                      <a:r>
                        <a:rPr lang="en-US" sz="1400" dirty="0" smtClean="0"/>
                        <a:t>RADARSAT-2</a:t>
                      </a:r>
                      <a:endParaRPr lang="en-US" sz="1400" dirty="0"/>
                    </a:p>
                  </a:txBody>
                  <a:tcPr/>
                </a:tc>
                <a:tc>
                  <a:txBody>
                    <a:bodyPr/>
                    <a:lstStyle/>
                    <a:p>
                      <a:pPr algn="ctr"/>
                      <a:r>
                        <a:rPr lang="en-US" sz="1400" dirty="0" smtClean="0"/>
                        <a:t>SPOT</a:t>
                      </a:r>
                      <a:endParaRPr lang="en-US" sz="1400" dirty="0"/>
                    </a:p>
                  </a:txBody>
                  <a:tcPr/>
                </a:tc>
                <a:tc>
                  <a:txBody>
                    <a:bodyPr/>
                    <a:lstStyle/>
                    <a:p>
                      <a:pPr algn="ctr"/>
                      <a:r>
                        <a:rPr lang="en-US" sz="1400" dirty="0" smtClean="0"/>
                        <a:t>Pleiades</a:t>
                      </a:r>
                      <a:endParaRPr lang="en-US" sz="1400" dirty="0"/>
                    </a:p>
                  </a:txBody>
                  <a:tcPr/>
                </a:tc>
                <a:tc>
                  <a:txBody>
                    <a:bodyPr/>
                    <a:lstStyle/>
                    <a:p>
                      <a:pPr algn="ctr"/>
                      <a:r>
                        <a:rPr lang="en-US" sz="1400" dirty="0" smtClean="0"/>
                        <a:t>Sentinel-1</a:t>
                      </a:r>
                      <a:endParaRPr lang="en-US" sz="1400" dirty="0"/>
                    </a:p>
                  </a:txBody>
                  <a:tcPr/>
                </a:tc>
                <a:extLst>
                  <a:ext uri="{0D108BD9-81ED-4DB2-BD59-A6C34878D82A}">
                    <a16:rowId xmlns:a16="http://schemas.microsoft.com/office/drawing/2014/main" val="10001"/>
                  </a:ext>
                </a:extLst>
              </a:tr>
              <a:tr h="1172777">
                <a:tc>
                  <a:txBody>
                    <a:bodyPr/>
                    <a:lstStyle/>
                    <a:p>
                      <a:r>
                        <a:rPr lang="en-US" sz="1400" b="1" dirty="0" smtClean="0"/>
                        <a:t>Archived and new</a:t>
                      </a:r>
                      <a:r>
                        <a:rPr lang="en-US" sz="1400" b="1" baseline="0" dirty="0" smtClean="0"/>
                        <a:t> images</a:t>
                      </a:r>
                      <a:endParaRPr lang="en-US" sz="1400" b="1" dirty="0"/>
                    </a:p>
                  </a:txBody>
                  <a:tcPr/>
                </a:tc>
                <a:tc>
                  <a:txBody>
                    <a:bodyPr/>
                    <a:lstStyle/>
                    <a:p>
                      <a:pPr algn="ctr"/>
                      <a:r>
                        <a:rPr lang="en-US" sz="1400" dirty="0" smtClean="0"/>
                        <a:t>30</a:t>
                      </a:r>
                      <a:endParaRPr lang="en-US" sz="1400" dirty="0"/>
                    </a:p>
                  </a:txBody>
                  <a:tcPr/>
                </a:tc>
                <a:tc>
                  <a:txBody>
                    <a:bodyPr/>
                    <a:lstStyle/>
                    <a:p>
                      <a:pPr algn="ctr"/>
                      <a:r>
                        <a:rPr lang="en-US" sz="1400" dirty="0" smtClean="0"/>
                        <a:t>15</a:t>
                      </a:r>
                      <a:endParaRPr lang="en-US" sz="1400" dirty="0"/>
                    </a:p>
                  </a:txBody>
                  <a:tcPr/>
                </a:tc>
                <a:tc>
                  <a:txBody>
                    <a:bodyPr/>
                    <a:lstStyle/>
                    <a:p>
                      <a:pPr algn="ctr"/>
                      <a:r>
                        <a:rPr lang="en-US" sz="1400" dirty="0" smtClean="0"/>
                        <a:t>20</a:t>
                      </a:r>
                      <a:endParaRPr lang="en-US" sz="1400" dirty="0"/>
                    </a:p>
                  </a:txBody>
                  <a:tcPr/>
                </a:tc>
                <a:tc>
                  <a:txBody>
                    <a:bodyPr/>
                    <a:lstStyle/>
                    <a:p>
                      <a:pPr algn="ctr"/>
                      <a:r>
                        <a:rPr lang="en-US" sz="1400" dirty="0" smtClean="0"/>
                        <a:t>15</a:t>
                      </a:r>
                      <a:endParaRPr lang="en-US" sz="1400" dirty="0"/>
                    </a:p>
                  </a:txBody>
                  <a:tcPr/>
                </a:tc>
                <a:tc>
                  <a:txBody>
                    <a:bodyPr/>
                    <a:lstStyle/>
                    <a:p>
                      <a:pPr algn="ctr"/>
                      <a:r>
                        <a:rPr lang="en-US" sz="1400" dirty="0" smtClean="0"/>
                        <a:t>All passes, available archives of past events of interest</a:t>
                      </a:r>
                      <a:endParaRPr lang="en-US" sz="1400" dirty="0"/>
                    </a:p>
                  </a:txBody>
                  <a:tcPr/>
                </a:tc>
                <a:extLst>
                  <a:ext uri="{0D108BD9-81ED-4DB2-BD59-A6C34878D82A}">
                    <a16:rowId xmlns:a16="http://schemas.microsoft.com/office/drawing/2014/main" val="10002"/>
                  </a:ext>
                </a:extLst>
              </a:tr>
            </a:tbl>
          </a:graphicData>
        </a:graphic>
      </p:graphicFrame>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49418" y="206905"/>
            <a:ext cx="1305385" cy="608915"/>
          </a:xfrm>
          <a:prstGeom prst="rect">
            <a:avLst/>
          </a:prstGeom>
        </p:spPr>
      </p:pic>
      <p:sp>
        <p:nvSpPr>
          <p:cNvPr id="3" name="Segnaposto numero diapositiva 2"/>
          <p:cNvSpPr>
            <a:spLocks noGrp="1"/>
          </p:cNvSpPr>
          <p:nvPr>
            <p:ph type="sldNum" sz="quarter" idx="12"/>
          </p:nvPr>
        </p:nvSpPr>
        <p:spPr/>
        <p:txBody>
          <a:bodyPr/>
          <a:lstStyle/>
          <a:p>
            <a:fld id="{4A219A2D-7A8E-4EFE-9F3E-17B367763FA8}" type="slidenum">
              <a:rPr lang="en-US" smtClean="0"/>
              <a:t>29</a:t>
            </a:fld>
            <a:endParaRPr lang="en-US"/>
          </a:p>
        </p:txBody>
      </p:sp>
    </p:spTree>
    <p:extLst>
      <p:ext uri="{BB962C8B-B14F-4D97-AF65-F5344CB8AC3E}">
        <p14:creationId xmlns:p14="http://schemas.microsoft.com/office/powerpoint/2010/main" val="3182774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3" name="Segnaposto contenuto 2"/>
          <p:cNvSpPr>
            <a:spLocks noGrp="1"/>
          </p:cNvSpPr>
          <p:nvPr>
            <p:ph sz="quarter" idx="10"/>
          </p:nvPr>
        </p:nvSpPr>
        <p:spPr>
          <a:xfrm>
            <a:off x="533400" y="2514600"/>
            <a:ext cx="4876800" cy="3200400"/>
          </a:xfrm>
        </p:spPr>
        <p:txBody>
          <a:bodyPr/>
          <a:lstStyle/>
          <a:p>
            <a:pPr marL="0" indent="0">
              <a:buNone/>
            </a:pPr>
            <a:endParaRPr lang="en-US" dirty="0" smtClean="0"/>
          </a:p>
          <a:p>
            <a:r>
              <a:rPr lang="en-US" dirty="0" smtClean="0"/>
              <a:t>Thematic areas (floods, seismic hazards, volcanoes, landslides) </a:t>
            </a:r>
            <a:r>
              <a:rPr lang="mr-IN" dirty="0" smtClean="0"/>
              <a:t>–</a:t>
            </a:r>
            <a:r>
              <a:rPr lang="en-US" dirty="0" smtClean="0"/>
              <a:t> pilots and demonstrators</a:t>
            </a:r>
          </a:p>
          <a:p>
            <a:r>
              <a:rPr lang="en-US" dirty="0" smtClean="0"/>
              <a:t>Haiti Hurricane Matthew Recovery Observatory</a:t>
            </a:r>
          </a:p>
          <a:p>
            <a:r>
              <a:rPr lang="en-US" dirty="0" smtClean="0"/>
              <a:t>GEO-DARMA</a:t>
            </a:r>
          </a:p>
          <a:p>
            <a:r>
              <a:rPr lang="en-US" dirty="0" err="1" smtClean="0"/>
              <a:t>Geohazard</a:t>
            </a:r>
            <a:r>
              <a:rPr lang="en-US" dirty="0" smtClean="0"/>
              <a:t> Supersites and Natural Laboratories (GSNL)</a:t>
            </a:r>
          </a:p>
          <a:p>
            <a:r>
              <a:rPr lang="en-US" dirty="0" err="1" smtClean="0"/>
              <a:t>Geohazards</a:t>
            </a:r>
            <a:r>
              <a:rPr lang="en-US" dirty="0" smtClean="0"/>
              <a:t> Laboratory</a:t>
            </a:r>
          </a:p>
          <a:p>
            <a:pPr marL="0" indent="0">
              <a:buNone/>
            </a:pPr>
            <a:endParaRPr lang="it-IT" sz="1600" b="1" dirty="0" smtClean="0">
              <a:solidFill>
                <a:srgbClr val="FF0000"/>
              </a:solidFill>
            </a:endParaRPr>
          </a:p>
          <a:p>
            <a:pPr marL="0" indent="0">
              <a:buNone/>
            </a:pPr>
            <a:endParaRPr lang="it-IT" sz="1400" b="1" dirty="0" smtClean="0">
              <a:solidFill>
                <a:srgbClr val="FF0000"/>
              </a:solidFill>
            </a:endParaRPr>
          </a:p>
          <a:p>
            <a:pPr marL="0" indent="0">
              <a:buNone/>
            </a:pPr>
            <a:endParaRPr lang="it-IT" sz="1600" b="1" dirty="0" smtClean="0">
              <a:solidFill>
                <a:srgbClr val="FF0000"/>
              </a:solidFill>
            </a:endParaRPr>
          </a:p>
          <a:p>
            <a:pPr marL="0" indent="0">
              <a:buNone/>
            </a:pPr>
            <a:endParaRPr lang="it-IT" sz="1600" b="1" dirty="0" smtClean="0">
              <a:solidFill>
                <a:srgbClr val="FF0000"/>
              </a:solidFill>
            </a:endParaRPr>
          </a:p>
          <a:p>
            <a:pPr marL="0" indent="0">
              <a:buNone/>
            </a:pPr>
            <a:endParaRPr lang="it-IT" sz="1600" b="1" dirty="0">
              <a:solidFill>
                <a:srgbClr val="FF0000"/>
              </a:solidFill>
            </a:endParaRPr>
          </a:p>
        </p:txBody>
      </p:sp>
      <p:sp>
        <p:nvSpPr>
          <p:cNvPr id="4" name="Segnaposto contenuto 3"/>
          <p:cNvSpPr>
            <a:spLocks noGrp="1"/>
          </p:cNvSpPr>
          <p:nvPr>
            <p:ph sz="quarter" idx="11"/>
          </p:nvPr>
        </p:nvSpPr>
        <p:spPr/>
        <p:txBody>
          <a:bodyPr/>
          <a:lstStyle/>
          <a:p>
            <a:r>
              <a:rPr lang="en-GB" dirty="0" smtClean="0"/>
              <a:t>WG Disasters Coordination </a:t>
            </a:r>
            <a:r>
              <a:rPr lang="en-GB" dirty="0"/>
              <a:t>E</a:t>
            </a:r>
            <a:r>
              <a:rPr lang="en-GB" dirty="0" smtClean="0"/>
              <a:t>ffort</a:t>
            </a:r>
            <a:endParaRPr lang="en-GB" dirty="0"/>
          </a:p>
        </p:txBody>
      </p:sp>
      <p:sp>
        <p:nvSpPr>
          <p:cNvPr id="6" name="Rettangolo arrotondato 5"/>
          <p:cNvSpPr/>
          <p:nvPr/>
        </p:nvSpPr>
        <p:spPr>
          <a:xfrm>
            <a:off x="762000" y="1524000"/>
            <a:ext cx="7772400" cy="1123710"/>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indent="0" algn="ctr">
              <a:buNone/>
            </a:pPr>
            <a:r>
              <a:rPr lang="en-US" sz="2000" dirty="0" smtClean="0">
                <a:solidFill>
                  <a:srgbClr val="002569"/>
                </a:solidFill>
                <a:latin typeface="+mj-lt"/>
                <a:ea typeface="Arial Bold"/>
                <a:cs typeface="Arial" panose="020B0604020202020204" pitchFamily="34" charset="0"/>
                <a:sym typeface="Arial Bold"/>
              </a:rPr>
              <a:t>Coordinates </a:t>
            </a:r>
            <a:r>
              <a:rPr lang="en-US" sz="2000" dirty="0">
                <a:solidFill>
                  <a:srgbClr val="002569"/>
                </a:solidFill>
                <a:latin typeface="+mj-lt"/>
                <a:ea typeface="Arial Bold"/>
                <a:cs typeface="Arial" panose="020B0604020202020204" pitchFamily="34" charset="0"/>
                <a:sym typeface="Arial Bold"/>
              </a:rPr>
              <a:t>disaster-related activities undertaken by </a:t>
            </a:r>
            <a:r>
              <a:rPr lang="en-US" sz="2000" dirty="0" smtClean="0">
                <a:solidFill>
                  <a:srgbClr val="002569"/>
                </a:solidFill>
                <a:latin typeface="+mj-lt"/>
                <a:ea typeface="Arial Bold"/>
                <a:cs typeface="Arial" panose="020B0604020202020204" pitchFamily="34" charset="0"/>
                <a:sym typeface="Arial Bold"/>
              </a:rPr>
              <a:t>CEOS </a:t>
            </a:r>
            <a:r>
              <a:rPr lang="en-US" sz="2000" dirty="0">
                <a:solidFill>
                  <a:srgbClr val="002569"/>
                </a:solidFill>
                <a:latin typeface="+mj-lt"/>
                <a:ea typeface="Arial Bold"/>
                <a:cs typeface="Arial" panose="020B0604020202020204" pitchFamily="34" charset="0"/>
                <a:sym typeface="Arial Bold"/>
              </a:rPr>
              <a:t>Agencies and acts as an interface between CEOS and the community of stakeholders and users involved in </a:t>
            </a:r>
            <a:r>
              <a:rPr lang="en-US" sz="2000" dirty="0" smtClean="0">
                <a:solidFill>
                  <a:srgbClr val="002569"/>
                </a:solidFill>
                <a:latin typeface="+mj-lt"/>
                <a:ea typeface="Arial Bold"/>
                <a:cs typeface="Arial" panose="020B0604020202020204" pitchFamily="34" charset="0"/>
                <a:sym typeface="Arial Bold"/>
              </a:rPr>
              <a:t>DRR</a:t>
            </a:r>
            <a:endParaRPr lang="it-IT" sz="2000" dirty="0">
              <a:latin typeface="+mj-lt"/>
            </a:endParaRPr>
          </a:p>
        </p:txBody>
      </p:sp>
      <p:pic>
        <p:nvPicPr>
          <p:cNvPr id="7"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2779435"/>
            <a:ext cx="2706588" cy="3849965"/>
          </a:xfrm>
          <a:prstGeom prst="rect">
            <a:avLst/>
          </a:prstGeom>
          <a:ln>
            <a:solidFill>
              <a:schemeClr val="tx1"/>
            </a:solidFill>
          </a:ln>
        </p:spPr>
      </p:pic>
      <p:sp>
        <p:nvSpPr>
          <p:cNvPr id="5" name="CasellaDiTesto 4"/>
          <p:cNvSpPr txBox="1"/>
          <p:nvPr/>
        </p:nvSpPr>
        <p:spPr>
          <a:xfrm>
            <a:off x="518160" y="6096000"/>
            <a:ext cx="708660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it-IT" sz="1400" b="1" dirty="0">
                <a:solidFill>
                  <a:srgbClr val="FF0000"/>
                </a:solidFill>
                <a:latin typeface="+mj-lt"/>
              </a:rPr>
              <a:t>CEOS </a:t>
            </a:r>
            <a:r>
              <a:rPr lang="it-IT" sz="1400" b="1" dirty="0" err="1">
                <a:solidFill>
                  <a:srgbClr val="FF0000"/>
                </a:solidFill>
                <a:latin typeface="+mj-lt"/>
              </a:rPr>
              <a:t>Workplan</a:t>
            </a:r>
            <a:r>
              <a:rPr lang="it-IT" sz="1400" b="1" dirty="0">
                <a:solidFill>
                  <a:srgbClr val="FF0000"/>
                </a:solidFill>
                <a:latin typeface="+mj-lt"/>
              </a:rPr>
              <a:t> 2018-2020 cap.3.4, </a:t>
            </a:r>
            <a:r>
              <a:rPr lang="it-IT" sz="1400" b="1" dirty="0" err="1">
                <a:solidFill>
                  <a:srgbClr val="FF0000"/>
                </a:solidFill>
                <a:latin typeface="+mj-lt"/>
              </a:rPr>
              <a:t>Obj</a:t>
            </a:r>
            <a:r>
              <a:rPr lang="it-IT" sz="1400" b="1" dirty="0">
                <a:solidFill>
                  <a:srgbClr val="FF0000"/>
                </a:solidFill>
                <a:latin typeface="+mj-lt"/>
              </a:rPr>
              <a:t>/Del DIS 10/12/15/16/17 </a:t>
            </a:r>
            <a:endParaRPr lang="en-US" sz="1400" b="1" dirty="0">
              <a:solidFill>
                <a:srgbClr val="FF0000"/>
              </a:solidFill>
              <a:latin typeface="+mj-lt"/>
            </a:endParaRPr>
          </a:p>
        </p:txBody>
      </p:sp>
    </p:spTree>
    <p:extLst>
      <p:ext uri="{BB962C8B-B14F-4D97-AF65-F5344CB8AC3E}">
        <p14:creationId xmlns:p14="http://schemas.microsoft.com/office/powerpoint/2010/main" val="3534584933"/>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447800"/>
            <a:ext cx="8686800" cy="4953000"/>
          </a:xfrm>
        </p:spPr>
        <p:txBody>
          <a:bodyPr/>
          <a:lstStyle/>
          <a:p>
            <a:pPr marL="0" indent="0">
              <a:buNone/>
            </a:pPr>
            <a:r>
              <a:rPr lang="en-CA" b="1" u="sng" dirty="0" smtClean="0"/>
              <a:t>Required decisions by SIT-33:</a:t>
            </a:r>
          </a:p>
          <a:p>
            <a:pPr marL="0" indent="0">
              <a:buNone/>
            </a:pPr>
            <a:endParaRPr lang="en-CA" b="1" dirty="0"/>
          </a:p>
          <a:p>
            <a:pPr marL="0" indent="0">
              <a:buNone/>
            </a:pPr>
            <a:r>
              <a:rPr lang="en-CA" b="1" dirty="0" smtClean="0"/>
              <a:t>New Projects</a:t>
            </a:r>
            <a:endParaRPr lang="en-CA" b="1" dirty="0"/>
          </a:p>
          <a:p>
            <a:pPr marL="0" indent="0">
              <a:buNone/>
            </a:pPr>
            <a:r>
              <a:rPr lang="en-CA" dirty="0"/>
              <a:t>	</a:t>
            </a:r>
            <a:r>
              <a:rPr lang="en-CA" dirty="0" smtClean="0"/>
              <a:t>1. </a:t>
            </a:r>
            <a:r>
              <a:rPr lang="en-AU" dirty="0">
                <a:solidFill>
                  <a:srgbClr val="FF0000"/>
                </a:solidFill>
              </a:rPr>
              <a:t>Endorsement</a:t>
            </a:r>
            <a:r>
              <a:rPr lang="en-AU" dirty="0"/>
              <a:t>: </a:t>
            </a:r>
            <a:r>
              <a:rPr lang="en-AU" dirty="0" smtClean="0"/>
              <a:t>CEOS Volcano Demonstrator proposal</a:t>
            </a:r>
          </a:p>
          <a:p>
            <a:pPr marL="0" indent="0">
              <a:buNone/>
            </a:pPr>
            <a:r>
              <a:rPr lang="en-CA" dirty="0"/>
              <a:t>	</a:t>
            </a:r>
            <a:r>
              <a:rPr lang="en-CA" dirty="0" smtClean="0"/>
              <a:t>2. </a:t>
            </a:r>
            <a:r>
              <a:rPr lang="en-CA" dirty="0">
                <a:solidFill>
                  <a:srgbClr val="FF0000"/>
                </a:solidFill>
              </a:rPr>
              <a:t>Endorsement</a:t>
            </a:r>
            <a:r>
              <a:rPr lang="en-CA" dirty="0"/>
              <a:t>: </a:t>
            </a:r>
            <a:r>
              <a:rPr lang="en-AU" dirty="0"/>
              <a:t>CEOS </a:t>
            </a:r>
            <a:r>
              <a:rPr lang="en-AU" dirty="0" smtClean="0"/>
              <a:t>Seismic Hazard </a:t>
            </a:r>
            <a:r>
              <a:rPr lang="en-AU" dirty="0"/>
              <a:t>Demonstrator </a:t>
            </a:r>
            <a:r>
              <a:rPr lang="en-AU" dirty="0" smtClean="0"/>
              <a:t>proposal</a:t>
            </a:r>
          </a:p>
          <a:p>
            <a:pPr marL="0" indent="0">
              <a:buNone/>
            </a:pPr>
            <a:r>
              <a:rPr lang="en-CA" dirty="0"/>
              <a:t>	</a:t>
            </a:r>
            <a:r>
              <a:rPr lang="en-CA" dirty="0" smtClean="0"/>
              <a:t>3. </a:t>
            </a:r>
            <a:r>
              <a:rPr lang="en-CA" dirty="0">
                <a:solidFill>
                  <a:srgbClr val="FF0000"/>
                </a:solidFill>
              </a:rPr>
              <a:t>Endorsement</a:t>
            </a:r>
            <a:r>
              <a:rPr lang="en-CA" dirty="0"/>
              <a:t>: </a:t>
            </a:r>
            <a:r>
              <a:rPr lang="it-IT" dirty="0" smtClean="0"/>
              <a:t>CEOS GEODARMA first </a:t>
            </a:r>
            <a:r>
              <a:rPr lang="it-IT" dirty="0" err="1" smtClean="0"/>
              <a:t>pilot</a:t>
            </a:r>
            <a:r>
              <a:rPr lang="it-IT" dirty="0" smtClean="0"/>
              <a:t> </a:t>
            </a:r>
            <a:r>
              <a:rPr lang="mr-IN" dirty="0" smtClean="0"/>
              <a:t>–</a:t>
            </a:r>
            <a:r>
              <a:rPr lang="it-IT" dirty="0" smtClean="0"/>
              <a:t> SERVIR Mekong</a:t>
            </a:r>
            <a:endParaRPr lang="en-US" dirty="0">
              <a:solidFill>
                <a:srgbClr val="FF0000"/>
              </a:solidFill>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30</a:t>
            </a:fld>
            <a:endParaRPr lang="uk-UA"/>
          </a:p>
        </p:txBody>
      </p:sp>
      <p:sp>
        <p:nvSpPr>
          <p:cNvPr id="6" name="Content Placeholder 3"/>
          <p:cNvSpPr>
            <a:spLocks noGrp="1"/>
          </p:cNvSpPr>
          <p:nvPr>
            <p:ph sz="quarter" idx="11"/>
          </p:nvPr>
        </p:nvSpPr>
        <p:spPr>
          <a:xfrm>
            <a:off x="2057400" y="228600"/>
            <a:ext cx="4953000" cy="762000"/>
          </a:xfrm>
        </p:spPr>
        <p:txBody>
          <a:bodyPr/>
          <a:lstStyle/>
          <a:p>
            <a:pPr lvl="0">
              <a:spcBef>
                <a:spcPts val="0"/>
              </a:spcBef>
              <a:buSzTx/>
              <a:defRPr/>
            </a:pPr>
            <a:r>
              <a:rPr lang="en-US" dirty="0"/>
              <a:t>Decision @ </a:t>
            </a:r>
            <a:r>
              <a:rPr lang="en-US" dirty="0" smtClean="0"/>
              <a:t>CEOS SIT-33</a:t>
            </a:r>
            <a:endParaRPr lang="en-US" dirty="0"/>
          </a:p>
        </p:txBody>
      </p:sp>
    </p:spTree>
    <p:extLst>
      <p:ext uri="{BB962C8B-B14F-4D97-AF65-F5344CB8AC3E}">
        <p14:creationId xmlns:p14="http://schemas.microsoft.com/office/powerpoint/2010/main" val="3930226833"/>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A219A2D-7A8E-4EFE-9F3E-17B367763FA8}" type="slidenum">
              <a:rPr lang="en-US" smtClean="0"/>
              <a:t>31</a:t>
            </a:fld>
            <a:endParaRPr lang="en-US"/>
          </a:p>
        </p:txBody>
      </p:sp>
      <p:sp>
        <p:nvSpPr>
          <p:cNvPr id="5" name="Content Placeholder 3"/>
          <p:cNvSpPr txBox="1">
            <a:spLocks/>
          </p:cNvSpPr>
          <p:nvPr/>
        </p:nvSpPr>
        <p:spPr>
          <a:xfrm>
            <a:off x="2057400" y="228600"/>
            <a:ext cx="4953000" cy="762000"/>
          </a:xfr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algn="ctr">
              <a:defRPr/>
            </a:pPr>
            <a:r>
              <a:rPr lang="en-US" sz="3600" b="1" dirty="0" smtClean="0">
                <a:solidFill>
                  <a:schemeClr val="bg1"/>
                </a:solidFill>
                <a:latin typeface="+mj-lt"/>
              </a:rPr>
              <a:t>THANK YOU!</a:t>
            </a:r>
            <a:endParaRPr lang="en-US" sz="3600" b="1" dirty="0">
              <a:solidFill>
                <a:schemeClr val="bg1"/>
              </a:solidFill>
              <a:latin typeface="+mj-lt"/>
            </a:endParaRPr>
          </a:p>
        </p:txBody>
      </p:sp>
      <p:pic>
        <p:nvPicPr>
          <p:cNvPr id="1026" name="Picture 2" descr="f4814c60-2543-4af0-a11d-c4dc3b019976@eurprd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905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19200"/>
            <a:ext cx="4191000" cy="5588000"/>
          </a:xfrm>
          <a:prstGeom prst="rect">
            <a:avLst/>
          </a:prstGeom>
        </p:spPr>
      </p:pic>
    </p:spTree>
    <p:extLst>
      <p:ext uri="{BB962C8B-B14F-4D97-AF65-F5344CB8AC3E}">
        <p14:creationId xmlns:p14="http://schemas.microsoft.com/office/powerpoint/2010/main" val="1594706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F35609-B81B-8744-8B15-A9184EC44040}"/>
              </a:ext>
            </a:extLst>
          </p:cNvPr>
          <p:cNvSpPr txBox="1"/>
          <p:nvPr/>
        </p:nvSpPr>
        <p:spPr>
          <a:xfrm>
            <a:off x="2438400" y="2590800"/>
            <a:ext cx="3067504"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chemeClr val="bg1"/>
                </a:solidFill>
                <a:effectLst/>
                <a:uFillTx/>
              </a:rPr>
              <a:t>Back up slides</a:t>
            </a:r>
            <a:endParaRPr kumimoji="0" lang="en-US" sz="3600" b="0" i="0" u="none" strike="noStrike" cap="none" spc="0" normalizeH="0" baseline="0" dirty="0">
              <a:ln>
                <a:noFill/>
              </a:ln>
              <a:solidFill>
                <a:schemeClr val="bg1"/>
              </a:solidFill>
              <a:effectLst/>
              <a:uFillTx/>
            </a:endParaRPr>
          </a:p>
        </p:txBody>
      </p:sp>
    </p:spTree>
    <p:extLst>
      <p:ext uri="{BB962C8B-B14F-4D97-AF65-F5344CB8AC3E}">
        <p14:creationId xmlns:p14="http://schemas.microsoft.com/office/powerpoint/2010/main" val="1616201060"/>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3662253452"/>
              </p:ext>
            </p:extLst>
          </p:nvPr>
        </p:nvGraphicFramePr>
        <p:xfrm>
          <a:off x="304800" y="1470682"/>
          <a:ext cx="8534400" cy="4930118"/>
        </p:xfrm>
        <a:graphic>
          <a:graphicData uri="http://schemas.openxmlformats.org/drawingml/2006/table">
            <a:tbl>
              <a:tblPr firstRow="1" bandRow="1">
                <a:tableStyleId>{3B4B98B0-60AC-42C2-AFA5-B58CD77FA1E5}</a:tableStyleId>
              </a:tblPr>
              <a:tblGrid>
                <a:gridCol w="1595215">
                  <a:extLst>
                    <a:ext uri="{9D8B030D-6E8A-4147-A177-3AD203B41FA5}">
                      <a16:colId xmlns:a16="http://schemas.microsoft.com/office/drawing/2014/main" val="20000"/>
                    </a:ext>
                  </a:extLst>
                </a:gridCol>
                <a:gridCol w="3052985">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387752">
                <a:tc>
                  <a:txBody>
                    <a:bodyPr/>
                    <a:lstStyle/>
                    <a:p>
                      <a:endParaRPr lang="en-US" dirty="0">
                        <a:solidFill>
                          <a:srgbClr val="002569"/>
                        </a:solidFill>
                      </a:endParaRPr>
                    </a:p>
                  </a:txBody>
                  <a:tcPr/>
                </a:tc>
                <a:tc>
                  <a:txBody>
                    <a:bodyPr/>
                    <a:lstStyle/>
                    <a:p>
                      <a:r>
                        <a:rPr lang="en-US" sz="2000" dirty="0" smtClean="0"/>
                        <a:t>Pilot</a:t>
                      </a:r>
                      <a:endParaRPr lang="en-US" sz="2000" b="1" dirty="0">
                        <a:solidFill>
                          <a:srgbClr val="002569"/>
                        </a:solidFill>
                      </a:endParaRPr>
                    </a:p>
                  </a:txBody>
                  <a:tcPr/>
                </a:tc>
                <a:tc>
                  <a:txBody>
                    <a:bodyPr/>
                    <a:lstStyle/>
                    <a:p>
                      <a:r>
                        <a:rPr lang="en-US" sz="2000" dirty="0" smtClean="0"/>
                        <a:t>Demonstrator</a:t>
                      </a:r>
                      <a:endParaRPr lang="en-US" sz="2000" b="1" dirty="0">
                        <a:solidFill>
                          <a:srgbClr val="002569"/>
                        </a:solidFill>
                      </a:endParaRPr>
                    </a:p>
                  </a:txBody>
                  <a:tcPr/>
                </a:tc>
                <a:extLst>
                  <a:ext uri="{0D108BD9-81ED-4DB2-BD59-A6C34878D82A}">
                    <a16:rowId xmlns:a16="http://schemas.microsoft.com/office/drawing/2014/main" val="10000"/>
                  </a:ext>
                </a:extLst>
              </a:tr>
              <a:tr h="566714">
                <a:tc>
                  <a:txBody>
                    <a:bodyPr/>
                    <a:lstStyle/>
                    <a:p>
                      <a:r>
                        <a:rPr lang="en-US" sz="1600" dirty="0" smtClean="0"/>
                        <a:t>Users</a:t>
                      </a:r>
                      <a:endParaRPr lang="en-US" sz="1600" b="1" dirty="0">
                        <a:solidFill>
                          <a:srgbClr val="002569"/>
                        </a:solidFill>
                      </a:endParaRPr>
                    </a:p>
                  </a:txBody>
                  <a:tcPr/>
                </a:tc>
                <a:tc>
                  <a:txBody>
                    <a:bodyPr/>
                    <a:lstStyle/>
                    <a:p>
                      <a:r>
                        <a:rPr lang="en-US" sz="1600" dirty="0" smtClean="0"/>
                        <a:t>End users asked for documented input on usefulness and benefit</a:t>
                      </a:r>
                      <a:endParaRPr lang="en-US" sz="1600" dirty="0">
                        <a:solidFill>
                          <a:srgbClr val="002569"/>
                        </a:solidFill>
                      </a:endParaRPr>
                    </a:p>
                  </a:txBody>
                  <a:tcPr/>
                </a:tc>
                <a:tc>
                  <a:txBody>
                    <a:bodyPr/>
                    <a:lstStyle/>
                    <a:p>
                      <a:r>
                        <a:rPr lang="en-US" sz="1600" dirty="0" smtClean="0"/>
                        <a:t>End users and practitioners help</a:t>
                      </a:r>
                      <a:r>
                        <a:rPr lang="en-US" sz="1600" baseline="0" dirty="0" smtClean="0"/>
                        <a:t> define demonstrator and work with CEOS teams to achieve sustainability </a:t>
                      </a:r>
                      <a:endParaRPr lang="en-US" sz="1600" dirty="0">
                        <a:solidFill>
                          <a:srgbClr val="002569"/>
                        </a:solidFill>
                      </a:endParaRPr>
                    </a:p>
                  </a:txBody>
                  <a:tcPr/>
                </a:tc>
                <a:extLst>
                  <a:ext uri="{0D108BD9-81ED-4DB2-BD59-A6C34878D82A}">
                    <a16:rowId xmlns:a16="http://schemas.microsoft.com/office/drawing/2014/main" val="10001"/>
                  </a:ext>
                </a:extLst>
              </a:tr>
              <a:tr h="566714">
                <a:tc>
                  <a:txBody>
                    <a:bodyPr/>
                    <a:lstStyle/>
                    <a:p>
                      <a:r>
                        <a:rPr lang="en-US" sz="1600" dirty="0" smtClean="0">
                          <a:solidFill>
                            <a:schemeClr val="tx1"/>
                          </a:solidFill>
                          <a:latin typeface="+mn-lt"/>
                          <a:ea typeface="+mn-ea"/>
                          <a:cs typeface="+mn-cs"/>
                          <a:sym typeface="Calibri"/>
                        </a:rPr>
                        <a:t>Area of interest</a:t>
                      </a:r>
                      <a:endParaRPr lang="en-US" sz="1600" dirty="0">
                        <a:solidFill>
                          <a:schemeClr val="tx1"/>
                        </a:solidFill>
                        <a:latin typeface="+mn-lt"/>
                        <a:ea typeface="+mn-ea"/>
                        <a:cs typeface="+mn-cs"/>
                        <a:sym typeface="Calibri"/>
                      </a:endParaRPr>
                    </a:p>
                  </a:txBody>
                  <a:tcPr/>
                </a:tc>
                <a:tc>
                  <a:txBody>
                    <a:bodyPr/>
                    <a:lstStyle/>
                    <a:p>
                      <a:r>
                        <a:rPr lang="en-US" sz="1600" dirty="0" smtClean="0"/>
                        <a:t>Limited geographic areas</a:t>
                      </a:r>
                      <a:endParaRPr lang="en-US" sz="1600" dirty="0">
                        <a:solidFill>
                          <a:srgbClr val="002569"/>
                        </a:solidFill>
                      </a:endParaRPr>
                    </a:p>
                  </a:txBody>
                  <a:tcPr/>
                </a:tc>
                <a:tc>
                  <a:txBody>
                    <a:bodyPr/>
                    <a:lstStyle/>
                    <a:p>
                      <a:r>
                        <a:rPr lang="en-US" sz="1600" dirty="0" smtClean="0"/>
                        <a:t>Driven by user demand </a:t>
                      </a:r>
                      <a:r>
                        <a:rPr lang="mr-IN" sz="1600" dirty="0" smtClean="0"/>
                        <a:t>–</a:t>
                      </a:r>
                      <a:r>
                        <a:rPr lang="en-US" sz="1600" dirty="0" smtClean="0"/>
                        <a:t> may be limited or global in reach</a:t>
                      </a:r>
                      <a:endParaRPr lang="en-US" sz="1600" dirty="0">
                        <a:solidFill>
                          <a:srgbClr val="002569"/>
                        </a:solidFill>
                      </a:endParaRPr>
                    </a:p>
                  </a:txBody>
                  <a:tcPr/>
                </a:tc>
                <a:extLst>
                  <a:ext uri="{0D108BD9-81ED-4DB2-BD59-A6C34878D82A}">
                    <a16:rowId xmlns:a16="http://schemas.microsoft.com/office/drawing/2014/main" val="10002"/>
                  </a:ext>
                </a:extLst>
              </a:tr>
              <a:tr h="362896">
                <a:tc>
                  <a:txBody>
                    <a:bodyPr/>
                    <a:lstStyle/>
                    <a:p>
                      <a:r>
                        <a:rPr lang="en-US" sz="1600" dirty="0" smtClean="0"/>
                        <a:t>Duration</a:t>
                      </a:r>
                      <a:endParaRPr lang="en-US" sz="1600" b="1" dirty="0">
                        <a:solidFill>
                          <a:srgbClr val="002569"/>
                        </a:solidFill>
                      </a:endParaRPr>
                    </a:p>
                  </a:txBody>
                  <a:tcPr/>
                </a:tc>
                <a:tc>
                  <a:txBody>
                    <a:bodyPr/>
                    <a:lstStyle/>
                    <a:p>
                      <a:r>
                        <a:rPr lang="en-US" sz="1600" dirty="0" smtClean="0"/>
                        <a:t>Three years</a:t>
                      </a:r>
                      <a:endParaRPr lang="en-US" sz="1600" dirty="0">
                        <a:solidFill>
                          <a:srgbClr val="002569"/>
                        </a:solidFill>
                      </a:endParaRPr>
                    </a:p>
                  </a:txBody>
                  <a:tcPr/>
                </a:tc>
                <a:tc>
                  <a:txBody>
                    <a:bodyPr/>
                    <a:lstStyle/>
                    <a:p>
                      <a:r>
                        <a:rPr lang="en-US" sz="1600" dirty="0" smtClean="0"/>
                        <a:t>Three years</a:t>
                      </a:r>
                      <a:endParaRPr lang="en-US" sz="1600" dirty="0">
                        <a:solidFill>
                          <a:srgbClr val="002569"/>
                        </a:solidFill>
                      </a:endParaRPr>
                    </a:p>
                  </a:txBody>
                  <a:tcPr/>
                </a:tc>
                <a:extLst>
                  <a:ext uri="{0D108BD9-81ED-4DB2-BD59-A6C34878D82A}">
                    <a16:rowId xmlns:a16="http://schemas.microsoft.com/office/drawing/2014/main" val="10003"/>
                  </a:ext>
                </a:extLst>
              </a:tr>
              <a:tr h="805331">
                <a:tc>
                  <a:txBody>
                    <a:bodyPr/>
                    <a:lstStyle/>
                    <a:p>
                      <a:r>
                        <a:rPr lang="en-US" sz="1600" dirty="0" smtClean="0"/>
                        <a:t>Leadership</a:t>
                      </a:r>
                      <a:endParaRPr lang="en-US" sz="1600" b="1" dirty="0">
                        <a:solidFill>
                          <a:srgbClr val="002569"/>
                        </a:solidFill>
                      </a:endParaRPr>
                    </a:p>
                  </a:txBody>
                  <a:tcPr/>
                </a:tc>
                <a:tc>
                  <a:txBody>
                    <a:bodyPr/>
                    <a:lstStyle/>
                    <a:p>
                      <a:r>
                        <a:rPr lang="en-US" sz="1600" dirty="0" smtClean="0"/>
                        <a:t>CEOS and technical partners</a:t>
                      </a:r>
                      <a:endParaRPr lang="en-US" sz="1600" dirty="0">
                        <a:solidFill>
                          <a:srgbClr val="002569"/>
                        </a:solidFill>
                      </a:endParaRPr>
                    </a:p>
                  </a:txBody>
                  <a:tcPr/>
                </a:tc>
                <a:tc>
                  <a:txBody>
                    <a:bodyPr/>
                    <a:lstStyle/>
                    <a:p>
                      <a:r>
                        <a:rPr lang="en-US" sz="1600" dirty="0" smtClean="0">
                          <a:solidFill>
                            <a:schemeClr val="tx1"/>
                          </a:solidFill>
                          <a:latin typeface="+mn-lt"/>
                          <a:ea typeface="+mn-ea"/>
                          <a:cs typeface="+mn-cs"/>
                          <a:sym typeface="Calibri"/>
                        </a:rPr>
                        <a:t>Overall demonstrator led by CEOS but strong users role</a:t>
                      </a:r>
                      <a:r>
                        <a:rPr lang="en-US" sz="1600" baseline="0" dirty="0" smtClean="0">
                          <a:solidFill>
                            <a:schemeClr val="tx1"/>
                          </a:solidFill>
                          <a:latin typeface="+mn-lt"/>
                          <a:ea typeface="+mn-ea"/>
                          <a:cs typeface="+mn-cs"/>
                          <a:sym typeface="Calibri"/>
                        </a:rPr>
                        <a:t> in the</a:t>
                      </a:r>
                      <a:r>
                        <a:rPr lang="en-US" sz="1600" dirty="0" smtClean="0">
                          <a:solidFill>
                            <a:schemeClr val="tx1"/>
                          </a:solidFill>
                          <a:latin typeface="+mn-lt"/>
                          <a:ea typeface="+mn-ea"/>
                          <a:cs typeface="+mn-cs"/>
                          <a:sym typeface="Calibri"/>
                        </a:rPr>
                        <a:t> projects</a:t>
                      </a:r>
                      <a:endParaRPr lang="en-US" sz="1600" dirty="0">
                        <a:solidFill>
                          <a:schemeClr val="tx1"/>
                        </a:solidFill>
                        <a:latin typeface="+mn-lt"/>
                        <a:ea typeface="+mn-ea"/>
                        <a:cs typeface="+mn-cs"/>
                        <a:sym typeface="Calibri"/>
                      </a:endParaRPr>
                    </a:p>
                  </a:txBody>
                  <a:tcPr/>
                </a:tc>
                <a:extLst>
                  <a:ext uri="{0D108BD9-81ED-4DB2-BD59-A6C34878D82A}">
                    <a16:rowId xmlns:a16="http://schemas.microsoft.com/office/drawing/2014/main" val="10004"/>
                  </a:ext>
                </a:extLst>
              </a:tr>
              <a:tr h="805331">
                <a:tc>
                  <a:txBody>
                    <a:bodyPr/>
                    <a:lstStyle/>
                    <a:p>
                      <a:r>
                        <a:rPr lang="en-US" sz="1600" dirty="0" smtClean="0"/>
                        <a:t>Technical elements</a:t>
                      </a:r>
                      <a:endParaRPr lang="en-US" sz="1600" b="1" dirty="0">
                        <a:solidFill>
                          <a:srgbClr val="002569"/>
                        </a:solidFill>
                      </a:endParaRPr>
                    </a:p>
                  </a:txBody>
                  <a:tcPr/>
                </a:tc>
                <a:tc>
                  <a:txBody>
                    <a:bodyPr/>
                    <a:lstStyle/>
                    <a:p>
                      <a:r>
                        <a:rPr lang="en-US" sz="1600" dirty="0" smtClean="0"/>
                        <a:t>Prime driver</a:t>
                      </a:r>
                      <a:endParaRPr lang="en-US" sz="1600" dirty="0">
                        <a:solidFill>
                          <a:srgbClr val="002569"/>
                        </a:solidFill>
                      </a:endParaRPr>
                    </a:p>
                  </a:txBody>
                  <a:tcPr/>
                </a:tc>
                <a:tc>
                  <a:txBody>
                    <a:bodyPr/>
                    <a:lstStyle/>
                    <a:p>
                      <a:r>
                        <a:rPr lang="en-US" sz="1600" dirty="0" smtClean="0"/>
                        <a:t>May be components but mostly builds on successful</a:t>
                      </a:r>
                      <a:r>
                        <a:rPr lang="en-US" sz="1600" baseline="0" dirty="0" smtClean="0"/>
                        <a:t> elements of pilots</a:t>
                      </a:r>
                      <a:r>
                        <a:rPr lang="en-US" sz="1600" dirty="0" smtClean="0"/>
                        <a:t> </a:t>
                      </a:r>
                      <a:endParaRPr lang="en-US" sz="1600" dirty="0">
                        <a:solidFill>
                          <a:srgbClr val="002569"/>
                        </a:solidFill>
                      </a:endParaRPr>
                    </a:p>
                  </a:txBody>
                  <a:tcPr/>
                </a:tc>
                <a:extLst>
                  <a:ext uri="{0D108BD9-81ED-4DB2-BD59-A6C34878D82A}">
                    <a16:rowId xmlns:a16="http://schemas.microsoft.com/office/drawing/2014/main" val="10005"/>
                  </a:ext>
                </a:extLst>
              </a:tr>
              <a:tr h="566714">
                <a:tc>
                  <a:txBody>
                    <a:bodyPr/>
                    <a:lstStyle/>
                    <a:p>
                      <a:r>
                        <a:rPr lang="en-US" sz="1600" dirty="0" smtClean="0"/>
                        <a:t>Financing</a:t>
                      </a:r>
                      <a:endParaRPr lang="en-US" sz="1600" b="1" dirty="0">
                        <a:solidFill>
                          <a:srgbClr val="002569"/>
                        </a:solidFill>
                      </a:endParaRPr>
                    </a:p>
                  </a:txBody>
                  <a:tcPr/>
                </a:tc>
                <a:tc>
                  <a:txBody>
                    <a:bodyPr/>
                    <a:lstStyle/>
                    <a:p>
                      <a:r>
                        <a:rPr lang="en-US" sz="1600" dirty="0" smtClean="0"/>
                        <a:t>In-kind contributions of data and services</a:t>
                      </a:r>
                      <a:endParaRPr lang="en-US" sz="1600" dirty="0">
                        <a:solidFill>
                          <a:srgbClr val="002569"/>
                        </a:solidFill>
                      </a:endParaRPr>
                    </a:p>
                  </a:txBody>
                  <a:tcPr/>
                </a:tc>
                <a:tc>
                  <a:txBody>
                    <a:bodyPr/>
                    <a:lstStyle/>
                    <a:p>
                      <a:r>
                        <a:rPr lang="en-US" sz="1600" dirty="0" smtClean="0"/>
                        <a:t>In-kind contributions of data and services</a:t>
                      </a:r>
                      <a:endParaRPr lang="en-US" sz="1600" dirty="0">
                        <a:solidFill>
                          <a:srgbClr val="002569"/>
                        </a:solidFill>
                      </a:endParaRPr>
                    </a:p>
                  </a:txBody>
                  <a:tcPr/>
                </a:tc>
                <a:extLst>
                  <a:ext uri="{0D108BD9-81ED-4DB2-BD59-A6C34878D82A}">
                    <a16:rowId xmlns:a16="http://schemas.microsoft.com/office/drawing/2014/main" val="10006"/>
                  </a:ext>
                </a:extLst>
              </a:tr>
              <a:tr h="566714">
                <a:tc>
                  <a:txBody>
                    <a:bodyPr/>
                    <a:lstStyle/>
                    <a:p>
                      <a:r>
                        <a:rPr lang="en-US" sz="1600" b="0" dirty="0" smtClean="0">
                          <a:solidFill>
                            <a:schemeClr val="tx1"/>
                          </a:solidFill>
                        </a:rPr>
                        <a:t>Role of science</a:t>
                      </a:r>
                      <a:endParaRPr lang="en-US" sz="1600" b="0" dirty="0">
                        <a:solidFill>
                          <a:schemeClr val="tx1"/>
                        </a:solidFill>
                      </a:endParaRPr>
                    </a:p>
                  </a:txBody>
                  <a:tcPr/>
                </a:tc>
                <a:tc>
                  <a:txBody>
                    <a:bodyPr/>
                    <a:lstStyle/>
                    <a:p>
                      <a:r>
                        <a:rPr lang="en-US" sz="1600" b="0" dirty="0" smtClean="0">
                          <a:solidFill>
                            <a:schemeClr val="tx1"/>
                          </a:solidFill>
                        </a:rPr>
                        <a:t>Science-driven, showing</a:t>
                      </a:r>
                      <a:r>
                        <a:rPr lang="en-US" sz="1600" b="0" baseline="0" dirty="0" smtClean="0">
                          <a:solidFill>
                            <a:schemeClr val="tx1"/>
                          </a:solidFill>
                        </a:rPr>
                        <a:t> technical feasibility</a:t>
                      </a:r>
                      <a:endParaRPr lang="en-US" sz="1600" b="0" dirty="0">
                        <a:solidFill>
                          <a:schemeClr val="tx1"/>
                        </a:solidFill>
                      </a:endParaRPr>
                    </a:p>
                  </a:txBody>
                  <a:tcPr/>
                </a:tc>
                <a:tc>
                  <a:txBody>
                    <a:bodyPr/>
                    <a:lstStyle/>
                    <a:p>
                      <a:r>
                        <a:rPr lang="en-US" sz="1600" b="0" dirty="0" smtClean="0">
                          <a:solidFill>
                            <a:schemeClr val="tx1"/>
                          </a:solidFill>
                        </a:rPr>
                        <a:t>Science-driven, linking</a:t>
                      </a:r>
                      <a:r>
                        <a:rPr lang="en-US" sz="1600" b="0" baseline="0" dirty="0" smtClean="0">
                          <a:solidFill>
                            <a:schemeClr val="tx1"/>
                          </a:solidFill>
                        </a:rPr>
                        <a:t> technology and sustainable applications</a:t>
                      </a:r>
                      <a:endParaRPr lang="en-US" sz="1600" b="0" dirty="0">
                        <a:solidFill>
                          <a:schemeClr val="tx1"/>
                        </a:solidFill>
                      </a:endParaRPr>
                    </a:p>
                  </a:txBody>
                  <a:tcPr/>
                </a:tc>
                <a:extLst>
                  <a:ext uri="{0D108BD9-81ED-4DB2-BD59-A6C34878D82A}">
                    <a16:rowId xmlns:a16="http://schemas.microsoft.com/office/drawing/2014/main" val="10007"/>
                  </a:ext>
                </a:extLst>
              </a:tr>
            </a:tbl>
          </a:graphicData>
        </a:graphic>
      </p:graphicFrame>
      <p:sp>
        <p:nvSpPr>
          <p:cNvPr id="3" name="Content Placeholder 2"/>
          <p:cNvSpPr>
            <a:spLocks noGrp="1"/>
          </p:cNvSpPr>
          <p:nvPr>
            <p:ph sz="quarter" idx="11"/>
          </p:nvPr>
        </p:nvSpPr>
        <p:spPr/>
        <p:txBody>
          <a:bodyPr/>
          <a:lstStyle/>
          <a:p>
            <a:pPr algn="ctr"/>
            <a:r>
              <a:rPr lang="en-US" sz="2800" dirty="0" smtClean="0"/>
              <a:t>Pilot </a:t>
            </a:r>
            <a:r>
              <a:rPr lang="en-US" sz="2800" dirty="0" err="1" smtClean="0"/>
              <a:t>vs</a:t>
            </a:r>
            <a:r>
              <a:rPr lang="en-US" sz="2800" dirty="0" smtClean="0"/>
              <a:t> Demonstrator</a:t>
            </a:r>
            <a:endParaRPr lang="en-US" sz="2800" dirty="0"/>
          </a:p>
        </p:txBody>
      </p:sp>
      <p:sp>
        <p:nvSpPr>
          <p:cNvPr id="2" name="Segnaposto numero diapositiva 1"/>
          <p:cNvSpPr>
            <a:spLocks noGrp="1"/>
          </p:cNvSpPr>
          <p:nvPr>
            <p:ph type="sldNum" sz="quarter" idx="2"/>
          </p:nvPr>
        </p:nvSpPr>
        <p:spPr/>
        <p:txBody>
          <a:bodyPr/>
          <a:lstStyle/>
          <a:p>
            <a:pPr defTabSz="914400"/>
            <a:fld id="{86CB4B4D-7CA3-9044-876B-883B54F8677D}" type="slidenum">
              <a:rPr lang="uk-UA" smtClean="0"/>
              <a:pPr defTabSz="914400"/>
              <a:t>33</a:t>
            </a:fld>
            <a:endParaRPr lang="uk-UA" dirty="0"/>
          </a:p>
        </p:txBody>
      </p:sp>
    </p:spTree>
    <p:extLst>
      <p:ext uri="{BB962C8B-B14F-4D97-AF65-F5344CB8AC3E}">
        <p14:creationId xmlns:p14="http://schemas.microsoft.com/office/powerpoint/2010/main" val="2446266020"/>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20000"/>
                    </a14:imgEffect>
                    <a14:imgEffect>
                      <a14:brightnessContrast bright="-30000" contrast="30000"/>
                    </a14:imgEffect>
                  </a14:imgLayer>
                </a14:imgProps>
              </a:ext>
              <a:ext uri="{28A0092B-C50C-407E-A947-70E740481C1C}">
                <a14:useLocalDpi xmlns:a14="http://schemas.microsoft.com/office/drawing/2010/main"/>
              </a:ext>
            </a:extLst>
          </a:blip>
          <a:srcRect t="23657" b="1418"/>
          <a:stretch/>
        </p:blipFill>
        <p:spPr bwMode="auto">
          <a:xfrm>
            <a:off x="0" y="1143000"/>
            <a:ext cx="9144000" cy="5138382"/>
          </a:xfrm>
          <a:prstGeom prst="rect">
            <a:avLst/>
          </a:prstGeom>
          <a:noFill/>
          <a:ln w="9525">
            <a:noFill/>
            <a:miter lim="800000"/>
            <a:headEnd/>
            <a:tailEnd/>
          </a:ln>
          <a:effectLst/>
        </p:spPr>
      </p:pic>
      <p:sp>
        <p:nvSpPr>
          <p:cNvPr id="2" name="TextBox 1"/>
          <p:cNvSpPr txBox="1"/>
          <p:nvPr/>
        </p:nvSpPr>
        <p:spPr>
          <a:xfrm>
            <a:off x="142875" y="1295400"/>
            <a:ext cx="8858250" cy="4501232"/>
          </a:xfrm>
          <a:prstGeom prst="rect">
            <a:avLst/>
          </a:prstGeom>
          <a:noFill/>
        </p:spPr>
        <p:txBody>
          <a:bodyPr wrap="square" rtlCol="0">
            <a:spAutoFit/>
          </a:bodyPr>
          <a:lstStyle/>
          <a:p>
            <a:pPr marL="214313" indent="-214313">
              <a:spcBef>
                <a:spcPts val="450"/>
              </a:spcBef>
              <a:spcAft>
                <a:spcPts val="450"/>
              </a:spcAft>
              <a:buFont typeface="Arial" panose="020B0604020202020204" pitchFamily="34" charset="0"/>
              <a:buChar char="•"/>
            </a:pPr>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Request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based on Volcano Pilot experience from Latin America</a:t>
            </a:r>
          </a:p>
          <a:p>
            <a:pPr marL="214313" indent="-214313">
              <a:spcBef>
                <a:spcPts val="450"/>
              </a:spcBef>
              <a:spcAft>
                <a:spcPts val="450"/>
              </a:spcAft>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Volcanic activity in the target areas and proposed satellite monitoring:</a:t>
            </a:r>
          </a:p>
          <a:p>
            <a:pPr marL="600075" lvl="1" indent="-257175">
              <a:spcAft>
                <a:spcPts val="450"/>
              </a:spcAft>
              <a:buFont typeface="Arial" panose="020B0604020202020204" pitchFamily="34" charset="0"/>
              <a:buChar char="-"/>
            </a:pP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About 120 volcanoes have erupted since 1990                                                                 [</a:t>
            </a:r>
            <a:r>
              <a:rPr lang="en-US" sz="15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WEEKLY MONITORING</a:t>
            </a: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600075" lvl="1" indent="-257175">
              <a:spcAft>
                <a:spcPts val="450"/>
              </a:spcAft>
              <a:buFont typeface="Arial" panose="020B0604020202020204" pitchFamily="34" charset="0"/>
              <a:buChar char="-"/>
            </a:pP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About 135 volcanoes have experienced unrest since 1990 but have not erupted         [</a:t>
            </a:r>
            <a:r>
              <a:rPr lang="en-US" sz="15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MONTHLY MONITORING</a:t>
            </a: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600075" lvl="1" indent="-257175">
              <a:spcAft>
                <a:spcPts val="450"/>
              </a:spcAft>
              <a:buFont typeface="Arial" panose="020B0604020202020204" pitchFamily="34" charset="0"/>
              <a:buChar char="-"/>
            </a:pP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About 475 volcanoes have no detected unrest or eruptions since 1990                    [</a:t>
            </a:r>
            <a:r>
              <a:rPr lang="en-US" sz="15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QUARTERLY MONITORING</a:t>
            </a: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214313" indent="-214313">
              <a:spcBef>
                <a:spcPts val="450"/>
              </a:spcBef>
              <a:spcAft>
                <a:spcPts val="900"/>
              </a:spcAft>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Volcanoes will be prioritized based on their current activity and the presence of a population at risk</a:t>
            </a:r>
          </a:p>
          <a:p>
            <a:pPr marL="214313" indent="-214313">
              <a:spcBef>
                <a:spcPts val="450"/>
              </a:spcBef>
              <a:spcAft>
                <a:spcPts val="900"/>
              </a:spcAft>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 requests should include both archive data (to understand the development of unrest at volcanoes that become active) and new acquisitions</a:t>
            </a:r>
          </a:p>
          <a:p>
            <a:pPr marL="214313" indent="-214313">
              <a:spcBef>
                <a:spcPts val="450"/>
              </a:spcBef>
              <a:spcAft>
                <a:spcPts val="900"/>
              </a:spcAft>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Most UV, visible, and IR data are freely available, so we focus our data request on SAR and high-resolution optical</a:t>
            </a:r>
          </a:p>
        </p:txBody>
      </p:sp>
      <p:sp>
        <p:nvSpPr>
          <p:cNvPr id="5" name="Content Placeholder 3">
            <a:extLst>
              <a:ext uri="{FF2B5EF4-FFF2-40B4-BE49-F238E27FC236}">
                <a16:creationId xmlns:a16="http://schemas.microsoft.com/office/drawing/2014/main" id="{F36F448A-9C67-834F-945A-46484A170566}"/>
              </a:ext>
            </a:extLst>
          </p:cNvPr>
          <p:cNvSpPr txBox="1">
            <a:spLocks/>
          </p:cNvSpPr>
          <p:nvPr/>
        </p:nvSpPr>
        <p:spPr>
          <a:xfrm>
            <a:off x="2133600" y="28575"/>
            <a:ext cx="5334000" cy="533400"/>
          </a:xfr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a:spcBef>
                <a:spcPts val="450"/>
              </a:spcBef>
              <a:spcAft>
                <a:spcPts val="900"/>
              </a:spcAft>
            </a:pPr>
            <a:r>
              <a:rPr lang="en-US" sz="2400" dirty="0">
                <a:solidFill>
                  <a:schemeClr val="bg1"/>
                </a:solidFill>
                <a:latin typeface="+mj-lt"/>
                <a:cs typeface="Arial" panose="020B0604020202020204" pitchFamily="34" charset="0"/>
              </a:rPr>
              <a:t>Volcano Demonstrator: </a:t>
            </a:r>
            <a:br>
              <a:rPr lang="en-US" sz="2400" dirty="0">
                <a:solidFill>
                  <a:schemeClr val="bg1"/>
                </a:solidFill>
                <a:latin typeface="+mj-lt"/>
                <a:cs typeface="Arial" panose="020B0604020202020204" pitchFamily="34" charset="0"/>
              </a:rPr>
            </a:br>
            <a:r>
              <a:rPr lang="en-US" sz="2400" dirty="0">
                <a:solidFill>
                  <a:schemeClr val="bg1"/>
                </a:solidFill>
                <a:latin typeface="+mj-lt"/>
                <a:cs typeface="Arial" panose="020B0604020202020204" pitchFamily="34" charset="0"/>
              </a:rPr>
              <a:t>p</a:t>
            </a:r>
            <a:r>
              <a:rPr lang="en-US" sz="2400" dirty="0" smtClean="0">
                <a:solidFill>
                  <a:schemeClr val="bg1"/>
                </a:solidFill>
                <a:latin typeface="+mj-lt"/>
                <a:cs typeface="Arial" panose="020B0604020202020204" pitchFamily="34" charset="0"/>
              </a:rPr>
              <a:t>roposed </a:t>
            </a:r>
            <a:r>
              <a:rPr lang="en-US" sz="2400" dirty="0">
                <a:solidFill>
                  <a:schemeClr val="bg1"/>
                </a:solidFill>
                <a:latin typeface="+mj-lt"/>
                <a:cs typeface="Arial" panose="020B0604020202020204" pitchFamily="34" charset="0"/>
              </a:rPr>
              <a:t>data request</a:t>
            </a:r>
          </a:p>
        </p:txBody>
      </p:sp>
      <p:sp>
        <p:nvSpPr>
          <p:cNvPr id="3" name="Segnaposto numero diapositiva 2"/>
          <p:cNvSpPr>
            <a:spLocks noGrp="1"/>
          </p:cNvSpPr>
          <p:nvPr>
            <p:ph type="sldNum" sz="quarter" idx="2"/>
          </p:nvPr>
        </p:nvSpPr>
        <p:spPr/>
        <p:txBody>
          <a:bodyPr/>
          <a:lstStyle/>
          <a:p>
            <a:pPr defTabSz="914400"/>
            <a:fld id="{86CB4B4D-7CA3-9044-876B-883B54F8677D}" type="slidenum">
              <a:rPr lang="uk-UA" smtClean="0"/>
              <a:pPr defTabSz="914400"/>
              <a:t>34</a:t>
            </a:fld>
            <a:endParaRPr lang="uk-UA" dirty="0"/>
          </a:p>
        </p:txBody>
      </p:sp>
    </p:spTree>
    <p:extLst>
      <p:ext uri="{BB962C8B-B14F-4D97-AF65-F5344CB8AC3E}">
        <p14:creationId xmlns:p14="http://schemas.microsoft.com/office/powerpoint/2010/main" val="318917791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2D9F1E-0357-F24A-BDD0-DD954DC215AC}"/>
              </a:ext>
            </a:extLst>
          </p:cNvPr>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a:extLst>
              <a:ext uri="{FF2B5EF4-FFF2-40B4-BE49-F238E27FC236}">
                <a16:creationId xmlns:a16="http://schemas.microsoft.com/office/drawing/2014/main" id="{0EA59182-9008-FF4C-97EB-CF4B82922312}"/>
              </a:ext>
            </a:extLst>
          </p:cNvPr>
          <p:cNvSpPr>
            <a:spLocks noGrp="1"/>
          </p:cNvSpPr>
          <p:nvPr>
            <p:ph sz="quarter" idx="10"/>
          </p:nvPr>
        </p:nvSpPr>
        <p:spPr>
          <a:xfrm>
            <a:off x="304800" y="1219200"/>
            <a:ext cx="8534400" cy="4724400"/>
          </a:xfrm>
        </p:spPr>
        <p:txBody>
          <a:bodyPr/>
          <a:lstStyle/>
          <a:p>
            <a:r>
              <a:rPr lang="en-US" u="sng" dirty="0" smtClean="0"/>
              <a:t>Major past achievements</a:t>
            </a:r>
            <a:r>
              <a:rPr lang="en-US" dirty="0" smtClean="0"/>
              <a:t>:</a:t>
            </a:r>
            <a:endParaRPr lang="en-US" dirty="0"/>
          </a:p>
          <a:p>
            <a:pPr lvl="1"/>
            <a:r>
              <a:rPr lang="en-US" dirty="0" smtClean="0"/>
              <a:t>Showcased to </a:t>
            </a:r>
            <a:r>
              <a:rPr lang="en-US" dirty="0"/>
              <a:t>end </a:t>
            </a:r>
            <a:r>
              <a:rPr lang="en-US" dirty="0" smtClean="0"/>
              <a:t>users the value of EO derived information for DRR </a:t>
            </a:r>
          </a:p>
          <a:p>
            <a:pPr lvl="1"/>
            <a:r>
              <a:rPr lang="en-US" dirty="0" smtClean="0"/>
              <a:t>Validation </a:t>
            </a:r>
            <a:r>
              <a:rPr lang="en-US" dirty="0"/>
              <a:t>of methodology for new products </a:t>
            </a:r>
            <a:r>
              <a:rPr lang="en-US" dirty="0" smtClean="0"/>
              <a:t>generation</a:t>
            </a:r>
          </a:p>
          <a:p>
            <a:pPr lvl="1"/>
            <a:r>
              <a:rPr lang="en-US" dirty="0" smtClean="0"/>
              <a:t>Generation </a:t>
            </a:r>
            <a:r>
              <a:rPr lang="en-US" dirty="0"/>
              <a:t>of advanced science product for emergency </a:t>
            </a:r>
            <a:r>
              <a:rPr lang="en-US" dirty="0" smtClean="0"/>
              <a:t>response </a:t>
            </a:r>
            <a:endParaRPr lang="en-US" dirty="0"/>
          </a:p>
          <a:p>
            <a:pPr lvl="1"/>
            <a:r>
              <a:rPr lang="en-US" dirty="0" smtClean="0"/>
              <a:t>Facilitated data access and processing</a:t>
            </a:r>
          </a:p>
          <a:p>
            <a:pPr lvl="1"/>
            <a:r>
              <a:rPr lang="en-US" dirty="0"/>
              <a:t>Collaboration with mission operators to optimize EO </a:t>
            </a:r>
            <a:r>
              <a:rPr lang="en-US" dirty="0" smtClean="0"/>
              <a:t>coverage</a:t>
            </a:r>
          </a:p>
          <a:p>
            <a:pPr marL="457200" lvl="1" indent="0">
              <a:buNone/>
            </a:pPr>
            <a:r>
              <a:rPr lang="en-US" dirty="0" smtClean="0"/>
              <a:t> </a:t>
            </a:r>
            <a:endParaRPr lang="en-US" dirty="0"/>
          </a:p>
          <a:p>
            <a:r>
              <a:rPr lang="en-AU" u="sng" dirty="0" smtClean="0"/>
              <a:t>Items that </a:t>
            </a:r>
            <a:r>
              <a:rPr lang="en-AU" u="sng" dirty="0"/>
              <a:t>can be followed-up in the next year</a:t>
            </a:r>
          </a:p>
          <a:p>
            <a:pPr lvl="1"/>
            <a:r>
              <a:rPr lang="en-US" dirty="0" smtClean="0">
                <a:latin typeface="Arial" panose="020B0604020202020204" pitchFamily="34" charset="0"/>
              </a:rPr>
              <a:t>Fill </a:t>
            </a:r>
            <a:r>
              <a:rPr lang="en-US" dirty="0">
                <a:latin typeface="Arial" panose="020B0604020202020204" pitchFamily="34" charset="0"/>
              </a:rPr>
              <a:t>gaps where satellite observations are not being fully </a:t>
            </a:r>
            <a:r>
              <a:rPr lang="en-US" dirty="0" smtClean="0">
                <a:latin typeface="Arial" panose="020B0604020202020204" pitchFamily="34" charset="0"/>
              </a:rPr>
              <a:t>exploited </a:t>
            </a:r>
          </a:p>
          <a:p>
            <a:pPr lvl="1"/>
            <a:r>
              <a:rPr lang="en-US" dirty="0" smtClean="0">
                <a:latin typeface="Arial" panose="020B0604020202020204" pitchFamily="34" charset="0"/>
              </a:rPr>
              <a:t>Awareness raising and Capacity Building</a:t>
            </a:r>
          </a:p>
          <a:p>
            <a:pPr lvl="1"/>
            <a:r>
              <a:rPr lang="en-US" dirty="0" smtClean="0">
                <a:latin typeface="Arial" panose="020B0604020202020204" pitchFamily="34" charset="0"/>
              </a:rPr>
              <a:t>Engage more CEOS members</a:t>
            </a:r>
            <a:endParaRPr lang="en-US" dirty="0">
              <a:latin typeface="Arial" panose="020B0604020202020204" pitchFamily="34" charset="0"/>
            </a:endParaRPr>
          </a:p>
          <a:p>
            <a:pPr lvl="1"/>
            <a:endParaRPr lang="en-AU" dirty="0"/>
          </a:p>
          <a:p>
            <a:pPr marL="0" indent="0">
              <a:buNone/>
            </a:pPr>
            <a:endParaRPr lang="en-AU" dirty="0"/>
          </a:p>
          <a:p>
            <a:pPr marL="0" indent="0">
              <a:buNone/>
            </a:pPr>
            <a:endParaRPr lang="en-AU" dirty="0"/>
          </a:p>
        </p:txBody>
      </p:sp>
      <p:sp>
        <p:nvSpPr>
          <p:cNvPr id="4" name="Content Placeholder 3">
            <a:extLst>
              <a:ext uri="{FF2B5EF4-FFF2-40B4-BE49-F238E27FC236}">
                <a16:creationId xmlns:a16="http://schemas.microsoft.com/office/drawing/2014/main" id="{78B163B6-507E-8640-AEF5-099E562E0219}"/>
              </a:ext>
            </a:extLst>
          </p:cNvPr>
          <p:cNvSpPr>
            <a:spLocks noGrp="1"/>
          </p:cNvSpPr>
          <p:nvPr>
            <p:ph sz="quarter" idx="11"/>
          </p:nvPr>
        </p:nvSpPr>
        <p:spPr>
          <a:xfrm>
            <a:off x="1752600" y="304800"/>
            <a:ext cx="6019800" cy="533400"/>
          </a:xfrm>
        </p:spPr>
        <p:txBody>
          <a:bodyPr/>
          <a:lstStyle/>
          <a:p>
            <a:r>
              <a:rPr lang="en-US" dirty="0"/>
              <a:t>Team Achievements and Planned Outputs</a:t>
            </a:r>
          </a:p>
        </p:txBody>
      </p:sp>
    </p:spTree>
    <p:extLst>
      <p:ext uri="{BB962C8B-B14F-4D97-AF65-F5344CB8AC3E}">
        <p14:creationId xmlns:p14="http://schemas.microsoft.com/office/powerpoint/2010/main" val="271886122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3" name="Segnaposto contenuto 2"/>
          <p:cNvSpPr>
            <a:spLocks noGrp="1"/>
          </p:cNvSpPr>
          <p:nvPr>
            <p:ph sz="quarter" idx="10"/>
          </p:nvPr>
        </p:nvSpPr>
        <p:spPr>
          <a:xfrm>
            <a:off x="228600" y="1371600"/>
            <a:ext cx="8610600" cy="5257800"/>
          </a:xfrm>
        </p:spPr>
        <p:txBody>
          <a:bodyPr/>
          <a:lstStyle/>
          <a:p>
            <a:r>
              <a:rPr lang="en-CA" dirty="0"/>
              <a:t>Ensure tangible outcomes and sustainable commitment in planning and implementing WG Disasters activities</a:t>
            </a:r>
          </a:p>
          <a:p>
            <a:pPr lvl="1"/>
            <a:r>
              <a:rPr lang="en-CA" dirty="0" smtClean="0"/>
              <a:t>e.g. </a:t>
            </a:r>
            <a:r>
              <a:rPr lang="en-CA" dirty="0" smtClean="0">
                <a:solidFill>
                  <a:srgbClr val="FF0000"/>
                </a:solidFill>
              </a:rPr>
              <a:t>transition from pilots to demonstrators to increase visibility of actions and identify and secure long-standing partnerships that lead to sustainable contributions;</a:t>
            </a:r>
          </a:p>
          <a:p>
            <a:r>
              <a:rPr lang="en-CA" dirty="0"/>
              <a:t>Increase synergy and complementarity with international coordinating groups such as GEO</a:t>
            </a:r>
          </a:p>
          <a:p>
            <a:pPr lvl="1"/>
            <a:r>
              <a:rPr lang="en-CA" dirty="0" smtClean="0">
                <a:solidFill>
                  <a:srgbClr val="FF0000"/>
                </a:solidFill>
              </a:rPr>
              <a:t>e.g. GEO Work Plan synergies, leveraging GEO partnerships, reviewing SBA activities that complement WG activities such as water cycle work;</a:t>
            </a:r>
          </a:p>
          <a:p>
            <a:r>
              <a:rPr lang="en-CA" dirty="0"/>
              <a:t>Study increased synergy between next-generation geostationary satellites and LEO satellites</a:t>
            </a:r>
          </a:p>
          <a:p>
            <a:pPr lvl="1"/>
            <a:r>
              <a:rPr lang="en-CA" dirty="0" smtClean="0"/>
              <a:t>e.g. Flood Demonstrator team examining how to </a:t>
            </a:r>
            <a:r>
              <a:rPr lang="en-CA" dirty="0" smtClean="0">
                <a:solidFill>
                  <a:srgbClr val="FF0000"/>
                </a:solidFill>
              </a:rPr>
              <a:t>improve scalability of user access to observations (from global to local).</a:t>
            </a:r>
            <a:endParaRPr lang="en-CA" dirty="0">
              <a:solidFill>
                <a:srgbClr val="FF0000"/>
              </a:solidFill>
            </a:endParaRPr>
          </a:p>
        </p:txBody>
      </p:sp>
      <p:sp>
        <p:nvSpPr>
          <p:cNvPr id="4" name="Segnaposto contenuto 3"/>
          <p:cNvSpPr>
            <a:spLocks noGrp="1"/>
          </p:cNvSpPr>
          <p:nvPr>
            <p:ph sz="quarter" idx="11"/>
          </p:nvPr>
        </p:nvSpPr>
        <p:spPr>
          <a:xfrm>
            <a:off x="1981200" y="304800"/>
            <a:ext cx="5715000" cy="533400"/>
          </a:xfrm>
        </p:spPr>
        <p:txBody>
          <a:bodyPr/>
          <a:lstStyle/>
          <a:p>
            <a:r>
              <a:rPr lang="en-US" dirty="0" smtClean="0"/>
              <a:t>WG linkages to SIT Strategic Directions</a:t>
            </a:r>
            <a:endParaRPr lang="en-US" dirty="0"/>
          </a:p>
        </p:txBody>
      </p:sp>
    </p:spTree>
    <p:extLst>
      <p:ext uri="{BB962C8B-B14F-4D97-AF65-F5344CB8AC3E}">
        <p14:creationId xmlns:p14="http://schemas.microsoft.com/office/powerpoint/2010/main" val="31803996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53AF81-376A-8E4E-A603-3DD314AD21C2}"/>
              </a:ext>
            </a:extLst>
          </p:cNvPr>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4" name="Content Placeholder 3">
            <a:extLst>
              <a:ext uri="{FF2B5EF4-FFF2-40B4-BE49-F238E27FC236}">
                <a16:creationId xmlns:a16="http://schemas.microsoft.com/office/drawing/2014/main" id="{B6E2DCE2-9258-464C-851D-667C2A8B87A7}"/>
              </a:ext>
            </a:extLst>
          </p:cNvPr>
          <p:cNvSpPr>
            <a:spLocks noGrp="1"/>
          </p:cNvSpPr>
          <p:nvPr>
            <p:ph sz="quarter" idx="11"/>
          </p:nvPr>
        </p:nvSpPr>
        <p:spPr>
          <a:xfrm>
            <a:off x="2057400" y="304800"/>
            <a:ext cx="5562600" cy="533400"/>
          </a:xfrm>
        </p:spPr>
        <p:txBody>
          <a:bodyPr/>
          <a:lstStyle/>
          <a:p>
            <a:r>
              <a:rPr lang="en-US" dirty="0"/>
              <a:t>Synergies </a:t>
            </a:r>
            <a:r>
              <a:rPr lang="en-US" dirty="0" smtClean="0"/>
              <a:t>among </a:t>
            </a:r>
            <a:r>
              <a:rPr lang="en-US" dirty="0"/>
              <a:t>t</a:t>
            </a:r>
            <a:r>
              <a:rPr lang="en-US" dirty="0" smtClean="0"/>
              <a:t>eams and outreach to others CEOS members</a:t>
            </a:r>
            <a:endParaRPr lang="en-US" dirty="0"/>
          </a:p>
        </p:txBody>
      </p:sp>
      <p:sp>
        <p:nvSpPr>
          <p:cNvPr id="5" name="Segnaposto contenuto 4"/>
          <p:cNvSpPr>
            <a:spLocks noGrp="1"/>
          </p:cNvSpPr>
          <p:nvPr>
            <p:ph sz="quarter" idx="10"/>
          </p:nvPr>
        </p:nvSpPr>
        <p:spPr/>
        <p:txBody>
          <a:bodyPr/>
          <a:lstStyle/>
          <a:p>
            <a:r>
              <a:rPr lang="en-US" dirty="0"/>
              <a:t>8th CEOS </a:t>
            </a:r>
            <a:r>
              <a:rPr lang="en-US" dirty="0" err="1"/>
              <a:t>WGDisasters</a:t>
            </a:r>
            <a:r>
              <a:rPr lang="en-US" dirty="0"/>
              <a:t> in Buenos Aires </a:t>
            </a:r>
            <a:r>
              <a:rPr lang="en-US" dirty="0" smtClean="0"/>
              <a:t>as </a:t>
            </a:r>
            <a:r>
              <a:rPr lang="en-US" dirty="0"/>
              <a:t>part of the Disaster Risk Reduction (DRR) Across the Americas </a:t>
            </a:r>
            <a:r>
              <a:rPr lang="en-US" dirty="0" smtClean="0"/>
              <a:t>Summit.</a:t>
            </a:r>
            <a:br>
              <a:rPr lang="en-US" dirty="0" smtClean="0"/>
            </a:br>
            <a:r>
              <a:rPr lang="en-US" dirty="0" smtClean="0"/>
              <a:t>CONAE joined the WG disasters</a:t>
            </a:r>
            <a:endParaRPr lang="en-US" dirty="0"/>
          </a:p>
          <a:p>
            <a:r>
              <a:rPr lang="en-US" dirty="0" err="1" smtClean="0"/>
              <a:t>Sinergies</a:t>
            </a:r>
            <a:r>
              <a:rPr lang="en-US" dirty="0" smtClean="0"/>
              <a:t> among </a:t>
            </a:r>
            <a:r>
              <a:rPr lang="en-US" dirty="0"/>
              <a:t>WG disasters </a:t>
            </a:r>
            <a:r>
              <a:rPr lang="en-US" dirty="0" smtClean="0"/>
              <a:t>teams: </a:t>
            </a:r>
            <a:r>
              <a:rPr lang="en-US" dirty="0"/>
              <a:t>RO &amp; Landslide, </a:t>
            </a:r>
            <a:r>
              <a:rPr lang="en-US" dirty="0" smtClean="0"/>
              <a:t>multi-hazard </a:t>
            </a:r>
            <a:r>
              <a:rPr lang="en-US" dirty="0"/>
              <a:t>approach, </a:t>
            </a:r>
            <a:r>
              <a:rPr lang="en-US" dirty="0" smtClean="0"/>
              <a:t>GEODARMA &amp; </a:t>
            </a:r>
            <a:r>
              <a:rPr lang="en-US" dirty="0"/>
              <a:t>Flood Demonstrator Team</a:t>
            </a:r>
          </a:p>
          <a:p>
            <a:r>
              <a:rPr lang="en-US" dirty="0" smtClean="0"/>
              <a:t>WG </a:t>
            </a:r>
            <a:r>
              <a:rPr lang="en-US" dirty="0" err="1"/>
              <a:t>CapD</a:t>
            </a:r>
            <a:r>
              <a:rPr lang="en-US" dirty="0"/>
              <a:t> : presentation of the RO at the WGCAP meeting. Exploring potential support for the RO project from WG </a:t>
            </a:r>
            <a:r>
              <a:rPr lang="en-US" dirty="0" err="1"/>
              <a:t>CapD</a:t>
            </a:r>
            <a:r>
              <a:rPr lang="en-US" dirty="0"/>
              <a:t>, but also for the other WG projects</a:t>
            </a:r>
          </a:p>
          <a:p>
            <a:r>
              <a:rPr lang="en-US" dirty="0" smtClean="0"/>
              <a:t>WGISS</a:t>
            </a:r>
            <a:r>
              <a:rPr lang="en-US" dirty="0"/>
              <a:t>: </a:t>
            </a:r>
          </a:p>
          <a:p>
            <a:pPr lvl="1"/>
            <a:r>
              <a:rPr lang="en-US" dirty="0"/>
              <a:t>collaborate to support the </a:t>
            </a:r>
            <a:r>
              <a:rPr lang="en-US" dirty="0" smtClean="0"/>
              <a:t>realization </a:t>
            </a:r>
            <a:r>
              <a:rPr lang="en-US" dirty="0"/>
              <a:t>of a WGISS </a:t>
            </a:r>
            <a:r>
              <a:rPr lang="en-US" dirty="0" smtClean="0"/>
              <a:t>pilot (GEP)</a:t>
            </a:r>
            <a:endParaRPr lang="en-US" dirty="0"/>
          </a:p>
          <a:p>
            <a:pPr lvl="1"/>
            <a:r>
              <a:rPr lang="en-US" dirty="0"/>
              <a:t>‘</a:t>
            </a:r>
            <a:r>
              <a:rPr lang="en-US" dirty="0" err="1"/>
              <a:t>dotcloud</a:t>
            </a:r>
            <a:r>
              <a:rPr lang="en-US" dirty="0"/>
              <a:t>’ platform used by the RO is an implementation of another WGISS pilot activity. </a:t>
            </a:r>
          </a:p>
        </p:txBody>
      </p:sp>
    </p:spTree>
    <p:extLst>
      <p:ext uri="{BB962C8B-B14F-4D97-AF65-F5344CB8AC3E}">
        <p14:creationId xmlns:p14="http://schemas.microsoft.com/office/powerpoint/2010/main" val="406997090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53AF81-376A-8E4E-A603-3DD314AD21C2}"/>
              </a:ext>
            </a:extLst>
          </p:cNvPr>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3" name="Content Placeholder 2">
            <a:extLst>
              <a:ext uri="{FF2B5EF4-FFF2-40B4-BE49-F238E27FC236}">
                <a16:creationId xmlns:a16="http://schemas.microsoft.com/office/drawing/2014/main" id="{1C7843E8-469A-D642-96A3-6FA6233023C1}"/>
              </a:ext>
            </a:extLst>
          </p:cNvPr>
          <p:cNvSpPr>
            <a:spLocks noGrp="1"/>
          </p:cNvSpPr>
          <p:nvPr>
            <p:ph sz="quarter" idx="10"/>
          </p:nvPr>
        </p:nvSpPr>
        <p:spPr>
          <a:xfrm>
            <a:off x="228600" y="1219200"/>
            <a:ext cx="8534400" cy="5105400"/>
          </a:xfrm>
        </p:spPr>
        <p:txBody>
          <a:bodyPr/>
          <a:lstStyle/>
          <a:p>
            <a:r>
              <a:rPr lang="en-US" dirty="0" smtClean="0"/>
              <a:t>Many </a:t>
            </a:r>
            <a:r>
              <a:rPr lang="en-US" dirty="0"/>
              <a:t>agencies are contributing to the success of the </a:t>
            </a:r>
            <a:r>
              <a:rPr lang="en-US" dirty="0" smtClean="0"/>
              <a:t>WG Disasters</a:t>
            </a:r>
          </a:p>
          <a:p>
            <a:r>
              <a:rPr lang="en-US" dirty="0" smtClean="0"/>
              <a:t>WG </a:t>
            </a:r>
            <a:r>
              <a:rPr lang="en-US" dirty="0"/>
              <a:t>Disasters relationships include a wide range of relevant non-CEOS actors: research institutes, volcanic observatories, but also World Bank/ GFDRR, UNDP, Red Cross, European Commission/Copernicus and others</a:t>
            </a:r>
          </a:p>
          <a:p>
            <a:r>
              <a:rPr lang="en-AU" dirty="0" smtClean="0"/>
              <a:t>Possible obstacles:</a:t>
            </a:r>
          </a:p>
          <a:p>
            <a:pPr lvl="1"/>
            <a:r>
              <a:rPr lang="en-AU" sz="1600" dirty="0" smtClean="0"/>
              <a:t>The </a:t>
            </a:r>
            <a:r>
              <a:rPr lang="en-AU" sz="1600" dirty="0"/>
              <a:t>growing emphasis on user-led activities (e.g. GEO-DARMA, RO) places a challenge on CEOS ability to steer projects towards objectives, especially without dedicated budgets</a:t>
            </a:r>
          </a:p>
          <a:p>
            <a:pPr lvl="1"/>
            <a:r>
              <a:rPr lang="en-AU" sz="1600" dirty="0"/>
              <a:t>CEOS agencies increasingly called upon to contribute more than data (capacity building, value-adding) in order to bridge knowledge and awareness gap</a:t>
            </a:r>
          </a:p>
          <a:p>
            <a:r>
              <a:rPr lang="en-US" dirty="0"/>
              <a:t>Involvement of donor agencies early in process is challenging but critical to sustainability (e.g. RO with World Bank and UNDP)</a:t>
            </a:r>
          </a:p>
        </p:txBody>
      </p:sp>
      <p:sp>
        <p:nvSpPr>
          <p:cNvPr id="4" name="Content Placeholder 3">
            <a:extLst>
              <a:ext uri="{FF2B5EF4-FFF2-40B4-BE49-F238E27FC236}">
                <a16:creationId xmlns:a16="http://schemas.microsoft.com/office/drawing/2014/main" id="{B6E2DCE2-9258-464C-851D-667C2A8B87A7}"/>
              </a:ext>
            </a:extLst>
          </p:cNvPr>
          <p:cNvSpPr>
            <a:spLocks noGrp="1"/>
          </p:cNvSpPr>
          <p:nvPr>
            <p:ph sz="quarter" idx="11"/>
          </p:nvPr>
        </p:nvSpPr>
        <p:spPr>
          <a:xfrm>
            <a:off x="2057400" y="304800"/>
            <a:ext cx="5562600" cy="533400"/>
          </a:xfrm>
        </p:spPr>
        <p:txBody>
          <a:bodyPr/>
          <a:lstStyle/>
          <a:p>
            <a:r>
              <a:rPr lang="en-US" dirty="0"/>
              <a:t>Sustainable Commitment</a:t>
            </a:r>
          </a:p>
        </p:txBody>
      </p:sp>
    </p:spTree>
    <p:extLst>
      <p:ext uri="{BB962C8B-B14F-4D97-AF65-F5344CB8AC3E}">
        <p14:creationId xmlns:p14="http://schemas.microsoft.com/office/powerpoint/2010/main" val="116914090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3" name="Segnaposto contenuto 2"/>
          <p:cNvSpPr>
            <a:spLocks noGrp="1"/>
          </p:cNvSpPr>
          <p:nvPr>
            <p:ph sz="quarter" idx="10"/>
          </p:nvPr>
        </p:nvSpPr>
        <p:spPr>
          <a:xfrm>
            <a:off x="457200" y="1447800"/>
            <a:ext cx="8153400" cy="4724400"/>
          </a:xfrm>
        </p:spPr>
        <p:txBody>
          <a:bodyPr/>
          <a:lstStyle/>
          <a:p>
            <a:r>
              <a:rPr lang="it-IT" dirty="0" smtClean="0"/>
              <a:t>No open </a:t>
            </a:r>
            <a:r>
              <a:rPr lang="it-IT" dirty="0" err="1" smtClean="0"/>
              <a:t>actions</a:t>
            </a:r>
            <a:r>
              <a:rPr lang="it-IT" dirty="0" smtClean="0"/>
              <a:t> (SIT and </a:t>
            </a:r>
            <a:r>
              <a:rPr lang="it-IT" dirty="0" err="1" smtClean="0"/>
              <a:t>Plenary</a:t>
            </a:r>
            <a:r>
              <a:rPr lang="it-IT" dirty="0" smtClean="0"/>
              <a:t>)</a:t>
            </a:r>
          </a:p>
          <a:p>
            <a:pPr marL="0" indent="0">
              <a:buNone/>
            </a:pPr>
            <a:r>
              <a:rPr lang="it-IT" u="sng" dirty="0" err="1" smtClean="0"/>
              <a:t>Workplan</a:t>
            </a:r>
            <a:r>
              <a:rPr lang="it-IT" u="sng" dirty="0" smtClean="0"/>
              <a:t> 2018-2020</a:t>
            </a:r>
          </a:p>
          <a:p>
            <a:r>
              <a:rPr lang="en-US" b="1" dirty="0"/>
              <a:t>DIS-10</a:t>
            </a:r>
            <a:r>
              <a:rPr lang="en-US" dirty="0"/>
              <a:t>: Implementation of data coordination for the GEO-GNSL </a:t>
            </a:r>
            <a:r>
              <a:rPr lang="en-US" dirty="0" smtClean="0"/>
              <a:t>initiative. Q42020. </a:t>
            </a:r>
            <a:br>
              <a:rPr lang="en-US" dirty="0" smtClean="0"/>
            </a:br>
            <a:r>
              <a:rPr lang="en-US" dirty="0" smtClean="0"/>
              <a:t>Deliverables: Proposals/Reports</a:t>
            </a:r>
          </a:p>
          <a:p>
            <a:r>
              <a:rPr lang="en-US" b="1" dirty="0"/>
              <a:t>DIS-12</a:t>
            </a:r>
            <a:r>
              <a:rPr lang="en-US" dirty="0"/>
              <a:t>: Report on survey of donors for post-2017 operation of a Recovery </a:t>
            </a:r>
            <a:r>
              <a:rPr lang="en-US" dirty="0" smtClean="0"/>
              <a:t>Observatory. Q4 2018. </a:t>
            </a:r>
            <a:br>
              <a:rPr lang="en-US" dirty="0" smtClean="0"/>
            </a:br>
            <a:r>
              <a:rPr lang="en-US" dirty="0" smtClean="0"/>
              <a:t>Deliverable: Report</a:t>
            </a:r>
          </a:p>
          <a:p>
            <a:r>
              <a:rPr lang="en-US" b="1" dirty="0">
                <a:solidFill>
                  <a:srgbClr val="FF0000"/>
                </a:solidFill>
              </a:rPr>
              <a:t>DIS-15:  </a:t>
            </a:r>
            <a:r>
              <a:rPr lang="en-US" dirty="0">
                <a:solidFill>
                  <a:srgbClr val="FF0000"/>
                </a:solidFill>
              </a:rPr>
              <a:t>Support for GEO-DARMA identification of major hazards and DRR issues for each selected </a:t>
            </a:r>
            <a:r>
              <a:rPr lang="en-US" dirty="0" smtClean="0">
                <a:solidFill>
                  <a:srgbClr val="FF0000"/>
                </a:solidFill>
              </a:rPr>
              <a:t>region. Q2 2018.</a:t>
            </a:r>
            <a:br>
              <a:rPr lang="en-US" dirty="0" smtClean="0">
                <a:solidFill>
                  <a:srgbClr val="FF0000"/>
                </a:solidFill>
              </a:rPr>
            </a:br>
            <a:r>
              <a:rPr lang="en-US" dirty="0"/>
              <a:t>Deliverable: Report</a:t>
            </a:r>
            <a:endParaRPr lang="it-IT" dirty="0"/>
          </a:p>
          <a:p>
            <a:r>
              <a:rPr lang="en-US" b="1" dirty="0"/>
              <a:t>DIS-16: </a:t>
            </a:r>
            <a:r>
              <a:rPr lang="en-US" dirty="0"/>
              <a:t>Report on Landslide Pilot and follow-on actions</a:t>
            </a:r>
            <a:r>
              <a:rPr lang="en-US" dirty="0" smtClean="0"/>
              <a:t>.</a:t>
            </a:r>
            <a:r>
              <a:rPr lang="en-US" dirty="0"/>
              <a:t> Q4 </a:t>
            </a:r>
            <a:r>
              <a:rPr lang="en-US" dirty="0" smtClean="0"/>
              <a:t>2019</a:t>
            </a:r>
            <a:br>
              <a:rPr lang="en-US" dirty="0" smtClean="0"/>
            </a:br>
            <a:r>
              <a:rPr lang="en-US" dirty="0"/>
              <a:t>Deliverable: Report</a:t>
            </a:r>
            <a:endParaRPr lang="it-IT" dirty="0"/>
          </a:p>
          <a:p>
            <a:r>
              <a:rPr lang="en-US" b="1" dirty="0">
                <a:solidFill>
                  <a:srgbClr val="FF0000"/>
                </a:solidFill>
              </a:rPr>
              <a:t>DIS-17:  </a:t>
            </a:r>
            <a:r>
              <a:rPr lang="en-US" dirty="0">
                <a:solidFill>
                  <a:srgbClr val="FF0000"/>
                </a:solidFill>
              </a:rPr>
              <a:t>Demonstrators Implementation </a:t>
            </a:r>
            <a:r>
              <a:rPr lang="en-US" dirty="0" smtClean="0">
                <a:solidFill>
                  <a:srgbClr val="FF0000"/>
                </a:solidFill>
              </a:rPr>
              <a:t>Plan. Q1 2018</a:t>
            </a:r>
            <a:br>
              <a:rPr lang="en-US" dirty="0" smtClean="0">
                <a:solidFill>
                  <a:srgbClr val="FF0000"/>
                </a:solidFill>
              </a:rPr>
            </a:br>
            <a:r>
              <a:rPr lang="en-US" dirty="0">
                <a:solidFill>
                  <a:srgbClr val="FF0000"/>
                </a:solidFill>
              </a:rPr>
              <a:t>Deliverable: Demonstrators </a:t>
            </a:r>
            <a:r>
              <a:rPr lang="en-US" dirty="0" smtClean="0">
                <a:solidFill>
                  <a:srgbClr val="FF0000"/>
                </a:solidFill>
              </a:rPr>
              <a:t>Proposals and IP</a:t>
            </a:r>
            <a:endParaRPr lang="it-IT" dirty="0">
              <a:solidFill>
                <a:srgbClr val="FF0000"/>
              </a:solidFill>
            </a:endParaRPr>
          </a:p>
        </p:txBody>
      </p:sp>
      <p:sp>
        <p:nvSpPr>
          <p:cNvPr id="4" name="Segnaposto contenuto 3"/>
          <p:cNvSpPr>
            <a:spLocks noGrp="1"/>
          </p:cNvSpPr>
          <p:nvPr>
            <p:ph sz="quarter" idx="11"/>
          </p:nvPr>
        </p:nvSpPr>
        <p:spPr>
          <a:xfrm>
            <a:off x="2057400" y="152400"/>
            <a:ext cx="4953000" cy="533400"/>
          </a:xfrm>
        </p:spPr>
        <p:txBody>
          <a:bodyPr/>
          <a:lstStyle/>
          <a:p>
            <a:r>
              <a:rPr lang="en-US" dirty="0"/>
              <a:t>Linkages to CEOS Work </a:t>
            </a:r>
            <a:r>
              <a:rPr lang="en-US" dirty="0" smtClean="0"/>
              <a:t>Plan, </a:t>
            </a:r>
            <a:r>
              <a:rPr lang="en-US" dirty="0"/>
              <a:t>open SIT and Plenary actions</a:t>
            </a:r>
          </a:p>
          <a:p>
            <a:endParaRPr lang="it-IT" dirty="0"/>
          </a:p>
        </p:txBody>
      </p:sp>
    </p:spTree>
    <p:extLst>
      <p:ext uri="{BB962C8B-B14F-4D97-AF65-F5344CB8AC3E}">
        <p14:creationId xmlns:p14="http://schemas.microsoft.com/office/powerpoint/2010/main" val="370948683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rgentina-travel-blog.sayhueque.com/wp-content/uploads/2015/04/Calbuco-Volcano-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88" y="857251"/>
            <a:ext cx="9144288" cy="51434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hape 11"/>
          <p:cNvSpPr/>
          <p:nvPr/>
        </p:nvSpPr>
        <p:spPr>
          <a:xfrm>
            <a:off x="342900" y="2895523"/>
            <a:ext cx="8058150" cy="1047827"/>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defTabSz="685800">
              <a:defRPr>
                <a:solidFill>
                  <a:srgbClr val="000000"/>
                </a:solidFill>
              </a:defRPr>
            </a:pPr>
            <a:r>
              <a:rPr lang="en-CA" sz="3600" b="1" dirty="0">
                <a:solidFill>
                  <a:srgbClr val="FFFFFF"/>
                </a:solidFill>
                <a:effectLst>
                  <a:outerShdw blurRad="38100" dist="38100" dir="2700000" algn="tl">
                    <a:srgbClr val="000000">
                      <a:alpha val="43137"/>
                    </a:srgbClr>
                  </a:outerShdw>
                </a:effectLst>
                <a:latin typeface="Arial" panose="020B0604020202020204" pitchFamily="34" charset="0"/>
                <a:ea typeface="Arial Bold"/>
                <a:cs typeface="Arial" panose="020B0604020202020204" pitchFamily="34" charset="0"/>
                <a:sym typeface="Arial Bold"/>
              </a:rPr>
              <a:t>The CEOS Volcano Demonstrator</a:t>
            </a:r>
          </a:p>
          <a:p>
            <a:pPr defTabSz="685800">
              <a:defRPr>
                <a:solidFill>
                  <a:srgbClr val="000000"/>
                </a:solidFill>
              </a:defRPr>
            </a:pPr>
            <a:r>
              <a:rPr lang="en-CA" sz="2700" b="1" dirty="0">
                <a:solidFill>
                  <a:srgbClr val="FFFFFF"/>
                </a:solidFill>
                <a:effectLst>
                  <a:outerShdw blurRad="38100" dist="38100" dir="2700000" algn="tl">
                    <a:srgbClr val="000000">
                      <a:alpha val="43137"/>
                    </a:srgbClr>
                  </a:outerShdw>
                </a:effectLst>
                <a:latin typeface="Arial" panose="020B0604020202020204" pitchFamily="34" charset="0"/>
                <a:ea typeface="Arial Bold"/>
                <a:cs typeface="Arial" panose="020B0604020202020204" pitchFamily="34" charset="0"/>
                <a:sym typeface="Arial Bold"/>
              </a:rPr>
              <a:t>Rationale and Implementation</a:t>
            </a:r>
          </a:p>
        </p:txBody>
      </p:sp>
      <p:sp>
        <p:nvSpPr>
          <p:cNvPr id="2" name="Rettangolo 1"/>
          <p:cNvSpPr/>
          <p:nvPr/>
        </p:nvSpPr>
        <p:spPr>
          <a:xfrm>
            <a:off x="358280" y="6172200"/>
            <a:ext cx="8077200" cy="307777"/>
          </a:xfrm>
          <a:prstGeom prst="rect">
            <a:avLst/>
          </a:prstGeom>
        </p:spPr>
        <p:txBody>
          <a:bodyPr wrap="square">
            <a:spAutoFit/>
          </a:bodyPr>
          <a:lstStyle/>
          <a:p>
            <a:pPr algn="l" rtl="0" latinLnBrk="1" hangingPunct="0"/>
            <a:r>
              <a:rPr lang="en-CA" sz="1400" b="1" dirty="0">
                <a:solidFill>
                  <a:srgbClr val="FF0000"/>
                </a:solidFill>
                <a:latin typeface="+mj-lt"/>
              </a:rPr>
              <a:t>For more information and comments, please </a:t>
            </a:r>
            <a:r>
              <a:rPr lang="en-CA" sz="1400" b="1" dirty="0" smtClean="0">
                <a:solidFill>
                  <a:srgbClr val="FF0000"/>
                </a:solidFill>
                <a:latin typeface="+mj-lt"/>
              </a:rPr>
              <a:t>refer to CEOS Volcano Demonstrator </a:t>
            </a:r>
            <a:r>
              <a:rPr lang="en-CA" sz="1400" b="1" dirty="0" err="1" smtClean="0">
                <a:solidFill>
                  <a:srgbClr val="FF0000"/>
                </a:solidFill>
                <a:latin typeface="+mj-lt"/>
              </a:rPr>
              <a:t>ppt</a:t>
            </a:r>
            <a:endParaRPr lang="en-CA" sz="1400" b="1" dirty="0">
              <a:solidFill>
                <a:srgbClr val="FF0000"/>
              </a:solidFill>
              <a:latin typeface="+mj-lt"/>
            </a:endParaRPr>
          </a:p>
        </p:txBody>
      </p:sp>
      <p:sp>
        <p:nvSpPr>
          <p:cNvPr id="4" name="Segnaposto numero diapositiva 3"/>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Tree>
    <p:extLst>
      <p:ext uri="{BB962C8B-B14F-4D97-AF65-F5344CB8AC3E}">
        <p14:creationId xmlns:p14="http://schemas.microsoft.com/office/powerpoint/2010/main" val="88788924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14810</TotalTime>
  <Words>2997</Words>
  <Application>Microsoft Office PowerPoint</Application>
  <PresentationFormat>Presentazione su schermo (4:3)</PresentationFormat>
  <Paragraphs>416</Paragraphs>
  <Slides>34</Slides>
  <Notes>16</Notes>
  <HiddenSlides>0</HiddenSlides>
  <MMClips>0</MMClips>
  <ScaleCrop>false</ScaleCrop>
  <HeadingPairs>
    <vt:vector size="6" baseType="variant">
      <vt:variant>
        <vt:lpstr>Caratteri utilizzati</vt:lpstr>
      </vt:variant>
      <vt:variant>
        <vt:i4>15</vt:i4>
      </vt:variant>
      <vt:variant>
        <vt:lpstr>Tema</vt:lpstr>
      </vt:variant>
      <vt:variant>
        <vt:i4>1</vt:i4>
      </vt:variant>
      <vt:variant>
        <vt:lpstr>Titoli diapositive</vt:lpstr>
      </vt:variant>
      <vt:variant>
        <vt:i4>34</vt:i4>
      </vt:variant>
    </vt:vector>
  </HeadingPairs>
  <TitlesOfParts>
    <vt:vector size="50" baseType="lpstr">
      <vt:lpstr>MS PGothic</vt:lpstr>
      <vt:lpstr>MS PGothic</vt:lpstr>
      <vt:lpstr>Arial</vt:lpstr>
      <vt:lpstr>Arial Bold</vt:lpstr>
      <vt:lpstr>Avenir Roman</vt:lpstr>
      <vt:lpstr>Calibri</vt:lpstr>
      <vt:lpstr>Cambria</vt:lpstr>
      <vt:lpstr>Courier New</vt:lpstr>
      <vt:lpstr>Droid Serif</vt:lpstr>
      <vt:lpstr>Helvetica</vt:lpstr>
      <vt:lpstr>MS Mincho</vt:lpstr>
      <vt:lpstr>Proxima Nova Regular</vt:lpstr>
      <vt:lpstr>Tahoma</vt:lpstr>
      <vt:lpstr>Times New Roman</vt:lpstr>
      <vt:lpstr>Wingdings</vt:lpstr>
      <vt:lpstr>Default</vt:lpstr>
      <vt:lpstr>WG Disasters Report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Proposed data volumes</vt:lpstr>
      <vt:lpstr>Presentazione standard di PowerPoint</vt:lpstr>
      <vt:lpstr>Presentazione standard di PowerPoint</vt:lpstr>
      <vt:lpstr>Presentazione standard di PowerPoint</vt:lpstr>
      <vt:lpstr>Presentazione standard di PowerPoint</vt:lpstr>
      <vt:lpstr>Presentazione standard di PowerPoint</vt:lpstr>
      <vt:lpstr>Proposed data volumes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Zoffoli Simona</cp:lastModifiedBy>
  <cp:revision>285</cp:revision>
  <dcterms:modified xsi:type="dcterms:W3CDTF">2018-04-16T22:12:15Z</dcterms:modified>
</cp:coreProperties>
</file>