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5" r:id="rId4"/>
    <p:sldId id="276" r:id="rId5"/>
    <p:sldId id="277" r:id="rId6"/>
    <p:sldId id="271" r:id="rId7"/>
    <p:sldId id="272" r:id="rId8"/>
    <p:sldId id="274" r:id="rId9"/>
    <p:sldId id="278" r:id="rId10"/>
    <p:sldId id="273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9"/>
    <p:restoredTop sz="93018" autoAdjust="0"/>
  </p:normalViewPr>
  <p:slideViewPr>
    <p:cSldViewPr>
      <p:cViewPr varScale="1">
        <p:scale>
          <a:sx n="55" d="100"/>
          <a:sy n="55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dirty="0">
                <a:solidFill>
                  <a:schemeClr val="bg1"/>
                </a:solidFill>
              </a:rPr>
              <a:t>Precipitation Virtual Constellation (P-VC)</a:t>
            </a:r>
            <a:endParaRPr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Steven Neeck (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NASA) and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Riko Oki (JAXA)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05000" y="0"/>
            <a:ext cx="6096000" cy="533400"/>
          </a:xfrm>
        </p:spPr>
        <p:txBody>
          <a:bodyPr/>
          <a:lstStyle/>
          <a:p>
            <a:r>
              <a:rPr lang="en-US" dirty="0"/>
              <a:t>Response to GCOS Action A25 (2016 GCOS IP) - Ensure continuity of global satellite precipitation products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304800" y="1371600"/>
            <a:ext cx="950019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spcBef>
                <a:spcPct val="20000"/>
              </a:spcBef>
              <a:buFont typeface="Courier New" panose="02070309020205020404" pitchFamily="49" charset="0"/>
              <a:buChar char="o"/>
              <a:defRPr sz="20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algn="l" defTabSz="914400" rtl="0" fontAlgn="base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en-US" altLang="en-US" sz="2800" i="1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Deliverables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Sustainment and enhancement of constellation of satellites carrying microwave radiometers (both imagers and sounders) and moderate inclination satellite carrying microwave imager and precipitation radar.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Well characterized and stable Level 1B calibrated, </a:t>
            </a:r>
            <a:r>
              <a:rPr lang="en-US" altLang="en-US" sz="2400" b="0" kern="1200" dirty="0" err="1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geolocated</a:t>
            </a: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 brightness temperature (Tb) products from each PC radiometer.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Inter-calibrated brightness temperature (Tc) products by applying the GPM core observatory reference standard.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Precipitation retrievals using physically based a-priori database constructed from combined radiometer/radar measurement.</a:t>
            </a:r>
          </a:p>
          <a:p>
            <a:pPr lvl="2" algn="l" defTabSz="914400" rtl="0" fontAlgn="base">
              <a:lnSpc>
                <a:spcPct val="90000"/>
              </a:lnSpc>
              <a:spcAft>
                <a:spcPct val="0"/>
              </a:spcAft>
              <a:buFontTx/>
              <a:buAutoNum type="arabicPeriod"/>
            </a:pPr>
            <a:r>
              <a:rPr lang="en-US" altLang="en-US" sz="2400" b="0" kern="1200" dirty="0" smtClean="0">
                <a:solidFill>
                  <a:srgbClr val="002C83"/>
                </a:solidFill>
                <a:latin typeface="Calibri" panose="020F0502020204030204" pitchFamily="34" charset="0"/>
                <a:ea typeface="MS Mincho" pitchFamily="49" charset="-128"/>
                <a:cs typeface="Arial" panose="020B0604020202020204" pitchFamily="34" charset="0"/>
              </a:rPr>
              <a:t>Global monthly PDF of precipitation intensity based on the above.</a:t>
            </a:r>
            <a:endParaRPr lang="en-US" altLang="ja-JP" b="0" kern="1200" dirty="0" smtClean="0">
              <a:solidFill>
                <a:srgbClr val="002C83"/>
              </a:solidFill>
              <a:latin typeface="Calibri" panose="020F050202020403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007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675" y="1219200"/>
            <a:ext cx="8991600" cy="4724400"/>
          </a:xfrm>
        </p:spPr>
        <p:txBody>
          <a:bodyPr/>
          <a:lstStyle/>
          <a:p>
            <a:r>
              <a:rPr lang="en-US" b="1" i="1" dirty="0" smtClean="0"/>
              <a:t>CEOS 2018-2020 Work Plan Objectives/Deliverables</a:t>
            </a:r>
          </a:p>
          <a:p>
            <a:pPr lvl="1"/>
            <a:r>
              <a:rPr lang="en-US" b="1" i="1" dirty="0" smtClean="0"/>
              <a:t>VC-17</a:t>
            </a:r>
            <a:r>
              <a:rPr lang="en-US" i="1" dirty="0" smtClean="0"/>
              <a:t> - Support </a:t>
            </a:r>
            <a:r>
              <a:rPr lang="en-US" i="1" dirty="0"/>
              <a:t>to </a:t>
            </a:r>
            <a:r>
              <a:rPr lang="en-US" i="1" dirty="0" smtClean="0"/>
              <a:t>ECV precipitation parameter</a:t>
            </a:r>
          </a:p>
          <a:p>
            <a:pPr lvl="2"/>
            <a:r>
              <a:rPr lang="en-US" sz="1800" dirty="0" smtClean="0"/>
              <a:t>2018-1 </a:t>
            </a:r>
            <a:r>
              <a:rPr lang="en-US" sz="1800" dirty="0"/>
              <a:t>Reprocessing of all TRMM data to GPM standard (Version 8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/>
              <a:t>2018-2 GPM </a:t>
            </a:r>
            <a:r>
              <a:rPr lang="en-US" sz="1800" dirty="0" smtClean="0"/>
              <a:t>DPR swath </a:t>
            </a:r>
            <a:r>
              <a:rPr lang="en-US" sz="1800" dirty="0"/>
              <a:t>expansion in routine </a:t>
            </a:r>
            <a:r>
              <a:rPr lang="en-US" sz="1800" dirty="0" smtClean="0"/>
              <a:t>operations</a:t>
            </a:r>
          </a:p>
          <a:p>
            <a:pPr lvl="2"/>
            <a:r>
              <a:rPr lang="en-US" sz="1800" dirty="0"/>
              <a:t>2018-3 Operational availability of JPSS-1/NOAA-20 MIRS precipitation </a:t>
            </a:r>
            <a:r>
              <a:rPr lang="en-US" sz="1800" dirty="0" smtClean="0"/>
              <a:t>products</a:t>
            </a:r>
          </a:p>
          <a:p>
            <a:pPr lvl="2"/>
            <a:r>
              <a:rPr lang="en-US" sz="1800" dirty="0"/>
              <a:t>2018-4 Completion of AMSR2 FO MDR and initiation of pre-project </a:t>
            </a:r>
            <a:r>
              <a:rPr lang="en-US" sz="1800" dirty="0" smtClean="0"/>
              <a:t>phase</a:t>
            </a:r>
          </a:p>
          <a:p>
            <a:pPr lvl="2"/>
            <a:r>
              <a:rPr lang="en-US" sz="1800" dirty="0"/>
              <a:t>2018-5 Launch of </a:t>
            </a:r>
            <a:r>
              <a:rPr lang="en-US" sz="1800" dirty="0" err="1" smtClean="0"/>
              <a:t>MetOp</a:t>
            </a:r>
            <a:r>
              <a:rPr lang="en-US" sz="1800" dirty="0" smtClean="0"/>
              <a:t>-C (for incorporation into GPM constellation)</a:t>
            </a:r>
            <a:endParaRPr lang="en-US" b="1" dirty="0" smtClean="0"/>
          </a:p>
          <a:p>
            <a:pPr lvl="1"/>
            <a:r>
              <a:rPr lang="en-US" b="1" i="1" dirty="0" smtClean="0"/>
              <a:t>VC-18 </a:t>
            </a:r>
            <a:r>
              <a:rPr lang="en-US" i="1" dirty="0" smtClean="0"/>
              <a:t>-</a:t>
            </a:r>
            <a:r>
              <a:rPr lang="en-US" b="1" i="1" dirty="0" smtClean="0"/>
              <a:t> </a:t>
            </a:r>
            <a:r>
              <a:rPr lang="en-US" i="1" dirty="0" smtClean="0"/>
              <a:t>Programs for improvement </a:t>
            </a:r>
            <a:r>
              <a:rPr lang="en-US" i="1" dirty="0"/>
              <a:t>of </a:t>
            </a:r>
            <a:r>
              <a:rPr lang="en-US" i="1" dirty="0" smtClean="0"/>
              <a:t>global precipitation </a:t>
            </a:r>
            <a:r>
              <a:rPr lang="en-US" i="1" dirty="0"/>
              <a:t>products</a:t>
            </a:r>
          </a:p>
          <a:p>
            <a:pPr lvl="2"/>
            <a:r>
              <a:rPr lang="en-US" sz="1800" dirty="0"/>
              <a:t>2018-1 </a:t>
            </a:r>
            <a:r>
              <a:rPr lang="en-US" sz="1800" dirty="0" smtClean="0"/>
              <a:t>International </a:t>
            </a:r>
            <a:r>
              <a:rPr lang="en-US" sz="1800" dirty="0"/>
              <a:t>Collaborative Experiment–</a:t>
            </a:r>
            <a:r>
              <a:rPr lang="en-US" sz="1800" dirty="0" err="1"/>
              <a:t>PyeongChang</a:t>
            </a:r>
            <a:r>
              <a:rPr lang="en-US" sz="1800" dirty="0"/>
              <a:t> </a:t>
            </a:r>
            <a:r>
              <a:rPr lang="en-US" sz="1800" dirty="0" smtClean="0"/>
              <a:t>Olympics-Paralympics (ICE-POP)</a:t>
            </a:r>
          </a:p>
          <a:p>
            <a:pPr lvl="2"/>
            <a:r>
              <a:rPr lang="en-US" sz="1800" dirty="0" smtClean="0"/>
              <a:t>2018-2 GPM </a:t>
            </a:r>
            <a:r>
              <a:rPr lang="en-US" sz="1800" dirty="0"/>
              <a:t>Vector and Waterborne Disease </a:t>
            </a:r>
            <a:r>
              <a:rPr lang="en-US" sz="1800" dirty="0" smtClean="0"/>
              <a:t>Workshop</a:t>
            </a:r>
          </a:p>
          <a:p>
            <a:pPr lvl="2"/>
            <a:r>
              <a:rPr lang="en-US" sz="1800" dirty="0"/>
              <a:t>2018-3 AMSR-E reprocessing to AMSR2 standard algorithms and </a:t>
            </a:r>
            <a:r>
              <a:rPr lang="en-US" sz="1800" dirty="0" smtClean="0"/>
              <a:t>formats</a:t>
            </a:r>
          </a:p>
          <a:p>
            <a:pPr lvl="2"/>
            <a:r>
              <a:rPr lang="en-US" sz="1800" dirty="0"/>
              <a:t>2018-4 Expansion of </a:t>
            </a:r>
            <a:r>
              <a:rPr lang="en-US" sz="1800" dirty="0" err="1"/>
              <a:t>GSMaP_NOW</a:t>
            </a:r>
            <a:r>
              <a:rPr lang="en-US" sz="1800" dirty="0"/>
              <a:t> NRT </a:t>
            </a:r>
            <a:r>
              <a:rPr lang="en-US" sz="1800" dirty="0" err="1"/>
              <a:t>multisatellite</a:t>
            </a:r>
            <a:r>
              <a:rPr lang="en-US" sz="1800" dirty="0"/>
              <a:t> product to </a:t>
            </a:r>
            <a:r>
              <a:rPr lang="en-US" sz="1800" dirty="0" err="1"/>
              <a:t>Meteosat</a:t>
            </a:r>
            <a:r>
              <a:rPr lang="en-US" sz="1800" dirty="0"/>
              <a:t> </a:t>
            </a:r>
            <a:r>
              <a:rPr lang="en-US" sz="1800" dirty="0" smtClean="0"/>
              <a:t>region</a:t>
            </a:r>
            <a:endParaRPr lang="en-AU" dirty="0" smtClean="0"/>
          </a:p>
          <a:p>
            <a:r>
              <a:rPr lang="en-AU" i="1" dirty="0" smtClean="0"/>
              <a:t>Open SIT and Plenary Actions - None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05000" y="152400"/>
            <a:ext cx="6019800" cy="533400"/>
          </a:xfrm>
        </p:spPr>
        <p:txBody>
          <a:bodyPr/>
          <a:lstStyle/>
          <a:p>
            <a:r>
              <a:rPr lang="en-US" dirty="0"/>
              <a:t>Linkages to CEOS Work </a:t>
            </a:r>
            <a:r>
              <a:rPr lang="en-US" dirty="0" smtClean="0"/>
              <a:t>Plan, </a:t>
            </a:r>
            <a:r>
              <a:rPr lang="en-US" dirty="0"/>
              <a:t>open SIT and Plenary actions</a:t>
            </a:r>
          </a:p>
        </p:txBody>
      </p:sp>
    </p:spTree>
    <p:extLst>
      <p:ext uri="{BB962C8B-B14F-4D97-AF65-F5344CB8AC3E}">
        <p14:creationId xmlns:p14="http://schemas.microsoft.com/office/powerpoint/2010/main" val="434309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sz="1800" b="1" i="1" dirty="0" smtClean="0"/>
              <a:t>Accomplishments (since 2013)</a:t>
            </a:r>
          </a:p>
          <a:p>
            <a:pPr lvl="1"/>
            <a:r>
              <a:rPr lang="en-US" sz="1600" dirty="0" smtClean="0"/>
              <a:t>Deployment </a:t>
            </a:r>
            <a:r>
              <a:rPr lang="en-US" sz="1600" dirty="0"/>
              <a:t>and operationalization of GPM constellation</a:t>
            </a:r>
          </a:p>
          <a:p>
            <a:pPr lvl="1"/>
            <a:r>
              <a:rPr lang="en-US" sz="1600" dirty="0" smtClean="0"/>
              <a:t>Precipitation </a:t>
            </a:r>
            <a:r>
              <a:rPr lang="en-US" sz="1600" dirty="0"/>
              <a:t>ECV support through response to </a:t>
            </a:r>
            <a:r>
              <a:rPr lang="en-US" sz="1600" dirty="0" smtClean="0"/>
              <a:t>GCOS IP Action A8</a:t>
            </a:r>
            <a:endParaRPr lang="en-US" sz="1600" dirty="0"/>
          </a:p>
          <a:p>
            <a:pPr lvl="1"/>
            <a:r>
              <a:rPr lang="en-US" sz="1600" dirty="0" smtClean="0"/>
              <a:t>Support </a:t>
            </a:r>
            <a:r>
              <a:rPr lang="en-US" sz="1600" dirty="0"/>
              <a:t>to GEOSS through numerous </a:t>
            </a:r>
            <a:r>
              <a:rPr lang="en-US" sz="1600" dirty="0" smtClean="0"/>
              <a:t>(8) </a:t>
            </a:r>
            <a:r>
              <a:rPr lang="en-US" sz="1600" dirty="0"/>
              <a:t>actions/deliverables (</a:t>
            </a:r>
            <a:r>
              <a:rPr lang="en-US" sz="1600" dirty="0" smtClean="0"/>
              <a:t>2013-present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smtClean="0"/>
              <a:t>An </a:t>
            </a:r>
            <a:r>
              <a:rPr lang="en-US" sz="1600" dirty="0"/>
              <a:t>active X-CAL WG for Passive Microwave (PMW) sensors directly contributing to the enhancement of precipitation measurement and uniformly calibrated multi-satellite products</a:t>
            </a:r>
          </a:p>
          <a:p>
            <a:pPr lvl="1"/>
            <a:r>
              <a:rPr lang="en-US" sz="1600" dirty="0" smtClean="0"/>
              <a:t>The PMW </a:t>
            </a:r>
            <a:r>
              <a:rPr lang="en-US" sz="1600" dirty="0"/>
              <a:t>Imager Availability Study and promotion of MWI on EPS-SG </a:t>
            </a:r>
          </a:p>
          <a:p>
            <a:pPr lvl="1"/>
            <a:r>
              <a:rPr lang="en-US" sz="1600" dirty="0" smtClean="0"/>
              <a:t>Coordinating </a:t>
            </a:r>
            <a:r>
              <a:rPr lang="en-US" sz="1600" dirty="0"/>
              <a:t>mechanism for inter-agency scientific dialog on GPM Follow On and Cloud and Precipitation Processes Mission (</a:t>
            </a:r>
            <a:r>
              <a:rPr lang="en-US" sz="1600" dirty="0" err="1"/>
              <a:t>CaPPM</a:t>
            </a:r>
            <a:r>
              <a:rPr lang="en-US" sz="1600" dirty="0"/>
              <a:t>) concepts </a:t>
            </a:r>
          </a:p>
          <a:p>
            <a:pPr lvl="1"/>
            <a:r>
              <a:rPr lang="en-US" sz="1600" dirty="0"/>
              <a:t>Development of the P-VC Data Portal and its lessons learned</a:t>
            </a:r>
          </a:p>
          <a:p>
            <a:pPr lvl="1"/>
            <a:r>
              <a:rPr lang="en-US" sz="1600" dirty="0"/>
              <a:t>Additional space/ground segment, products and services deliverables as identified in the P-VC Terms of Reference (</a:t>
            </a:r>
            <a:r>
              <a:rPr lang="en-US" sz="1600" dirty="0" err="1"/>
              <a:t>ToR</a:t>
            </a:r>
            <a:r>
              <a:rPr lang="en-US" sz="1600" dirty="0" smtClean="0"/>
              <a:t>)</a:t>
            </a:r>
          </a:p>
          <a:p>
            <a:pPr lvl="1"/>
            <a:endParaRPr lang="en-US" sz="1600" dirty="0"/>
          </a:p>
          <a:p>
            <a:r>
              <a:rPr lang="en-US" sz="1800" b="1" i="1" dirty="0"/>
              <a:t>Planned </a:t>
            </a:r>
            <a:r>
              <a:rPr lang="en-US" sz="1800" b="1" i="1" dirty="0" smtClean="0"/>
              <a:t>Outputs</a:t>
            </a:r>
          </a:p>
          <a:p>
            <a:pPr lvl="1"/>
            <a:r>
              <a:rPr lang="en-US" sz="1600" dirty="0" smtClean="0"/>
              <a:t>Continued evolution of VC-17 and VC-18 in support of GEO</a:t>
            </a:r>
          </a:p>
          <a:p>
            <a:pPr lvl="1"/>
            <a:r>
              <a:rPr lang="en-US" sz="1600" dirty="0" smtClean="0"/>
              <a:t>Contribution to US DS and other frameworks through GPM FO and </a:t>
            </a:r>
            <a:r>
              <a:rPr lang="en-US" sz="1600" dirty="0" err="1" smtClean="0"/>
              <a:t>CaPPM</a:t>
            </a:r>
            <a:r>
              <a:rPr lang="en-US" sz="1600" dirty="0" smtClean="0"/>
              <a:t> concepts</a:t>
            </a:r>
          </a:p>
          <a:p>
            <a:pPr lvl="1"/>
            <a:r>
              <a:rPr lang="en-US" sz="1600" dirty="0" smtClean="0"/>
              <a:t>Support to 2016 GCOS IP Action A25 (and A16, A26)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r>
              <a:rPr lang="en-US" dirty="0"/>
              <a:t>Team Achievements and Planned Outputs</a:t>
            </a:r>
          </a:p>
        </p:txBody>
      </p:sp>
    </p:spTree>
    <p:extLst>
      <p:ext uri="{BB962C8B-B14F-4D97-AF65-F5344CB8AC3E}">
        <p14:creationId xmlns:p14="http://schemas.microsoft.com/office/powerpoint/2010/main" val="2142696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371600"/>
            <a:ext cx="8153400" cy="4724400"/>
          </a:xfrm>
        </p:spPr>
        <p:txBody>
          <a:bodyPr/>
          <a:lstStyle/>
          <a:p>
            <a:r>
              <a:rPr lang="en-AU" b="1" i="1" dirty="0" smtClean="0"/>
              <a:t>Current synergies</a:t>
            </a:r>
          </a:p>
          <a:p>
            <a:pPr lvl="1"/>
            <a:r>
              <a:rPr lang="en-AU" dirty="0" err="1" smtClean="0"/>
              <a:t>WGDisasters</a:t>
            </a:r>
            <a:r>
              <a:rPr lang="en-AU" dirty="0" smtClean="0"/>
              <a:t> – Landslide Pilot (Co-lead), Flood Pilot (support through Global Flood Monitoring System)</a:t>
            </a:r>
          </a:p>
          <a:p>
            <a:pPr lvl="1"/>
            <a:r>
              <a:rPr lang="en-AU" dirty="0" err="1" smtClean="0"/>
              <a:t>WGClimate</a:t>
            </a:r>
            <a:r>
              <a:rPr lang="en-AU" dirty="0" smtClean="0"/>
              <a:t> (ECV inventory, precipitation support to GCOS IP response)</a:t>
            </a:r>
          </a:p>
          <a:p>
            <a:pPr lvl="1"/>
            <a:r>
              <a:rPr lang="en-AU" dirty="0" smtClean="0"/>
              <a:t>SST-VC – PMW Radiometer Continuity</a:t>
            </a:r>
          </a:p>
          <a:p>
            <a:pPr lvl="1"/>
            <a:r>
              <a:rPr lang="en-AU" dirty="0" smtClean="0"/>
              <a:t>GEOGLAM - </a:t>
            </a:r>
            <a:r>
              <a:rPr lang="en-US" dirty="0"/>
              <a:t>use of P-VC data through the JASMIN system contribution to the Asia-RICE </a:t>
            </a:r>
            <a:r>
              <a:rPr lang="en-US" dirty="0" smtClean="0"/>
              <a:t>initiative</a:t>
            </a:r>
            <a:endParaRPr lang="en-AU" dirty="0" smtClean="0"/>
          </a:p>
          <a:p>
            <a:endParaRPr lang="en-AU" dirty="0"/>
          </a:p>
          <a:p>
            <a:r>
              <a:rPr lang="en-AU" b="1" i="1" dirty="0" smtClean="0"/>
              <a:t>Potential synergies</a:t>
            </a:r>
          </a:p>
          <a:p>
            <a:pPr lvl="1"/>
            <a:r>
              <a:rPr lang="en-AU" dirty="0" smtClean="0"/>
              <a:t>FDA, WGCV, </a:t>
            </a:r>
            <a:r>
              <a:rPr lang="en-AU" dirty="0" err="1" smtClean="0"/>
              <a:t>WGCapD</a:t>
            </a:r>
            <a:r>
              <a:rPr lang="en-AU" dirty="0" smtClean="0"/>
              <a:t>, SDG</a:t>
            </a:r>
          </a:p>
          <a:p>
            <a:endParaRPr lang="en-AU" b="1" i="1" dirty="0"/>
          </a:p>
          <a:p>
            <a:r>
              <a:rPr lang="en-AU" b="1" i="1" dirty="0" smtClean="0"/>
              <a:t>Obstacles/barriers</a:t>
            </a:r>
          </a:p>
          <a:p>
            <a:pPr lvl="1"/>
            <a:r>
              <a:rPr lang="en-AU" dirty="0"/>
              <a:t>Resources (human/budgetary</a:t>
            </a:r>
            <a:r>
              <a:rPr lang="en-AU" b="1" i="1" dirty="0" smtClean="0"/>
              <a:t>)</a:t>
            </a:r>
            <a:endParaRPr lang="en-AU" b="1" i="1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Synergies Among Teams</a:t>
            </a:r>
          </a:p>
        </p:txBody>
      </p:sp>
    </p:spTree>
    <p:extLst>
      <p:ext uri="{BB962C8B-B14F-4D97-AF65-F5344CB8AC3E}">
        <p14:creationId xmlns:p14="http://schemas.microsoft.com/office/powerpoint/2010/main" val="33027635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295400"/>
            <a:ext cx="8153400" cy="4724400"/>
          </a:xfrm>
        </p:spPr>
        <p:txBody>
          <a:bodyPr/>
          <a:lstStyle/>
          <a:p>
            <a:r>
              <a:rPr lang="en-AU" sz="2400" b="1" i="1" dirty="0" smtClean="0"/>
              <a:t>CEOS P-VC Agencies</a:t>
            </a:r>
          </a:p>
          <a:p>
            <a:pPr lvl="1"/>
            <a:r>
              <a:rPr lang="en-AU" sz="2400" dirty="0" smtClean="0"/>
              <a:t>Active:  NASA, JAXA, NOAA, EUMETSAT</a:t>
            </a:r>
          </a:p>
          <a:p>
            <a:pPr lvl="1"/>
            <a:r>
              <a:rPr lang="en-AU" sz="2400" dirty="0" smtClean="0"/>
              <a:t>Less Active: CSA/EC, INPE, ISRO</a:t>
            </a:r>
          </a:p>
          <a:p>
            <a:pPr lvl="1"/>
            <a:r>
              <a:rPr lang="en-AU" sz="2400" dirty="0" smtClean="0"/>
              <a:t>Inactive: ESA, DLR, ROSHYDROMET, NSMC/CMA</a:t>
            </a:r>
            <a:endParaRPr lang="en-AU" sz="2400" dirty="0"/>
          </a:p>
          <a:p>
            <a:endParaRPr lang="en-AU" sz="2400" dirty="0" smtClean="0"/>
          </a:p>
          <a:p>
            <a:r>
              <a:rPr lang="en-AU" sz="2400" dirty="0" smtClean="0"/>
              <a:t>The active agencies represent a viable team</a:t>
            </a:r>
          </a:p>
          <a:p>
            <a:endParaRPr lang="en-AU" sz="2400" dirty="0"/>
          </a:p>
          <a:p>
            <a:r>
              <a:rPr lang="en-AU" sz="2400" dirty="0" smtClean="0"/>
              <a:t>Meetings </a:t>
            </a:r>
            <a:r>
              <a:rPr lang="en-AU" sz="2400" smtClean="0"/>
              <a:t>are </a:t>
            </a:r>
            <a:r>
              <a:rPr lang="en-AU" sz="2400" smtClean="0"/>
              <a:t>held ~annually</a:t>
            </a:r>
            <a:r>
              <a:rPr lang="en-AU" sz="2400" dirty="0" smtClean="0"/>
              <a:t> </a:t>
            </a:r>
            <a:endParaRPr lang="en-AU" sz="2400" dirty="0" smtClean="0"/>
          </a:p>
          <a:p>
            <a:endParaRPr lang="en-AU" sz="2400" dirty="0"/>
          </a:p>
          <a:p>
            <a:r>
              <a:rPr lang="en-AU" sz="2400" dirty="0" smtClean="0"/>
              <a:t>Travel funding has constrained some participation as has team availability</a:t>
            </a:r>
            <a:endParaRPr lang="en-AU" sz="2400" dirty="0"/>
          </a:p>
          <a:p>
            <a:pPr marL="0" indent="0">
              <a:buNone/>
            </a:pPr>
            <a:endParaRPr lang="en-AU" sz="2800" dirty="0"/>
          </a:p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2578448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447800"/>
            <a:ext cx="8153400" cy="4724400"/>
          </a:xfrm>
        </p:spPr>
        <p:txBody>
          <a:bodyPr/>
          <a:lstStyle/>
          <a:p>
            <a:r>
              <a:rPr lang="en-AU" sz="2400" b="1" i="1" dirty="0" smtClean="0"/>
              <a:t>Plenary and SIT TWS</a:t>
            </a:r>
          </a:p>
          <a:p>
            <a:pPr lvl="1"/>
            <a:r>
              <a:rPr lang="en-US" sz="2400" dirty="0" smtClean="0"/>
              <a:t>None proposed</a:t>
            </a:r>
          </a:p>
          <a:p>
            <a:pPr lvl="1"/>
            <a:r>
              <a:rPr lang="en-US" sz="2400" dirty="0" smtClean="0"/>
              <a:t>Several discussion items proposed to SIT Chair for VC/WG Day</a:t>
            </a:r>
          </a:p>
          <a:p>
            <a:pPr lvl="1"/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152400"/>
            <a:ext cx="6477000" cy="533400"/>
          </a:xfrm>
        </p:spPr>
        <p:txBody>
          <a:bodyPr/>
          <a:lstStyle/>
          <a:p>
            <a:r>
              <a:rPr lang="en-US" dirty="0"/>
              <a:t>Proactive Consideration of Plenary and SIT TWS deliverables and discussion </a:t>
            </a:r>
            <a:r>
              <a:rPr lang="en-US" dirty="0" smtClean="0"/>
              <a:t>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72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sz="2800" dirty="0" smtClean="0"/>
              <a:t>Back 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0140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828800" y="381000"/>
            <a:ext cx="5715000" cy="533400"/>
          </a:xfrm>
        </p:spPr>
        <p:txBody>
          <a:bodyPr/>
          <a:lstStyle/>
          <a:p>
            <a:r>
              <a:rPr lang="en-US" dirty="0"/>
              <a:t>Precipitation Virtual Constellation (P-VC)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3400" y="1219200"/>
            <a:ext cx="7716837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22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20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Background</a:t>
            </a:r>
            <a:r>
              <a:rPr lang="en-US" altLang="en-US" sz="20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: The CEOS Precipitation Virtual Constellation was established in 2007 with the participation of seven CEOS members as one of the four prototype CEOS Constellations.  </a:t>
            </a: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00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Purpose:</a:t>
            </a:r>
            <a:r>
              <a:rPr lang="en-US" altLang="en-US" sz="20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 Its primary role is to establish an international framework to guide, facilitate, and coordinate the continued advancement of multi-satellite global precipitation measurement.  Its original purposes included: </a:t>
            </a:r>
          </a:p>
          <a:p>
            <a:pPr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b="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8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Facilitating implementation of the Global Precipitation Measurement (GPM) mission and encouraging more nations to contribute to the GPM constellation</a:t>
            </a: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altLang="en-US" sz="1800" b="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  <a:p>
            <a:pPr lvl="1" algn="l" defTabSz="914400" rt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800" b="0" kern="1200" dirty="0" smtClean="0">
                <a:solidFill>
                  <a:srgbClr val="002569"/>
                </a:solidFill>
                <a:cs typeface="Arial" panose="020B0604020202020204" pitchFamily="34" charset="0"/>
              </a:rPr>
              <a:t>Sustaining and enhancing an accurate and timely global precipitation data record including a Fundamental Climate Data Record fit for the purpose specified by GCOS for the monitoring of Precipitation as an Essential Climate Variable (ECV).</a:t>
            </a:r>
            <a:endParaRPr lang="en-US" altLang="en-US" sz="1800" kern="1200" dirty="0" smtClean="0">
              <a:solidFill>
                <a:srgbClr val="00256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842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158635" y="155373"/>
            <a:ext cx="5715000" cy="533400"/>
          </a:xfrm>
        </p:spPr>
        <p:txBody>
          <a:bodyPr/>
          <a:lstStyle/>
          <a:p>
            <a:r>
              <a:rPr lang="en-US" dirty="0" smtClean="0"/>
              <a:t>P-VC Terms of Reference (</a:t>
            </a:r>
            <a:r>
              <a:rPr lang="en-US" dirty="0" err="1" smtClean="0"/>
              <a:t>ToR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High-level </a:t>
            </a:r>
            <a:r>
              <a:rPr lang="en-US" dirty="0"/>
              <a:t>outcomes and deliverables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-1" r="522"/>
          <a:stretch/>
        </p:blipFill>
        <p:spPr>
          <a:xfrm>
            <a:off x="468926" y="1203489"/>
            <a:ext cx="3860088" cy="5366351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r="1043" b="3331"/>
          <a:stretch/>
        </p:blipFill>
        <p:spPr>
          <a:xfrm>
            <a:off x="4793322" y="1203490"/>
            <a:ext cx="3893478" cy="4917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90362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9842</TotalTime>
  <Words>704</Words>
  <Application>Microsoft Office PowerPoint</Application>
  <PresentationFormat>On-screen Show (4:3)</PresentationFormat>
  <Paragraphs>90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MS PGothic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MS Mincho</vt:lpstr>
      <vt:lpstr>Proxima Nova Regular</vt:lpstr>
      <vt:lpstr>Wingdings</vt:lpstr>
      <vt:lpstr>Default</vt:lpstr>
      <vt:lpstr>Precipitation Virtual Constellation (P-VC)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Neeck, Steven (HQ-DK000)</cp:lastModifiedBy>
  <cp:revision>269</cp:revision>
  <dcterms:modified xsi:type="dcterms:W3CDTF">2018-04-20T12:40:40Z</dcterms:modified>
</cp:coreProperties>
</file>