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6" r:id="rId2"/>
    <p:sldId id="260" r:id="rId3"/>
    <p:sldId id="262" r:id="rId4"/>
    <p:sldId id="266" r:id="rId5"/>
    <p:sldId id="263" r:id="rId6"/>
    <p:sldId id="264" r:id="rId7"/>
    <p:sldId id="267" r:id="rId8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90"/>
    <p:restoredTop sz="93317"/>
  </p:normalViewPr>
  <p:slideViewPr>
    <p:cSldViewPr>
      <p:cViewPr varScale="1">
        <p:scale>
          <a:sx n="64" d="100"/>
          <a:sy n="64" d="100"/>
        </p:scale>
        <p:origin x="135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070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xfrm>
            <a:off x="8763000" y="6629400"/>
            <a:ext cx="3048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>
            <a:lvl1pPr algn="ctr">
              <a:defRPr lang="uk-UA" sz="1100" i="1" smtClean="0">
                <a:solidFill>
                  <a:schemeClr val="tx2"/>
                </a:solidFill>
                <a:latin typeface="+mj-lt"/>
                <a:ea typeface="+mj-ea"/>
                <a:cs typeface="Proxima Nova Regular"/>
              </a:defRPr>
            </a:lvl1pPr>
          </a:lstStyle>
          <a:p>
            <a:pPr defTabSz="914400"/>
            <a:fld id="{86CB4B4D-7CA3-9044-876B-883B54F8677D}" type="slidenum">
              <a:rPr lang="uk-UA" smtClean="0"/>
              <a:pPr defTabSz="914400"/>
              <a:t>‹#›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+mj-lt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+mj-lt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+mj-lt"/>
                <a:cs typeface="Arial" panose="020B0604020202020204" pitchFamily="34" charset="0"/>
              </a:defRPr>
            </a:lvl3pPr>
            <a:lvl4pPr>
              <a:defRPr sz="2000">
                <a:latin typeface="+mj-lt"/>
                <a:cs typeface="Arial" panose="020B0604020202020204" pitchFamily="34" charset="0"/>
              </a:defRPr>
            </a:lvl4pPr>
            <a:lvl5pPr>
              <a:defRPr sz="20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hape 3"/>
          <p:cNvSpPr/>
          <p:nvPr userDrawn="1"/>
        </p:nvSpPr>
        <p:spPr>
          <a:xfrm>
            <a:off x="76200" y="6629400"/>
            <a:ext cx="23622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lvl="0" algn="ctr" defTabSz="914400">
              <a:defRPr>
                <a:solidFill>
                  <a:srgbClr val="000000"/>
                </a:solidFill>
              </a:defRPr>
            </a:pPr>
            <a:r>
              <a:rPr lang="en-AU" sz="1100" i="1" dirty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SIT-33, 24-25 April 2018</a:t>
            </a:r>
            <a:endParaRPr sz="1100" i="1" dirty="0">
              <a:solidFill>
                <a:schemeClr val="tx2"/>
              </a:solidFill>
              <a:latin typeface="+mj-ea"/>
              <a:ea typeface="+mj-ea"/>
              <a:cs typeface="Proxima Nova Regular"/>
              <a:sym typeface="Proxima Nova Regular"/>
            </a:endParaRPr>
          </a:p>
        </p:txBody>
      </p:sp>
      <p:sp>
        <p:nvSpPr>
          <p:cNvPr id="9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2057400" y="304800"/>
            <a:ext cx="49530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tabLst/>
              <a:defRPr/>
            </a:pPr>
            <a:r>
              <a:rPr lang="en-US" dirty="0"/>
              <a:t>Title TBA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emf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622789" y="2514600"/>
            <a:ext cx="8902211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GB" sz="4200" b="1" dirty="0" smtClean="0">
                <a:solidFill>
                  <a:srgbClr val="FFFFFF"/>
                </a:solidFill>
                <a:latin typeface="+mj-lt"/>
              </a:rPr>
              <a:t>Review of CEOS </a:t>
            </a:r>
            <a:br>
              <a:rPr lang="en-GB" sz="4200" b="1" dirty="0" smtClean="0">
                <a:solidFill>
                  <a:srgbClr val="FFFFFF"/>
                </a:solidFill>
                <a:latin typeface="+mj-lt"/>
              </a:rPr>
            </a:br>
            <a:r>
              <a:rPr lang="en-GB" sz="4200" b="1" dirty="0" smtClean="0">
                <a:solidFill>
                  <a:srgbClr val="FFFFFF"/>
                </a:solidFill>
                <a:latin typeface="+mj-lt"/>
              </a:rPr>
              <a:t>leadership roles</a:t>
            </a:r>
            <a:endParaRPr sz="4200" b="1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622789" y="4087811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Steven Hosford, </a:t>
            </a:r>
            <a:r>
              <a:rPr lang="en-GB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ESA/CNES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, CEO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CEOS SIT-33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Session and </a:t>
            </a:r>
            <a:r>
              <a:rPr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Agenda Item </a:t>
            </a:r>
            <a:r>
              <a:rPr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#</a:t>
            </a:r>
            <a:r>
              <a:rPr lang="en-GB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9.3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Boulder, CO, USA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24 – 25 April 2018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>
                <a:solidFill>
                  <a:schemeClr val="bg1">
                    <a:lumMod val="20000"/>
                    <a:lumOff val="80000"/>
                  </a:schemeClr>
                </a:solidFill>
                <a:latin typeface="+mj-lt"/>
              </a:rPr>
              <a:t>Committee on Earth Observation Satellites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2</a:t>
            </a:fld>
            <a:endParaRPr lang="uk-U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GB" dirty="0" smtClean="0"/>
              <a:t>CEOS Chair &amp; SIT Chair</a:t>
            </a:r>
            <a:endParaRPr lang="en-GB" dirty="0"/>
          </a:p>
        </p:txBody>
      </p:sp>
      <p:sp>
        <p:nvSpPr>
          <p:cNvPr id="8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5119772"/>
            <a:ext cx="8153400" cy="838200"/>
          </a:xfrm>
        </p:spPr>
        <p:txBody>
          <a:bodyPr/>
          <a:lstStyle/>
          <a:p>
            <a:pPr marL="0" indent="0">
              <a:buNone/>
            </a:pPr>
            <a:r>
              <a:rPr lang="en-GB" b="1" dirty="0" smtClean="0"/>
              <a:t>CEOS Chair from 2021</a:t>
            </a:r>
          </a:p>
          <a:p>
            <a:pPr marL="0" indent="0">
              <a:buNone/>
            </a:pPr>
            <a:r>
              <a:rPr lang="en-GB" b="1" dirty="0" smtClean="0"/>
              <a:t>CEOS SIT Vice-Chair from 2020</a:t>
            </a:r>
            <a:endParaRPr lang="en-GB" b="1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6000" y="4739503"/>
            <a:ext cx="615749" cy="1585097"/>
          </a:xfrm>
          <a:prstGeom prst="rect">
            <a:avLst/>
          </a:prstGeom>
        </p:spPr>
      </p:pic>
      <p:grpSp>
        <p:nvGrpSpPr>
          <p:cNvPr id="6" name="Group 5"/>
          <p:cNvGrpSpPr/>
          <p:nvPr/>
        </p:nvGrpSpPr>
        <p:grpSpPr>
          <a:xfrm>
            <a:off x="6515100" y="3745727"/>
            <a:ext cx="2247900" cy="2990850"/>
            <a:chOff x="6515100" y="3745727"/>
            <a:chExt cx="2247900" cy="2990850"/>
          </a:xfrm>
        </p:grpSpPr>
        <p:pic>
          <p:nvPicPr>
            <p:cNvPr id="2050" name="Picture 2" descr="Image result for we're hiring sign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15100" y="3745727"/>
              <a:ext cx="2247900" cy="29908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rot="21428556">
              <a:off x="7232935" y="4209074"/>
              <a:ext cx="685334" cy="279096"/>
            </a:xfrm>
            <a:prstGeom prst="rect">
              <a:avLst/>
            </a:prstGeom>
          </p:spPr>
        </p:pic>
      </p:grpSp>
      <p:sp>
        <p:nvSpPr>
          <p:cNvPr id="7" name="TextBox 6"/>
          <p:cNvSpPr txBox="1"/>
          <p:nvPr/>
        </p:nvSpPr>
        <p:spPr>
          <a:xfrm>
            <a:off x="7175536" y="5339294"/>
            <a:ext cx="712694" cy="307775"/>
          </a:xfrm>
          <a:prstGeom prst="rect">
            <a:avLst/>
          </a:prstGeom>
          <a:solidFill>
            <a:schemeClr val="tx1"/>
          </a:solidFill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1400" b="1" i="0" u="none" strike="noStrike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Lucida Sans" panose="020B0602030504020204" pitchFamily="34" charset="0"/>
                <a:cs typeface="Arial Bold" panose="020B0704020202020204" pitchFamily="34" charset="0"/>
              </a:rPr>
              <a:t>GREAT</a:t>
            </a:r>
            <a:endParaRPr kumimoji="0" lang="en-GB" sz="1800" b="1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Lucida Sans" panose="020B0602030504020204" pitchFamily="34" charset="0"/>
              <a:cs typeface="Arial Bold" panose="020B0704020202020204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8600" y="1371600"/>
            <a:ext cx="8742697" cy="2659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64862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3</a:t>
            </a:fld>
            <a:endParaRPr lang="uk-U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GB" dirty="0" smtClean="0"/>
              <a:t>CEOS Working Groups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1447800"/>
            <a:ext cx="8548035" cy="533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42501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4</a:t>
            </a:fld>
            <a:endParaRPr lang="uk-U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GB" dirty="0" smtClean="0"/>
              <a:t>CEOS Working Groups</a:t>
            </a:r>
            <a:endParaRPr lang="en-GB" dirty="0"/>
          </a:p>
        </p:txBody>
      </p:sp>
      <p:sp>
        <p:nvSpPr>
          <p:cNvPr id="8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2286000"/>
            <a:ext cx="8153400" cy="3962400"/>
          </a:xfrm>
        </p:spPr>
        <p:txBody>
          <a:bodyPr/>
          <a:lstStyle/>
          <a:p>
            <a:pPr marL="0" indent="0">
              <a:buNone/>
            </a:pPr>
            <a:r>
              <a:rPr lang="en-GB" b="1" dirty="0" err="1" smtClean="0"/>
              <a:t>WGCapD</a:t>
            </a:r>
            <a:r>
              <a:rPr lang="en-GB" b="1" dirty="0" smtClean="0"/>
              <a:t> 	Vice-Chair from 2020</a:t>
            </a:r>
          </a:p>
          <a:p>
            <a:pPr marL="0" indent="0">
              <a:buNone/>
            </a:pPr>
            <a:r>
              <a:rPr lang="en-GB" b="1" dirty="0" err="1" smtClean="0"/>
              <a:t>WGClimate</a:t>
            </a:r>
            <a:r>
              <a:rPr lang="en-GB" b="1" dirty="0" smtClean="0"/>
              <a:t> 	Vice-Chair </a:t>
            </a:r>
            <a:r>
              <a:rPr lang="en-GB" b="1" dirty="0"/>
              <a:t>from </a:t>
            </a:r>
            <a:r>
              <a:rPr lang="en-GB" b="1" dirty="0" smtClean="0"/>
              <a:t>2020</a:t>
            </a:r>
          </a:p>
          <a:p>
            <a:pPr marL="0" indent="0">
              <a:buNone/>
            </a:pPr>
            <a:r>
              <a:rPr lang="en-GB" b="1" dirty="0" err="1" smtClean="0"/>
              <a:t>WGDisasters</a:t>
            </a:r>
            <a:r>
              <a:rPr lang="en-GB" b="1" dirty="0" smtClean="0"/>
              <a:t> 	Vice-Chair </a:t>
            </a:r>
            <a:r>
              <a:rPr lang="en-GB" b="1" dirty="0"/>
              <a:t>from </a:t>
            </a:r>
            <a:r>
              <a:rPr lang="en-GB" b="1" dirty="0" smtClean="0"/>
              <a:t>2020</a:t>
            </a:r>
          </a:p>
          <a:p>
            <a:pPr marL="0" indent="0">
              <a:buNone/>
            </a:pPr>
            <a:r>
              <a:rPr lang="en-GB" b="1" dirty="0" smtClean="0"/>
              <a:t>WGISS 	Vice-Chair from 2020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r>
              <a:rPr lang="en-GB" b="1" dirty="0" err="1" smtClean="0"/>
              <a:t>WGCalVal</a:t>
            </a:r>
            <a:r>
              <a:rPr lang="en-GB" b="1" dirty="0" smtClean="0"/>
              <a:t>	Vice-Chair </a:t>
            </a:r>
            <a:r>
              <a:rPr lang="en-GB" b="1" dirty="0"/>
              <a:t>from </a:t>
            </a:r>
            <a:r>
              <a:rPr lang="en-GB" b="1" dirty="0" smtClean="0"/>
              <a:t>2019</a:t>
            </a:r>
          </a:p>
          <a:p>
            <a:pPr marL="0" indent="0">
              <a:buNone/>
            </a:pPr>
            <a:r>
              <a:rPr lang="en-GB" b="1" dirty="0"/>
              <a:t>	</a:t>
            </a:r>
            <a:r>
              <a:rPr lang="en-GB" b="1" dirty="0" smtClean="0"/>
              <a:t>	At least 1 candidate has</a:t>
            </a:r>
          </a:p>
          <a:p>
            <a:pPr marL="0" indent="0">
              <a:buNone/>
            </a:pPr>
            <a:r>
              <a:rPr lang="en-GB" b="1" dirty="0"/>
              <a:t>	</a:t>
            </a:r>
            <a:r>
              <a:rPr lang="en-GB" b="1" dirty="0" smtClean="0"/>
              <a:t>	been identified. </a:t>
            </a:r>
          </a:p>
          <a:p>
            <a:pPr marL="0" indent="0">
              <a:buNone/>
            </a:pPr>
            <a:r>
              <a:rPr lang="en-GB" b="1" dirty="0"/>
              <a:t>	</a:t>
            </a:r>
            <a:r>
              <a:rPr lang="en-GB" b="1" dirty="0" smtClean="0"/>
              <a:t>	Decision at WGCV-44 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6000" y="2209800"/>
            <a:ext cx="615749" cy="158509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4476" y="4587103"/>
            <a:ext cx="615749" cy="1585097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6515100" y="2590800"/>
            <a:ext cx="2247900" cy="2990850"/>
            <a:chOff x="6515100" y="2590800"/>
            <a:chExt cx="2247900" cy="2990850"/>
          </a:xfrm>
        </p:grpSpPr>
        <p:grpSp>
          <p:nvGrpSpPr>
            <p:cNvPr id="11" name="Group 10"/>
            <p:cNvGrpSpPr/>
            <p:nvPr/>
          </p:nvGrpSpPr>
          <p:grpSpPr>
            <a:xfrm>
              <a:off x="6515100" y="2590800"/>
              <a:ext cx="2247900" cy="2990850"/>
              <a:chOff x="6515100" y="3745727"/>
              <a:chExt cx="2247900" cy="2990850"/>
            </a:xfrm>
          </p:grpSpPr>
          <p:pic>
            <p:nvPicPr>
              <p:cNvPr id="12" name="Picture 2" descr="Image result for we're hiring sign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515100" y="3745727"/>
                <a:ext cx="2247900" cy="299085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3" name="Picture 12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 rot="21428556">
                <a:off x="7232935" y="4209074"/>
                <a:ext cx="685334" cy="279096"/>
              </a:xfrm>
              <a:prstGeom prst="rect">
                <a:avLst/>
              </a:prstGeom>
            </p:spPr>
          </p:pic>
        </p:grpSp>
        <p:sp>
          <p:nvSpPr>
            <p:cNvPr id="17" name="TextBox 16"/>
            <p:cNvSpPr txBox="1"/>
            <p:nvPr/>
          </p:nvSpPr>
          <p:spPr>
            <a:xfrm>
              <a:off x="7175536" y="4191000"/>
              <a:ext cx="712694" cy="307775"/>
            </a:xfrm>
            <a:prstGeom prst="rect">
              <a:avLst/>
            </a:prstGeom>
            <a:solidFill>
              <a:schemeClr val="tx1"/>
            </a:solidFill>
            <a:ln w="12700" cap="flat">
              <a:noFill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indent="0" algn="l" defTabSz="457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GB" sz="1400" b="1" i="0" u="none" strike="noStrike" cap="none" spc="0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uFillTx/>
                  <a:latin typeface="Lucida Sans" panose="020B0602030504020204" pitchFamily="34" charset="0"/>
                  <a:cs typeface="Arial Bold" panose="020B0704020202020204" pitchFamily="34" charset="0"/>
                </a:rPr>
                <a:t>GREAT</a:t>
              </a:r>
              <a:endParaRPr kumimoji="0" lang="en-GB" sz="18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Lucida Sans" panose="020B0602030504020204" pitchFamily="34" charset="0"/>
                <a:cs typeface="Arial Bold" panose="020B07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7244796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5</a:t>
            </a:fld>
            <a:endParaRPr lang="uk-U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GB" dirty="0" smtClean="0"/>
              <a:t>CEOS Virtual Constellations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982" y="1371600"/>
            <a:ext cx="8688765" cy="525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475607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6</a:t>
            </a:fld>
            <a:endParaRPr lang="uk-U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GB" dirty="0" smtClean="0"/>
              <a:t>CEOS Virtual </a:t>
            </a:r>
            <a:r>
              <a:rPr lang="en-GB" dirty="0"/>
              <a:t>Constellations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371600"/>
            <a:ext cx="8690400" cy="4440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682139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7</a:t>
            </a:fld>
            <a:endParaRPr lang="uk-U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GB" dirty="0" smtClean="0"/>
              <a:t>CEOS Virtual Constellations</a:t>
            </a:r>
            <a:endParaRPr lang="en-GB" dirty="0"/>
          </a:p>
        </p:txBody>
      </p:sp>
      <p:sp>
        <p:nvSpPr>
          <p:cNvPr id="8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2286000"/>
            <a:ext cx="8153400" cy="3962400"/>
          </a:xfrm>
        </p:spPr>
        <p:txBody>
          <a:bodyPr/>
          <a:lstStyle/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b="1" dirty="0" smtClean="0"/>
              <a:t>No issues currently identified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6000" y="2438400"/>
            <a:ext cx="615749" cy="1585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662531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10061</TotalTime>
  <Words>74</Words>
  <Application>Microsoft Office PowerPoint</Application>
  <PresentationFormat>On-screen Show (4:3)</PresentationFormat>
  <Paragraphs>37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8" baseType="lpstr">
      <vt:lpstr>Arial</vt:lpstr>
      <vt:lpstr>Arial Bold</vt:lpstr>
      <vt:lpstr>Avenir Roman</vt:lpstr>
      <vt:lpstr>Calibri</vt:lpstr>
      <vt:lpstr>Courier New</vt:lpstr>
      <vt:lpstr>Droid Serif</vt:lpstr>
      <vt:lpstr>Helvetica</vt:lpstr>
      <vt:lpstr>Lucida Sans</vt:lpstr>
      <vt:lpstr>Proxima Nova Regular</vt:lpstr>
      <vt:lpstr>Wingdings</vt:lpstr>
      <vt:lpstr>Default</vt:lpstr>
      <vt:lpstr>Review of CEOS  leadership roles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Steven Hosford</cp:lastModifiedBy>
  <cp:revision>203</cp:revision>
  <dcterms:modified xsi:type="dcterms:W3CDTF">2018-04-25T15:36:33Z</dcterms:modified>
</cp:coreProperties>
</file>