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79" r:id="rId3"/>
    <p:sldId id="280" r:id="rId4"/>
    <p:sldId id="270" r:id="rId5"/>
    <p:sldId id="272" r:id="rId6"/>
    <p:sldId id="274" r:id="rId7"/>
    <p:sldId id="275" r:id="rId8"/>
    <p:sldId id="276" r:id="rId9"/>
    <p:sldId id="277" r:id="rId10"/>
    <p:sldId id="278" r:id="rId11"/>
    <p:sldId id="282" r:id="rId12"/>
    <p:sldId id="281" r:id="rId13"/>
    <p:sldId id="283" r:id="rId14"/>
    <p:sldId id="284" r:id="rId15"/>
    <p:sldId id="285" r:id="rId16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6"/>
    <p:restoredTop sz="93336"/>
  </p:normalViewPr>
  <p:slideViewPr>
    <p:cSldViewPr>
      <p:cViewPr varScale="1">
        <p:scale>
          <a:sx n="73" d="100"/>
          <a:sy n="73" d="100"/>
        </p:scale>
        <p:origin x="1685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70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3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927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126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66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SIT-33, 24-25 April 2018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/>
              <a:t>Title TBA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5746243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 smtClean="0">
                <a:solidFill>
                  <a:srgbClr val="FFFFFF"/>
                </a:solidFill>
                <a:latin typeface="+mj-lt"/>
              </a:rPr>
              <a:t>Geo/Leo Combined Products</a:t>
            </a: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Dan Lindsey, NOAA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, 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SIT Chair Team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SIT-33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Session 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7.4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Boulder, CO, USA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24 – 25 April 2018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10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Flood Monitoring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219200"/>
            <a:ext cx="7581900" cy="536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369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11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Flood Monitoring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5573" y="1752600"/>
            <a:ext cx="84166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NOAA and CMA are planning a pilot project on this topic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pPr marL="746125" lvl="2" indent="-284163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Proposals for flood case studies for members to do inter-comparisons for capacity building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This project represents a nice opportunity to fulfill goals of both CGMS and CEOS-SIT</a:t>
            </a:r>
          </a:p>
        </p:txBody>
      </p:sp>
    </p:spTree>
    <p:extLst>
      <p:ext uri="{BB962C8B-B14F-4D97-AF65-F5344CB8AC3E}">
        <p14:creationId xmlns:p14="http://schemas.microsoft.com/office/powerpoint/2010/main" val="212725764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12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Land Surface Observations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76400"/>
            <a:ext cx="5613709" cy="48471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1219200"/>
            <a:ext cx="49530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en-US" dirty="0"/>
              <a:t>http://geoapplications.org/product-teams/land/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3605960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Land Surface Observations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1" y="1600200"/>
            <a:ext cx="8991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CEOS Analysis-Ready Data for Land (CARD4L) provides geophysical quantities such as surface reflectance, temperature, or backscatter amplitude facilitating the use of observations from multiple platforms and sensors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Some LEO products are planned for development within the LSI-VC, so we propose that matching GEO products be added as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GEO products must be made available in the Analysis Ready Data (ARD) format to facilitate inter-comparisons and integrated product development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Consider starting with Surface Reflectance and Land Surface Temperature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2722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133599" y="152400"/>
            <a:ext cx="4914901" cy="8382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GEO/LEO Recommendations from CEOS-SIT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1" y="1600200"/>
            <a:ext cx="8991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rgbClr val="002060"/>
                </a:solidFill>
              </a:rPr>
              <a:t>CEOS should follow up on several years of effort on Land Surface Imaging using data from both GEO and LEO</a:t>
            </a:r>
          </a:p>
          <a:p>
            <a:pPr marL="457200" lvl="4" indent="-4572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2060"/>
              </a:solidFill>
            </a:endParaRPr>
          </a:p>
          <a:p>
            <a:pPr marL="914400" lvl="4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Select a case study and bring in multiple datasets from multiple platforms (Landsat, Sentinel, GOES, </a:t>
            </a:r>
            <a:r>
              <a:rPr lang="en-US" sz="2400" dirty="0" err="1" smtClean="0">
                <a:solidFill>
                  <a:srgbClr val="002060"/>
                </a:solidFill>
              </a:rPr>
              <a:t>Himawari</a:t>
            </a:r>
            <a:r>
              <a:rPr lang="en-US" sz="2400" dirty="0" smtClean="0">
                <a:solidFill>
                  <a:srgbClr val="002060"/>
                </a:solidFill>
              </a:rPr>
              <a:t>, JPSS, etc.)</a:t>
            </a:r>
            <a:endParaRPr lang="en-US" sz="2400" dirty="0">
              <a:solidFill>
                <a:srgbClr val="002060"/>
              </a:solidFill>
            </a:endParaRPr>
          </a:p>
          <a:p>
            <a:pPr marL="914400" lvl="4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Coordinate across appropriate CEOS Virtual Constellations and Working Groups</a:t>
            </a:r>
          </a:p>
          <a:p>
            <a:pPr marL="914400" lvl="4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Coordinate with users/customers</a:t>
            </a:r>
          </a:p>
          <a:p>
            <a:pPr marL="914400" lvl="4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Make both LEO and GEO data available from a single location in the same format (ARD)</a:t>
            </a:r>
            <a:endParaRPr lang="en-US" sz="2400" dirty="0">
              <a:solidFill>
                <a:srgbClr val="002060"/>
              </a:solidFill>
            </a:endParaRPr>
          </a:p>
          <a:p>
            <a:pPr marL="914400" lvl="4" indent="-45720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rgbClr val="002060"/>
                </a:solidFill>
              </a:rPr>
              <a:t>CEOS-SIT Action on POCs to develop a detailed proposal for SIT Technical Workshop</a:t>
            </a:r>
          </a:p>
        </p:txBody>
      </p:sp>
    </p:spTree>
    <p:extLst>
      <p:ext uri="{BB962C8B-B14F-4D97-AF65-F5344CB8AC3E}">
        <p14:creationId xmlns:p14="http://schemas.microsoft.com/office/powerpoint/2010/main" val="270925530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15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133599" y="152400"/>
            <a:ext cx="4914901" cy="8382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GEO/LEO Recommendations from CEOS-SIT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1" y="1295400"/>
            <a:ext cx="8991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400" dirty="0" smtClean="0">
                <a:solidFill>
                  <a:srgbClr val="002060"/>
                </a:solidFill>
              </a:rPr>
              <a:t>2.	Coordinate with CGMS on development of combined GEO/LEO products for </a:t>
            </a:r>
            <a:r>
              <a:rPr lang="en-US" sz="2400" dirty="0" smtClean="0">
                <a:solidFill>
                  <a:srgbClr val="002060"/>
                </a:solidFill>
              </a:rPr>
              <a:t>Fire, Flood, and Aerosol </a:t>
            </a:r>
            <a:r>
              <a:rPr lang="en-US" sz="2400" dirty="0" smtClean="0">
                <a:solidFill>
                  <a:srgbClr val="002060"/>
                </a:solidFill>
              </a:rPr>
              <a:t>Monitoring</a:t>
            </a:r>
          </a:p>
          <a:p>
            <a:pPr marL="457200" lvl="4" indent="-4572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2060"/>
              </a:solidFill>
            </a:endParaRPr>
          </a:p>
          <a:p>
            <a:pPr marL="914400" lvl="4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Next generation sensors provide potential for combined products that have the potential to benefit society and save lives</a:t>
            </a:r>
            <a:endParaRPr lang="en-US" sz="2400" dirty="0">
              <a:solidFill>
                <a:srgbClr val="002060"/>
              </a:solidFill>
            </a:endParaRPr>
          </a:p>
          <a:p>
            <a:pPr marL="914400" lvl="4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CGMS to continue to develop fire monitoring pilot studies</a:t>
            </a:r>
            <a:endParaRPr lang="en-US" sz="2400" dirty="0">
              <a:solidFill>
                <a:srgbClr val="002060"/>
              </a:solidFill>
            </a:endParaRPr>
          </a:p>
          <a:p>
            <a:pPr marL="914400" lvl="4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Some coordination is already underway in development of a Flood Monitoring pilot project</a:t>
            </a:r>
            <a:endParaRPr lang="en-US" sz="2400" dirty="0">
              <a:solidFill>
                <a:srgbClr val="002060"/>
              </a:solidFill>
            </a:endParaRPr>
          </a:p>
          <a:p>
            <a:pPr marL="1314450" lvl="7" indent="-400050">
              <a:buFont typeface="Wingdings" panose="05000000000000000000" pitchFamily="2" charset="2"/>
              <a:buChar char="Ø"/>
            </a:pPr>
            <a:r>
              <a:rPr lang="en-US" sz="2400" b="1" i="1" dirty="0" smtClean="0">
                <a:solidFill>
                  <a:srgbClr val="002060"/>
                </a:solidFill>
              </a:rPr>
              <a:t>CEOS-SIT Action: Identify </a:t>
            </a:r>
            <a:r>
              <a:rPr lang="en-US" sz="2400" b="1" i="1" dirty="0">
                <a:solidFill>
                  <a:srgbClr val="002060"/>
                </a:solidFill>
              </a:rPr>
              <a:t>members </a:t>
            </a:r>
            <a:r>
              <a:rPr lang="en-US" sz="2400" b="1" i="1" dirty="0" smtClean="0">
                <a:solidFill>
                  <a:srgbClr val="002060"/>
                </a:solidFill>
              </a:rPr>
              <a:t>for inter-comparison studies</a:t>
            </a:r>
            <a:endParaRPr lang="en-US" sz="2400" b="1" dirty="0">
              <a:solidFill>
                <a:srgbClr val="002060"/>
              </a:solidFill>
            </a:endParaRPr>
          </a:p>
          <a:p>
            <a:pPr marL="914400" lvl="4" indent="-45720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rgbClr val="002060"/>
                </a:solidFill>
              </a:rPr>
              <a:t>SIT Chair Action: Bring info to the CGMS Plenary at the June meeting in Bangalore</a:t>
            </a:r>
          </a:p>
          <a:p>
            <a:pPr marL="914400" lvl="4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  <a:p>
            <a:pPr marL="914400" lvl="4" indent="-4572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2877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2D9F1E-0357-F24A-BDD0-DD954DC215A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</a:t>
            </a:fld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59182-9008-FF4C-97EB-CF4B829223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" y="1143000"/>
            <a:ext cx="8915400" cy="5334000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2060"/>
                </a:solidFill>
              </a:rPr>
              <a:t>SIT Chair Priority: Enhancing </a:t>
            </a:r>
            <a:r>
              <a:rPr lang="en-US" dirty="0">
                <a:solidFill>
                  <a:srgbClr val="002060"/>
                </a:solidFill>
              </a:rPr>
              <a:t>the utility of new observations from next generation of geostationary satellites and exploring development of GEO/LEO combination products and data processing capabilities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</a:p>
          <a:p>
            <a:pPr marL="0" indent="0" algn="ctr">
              <a:buNone/>
            </a:pPr>
            <a:endParaRPr lang="en-US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AU" dirty="0"/>
              <a:t>This topic </a:t>
            </a:r>
            <a:r>
              <a:rPr lang="en-AU" dirty="0" smtClean="0"/>
              <a:t>was a nominated </a:t>
            </a:r>
            <a:r>
              <a:rPr lang="en-AU" dirty="0"/>
              <a:t>theme for the CSIRO CEOS Chairmanship in 2016 – culminating in a report presented to the Brisbane Plenary of that year. </a:t>
            </a:r>
            <a:endParaRPr lang="en-AU" dirty="0" smtClean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</a:rPr>
              <a:t>CGMS Working Group 2 reinforced the importance of Geo/Leo integration, and </a:t>
            </a:r>
            <a:r>
              <a:rPr lang="en-US" dirty="0">
                <a:solidFill>
                  <a:srgbClr val="002060"/>
                </a:solidFill>
              </a:rPr>
              <a:t>t</a:t>
            </a:r>
            <a:r>
              <a:rPr lang="en-US" dirty="0" smtClean="0">
                <a:solidFill>
                  <a:srgbClr val="002060"/>
                </a:solidFill>
              </a:rPr>
              <a:t>hree </a:t>
            </a:r>
            <a:r>
              <a:rPr lang="en-US" dirty="0">
                <a:solidFill>
                  <a:srgbClr val="002060"/>
                </a:solidFill>
              </a:rPr>
              <a:t>Pilot Projects were proposed at the 2017 CGMS Plenary: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914400" indent="-45243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</a:rPr>
              <a:t>Aerosol/Dust Observations</a:t>
            </a:r>
          </a:p>
          <a:p>
            <a:pPr marL="914400" indent="-45243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</a:rPr>
              <a:t>Fire Observations</a:t>
            </a:r>
          </a:p>
          <a:p>
            <a:pPr marL="914400" indent="-45243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</a:rPr>
              <a:t>Flood Observations</a:t>
            </a:r>
          </a:p>
          <a:p>
            <a:pPr algn="l"/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53188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2D9F1E-0357-F24A-BDD0-DD954DC215A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</a:t>
            </a:fld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59182-9008-FF4C-97EB-CF4B829223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2400" y="1143000"/>
            <a:ext cx="8915400" cy="5334000"/>
          </a:xfrm>
        </p:spPr>
        <p:txBody>
          <a:bodyPr/>
          <a:lstStyle/>
          <a:p>
            <a:pPr marL="0" indent="0">
              <a:buNone/>
            </a:pPr>
            <a:endParaRPr lang="en-AU" dirty="0">
              <a:solidFill>
                <a:srgbClr val="002060"/>
              </a:solidFill>
            </a:endParaRPr>
          </a:p>
          <a:p>
            <a:pPr marL="0" indent="0" algn="l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>
              <a:solidFill>
                <a:srgbClr val="002060"/>
              </a:solidFill>
            </a:endParaRPr>
          </a:p>
          <a:p>
            <a:pPr marL="0" indent="0" algn="l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2060"/>
                </a:solidFill>
              </a:rPr>
              <a:t>Here </a:t>
            </a:r>
            <a:r>
              <a:rPr lang="en-US" dirty="0">
                <a:solidFill>
                  <a:srgbClr val="002060"/>
                </a:solidFill>
              </a:rPr>
              <a:t>we’ll highlight how combined Geo/Leo observations, particularly from the new, next generation sensors, can be used to address these focus areas. We also consider additional focus areas.</a:t>
            </a:r>
          </a:p>
          <a:p>
            <a:pPr marL="0" indent="0" algn="l">
              <a:spcBef>
                <a:spcPts val="0"/>
              </a:spcBef>
              <a:spcAft>
                <a:spcPts val="600"/>
              </a:spcAft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Note: SIT Chair suggests removal of “Non-Meteorological Applications” wording in order to prevent placing unnecessary boundaries.  We agree this is a good idea – we can </a:t>
            </a:r>
            <a:r>
              <a:rPr lang="en-US" dirty="0" smtClean="0">
                <a:solidFill>
                  <a:srgbClr val="002060"/>
                </a:solidFill>
              </a:rPr>
              <a:t>continue to focus </a:t>
            </a:r>
            <a:r>
              <a:rPr lang="en-US" dirty="0">
                <a:solidFill>
                  <a:srgbClr val="002060"/>
                </a:solidFill>
              </a:rPr>
              <a:t>on the non-met applications</a:t>
            </a:r>
          </a:p>
          <a:p>
            <a:pPr marL="0" indent="0" algn="l">
              <a:buNone/>
            </a:pPr>
            <a:endParaRPr lang="en-AU" dirty="0">
              <a:solidFill>
                <a:srgbClr val="00206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163B6-507E-8640-AEF5-099E562E021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65658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4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Fire Observations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6858000" cy="48409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6167735"/>
            <a:ext cx="6784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GOES-16 ABI Fire and Smoke Detection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1443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5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Fire Observations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42" y="1295400"/>
            <a:ext cx="7331116" cy="4770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6167735"/>
            <a:ext cx="6784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Suomi NPP VIIRS Fire Detection 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95383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6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Fire Observations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5573" y="1752600"/>
            <a:ext cx="84166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Sensors aboard polar-orbiters able to detect newer, smaller fires given better resolution than GEO sensors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Geostationary sensors can fill in the temporal holes and track the fire hot spots at up to 30-second sampling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This information can be combined for early detection (LEO) followed by hot spot tracking (GEO) to help protect lives and property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6263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7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Flood Monitoring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6172200"/>
            <a:ext cx="6784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Flooding following Hurricane Harvey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55" y="1295400"/>
            <a:ext cx="6920089" cy="488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6106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8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Flood Monitoring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7793894" cy="551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6470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9</a:t>
            </a:fld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4953000" cy="533400"/>
          </a:xfrm>
        </p:spPr>
        <p:txBody>
          <a:bodyPr/>
          <a:lstStyle/>
          <a:p>
            <a:pPr lvl="0">
              <a:spcBef>
                <a:spcPts val="0"/>
              </a:spcBef>
              <a:buSzTx/>
              <a:defRPr/>
            </a:pPr>
            <a:r>
              <a:rPr lang="en-US" dirty="0" smtClean="0"/>
              <a:t>Flood Monitoring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7" y="1181034"/>
            <a:ext cx="7699303" cy="544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1947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9327</TotalTime>
  <Words>521</Words>
  <Application>Microsoft Office PowerPoint</Application>
  <PresentationFormat>On-screen Show (4:3)</PresentationFormat>
  <Paragraphs>83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Arial Bold</vt:lpstr>
      <vt:lpstr>Avenir Roman</vt:lpstr>
      <vt:lpstr>Calibri</vt:lpstr>
      <vt:lpstr>Courier New</vt:lpstr>
      <vt:lpstr>Droid Serif</vt:lpstr>
      <vt:lpstr>Helvetica</vt:lpstr>
      <vt:lpstr>Proxima Nova Regular</vt:lpstr>
      <vt:lpstr>Wingdings</vt:lpstr>
      <vt:lpstr>Default</vt:lpstr>
      <vt:lpstr>Geo/Leo Combined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Lindsey</cp:lastModifiedBy>
  <cp:revision>214</cp:revision>
  <dcterms:modified xsi:type="dcterms:W3CDTF">2018-04-25T15:01:46Z</dcterms:modified>
</cp:coreProperties>
</file>