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96" r:id="rId2"/>
    <p:sldId id="294" r:id="rId3"/>
    <p:sldId id="295" r:id="rId4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2" autoAdjust="0"/>
    <p:restoredTop sz="94660"/>
  </p:normalViewPr>
  <p:slideViewPr>
    <p:cSldViewPr>
      <p:cViewPr>
        <p:scale>
          <a:sx n="96" d="100"/>
          <a:sy n="96" d="100"/>
        </p:scale>
        <p:origin x="-520" y="-80"/>
      </p:cViewPr>
      <p:guideLst>
        <p:guide orient="horz" pos="2160"/>
        <p:guide pos="28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FA6A0-9AA5-41C6-9951-79B4638087AD}" type="datetimeFigureOut">
              <a:rPr kumimoji="1" lang="ja-JP" altLang="en-US" smtClean="0"/>
              <a:t>4/24/18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42C29-913F-4DC5-912E-16379BE1D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423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53271-09D8-4AA4-91FB-17CE40B631BE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4E7CE2-D574-468F-BBF6-A921C4DD01BB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97D68-7324-4944-A3B4-CA1A9D09E3A0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BBB7FE-13B7-4DD2-ADC5-DAE400427CDC}" type="datetimeFigureOut">
              <a:rPr lang="en-US" smtClean="0"/>
              <a:t>4/24/18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8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421C43-CC5B-4F50-AC19-E0E1E62BC345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C6D17D-B40E-4F55-B4B6-9BCE658318DC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D88621-C36A-4D6B-A45D-4E6F95A01FEF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DD52A6-E9A4-4711-937E-63C704E6DC07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23DAB1-B0B3-431C-8BE7-1715841F91C5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700E3A-20FD-4413-B51F-E19D34A02FF2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A75702-8D74-48FF-A7F9-453B231E406F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E2AB07-677E-47E7-A30B-4676ED2893DD}" type="datetime1">
              <a:rPr lang="en-US" altLang="ja-JP" smtClean="0"/>
              <a:t>4/24/18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0D81-C31B-4741-A19D-E1B58644C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264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9EE0D81-C31B-4741-A19D-E1B58644C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slide4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0800" y="-39370"/>
            <a:ext cx="9194800" cy="68973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1484784"/>
            <a:ext cx="80648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5200" b="1" dirty="0" smtClean="0">
                <a:solidFill>
                  <a:srgbClr val="1D324B"/>
                </a:solidFill>
                <a:latin typeface="Calibri" panose="020F0502020204030204" pitchFamily="34" charset="0"/>
              </a:rPr>
              <a:t>UNOOSA Linkages</a:t>
            </a:r>
            <a:endParaRPr lang="en-US" sz="5200" b="1" dirty="0" smtClean="0">
              <a:solidFill>
                <a:srgbClr val="1D324B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569" y="4367426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Barbara </a:t>
            </a:r>
            <a: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J. Ryan </a:t>
            </a:r>
            <a: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/ </a:t>
            </a:r>
            <a: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25 </a:t>
            </a:r>
            <a: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April 2018</a:t>
            </a:r>
            <a:b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CEOS SIT-</a:t>
            </a:r>
            <a: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33, </a:t>
            </a:r>
            <a:r>
              <a:rPr lang="en-US" sz="25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Boulder, Colorado</a:t>
            </a:r>
            <a:endParaRPr lang="en-US" sz="25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757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20688" y="1340768"/>
            <a:ext cx="8229600" cy="4896544"/>
          </a:xfrm>
        </p:spPr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fr-CH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GEO </a:t>
            </a:r>
            <a:r>
              <a:rPr lang="fr-CH" sz="2200" b="1" kern="0" dirty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p</a:t>
            </a:r>
            <a:r>
              <a:rPr lang="fr-CH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articipated </a:t>
            </a:r>
            <a:r>
              <a:rPr lang="fr-CH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in the 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United Nations/Germany International </a:t>
            </a:r>
            <a:r>
              <a:rPr lang="en-US" sz="2200" b="1" kern="0" dirty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Conference on International Cooperation 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towards Low </a:t>
            </a:r>
            <a:r>
              <a:rPr lang="en-US" sz="2200" b="1" kern="0" dirty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Emission and 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Resilient Societies (Bonn, 22 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Nov 2017)</a:t>
            </a:r>
            <a:endParaRPr lang="en-US" sz="2200" b="1" kern="0" dirty="0" smtClean="0">
              <a:solidFill>
                <a:srgbClr val="005FAA"/>
              </a:solidFill>
              <a:latin typeface="Calibri"/>
              <a:cs typeface="Calibri"/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900" dirty="0" smtClean="0">
                <a:latin typeface="Calibri"/>
                <a:ea typeface="Calibri"/>
                <a:cs typeface="Calibri"/>
                <a:sym typeface="Calibri"/>
              </a:rPr>
              <a:t>UNOOSA </a:t>
            </a: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to present </a:t>
            </a:r>
            <a:r>
              <a:rPr lang="en-US" sz="1900" b="1" i="1" dirty="0">
                <a:latin typeface="Calibri"/>
                <a:ea typeface="Calibri"/>
                <a:cs typeface="Calibri"/>
                <a:sym typeface="Calibri"/>
              </a:rPr>
              <a:t>Bonn Declaration </a:t>
            </a: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to the Scientific and Technical Subcommittee of the Committee on the Peaceful Uses of Outer Space (COPUOS) in </a:t>
            </a:r>
            <a:r>
              <a:rPr lang="en-US" sz="1900" dirty="0" smtClean="0">
                <a:latin typeface="Calibri"/>
                <a:ea typeface="Calibri"/>
                <a:cs typeface="Calibri"/>
                <a:sym typeface="Calibri"/>
              </a:rPr>
              <a:t>2018</a:t>
            </a:r>
            <a:r>
              <a:rPr lang="en-US" sz="1900" dirty="0" smtClean="0">
                <a:latin typeface="Calibri"/>
                <a:ea typeface="Calibri"/>
                <a:cs typeface="Calibri"/>
                <a:sym typeface="Calibri"/>
              </a:rPr>
              <a:t>; and</a:t>
            </a:r>
            <a:endParaRPr lang="en-US" sz="1900" dirty="0" smtClean="0">
              <a:latin typeface="Calibri"/>
              <a:ea typeface="Calibri"/>
              <a:cs typeface="Calibri"/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fr-CH" sz="1900" dirty="0">
                <a:latin typeface="Calibri"/>
                <a:ea typeface="Calibri"/>
                <a:cs typeface="Calibri"/>
                <a:sym typeface="Calibri"/>
              </a:rPr>
              <a:t>GEO was recognized </a:t>
            </a:r>
            <a:r>
              <a:rPr lang="fr-CH" sz="1900" dirty="0" smtClean="0"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fr-CH" sz="1900" dirty="0">
                <a:latin typeface="Calibri"/>
                <a:ea typeface="Calibri"/>
                <a:cs typeface="Calibri"/>
                <a:sym typeface="Calibri"/>
              </a:rPr>
              <a:t>facilitator of </a:t>
            </a:r>
            <a:r>
              <a:rPr lang="fr-CH" sz="1900" dirty="0" smtClean="0">
                <a:latin typeface="Calibri"/>
                <a:ea typeface="Calibri"/>
                <a:cs typeface="Calibri"/>
                <a:sym typeface="Calibri"/>
              </a:rPr>
              <a:t>(satellite) </a:t>
            </a:r>
            <a:r>
              <a:rPr lang="fr-CH" sz="1900" dirty="0">
                <a:latin typeface="Calibri"/>
                <a:ea typeface="Calibri"/>
                <a:cs typeface="Calibri"/>
                <a:sym typeface="Calibri"/>
              </a:rPr>
              <a:t>data </a:t>
            </a:r>
            <a:r>
              <a:rPr lang="fr-CH" sz="1900" dirty="0" smtClean="0"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en-US" sz="19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implementation of the Sendai Framework, the Paris </a:t>
            </a:r>
            <a:r>
              <a:rPr lang="en-US" sz="1900" dirty="0" smtClean="0">
                <a:latin typeface="Calibri"/>
                <a:ea typeface="Calibri"/>
                <a:cs typeface="Calibri"/>
                <a:sym typeface="Calibri"/>
              </a:rPr>
              <a:t>Agreement </a:t>
            </a: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and the 2030 Agenda for Sustainable Development (Article 11). </a:t>
            </a:r>
          </a:p>
          <a:p>
            <a:pPr marL="0" indent="0">
              <a:spcBef>
                <a:spcPts val="500"/>
              </a:spcBef>
              <a:buSzPct val="100000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 lang="fr-CH" sz="2200" b="1" kern="0" dirty="0" smtClean="0">
              <a:solidFill>
                <a:srgbClr val="005FAA"/>
              </a:solidFill>
              <a:latin typeface="Calibri"/>
              <a:cs typeface="Calibri"/>
              <a:sym typeface="Calibri"/>
            </a:endParaRPr>
          </a:p>
          <a:p>
            <a:pPr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fr-CH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GEO </a:t>
            </a:r>
            <a:r>
              <a:rPr lang="fr-CH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participated </a:t>
            </a:r>
            <a:r>
              <a:rPr lang="fr-CH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in the </a:t>
            </a:r>
            <a:r>
              <a:rPr lang="en-US" sz="2200" b="1" kern="0" dirty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Global Space 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Partnership (GSP) </a:t>
            </a:r>
            <a:r>
              <a:rPr lang="en-US" sz="2200" b="1" kern="0" dirty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for the 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SDG Workshop 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(Vienna, 5 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Feb 2018)</a:t>
            </a:r>
            <a:r>
              <a:rPr lang="en-US" sz="2200" b="1" kern="0" dirty="0" smtClean="0">
                <a:solidFill>
                  <a:srgbClr val="005FAA"/>
                </a:solidFill>
                <a:latin typeface="Calibri"/>
                <a:cs typeface="Calibri"/>
                <a:sym typeface="Calibri"/>
              </a:rPr>
              <a:t>.</a:t>
            </a: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fr-CH" sz="1900" dirty="0" smtClean="0">
                <a:latin typeface="Calibri"/>
                <a:ea typeface="Calibri"/>
                <a:cs typeface="Calibri"/>
                <a:sym typeface="Calibri"/>
              </a:rPr>
              <a:t>CEOS &amp; GEO included </a:t>
            </a:r>
            <a:r>
              <a:rPr lang="fr-CH" sz="1900" dirty="0">
                <a:latin typeface="Calibri"/>
                <a:ea typeface="Calibri"/>
                <a:cs typeface="Calibri"/>
                <a:sym typeface="Calibri"/>
              </a:rPr>
              <a:t>in list of potential </a:t>
            </a:r>
            <a:r>
              <a:rPr lang="fr-CH" sz="1900" dirty="0" smtClean="0">
                <a:latin typeface="Calibri"/>
                <a:ea typeface="Calibri"/>
                <a:cs typeface="Calibri"/>
                <a:sym typeface="Calibri"/>
              </a:rPr>
              <a:t>partners;</a:t>
            </a: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fr-CH" sz="1900" dirty="0" smtClean="0">
                <a:latin typeface="Calibri"/>
                <a:ea typeface="Calibri"/>
                <a:cs typeface="Calibri"/>
                <a:sym typeface="Calibri"/>
              </a:rPr>
              <a:t>Defining </a:t>
            </a:r>
            <a:r>
              <a:rPr lang="fr-CH" sz="1900" dirty="0">
                <a:latin typeface="Calibri"/>
                <a:ea typeface="Calibri"/>
                <a:cs typeface="Calibri"/>
                <a:sym typeface="Calibri"/>
              </a:rPr>
              <a:t>documents of GSP still in formative </a:t>
            </a:r>
            <a:r>
              <a:rPr lang="fr-CH" sz="1900" dirty="0" smtClean="0">
                <a:latin typeface="Calibri"/>
                <a:ea typeface="Calibri"/>
                <a:cs typeface="Calibri"/>
                <a:sym typeface="Calibri"/>
              </a:rPr>
              <a:t>stages; and</a:t>
            </a: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fr-CH" sz="1900" dirty="0">
                <a:latin typeface="Calibri"/>
                <a:ea typeface="Calibri"/>
                <a:cs typeface="Calibri"/>
                <a:sym typeface="Calibri"/>
              </a:rPr>
              <a:t>Officially join partnership through </a:t>
            </a:r>
            <a:r>
              <a:rPr lang="fr-CH" sz="1900" dirty="0" smtClean="0">
                <a:latin typeface="Calibri"/>
                <a:ea typeface="Calibri"/>
                <a:cs typeface="Calibri"/>
                <a:sym typeface="Calibri"/>
              </a:rPr>
              <a:t>MoU </a:t>
            </a:r>
            <a:r>
              <a:rPr lang="fr-CH" sz="1900" dirty="0">
                <a:latin typeface="Calibri"/>
                <a:ea typeface="Calibri"/>
                <a:cs typeface="Calibri"/>
                <a:sym typeface="Calibri"/>
              </a:rPr>
              <a:t>with UNOOSA.</a:t>
            </a: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 lang="fr-CH" sz="1900" dirty="0">
              <a:latin typeface="Calibri"/>
              <a:ea typeface="Calibri"/>
              <a:cs typeface="Calibri"/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 lang="en-US" sz="2000" b="1" kern="0" dirty="0">
              <a:solidFill>
                <a:srgbClr val="005FA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4625" lvl="0" indent="-174625">
              <a:spcBef>
                <a:spcPts val="500"/>
              </a:spcBef>
              <a:buSzPct val="100000"/>
              <a:buFontTx/>
              <a:buChar char="•"/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 lang="en-US" sz="2000" b="1" i="1" kern="0" dirty="0">
              <a:solidFill>
                <a:srgbClr val="3595B7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-36512" y="1886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 smtClean="0">
                <a:solidFill>
                  <a:srgbClr val="1D324B"/>
                </a:solidFill>
                <a:latin typeface="Calibri" panose="020F0502020204030204" pitchFamily="34" charset="0"/>
              </a:rPr>
              <a:t>GEO – </a:t>
            </a:r>
            <a:r>
              <a:rPr lang="en-US" altLang="ja-JP" sz="3600" b="1" dirty="0" smtClean="0">
                <a:solidFill>
                  <a:srgbClr val="1D324B"/>
                </a:solidFill>
                <a:latin typeface="Calibri" panose="020F0502020204030204" pitchFamily="34" charset="0"/>
              </a:rPr>
              <a:t>UNOOSA Update</a:t>
            </a:r>
            <a:endParaRPr lang="en-US" sz="3600" b="1" dirty="0">
              <a:solidFill>
                <a:srgbClr val="1D324B"/>
              </a:solidFill>
              <a:latin typeface="Calibri" panose="020F050202020403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8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20688" y="1340768"/>
            <a:ext cx="8229600" cy="4896544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2800" b="1" kern="0" dirty="0" smtClean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GEO </a:t>
            </a:r>
            <a:r>
              <a:rPr lang="en-US" sz="2800" b="1" kern="0" dirty="0" smtClean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participated </a:t>
            </a:r>
            <a:r>
              <a:rPr lang="en-US" sz="2800" b="1" kern="0" dirty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in the 4th UNOOSA/Pakistan</a:t>
            </a:r>
            <a:r>
              <a:rPr lang="en-US" sz="2800" b="1" kern="0" dirty="0" smtClean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/ Prince </a:t>
            </a:r>
            <a:r>
              <a:rPr lang="en-US" sz="2800" b="1" kern="0" dirty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Sultan bin </a:t>
            </a:r>
            <a:r>
              <a:rPr lang="en-US" sz="2800" b="1" kern="0" dirty="0" err="1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Abdulaziz</a:t>
            </a:r>
            <a:r>
              <a:rPr lang="en-US" sz="2800" b="1" kern="0" dirty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 International Prize for Water </a:t>
            </a:r>
            <a:r>
              <a:rPr lang="en-US" sz="2800" b="1" kern="0" dirty="0" smtClean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Conference on Use </a:t>
            </a:r>
            <a:r>
              <a:rPr lang="en-US" sz="2800" b="1" kern="0" dirty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of Space Technology for Water Management </a:t>
            </a:r>
            <a:r>
              <a:rPr lang="en-US" sz="2800" b="1" kern="0" dirty="0" smtClean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(Islamabad, 26 Feb – 2 </a:t>
            </a:r>
            <a:r>
              <a:rPr lang="en-US" sz="2800" b="1" kern="0" dirty="0" smtClean="0">
                <a:solidFill>
                  <a:srgbClr val="005FAA"/>
                </a:solidFill>
                <a:latin typeface="Calibri"/>
                <a:ea typeface="Calibri"/>
                <a:cs typeface="Calibri"/>
                <a:sym typeface="Calibri"/>
              </a:rPr>
              <a:t>Mar 2018)</a:t>
            </a:r>
            <a:endParaRPr lang="en-US" sz="2800" b="1" kern="0" dirty="0" smtClean="0">
              <a:solidFill>
                <a:srgbClr val="005FA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en-GB" dirty="0" smtClean="0">
                <a:sym typeface="Calibri"/>
              </a:rPr>
              <a:t>Pakistani </a:t>
            </a:r>
            <a:r>
              <a:rPr lang="en-US" dirty="0" smtClean="0">
                <a:sym typeface="Calibri"/>
              </a:rPr>
              <a:t>Space </a:t>
            </a:r>
            <a:r>
              <a:rPr lang="en-US" dirty="0">
                <a:sym typeface="Calibri"/>
              </a:rPr>
              <a:t>and Upper Atmosphere Research Commission</a:t>
            </a:r>
            <a:r>
              <a:rPr lang="en-GB" dirty="0" smtClean="0">
                <a:sym typeface="Calibri"/>
              </a:rPr>
              <a:t> (SUPARCO) wishes to </a:t>
            </a:r>
            <a:r>
              <a:rPr lang="en-GB" dirty="0" smtClean="0">
                <a:sym typeface="Calibri"/>
              </a:rPr>
              <a:t>work </a:t>
            </a:r>
            <a:r>
              <a:rPr lang="en-GB" dirty="0">
                <a:sym typeface="Calibri"/>
              </a:rPr>
              <a:t>more closely with </a:t>
            </a:r>
            <a:r>
              <a:rPr lang="en-GB" dirty="0" smtClean="0">
                <a:sym typeface="Calibri"/>
              </a:rPr>
              <a:t>GEO, particularly in improving </a:t>
            </a:r>
            <a:r>
              <a:rPr lang="en-GB" dirty="0">
                <a:sym typeface="Calibri"/>
              </a:rPr>
              <a:t>water and air quality monitoring networks. </a:t>
            </a:r>
            <a:r>
              <a:rPr lang="en-GB" dirty="0">
                <a:solidFill>
                  <a:schemeClr val="accent1"/>
                </a:solidFill>
                <a:sym typeface="Calibri"/>
              </a:rPr>
              <a:t>Winter haze/smog (October-January) is of particular concern dues to health issues and impacts on agriculture (crop emergence phase</a:t>
            </a:r>
            <a:r>
              <a:rPr lang="en-GB" dirty="0" smtClean="0">
                <a:solidFill>
                  <a:schemeClr val="accent1"/>
                </a:solidFill>
                <a:sym typeface="Calibri"/>
              </a:rPr>
              <a:t>)</a:t>
            </a:r>
            <a:r>
              <a:rPr lang="en-GB" dirty="0">
                <a:solidFill>
                  <a:schemeClr val="accent1"/>
                </a:solidFill>
                <a:sym typeface="Calibri"/>
              </a:rPr>
              <a:t>;</a:t>
            </a:r>
            <a:endParaRPr lang="en-GB" dirty="0" smtClean="0">
              <a:solidFill>
                <a:schemeClr val="accent1"/>
              </a:solidFill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en-GB" dirty="0" smtClean="0">
                <a:sym typeface="Calibri"/>
              </a:rPr>
              <a:t>SUPARCO </a:t>
            </a:r>
            <a:r>
              <a:rPr lang="en-GB" dirty="0">
                <a:sym typeface="Calibri"/>
              </a:rPr>
              <a:t>developed several datasets, including a land cover atlas of Pakistan, </a:t>
            </a:r>
            <a:r>
              <a:rPr lang="en-GB" dirty="0" smtClean="0">
                <a:sym typeface="Calibri"/>
              </a:rPr>
              <a:t>to be </a:t>
            </a:r>
            <a:r>
              <a:rPr lang="en-GB" dirty="0" smtClean="0">
                <a:sym typeface="Calibri"/>
              </a:rPr>
              <a:t>brokered </a:t>
            </a:r>
            <a:r>
              <a:rPr lang="en-GB" dirty="0" smtClean="0">
                <a:sym typeface="Calibri"/>
              </a:rPr>
              <a:t>in </a:t>
            </a:r>
            <a:r>
              <a:rPr lang="en-GB" dirty="0">
                <a:sym typeface="Calibri"/>
              </a:rPr>
              <a:t>the GEOSS </a:t>
            </a:r>
            <a:r>
              <a:rPr lang="en-GB" dirty="0" smtClean="0">
                <a:sym typeface="Calibri"/>
              </a:rPr>
              <a:t>Platform</a:t>
            </a:r>
            <a:r>
              <a:rPr lang="en-GB" dirty="0">
                <a:sym typeface="Calibri"/>
              </a:rPr>
              <a:t>;</a:t>
            </a:r>
            <a:endParaRPr lang="en-GB" dirty="0" smtClean="0"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en-GB" dirty="0" smtClean="0">
                <a:sym typeface="Calibri"/>
              </a:rPr>
              <a:t>Pakistan </a:t>
            </a:r>
            <a:r>
              <a:rPr lang="en-GB" dirty="0">
                <a:sym typeface="Calibri"/>
              </a:rPr>
              <a:t>Remote Sensing Satellite (PRSS-1) </a:t>
            </a:r>
            <a:r>
              <a:rPr lang="en-GB" dirty="0" smtClean="0">
                <a:sym typeface="Calibri"/>
              </a:rPr>
              <a:t>to be launched in </a:t>
            </a:r>
            <a:r>
              <a:rPr lang="en-GB" dirty="0">
                <a:sym typeface="Calibri"/>
              </a:rPr>
              <a:t>2018, a dual-purpose Earth observing  multi-spectral </a:t>
            </a:r>
            <a:r>
              <a:rPr lang="en-GB" dirty="0" smtClean="0">
                <a:sym typeface="Calibri"/>
              </a:rPr>
              <a:t>and </a:t>
            </a:r>
            <a:r>
              <a:rPr lang="en-GB" dirty="0">
                <a:sym typeface="Calibri"/>
              </a:rPr>
              <a:t>optical </a:t>
            </a:r>
            <a:r>
              <a:rPr lang="en-GB" dirty="0" smtClean="0">
                <a:sym typeface="Calibri"/>
              </a:rPr>
              <a:t>imaging </a:t>
            </a:r>
            <a:r>
              <a:rPr lang="en-GB" dirty="0" smtClean="0">
                <a:sym typeface="Calibri"/>
              </a:rPr>
              <a:t>satellite;</a:t>
            </a:r>
            <a:endParaRPr lang="en-GB" dirty="0" smtClean="0"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en-GB" dirty="0">
                <a:sym typeface="Calibri"/>
              </a:rPr>
              <a:t>Pakistan would like to build an integrated information system for decision-making, and is interested in the open data cube </a:t>
            </a:r>
            <a:r>
              <a:rPr lang="en-GB" dirty="0" smtClean="0">
                <a:sym typeface="Calibri"/>
              </a:rPr>
              <a:t>concept, potentially a regional project with </a:t>
            </a:r>
            <a:r>
              <a:rPr lang="en-GB" dirty="0" smtClean="0">
                <a:sym typeface="Calibri"/>
              </a:rPr>
              <a:t>Afghanistan; and</a:t>
            </a:r>
            <a:endParaRPr lang="en-GB" dirty="0" smtClean="0"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rPr lang="en-GB" dirty="0">
                <a:sym typeface="Calibri"/>
              </a:rPr>
              <a:t>SUPARCO encouraged to consider joining CEOS.</a:t>
            </a: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 lang="en-US" sz="2400" dirty="0"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 lang="en-US" sz="2400" dirty="0">
              <a:sym typeface="Calibri"/>
            </a:endParaRPr>
          </a:p>
          <a:p>
            <a:pPr lvl="1">
              <a:spcBef>
                <a:spcPts val="500"/>
              </a:spcBef>
              <a:buSzPct val="100000"/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 lang="en-US" sz="2000" b="1" kern="0" dirty="0">
              <a:solidFill>
                <a:srgbClr val="005FA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4625" lvl="0" indent="-174625">
              <a:spcBef>
                <a:spcPts val="500"/>
              </a:spcBef>
              <a:buSzPct val="100000"/>
              <a:buFontTx/>
              <a:buChar char="•"/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 lang="en-US" sz="2000" b="1" i="1" kern="0" dirty="0">
              <a:solidFill>
                <a:srgbClr val="3595B7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-36512" y="1886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 smtClean="0">
                <a:solidFill>
                  <a:srgbClr val="1D324B"/>
                </a:solidFill>
                <a:latin typeface="Calibri" panose="020F0502020204030204" pitchFamily="34" charset="0"/>
              </a:rPr>
              <a:t>GEO </a:t>
            </a:r>
            <a:r>
              <a:rPr lang="en-US" altLang="ja-JP" sz="3600" b="1" dirty="0" smtClean="0">
                <a:solidFill>
                  <a:srgbClr val="1D324B"/>
                </a:solidFill>
                <a:latin typeface="Calibri" panose="020F0502020204030204" pitchFamily="34" charset="0"/>
              </a:rPr>
              <a:t>– UNOOSA Update, cont.</a:t>
            </a:r>
            <a:endParaRPr lang="en-US" sz="3600" b="1" dirty="0">
              <a:solidFill>
                <a:srgbClr val="1D324B"/>
              </a:solidFill>
              <a:latin typeface="Calibri" panose="020F050202020403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5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290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Madeline West</dc:creator>
  <cp:lastModifiedBy>Barbara Ryan</cp:lastModifiedBy>
  <cp:revision>86</cp:revision>
  <cp:lastPrinted>2018-02-28T04:12:44Z</cp:lastPrinted>
  <dcterms:created xsi:type="dcterms:W3CDTF">2017-08-25T15:25:00Z</dcterms:created>
  <dcterms:modified xsi:type="dcterms:W3CDTF">2018-04-23T23:41:18Z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1033-10.2.0.5908</vt:lpwstr>
  </property>
</Properties>
</file>