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61" r:id="rId3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16"/>
    <p:restoredTop sz="94756"/>
  </p:normalViewPr>
  <p:slideViewPr>
    <p:cSldViewPr>
      <p:cViewPr varScale="1">
        <p:scale>
          <a:sx n="51" d="100"/>
          <a:sy n="51" d="100"/>
        </p:scale>
        <p:origin x="1253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706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3622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SIT-33, 24-25 April 2018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/>
              <a:t>Title TBA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362200"/>
            <a:ext cx="7606811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3600" b="1" i="1" dirty="0" smtClean="0">
                <a:solidFill>
                  <a:srgbClr val="CCFF33"/>
                </a:solidFill>
                <a:latin typeface="+mj-lt"/>
              </a:rPr>
              <a:t>Discussion</a:t>
            </a:r>
            <a:r>
              <a:rPr lang="en-US" sz="3600" b="1" dirty="0" smtClean="0">
                <a:solidFill>
                  <a:srgbClr val="FFFFFF"/>
                </a:solidFill>
                <a:latin typeface="+mj-lt"/>
              </a:rPr>
              <a:t/>
            </a:r>
            <a:br>
              <a:rPr lang="en-US" sz="3600" b="1" dirty="0" smtClean="0">
                <a:solidFill>
                  <a:srgbClr val="FFFFFF"/>
                </a:solidFill>
                <a:latin typeface="+mj-lt"/>
              </a:rPr>
            </a:br>
            <a:r>
              <a:rPr lang="en-US" sz="3600" b="1" dirty="0" smtClean="0">
                <a:solidFill>
                  <a:srgbClr val="FFFFFF"/>
                </a:solidFill>
                <a:latin typeface="+mj-lt"/>
              </a:rPr>
              <a:t>Emerging and On-going Activities</a:t>
            </a:r>
            <a:endParaRPr sz="3600" b="1" dirty="0">
              <a:solidFill>
                <a:srgbClr val="FFFFFF"/>
              </a:solidFill>
              <a:latin typeface="+mj-lt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</a:p>
        </p:txBody>
      </p:sp>
      <p:sp>
        <p:nvSpPr>
          <p:cNvPr id="6" name="Shape 11"/>
          <p:cNvSpPr/>
          <p:nvPr/>
        </p:nvSpPr>
        <p:spPr>
          <a:xfrm>
            <a:off x="599342" y="3783011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="" val="1"/>
            </a:ext>
          </a:extLst>
        </p:spPr>
        <p:txBody>
          <a:bodyPr lIns="0" tIns="0" rIns="0" bIns="0"/>
          <a:lstStyle>
            <a:lvl1pPr defTabSz="457200">
              <a:defRPr>
                <a:solidFill>
                  <a:srgbClr val="002569"/>
                </a:solidFill>
              </a:defRPr>
            </a:lvl1pPr>
            <a:lvl2pPr indent="457200" defTabSz="457200">
              <a:defRPr>
                <a:solidFill>
                  <a:srgbClr val="002569"/>
                </a:solidFill>
              </a:defRPr>
            </a:lvl2pPr>
            <a:lvl3pPr indent="914400" defTabSz="457200">
              <a:defRPr>
                <a:solidFill>
                  <a:srgbClr val="002569"/>
                </a:solidFill>
              </a:defRPr>
            </a:lvl3pPr>
            <a:lvl4pPr indent="1371600" defTabSz="457200">
              <a:defRPr>
                <a:solidFill>
                  <a:srgbClr val="002569"/>
                </a:solidFill>
              </a:defRPr>
            </a:lvl4pPr>
            <a:lvl5pPr indent="1828800" defTabSz="457200">
              <a:defRPr>
                <a:solidFill>
                  <a:srgbClr val="002569"/>
                </a:solidFill>
              </a:defRPr>
            </a:lvl5pPr>
            <a:lvl6pPr indent="2286000" defTabSz="457200">
              <a:defRPr>
                <a:solidFill>
                  <a:srgbClr val="002569"/>
                </a:solidFill>
              </a:defRPr>
            </a:lvl6pPr>
            <a:lvl7pPr indent="2743200" defTabSz="457200">
              <a:defRPr>
                <a:solidFill>
                  <a:srgbClr val="002569"/>
                </a:solidFill>
              </a:defRPr>
            </a:lvl7pPr>
            <a:lvl8pPr indent="3200400" defTabSz="457200">
              <a:defRPr>
                <a:solidFill>
                  <a:srgbClr val="002569"/>
                </a:solidFill>
              </a:defRPr>
            </a:lvl8pPr>
            <a:lvl9pPr indent="3657600" defTabSz="457200">
              <a:defRPr>
                <a:solidFill>
                  <a:srgbClr val="002569"/>
                </a:solidFill>
              </a:defRPr>
            </a:lvl9pPr>
          </a:lstStyle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endParaRPr lang="en-AU" dirty="0" smtClean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</a:t>
            </a: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SIT-33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Session 5, </a:t>
            </a: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Item </a:t>
            </a:r>
            <a:r>
              <a:rPr lang="en-US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5.6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Boulder, CO, USA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24 – 25 April 2018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2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52400" y="1295400"/>
            <a:ext cx="8915400" cy="4724400"/>
          </a:xfrm>
        </p:spPr>
        <p:txBody>
          <a:bodyPr/>
          <a:lstStyle/>
          <a:p>
            <a:r>
              <a:rPr lang="en-US" sz="2400" dirty="0" smtClean="0"/>
              <a:t>What </a:t>
            </a:r>
            <a:r>
              <a:rPr lang="en-US" sz="2400" dirty="0"/>
              <a:t>are the requirements of new and emerging activities around aquatic ecosystems and freshwater observations from space? Can these be addressed by CEOS capabilities, and if so, should they? How</a:t>
            </a:r>
            <a:r>
              <a:rPr lang="en-US" sz="2400" dirty="0" smtClean="0"/>
              <a:t>?</a:t>
            </a:r>
          </a:p>
          <a:p>
            <a:endParaRPr lang="en-AU" sz="2400" dirty="0"/>
          </a:p>
          <a:p>
            <a:r>
              <a:rPr lang="en-US" sz="2400" dirty="0"/>
              <a:t>What are the next steps that CEOS can be taking in support of the Paris Declaration</a:t>
            </a:r>
            <a:r>
              <a:rPr lang="en-US" sz="2400" dirty="0" smtClean="0"/>
              <a:t>?</a:t>
            </a:r>
          </a:p>
          <a:p>
            <a:endParaRPr lang="en-AU" sz="2400" dirty="0"/>
          </a:p>
          <a:p>
            <a:r>
              <a:rPr lang="en-US" sz="2400" dirty="0"/>
              <a:t>How is CEOS engaging with the IPCC Inventories process?</a:t>
            </a:r>
            <a:endParaRPr lang="en-AU" sz="2400" dirty="0"/>
          </a:p>
          <a:p>
            <a:r>
              <a:rPr lang="en-US" sz="2400" dirty="0"/>
              <a:t>What, if any, new CEOS resources and Partnerships may be required to support engagement in these emerging activities?</a:t>
            </a:r>
            <a:r>
              <a:rPr lang="en-AU" sz="2400" dirty="0"/>
              <a:t> 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xmlns="" id="{C631139E-C6E7-3145-89C0-2E1C06280205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057400" y="76200"/>
            <a:ext cx="4953000" cy="914400"/>
          </a:xfrm>
        </p:spPr>
        <p:txBody>
          <a:bodyPr/>
          <a:lstStyle/>
          <a:p>
            <a:r>
              <a:rPr lang="en-US" sz="3200" b="1" dirty="0" smtClean="0"/>
              <a:t>Discussion</a:t>
            </a:r>
          </a:p>
          <a:p>
            <a:r>
              <a:rPr lang="en-US" b="1" dirty="0" smtClean="0">
                <a:solidFill>
                  <a:srgbClr val="92D050"/>
                </a:solidFill>
              </a:rPr>
              <a:t>Key Session Questions</a:t>
            </a:r>
            <a:endParaRPr lang="en-US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99849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8924</TotalTime>
  <Words>112</Words>
  <Application>Microsoft Office PowerPoint</Application>
  <PresentationFormat>On-screen Show (4:3)</PresentationFormat>
  <Paragraphs>16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2" baseType="lpstr">
      <vt:lpstr>Arial</vt:lpstr>
      <vt:lpstr>Arial Bold</vt:lpstr>
      <vt:lpstr>Avenir Roman</vt:lpstr>
      <vt:lpstr>Calibri</vt:lpstr>
      <vt:lpstr>Courier New</vt:lpstr>
      <vt:lpstr>Droid Serif</vt:lpstr>
      <vt:lpstr>Helvetica</vt:lpstr>
      <vt:lpstr>Proxima Nova Regular</vt:lpstr>
      <vt:lpstr>Wingdings</vt:lpstr>
      <vt:lpstr>Default</vt:lpstr>
      <vt:lpstr>Discussion Emerging and On-going Activities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Kerry Sawyer</cp:lastModifiedBy>
  <cp:revision>139</cp:revision>
  <dcterms:modified xsi:type="dcterms:W3CDTF">2018-04-23T11:33:00Z</dcterms:modified>
</cp:coreProperties>
</file>