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31.jpg" ContentType="image/jpg"/>
  <Override PartName="/ppt/media/image33.jpg" ContentType="image/jpg"/>
  <Override PartName="/ppt/media/image34.jpg" ContentType="image/jpg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3" r:id="rId2"/>
    <p:sldMasterId id="2147483665" r:id="rId3"/>
  </p:sldMasterIdLst>
  <p:notesMasterIdLst>
    <p:notesMasterId r:id="rId20"/>
  </p:notesMasterIdLst>
  <p:sldIdLst>
    <p:sldId id="256" r:id="rId4"/>
    <p:sldId id="292" r:id="rId5"/>
    <p:sldId id="293" r:id="rId6"/>
    <p:sldId id="278" r:id="rId7"/>
    <p:sldId id="277" r:id="rId8"/>
    <p:sldId id="265" r:id="rId9"/>
    <p:sldId id="266" r:id="rId10"/>
    <p:sldId id="282" r:id="rId11"/>
    <p:sldId id="283" r:id="rId12"/>
    <p:sldId id="273" r:id="rId13"/>
    <p:sldId id="279" r:id="rId14"/>
    <p:sldId id="285" r:id="rId15"/>
    <p:sldId id="286" r:id="rId16"/>
    <p:sldId id="280" r:id="rId17"/>
    <p:sldId id="289" r:id="rId18"/>
    <p:sldId id="269" r:id="rId19"/>
  </p:sldIdLst>
  <p:sldSz cx="9144000" cy="6858000" type="screen4x3"/>
  <p:notesSz cx="6807200" cy="9939338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CCECFF"/>
    <a:srgbClr val="FF99FF"/>
    <a:srgbClr val="FF9900"/>
    <a:srgbClr val="FFFFCC"/>
    <a:srgbClr val="1C3D78"/>
    <a:srgbClr val="009900"/>
    <a:srgbClr val="546C97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511" autoAdjust="0"/>
  </p:normalViewPr>
  <p:slideViewPr>
    <p:cSldViewPr>
      <p:cViewPr varScale="1">
        <p:scale>
          <a:sx n="75" d="100"/>
          <a:sy n="75" d="100"/>
        </p:scale>
        <p:origin x="104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07627" y="4721186"/>
            <a:ext cx="4991947" cy="4472702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8957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2455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The first order draft of 2019 IPCC Guidelines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15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4654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5656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JAXA </a:t>
            </a:r>
            <a:r>
              <a:rPr lang="en-US" altLang="ja-JP" dirty="0"/>
              <a:t>activities </a:t>
            </a:r>
            <a:r>
              <a:rPr kumimoji="0" lang="en-US" altLang="ja-JP" sz="2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will </a:t>
            </a:r>
            <a:r>
              <a:rPr lang="en-US" altLang="ja-JP" dirty="0"/>
              <a:t>focus on </a:t>
            </a:r>
            <a:r>
              <a:rPr kumimoji="0" lang="en-US" altLang="ja-JP" sz="2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contributing to Space-based GHG observation</a:t>
            </a:r>
            <a:endParaRPr lang="en-US" altLang="ja-JP" dirty="0"/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and GFOI</a:t>
            </a:r>
            <a:endParaRPr kumimoji="0" lang="ja-JP" altLang="en-US" sz="2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892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3037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2400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r>
              <a:rPr kumimoji="1" lang="en-US" altLang="ja-JP" sz="2400" dirty="0">
                <a:effectLst/>
                <a:latin typeface="+mn-lt"/>
                <a:ea typeface="+mn-ea"/>
                <a:cs typeface="+mn-cs"/>
                <a:sym typeface="Avenir Roman"/>
              </a:rPr>
              <a:t>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725B-1AB5-C546-B9D2-7F3C14DD68B0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0718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2400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r>
              <a:rPr kumimoji="1" lang="en-US" altLang="ja-JP" sz="2400" dirty="0">
                <a:effectLst/>
                <a:latin typeface="+mn-lt"/>
                <a:ea typeface="+mn-ea"/>
                <a:cs typeface="+mn-cs"/>
                <a:sym typeface="Avenir Roman"/>
              </a:rPr>
              <a:t>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725B-1AB5-C546-B9D2-7F3C14DD68B0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342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2400" dirty="0">
              <a:effectLst/>
              <a:latin typeface="+mn-lt"/>
              <a:ea typeface="+mn-ea"/>
              <a:cs typeface="+mn-cs"/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698908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7780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70419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defTabSz="363538">
              <a:buFont typeface="Wingdings" panose="05000000000000000000" pitchFamily="2" charset="2"/>
              <a:buNone/>
            </a:pPr>
            <a:endParaRPr kumimoji="1" lang="en-US" altLang="ja-JP" sz="2400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2321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8722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276600" y="515938"/>
            <a:ext cx="3390900" cy="25431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6899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3CF77E-52B8-4859-B3A0-14B121FD3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5EE3F25-FFB8-45A3-B29F-71051FF28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97F8-B5E0-4C3A-80ED-5F1C81D01750}" type="datetimeFigureOut">
              <a:rPr kumimoji="1" lang="ja-JP" altLang="en-US" smtClean="0"/>
              <a:t>2018/4/25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5A40A1D-766E-4396-B977-F195FB152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23A0D5-CCA3-45ED-BA66-C2EBCF288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C0CD-0DF7-447D-8423-14D54C6693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1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1E4B4C1-9BBB-4959-A56D-F320A6BD7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97F8-B5E0-4C3A-80ED-5F1C81D01750}" type="datetimeFigureOut">
              <a:rPr kumimoji="1" lang="ja-JP" altLang="en-US" smtClean="0"/>
              <a:t>2018/4/25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8C7156C-662C-42EE-8715-92E636AF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309832-B288-4167-B3B5-4C94F04CE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C0CD-0DF7-447D-8423-14D54C6693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12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B25C4A-4A6A-456C-B708-0FED6E919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63BB69-54BA-4712-B6E9-682E3B08F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2618DE9-C459-4B10-AA6F-964F67E8E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4CBE2B1-305D-4A0F-8660-5FCDEE443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97F8-B5E0-4C3A-80ED-5F1C81D01750}" type="datetimeFigureOut">
              <a:rPr kumimoji="1" lang="ja-JP" altLang="en-US" smtClean="0"/>
              <a:t>2018/4/25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E74AF30-3FB0-4D5C-BCFE-24F9664EC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9A2D461-029A-4401-8FFA-E5B4CE9F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C0CD-0DF7-447D-8423-14D54C6693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206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30B3CC-9A1E-41D5-A883-58D4BE23B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78B0BF6-C878-4B06-88C1-5905CC8EA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F7B4033-A561-4920-990F-A9C72BAA7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ECCCB2D-BC9C-48E5-A5CE-668029678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97F8-B5E0-4C3A-80ED-5F1C81D01750}" type="datetimeFigureOut">
              <a:rPr kumimoji="1" lang="ja-JP" altLang="en-US" smtClean="0"/>
              <a:t>2018/4/25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3698C49-7C01-4F93-A26A-C8F076FDE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6FD39E4-7E78-4552-8DEA-5486B0E8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C0CD-0DF7-447D-8423-14D54C6693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3441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2FAE39-C3A1-4D4B-B6BA-6842595AD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41135E4-C1E7-4834-A3A4-5F9071087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8AC01E-FBB0-4B30-BCCB-138B7908E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97F8-B5E0-4C3A-80ED-5F1C81D01750}" type="datetimeFigureOut">
              <a:rPr kumimoji="1" lang="ja-JP" altLang="en-US" smtClean="0"/>
              <a:t>2018/4/25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167A18-99C2-429A-8CB5-3ED769B17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1A4F37-D23E-473F-98A0-8D32DFA59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C0CD-0DF7-447D-8423-14D54C6693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5591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0B395A8-84BE-4BCD-A06F-C216C9654D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8ECB21B-E59D-4B31-B168-9DB121C9E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A74E3D-E5C4-4F3E-96A5-2B34F4B97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97F8-B5E0-4C3A-80ED-5F1C81D01750}" type="datetimeFigureOut">
              <a:rPr kumimoji="1" lang="ja-JP" altLang="en-US" smtClean="0"/>
              <a:t>2018/4/25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4259A5-3FE1-46CB-9110-B8B9B6ACA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A37F89-7ECE-4726-8233-90276B177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C0CD-0DF7-447D-8423-14D54C6693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931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79"/>
            <a:ext cx="7772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5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860">
              <a:spcBef>
                <a:spcPts val="4"/>
              </a:spcBef>
            </a:pPr>
            <a:r>
              <a:rPr lang="en-US" spc="-17"/>
              <a:t>Tsuneo </a:t>
            </a:r>
            <a:r>
              <a:rPr lang="en-US"/>
              <a:t>Matsunaga, Satellite Observation </a:t>
            </a:r>
            <a:r>
              <a:rPr lang="en-US" spc="-13"/>
              <a:t>Center, </a:t>
            </a:r>
            <a:r>
              <a:rPr lang="en-US" spc="-4"/>
              <a:t>National </a:t>
            </a:r>
            <a:r>
              <a:rPr lang="en-US"/>
              <a:t>Institute for Environmental Studies (NIES),</a:t>
            </a:r>
            <a:r>
              <a:rPr lang="en-US" spc="-56"/>
              <a:t> </a:t>
            </a:r>
            <a:r>
              <a:rPr lang="en-US"/>
              <a:t>Japan</a:t>
            </a:r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1103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3237" y="318523"/>
            <a:ext cx="5566219" cy="368434"/>
          </a:xfrm>
        </p:spPr>
        <p:txBody>
          <a:bodyPr lIns="0" tIns="0" rIns="0" bIns="0"/>
          <a:lstStyle>
            <a:lvl1pPr>
              <a:defRPr sz="2394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5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860">
              <a:spcBef>
                <a:spcPts val="4"/>
              </a:spcBef>
            </a:pPr>
            <a:r>
              <a:rPr lang="en-US" spc="-17"/>
              <a:t>Tsuneo </a:t>
            </a:r>
            <a:r>
              <a:rPr lang="en-US"/>
              <a:t>Matsunaga, Satellite Observation </a:t>
            </a:r>
            <a:r>
              <a:rPr lang="en-US" spc="-13"/>
              <a:t>Center, </a:t>
            </a:r>
            <a:r>
              <a:rPr lang="en-US" spc="-4"/>
              <a:t>National </a:t>
            </a:r>
            <a:r>
              <a:rPr lang="en-US"/>
              <a:t>Institute for Environmental Studies (NIES),</a:t>
            </a:r>
            <a:r>
              <a:rPr lang="en-US" spc="-56"/>
              <a:t> </a:t>
            </a:r>
            <a:r>
              <a:rPr lang="en-US"/>
              <a:t>Japan</a:t>
            </a:r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3170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62126" y="6330919"/>
            <a:ext cx="7819097" cy="230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62126" y="1087261"/>
            <a:ext cx="7819097" cy="230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3237" y="318523"/>
            <a:ext cx="5566219" cy="368434"/>
          </a:xfrm>
        </p:spPr>
        <p:txBody>
          <a:bodyPr lIns="0" tIns="0" rIns="0" bIns="0"/>
          <a:lstStyle>
            <a:lvl1pPr>
              <a:defRPr sz="2394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5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860">
              <a:spcBef>
                <a:spcPts val="4"/>
              </a:spcBef>
            </a:pPr>
            <a:r>
              <a:rPr lang="en-US" spc="-17"/>
              <a:t>Tsuneo </a:t>
            </a:r>
            <a:r>
              <a:rPr lang="en-US"/>
              <a:t>Matsunaga, Satellite Observation </a:t>
            </a:r>
            <a:r>
              <a:rPr lang="en-US" spc="-13"/>
              <a:t>Center, </a:t>
            </a:r>
            <a:r>
              <a:rPr lang="en-US" spc="-4"/>
              <a:t>National </a:t>
            </a:r>
            <a:r>
              <a:rPr lang="en-US"/>
              <a:t>Institute for Environmental Studies (NIES),</a:t>
            </a:r>
            <a:r>
              <a:rPr lang="en-US" spc="-56"/>
              <a:t> </a:t>
            </a:r>
            <a:r>
              <a:rPr lang="en-US"/>
              <a:t>Japan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6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3237" y="318523"/>
            <a:ext cx="5566219" cy="368434"/>
          </a:xfrm>
        </p:spPr>
        <p:txBody>
          <a:bodyPr lIns="0" tIns="0" rIns="0" bIns="0"/>
          <a:lstStyle>
            <a:lvl1pPr>
              <a:defRPr sz="2394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5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860">
              <a:spcBef>
                <a:spcPts val="4"/>
              </a:spcBef>
            </a:pPr>
            <a:r>
              <a:rPr lang="en-US" spc="-17"/>
              <a:t>Tsuneo </a:t>
            </a:r>
            <a:r>
              <a:rPr lang="en-US"/>
              <a:t>Matsunaga, Satellite Observation </a:t>
            </a:r>
            <a:r>
              <a:rPr lang="en-US" spc="-13"/>
              <a:t>Center, </a:t>
            </a:r>
            <a:r>
              <a:rPr lang="en-US" spc="-4"/>
              <a:t>National </a:t>
            </a:r>
            <a:r>
              <a:rPr lang="en-US"/>
              <a:t>Institute for Environmental Studies (NIES),</a:t>
            </a:r>
            <a:r>
              <a:rPr lang="en-US" spc="-56"/>
              <a:t> </a:t>
            </a:r>
            <a:r>
              <a:rPr lang="en-US"/>
              <a:t>Japan</a:t>
            </a:r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815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3124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SIT-33,</a:t>
            </a:r>
            <a:r>
              <a:rPr lang="en-AU" sz="1100" i="1" baseline="0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University of Colorado</a:t>
            </a: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, 24-26 Apr 2018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5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860">
              <a:spcBef>
                <a:spcPts val="4"/>
              </a:spcBef>
            </a:pPr>
            <a:r>
              <a:rPr lang="en-US" spc="-17"/>
              <a:t>Tsuneo </a:t>
            </a:r>
            <a:r>
              <a:rPr lang="en-US"/>
              <a:t>Matsunaga, Satellite Observation </a:t>
            </a:r>
            <a:r>
              <a:rPr lang="en-US" spc="-13"/>
              <a:t>Center, </a:t>
            </a:r>
            <a:r>
              <a:rPr lang="en-US" spc="-4"/>
              <a:t>National </a:t>
            </a:r>
            <a:r>
              <a:rPr lang="en-US"/>
              <a:t>Institute for Environmental Studies (NIES),</a:t>
            </a:r>
            <a:r>
              <a:rPr lang="en-US" spc="-56"/>
              <a:t> </a:t>
            </a:r>
            <a:r>
              <a:rPr lang="en-US"/>
              <a:t>Japan</a:t>
            </a:r>
            <a:endParaRPr lang="en-US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753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526B-900F-5A47-9059-B91BDBEF979E}" type="datetimeFigureOut">
              <a:rPr kumimoji="1" lang="ja-JP" altLang="en-US" smtClean="0"/>
              <a:t>2018/4/25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239000" y="6546850"/>
            <a:ext cx="1905000" cy="246221"/>
          </a:xfrm>
        </p:spPr>
        <p:txBody>
          <a:bodyPr/>
          <a:lstStyle/>
          <a:p>
            <a:fld id="{39C6FC07-3F76-2B47-A200-EB83A73F3AB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42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81859" y="260350"/>
            <a:ext cx="6400800" cy="685800"/>
          </a:xfrm>
          <a:prstGeom prst="rect">
            <a:avLst/>
          </a:prstGeom>
        </p:spPr>
        <p:txBody>
          <a:bodyPr/>
          <a:lstStyle>
            <a:lvl1pPr>
              <a:defRPr sz="1939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5"/>
            <a:ext cx="1905000" cy="2462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9CFEC-65BA-4CC5-BDB1-9C2411248E9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20525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9A97D8-7BCE-478D-A847-B39CF8B15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F5D2B1C2-DF55-4395-8517-DE93BFDBA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6FF4E0-DBC4-4EDD-A98E-6CDA97825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97F8-B5E0-4C3A-80ED-5F1C81D01750}" type="datetimeFigureOut">
              <a:rPr kumimoji="1" lang="ja-JP" altLang="en-US" smtClean="0"/>
              <a:t>2018/4/25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24AEF1-34DF-4B4E-B903-B9244EA72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249459-8F8F-4F66-98B1-24982EC96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C0CD-0DF7-447D-8423-14D54C6693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5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40B0E6-4C42-4508-8DC1-45D252C73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B22CFC-4443-43A6-8D10-D7E7B87CD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5DB1518-5253-4719-8853-C93A904C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97F8-B5E0-4C3A-80ED-5F1C81D01750}" type="datetimeFigureOut">
              <a:rPr kumimoji="1" lang="ja-JP" altLang="en-US" smtClean="0"/>
              <a:t>2018/4/25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71442A1-E004-41F5-B015-13EDF78D5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763F0E-C29A-419E-B015-244415B15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C0CD-0DF7-447D-8423-14D54C6693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53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0D1677-DF0E-49C3-8381-19F596B65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B9435A5-C752-45C0-8348-5321FBBC9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DC535A-6629-4F07-86C7-2EDA9A6B2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97F8-B5E0-4C3A-80ED-5F1C81D01750}" type="datetimeFigureOut">
              <a:rPr kumimoji="1" lang="ja-JP" altLang="en-US" smtClean="0"/>
              <a:t>2018/4/25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D98048-8982-402E-AEC4-98B401A84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7009F1-BE14-4476-8C24-F438CFA2B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C0CD-0DF7-447D-8423-14D54C6693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407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7199C6-3F03-4566-85B5-CE5B1681A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13921C-388C-4BFB-82D0-C68BD486AF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FA88A75-812B-4574-B4C4-8C2D216FB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144A32-224D-4E75-8471-071B4D03B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97F8-B5E0-4C3A-80ED-5F1C81D01750}" type="datetimeFigureOut">
              <a:rPr kumimoji="1" lang="ja-JP" altLang="en-US" smtClean="0"/>
              <a:t>2018/4/25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2536D18-D275-44EF-BD77-6C550E31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B05D268-F106-4DC0-8F07-EC58F573F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C0CD-0DF7-447D-8423-14D54C6693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601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07596B-A3FD-4CE7-A91F-BDD5B508C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755629E-F112-4A29-8209-464390330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696CC81-1287-49CA-8CB2-09E20CD1D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70AFC23-DBB5-4BF8-8636-0D2968C3EC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2276B73-3475-49BB-B3F3-F696621D34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00095BF-5123-43DA-AE30-BE786CFDB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97F8-B5E0-4C3A-80ED-5F1C81D01750}" type="datetimeFigureOut">
              <a:rPr kumimoji="1" lang="ja-JP" altLang="en-US" smtClean="0"/>
              <a:t>2018/4/25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C3CFED9-C96E-42F4-84F8-EFCDEFB85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89E5F3F-D624-4A69-838E-4F369FB71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C0CD-0DF7-447D-8423-14D54C6693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15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1A4DA25-B8C0-4BAF-9670-DAADF500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1A04894-3000-4CDE-B26C-A74342CFD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8CCA5C-3CDB-4ADE-9427-9CEB150545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F97F8-B5E0-4C3A-80ED-5F1C81D01750}" type="datetimeFigureOut">
              <a:rPr kumimoji="1" lang="ja-JP" altLang="en-US" smtClean="0"/>
              <a:t>2018/4/25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7283DB-C63D-41A8-B06C-06A25E10B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F769DC-4DD3-4E78-8F7E-F2B905843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1C0CD-0DF7-447D-8423-14D54C6693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94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62126" y="6330919"/>
            <a:ext cx="7819097" cy="230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3237" y="318523"/>
            <a:ext cx="556621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8943" y="1310451"/>
            <a:ext cx="760611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201036" y="6373099"/>
            <a:ext cx="5206759" cy="1315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5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860">
              <a:spcBef>
                <a:spcPts val="4"/>
              </a:spcBef>
            </a:pPr>
            <a:r>
              <a:rPr lang="en-US" spc="-17"/>
              <a:t>Tsuneo </a:t>
            </a:r>
            <a:r>
              <a:rPr lang="en-US"/>
              <a:t>Matsunaga, Satellite Observation </a:t>
            </a:r>
            <a:r>
              <a:rPr lang="en-US" spc="-13"/>
              <a:t>Center, </a:t>
            </a:r>
            <a:r>
              <a:rPr lang="en-US" spc="-4"/>
              <a:t>National </a:t>
            </a:r>
            <a:r>
              <a:rPr lang="en-US"/>
              <a:t>Institute for Environmental Studies (NIES),</a:t>
            </a:r>
            <a:r>
              <a:rPr lang="en-US" spc="-56"/>
              <a:t> </a:t>
            </a:r>
            <a:r>
              <a:rPr lang="en-US"/>
              <a:t>Japan</a:t>
            </a:r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39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39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280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90952">
        <a:defRPr>
          <a:latin typeface="+mn-lt"/>
          <a:ea typeface="+mn-ea"/>
          <a:cs typeface="+mn-cs"/>
        </a:defRPr>
      </a:lvl2pPr>
      <a:lvl3pPr marL="781903">
        <a:defRPr>
          <a:latin typeface="+mn-lt"/>
          <a:ea typeface="+mn-ea"/>
          <a:cs typeface="+mn-cs"/>
        </a:defRPr>
      </a:lvl3pPr>
      <a:lvl4pPr marL="1172855">
        <a:defRPr>
          <a:latin typeface="+mn-lt"/>
          <a:ea typeface="+mn-ea"/>
          <a:cs typeface="+mn-cs"/>
        </a:defRPr>
      </a:lvl4pPr>
      <a:lvl5pPr marL="1563807">
        <a:defRPr>
          <a:latin typeface="+mn-lt"/>
          <a:ea typeface="+mn-ea"/>
          <a:cs typeface="+mn-cs"/>
        </a:defRPr>
      </a:lvl5pPr>
      <a:lvl6pPr marL="1954759">
        <a:defRPr>
          <a:latin typeface="+mn-lt"/>
          <a:ea typeface="+mn-ea"/>
          <a:cs typeface="+mn-cs"/>
        </a:defRPr>
      </a:lvl6pPr>
      <a:lvl7pPr marL="2345710">
        <a:defRPr>
          <a:latin typeface="+mn-lt"/>
          <a:ea typeface="+mn-ea"/>
          <a:cs typeface="+mn-cs"/>
        </a:defRPr>
      </a:lvl7pPr>
      <a:lvl8pPr marL="2736662">
        <a:defRPr>
          <a:latin typeface="+mn-lt"/>
          <a:ea typeface="+mn-ea"/>
          <a:cs typeface="+mn-cs"/>
        </a:defRPr>
      </a:lvl8pPr>
      <a:lvl9pPr marL="312761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90952">
        <a:defRPr>
          <a:latin typeface="+mn-lt"/>
          <a:ea typeface="+mn-ea"/>
          <a:cs typeface="+mn-cs"/>
        </a:defRPr>
      </a:lvl2pPr>
      <a:lvl3pPr marL="781903">
        <a:defRPr>
          <a:latin typeface="+mn-lt"/>
          <a:ea typeface="+mn-ea"/>
          <a:cs typeface="+mn-cs"/>
        </a:defRPr>
      </a:lvl3pPr>
      <a:lvl4pPr marL="1172855">
        <a:defRPr>
          <a:latin typeface="+mn-lt"/>
          <a:ea typeface="+mn-ea"/>
          <a:cs typeface="+mn-cs"/>
        </a:defRPr>
      </a:lvl4pPr>
      <a:lvl5pPr marL="1563807">
        <a:defRPr>
          <a:latin typeface="+mn-lt"/>
          <a:ea typeface="+mn-ea"/>
          <a:cs typeface="+mn-cs"/>
        </a:defRPr>
      </a:lvl5pPr>
      <a:lvl6pPr marL="1954759">
        <a:defRPr>
          <a:latin typeface="+mn-lt"/>
          <a:ea typeface="+mn-ea"/>
          <a:cs typeface="+mn-cs"/>
        </a:defRPr>
      </a:lvl6pPr>
      <a:lvl7pPr marL="2345710">
        <a:defRPr>
          <a:latin typeface="+mn-lt"/>
          <a:ea typeface="+mn-ea"/>
          <a:cs typeface="+mn-cs"/>
        </a:defRPr>
      </a:lvl7pPr>
      <a:lvl8pPr marL="2736662">
        <a:defRPr>
          <a:latin typeface="+mn-lt"/>
          <a:ea typeface="+mn-ea"/>
          <a:cs typeface="+mn-cs"/>
        </a:defRPr>
      </a:lvl8pPr>
      <a:lvl9pPr marL="312761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30.png"/><Relationship Id="rId7" Type="http://schemas.openxmlformats.org/officeDocument/2006/relationships/hyperlink" Target="http://www.nies.go.jp/soc/en/document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664469"/>
            <a:ext cx="82164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FFFFFF"/>
                </a:solidFill>
                <a:latin typeface="+mj-lt"/>
              </a:rPr>
              <a:t>UNFCCC/IPCC Engagement Update</a:t>
            </a:r>
            <a:br>
              <a:rPr lang="en-US" sz="3600" dirty="0">
                <a:solidFill>
                  <a:srgbClr val="FFFFFF"/>
                </a:solidFill>
                <a:latin typeface="+mj-lt"/>
              </a:rPr>
            </a:br>
            <a:endParaRPr sz="3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Akiko Suzuki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Japan Aerospace Exploration Agency (JAXA)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SIT</a:t>
            </a: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-33 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</a:t>
            </a: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Strategic </a:t>
            </a: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Implementation Team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University of Colorado, Boulder, USA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24</a:t>
            </a:r>
            <a:r>
              <a:rPr lang="en-AU" baseline="30000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April 2018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25A1FE69-83DA-4355-956F-675E6BD77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636" y="1388653"/>
            <a:ext cx="1285017" cy="1659347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017616D-12DC-42B2-ABBF-D99F5648D32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763000" y="6594515"/>
            <a:ext cx="304800" cy="187285"/>
          </a:xfrm>
        </p:spPr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5" name="コンテンツ プレースホルダー 3">
            <a:extLst>
              <a:ext uri="{FF2B5EF4-FFF2-40B4-BE49-F238E27FC236}">
                <a16:creationId xmlns:a16="http://schemas.microsoft.com/office/drawing/2014/main" id="{8FF4BDAA-802E-407A-8925-EE4B65A75E7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0" y="291557"/>
            <a:ext cx="6400800" cy="533400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n-US" altLang="ja-JP" sz="2800" dirty="0"/>
              <a:t>Candidate for Vice Chair of WGCV</a:t>
            </a:r>
            <a:endParaRPr kumimoji="1" lang="ja-JP" altLang="en-US" sz="2800" dirty="0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8207D9A5-B691-4633-A286-C38AA0A82124}"/>
              </a:ext>
            </a:extLst>
          </p:cNvPr>
          <p:cNvSpPr txBox="1">
            <a:spLocks/>
          </p:cNvSpPr>
          <p:nvPr/>
        </p:nvSpPr>
        <p:spPr>
          <a:xfrm>
            <a:off x="47739" y="1358357"/>
            <a:ext cx="7572261" cy="179863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None/>
            </a:pPr>
            <a:r>
              <a:rPr kumimoji="1" lang="en-US" altLang="ja-JP" u="sng" dirty="0">
                <a:solidFill>
                  <a:srgbClr val="1C3D78"/>
                </a:solidFill>
              </a:rPr>
              <a:t>Dr. </a:t>
            </a:r>
            <a:r>
              <a:rPr kumimoji="1" lang="en-US" altLang="ja-JP" u="sng" dirty="0" err="1">
                <a:solidFill>
                  <a:srgbClr val="1C3D78"/>
                </a:solidFill>
              </a:rPr>
              <a:t>Kuze</a:t>
            </a:r>
            <a:r>
              <a:rPr kumimoji="1" lang="en-US" altLang="ja-JP" u="sng" dirty="0">
                <a:solidFill>
                  <a:srgbClr val="1C3D78"/>
                </a:solidFill>
              </a:rPr>
              <a:t>/JAXA: Candidate for vice chair of WGCV.</a:t>
            </a:r>
            <a:r>
              <a:rPr kumimoji="1" lang="en-US" altLang="ja-JP" dirty="0">
                <a:solidFill>
                  <a:srgbClr val="1C3D78"/>
                </a:solidFill>
              </a:rPr>
              <a:t>  </a:t>
            </a:r>
          </a:p>
          <a:p>
            <a:pPr defTabSz="914400">
              <a:buFont typeface="Wingdings" panose="05000000000000000000" pitchFamily="2" charset="2"/>
              <a:buChar char="ü"/>
            </a:pPr>
            <a:r>
              <a:rPr kumimoji="1" lang="en-US" altLang="ja-JP" sz="1800" dirty="0">
                <a:solidFill>
                  <a:srgbClr val="1C3D78"/>
                </a:solidFill>
              </a:rPr>
              <a:t>Has worked for the Greenhouse gases Observing Satellite (GOSAT) project </a:t>
            </a:r>
            <a:r>
              <a:rPr kumimoji="1" lang="en-US" altLang="ja-JP" sz="1800" dirty="0">
                <a:solidFill>
                  <a:srgbClr val="FF0000"/>
                </a:solidFill>
              </a:rPr>
              <a:t>for 15 years </a:t>
            </a:r>
            <a:r>
              <a:rPr kumimoji="1" lang="en-US" altLang="ja-JP" sz="1800" dirty="0">
                <a:solidFill>
                  <a:srgbClr val="1C3D78"/>
                </a:solidFill>
              </a:rPr>
              <a:t>for </a:t>
            </a:r>
            <a:r>
              <a:rPr kumimoji="1" lang="en-US" altLang="ja-JP" sz="1800" dirty="0">
                <a:solidFill>
                  <a:srgbClr val="FF0000"/>
                </a:solidFill>
              </a:rPr>
              <a:t>developing on-board instruments, calibrations and operation,</a:t>
            </a:r>
            <a:r>
              <a:rPr kumimoji="1" lang="en-US" altLang="ja-JP" sz="1800" dirty="0">
                <a:solidFill>
                  <a:srgbClr val="1C3D78"/>
                </a:solidFill>
              </a:rPr>
              <a:t> Level 0-1 processing of GOSAT data and the GOSAT Level 1 products. </a:t>
            </a:r>
          </a:p>
          <a:p>
            <a:pPr defTabSz="914400">
              <a:buFont typeface="Wingdings" panose="05000000000000000000" pitchFamily="2" charset="2"/>
              <a:buChar char="ü"/>
            </a:pPr>
            <a:r>
              <a:rPr kumimoji="1" lang="en-US" altLang="ja-JP" sz="1800" dirty="0">
                <a:solidFill>
                  <a:srgbClr val="1C3D78"/>
                </a:solidFill>
              </a:rPr>
              <a:t>Will lead WGCV with his </a:t>
            </a:r>
            <a:r>
              <a:rPr kumimoji="1" lang="en-US" altLang="ja-JP" sz="1800" dirty="0">
                <a:solidFill>
                  <a:srgbClr val="FF0000"/>
                </a:solidFill>
              </a:rPr>
              <a:t>expertise of Cal/Val</a:t>
            </a:r>
            <a:r>
              <a:rPr kumimoji="1" lang="en-US" altLang="ja-JP" sz="1800" dirty="0">
                <a:solidFill>
                  <a:srgbClr val="1C3D78"/>
                </a:solidFill>
              </a:rPr>
              <a:t> from GOSAT-OCO-2 cooperation and future cooperation with ESA, CNES and DLR.   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05C7241-F5C3-46F3-905F-C9D14FAB2EA9}"/>
              </a:ext>
            </a:extLst>
          </p:cNvPr>
          <p:cNvSpPr txBox="1"/>
          <p:nvPr/>
        </p:nvSpPr>
        <p:spPr>
          <a:xfrm>
            <a:off x="6400800" y="1358357"/>
            <a:ext cx="259043" cy="369330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B</a:t>
            </a:r>
            <a:endParaRPr kumimoji="0" lang="ja-JP" altLang="en-US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9DBE5C28-4426-42CC-B41C-DF5FE676FDD1}"/>
              </a:ext>
            </a:extLst>
          </p:cNvPr>
          <p:cNvSpPr txBox="1">
            <a:spLocks/>
          </p:cNvSpPr>
          <p:nvPr/>
        </p:nvSpPr>
        <p:spPr>
          <a:xfrm>
            <a:off x="213819" y="3640157"/>
            <a:ext cx="8654897" cy="2362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None/>
            </a:pPr>
            <a:r>
              <a:rPr kumimoji="1" lang="en-US" altLang="ja-JP" sz="1800" dirty="0">
                <a:solidFill>
                  <a:srgbClr val="1C3D78"/>
                </a:solidFill>
              </a:rPr>
              <a:t>His interests are;</a:t>
            </a:r>
          </a:p>
          <a:p>
            <a:pPr lvl="1" defTabSz="914400">
              <a:buFont typeface="Wingdings" panose="05000000000000000000" pitchFamily="2" charset="2"/>
              <a:buChar char="ü"/>
            </a:pPr>
            <a:r>
              <a:rPr kumimoji="1" lang="en-US" altLang="ja-JP" sz="1800" dirty="0">
                <a:solidFill>
                  <a:srgbClr val="1C3D78"/>
                </a:solidFill>
              </a:rPr>
              <a:t>Demonstrating reliability of remote sensing from space for newly-retrieved geophysical parameters.</a:t>
            </a:r>
          </a:p>
          <a:p>
            <a:pPr lvl="1" defTabSz="914400">
              <a:buFont typeface="Wingdings" panose="05000000000000000000" pitchFamily="2" charset="2"/>
              <a:buChar char="ü"/>
            </a:pPr>
            <a:r>
              <a:rPr kumimoji="1" lang="en-US" altLang="ja-JP" sz="1800" dirty="0">
                <a:solidFill>
                  <a:srgbClr val="1C3D78"/>
                </a:solidFill>
              </a:rPr>
              <a:t>Interpretation of the data from the near-future satellites with unique instrument designs from different space agencies.</a:t>
            </a:r>
          </a:p>
          <a:p>
            <a:pPr lvl="1" defTabSz="914400">
              <a:buFont typeface="Wingdings" panose="05000000000000000000" pitchFamily="2" charset="2"/>
              <a:buChar char="ü"/>
            </a:pPr>
            <a:r>
              <a:rPr kumimoji="1" lang="en-US" altLang="ja-JP" sz="1800" dirty="0">
                <a:solidFill>
                  <a:srgbClr val="1C3D78"/>
                </a:solidFill>
              </a:rPr>
              <a:t>Validation of vertical profiles of atmospheric constituents using airplanes and balloons in addition to ground measurements.</a:t>
            </a:r>
          </a:p>
          <a:p>
            <a:pPr lvl="1" defTabSz="914400">
              <a:buFont typeface="Wingdings" panose="05000000000000000000" pitchFamily="2" charset="2"/>
              <a:buChar char="ü"/>
            </a:pPr>
            <a:endParaRPr kumimoji="1" lang="en-US" altLang="ja-JP" sz="1800" dirty="0">
              <a:solidFill>
                <a:srgbClr val="1C3D78"/>
              </a:solidFill>
            </a:endParaRPr>
          </a:p>
          <a:p>
            <a:pPr defTabSz="914400">
              <a:buFont typeface="Wingdings" panose="05000000000000000000" pitchFamily="2" charset="2"/>
              <a:buChar char="ü"/>
            </a:pPr>
            <a:endParaRPr kumimoji="1" lang="en-US" altLang="ja-JP" sz="1800" dirty="0">
              <a:solidFill>
                <a:srgbClr val="1C3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322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A0D6BA1-9598-4087-B41C-28F634CF0DA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36F9DA9-BED1-4B94-9DF5-FFA3E600038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828800" y="228600"/>
            <a:ext cx="5715000" cy="533400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Expert comments to the draft of IPCC Guidelines</a:t>
            </a:r>
            <a:endParaRPr kumimoji="1" lang="ja-JP" altLang="en-US" dirty="0"/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2E18A56C-C47F-43F5-8DE4-17BB6655A4FA}"/>
              </a:ext>
            </a:extLst>
          </p:cNvPr>
          <p:cNvSpPr txBox="1">
            <a:spLocks/>
          </p:cNvSpPr>
          <p:nvPr/>
        </p:nvSpPr>
        <p:spPr>
          <a:xfrm>
            <a:off x="152400" y="1295400"/>
            <a:ext cx="8763000" cy="4572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363538">
              <a:buNone/>
            </a:pPr>
            <a:r>
              <a:rPr kumimoji="1" lang="ja-JP" altLang="en-US" sz="1800" b="1" dirty="0"/>
              <a:t>❖</a:t>
            </a:r>
            <a:r>
              <a:rPr kumimoji="1" lang="en-US" altLang="ja-JP" sz="1800" b="1" dirty="0"/>
              <a:t>	Expert Review on First Order Draft (FOD) of 2019 Refinement to  the 2006 	IPCC Guidelines for National Greenhouse Gas Inventories						</a:t>
            </a:r>
            <a:r>
              <a:rPr kumimoji="1" lang="en-US" altLang="ja-JP" sz="1800" dirty="0"/>
              <a:t>(December 4, 2017 – February 11, 2018)</a:t>
            </a:r>
          </a:p>
          <a:p>
            <a:pPr marL="0" indent="0" defTabSz="363538">
              <a:buNone/>
            </a:pPr>
            <a:endParaRPr kumimoji="1" lang="en-US" altLang="ja-JP" sz="1800" dirty="0"/>
          </a:p>
          <a:p>
            <a:pPr marL="361950" indent="-361950" defTabSz="914400">
              <a:buNone/>
            </a:pPr>
            <a:r>
              <a:rPr kumimoji="1" lang="en-US" altLang="ja-JP" sz="1800" dirty="0"/>
              <a:t>	JAXA submitted comments:</a:t>
            </a:r>
          </a:p>
          <a:p>
            <a:pPr marL="361950" indent="-361950" defTabSz="914400">
              <a:buNone/>
            </a:pPr>
            <a:endParaRPr kumimoji="1" lang="en-US" altLang="ja-JP" sz="1800" dirty="0"/>
          </a:p>
          <a:p>
            <a:pPr lvl="1" defTabSz="914400"/>
            <a:r>
              <a:rPr kumimoji="1" lang="en-US" altLang="ja-JP" sz="1600" dirty="0"/>
              <a:t>A series of GHG monitoring satellites on orbit in operation.</a:t>
            </a:r>
          </a:p>
          <a:p>
            <a:pPr lvl="1" defTabSz="914400"/>
            <a:r>
              <a:rPr kumimoji="1" lang="en-US" altLang="ja-JP" sz="1600" dirty="0"/>
              <a:t>Their observations and the result data available openly and freely.</a:t>
            </a:r>
          </a:p>
          <a:p>
            <a:pPr lvl="1" defTabSz="914400"/>
            <a:r>
              <a:rPr kumimoji="1" lang="en-US" altLang="ja-JP" sz="1600" dirty="0"/>
              <a:t>Continuity of future GHG satellite missions in next decade.</a:t>
            </a:r>
          </a:p>
          <a:p>
            <a:pPr lvl="1" defTabSz="914400"/>
            <a:r>
              <a:rPr kumimoji="1" lang="en-US" altLang="ja-JP" sz="1600" dirty="0"/>
              <a:t>Importance of high quality GHG information integrated with ground based measurements and models in supporting a monitoring and verification system  for NDCs and stocktaking, and CEOS and CGMS started activity to define an optimum constellation of satellites to meet requirements of such a monitoring and verification system.</a:t>
            </a:r>
          </a:p>
          <a:p>
            <a:pPr lvl="1" defTabSz="914400"/>
            <a:r>
              <a:rPr kumimoji="1" lang="en-US" altLang="ja-JP" sz="1600" dirty="0"/>
              <a:t>Further engagement of partnerships/collaboration: CEOS/CGMS for the space component aspects; GEO/WMO on the broader framework; GCOS, UNFCCC and IPCC in better defining the role for space-based observation in the inventory guidelines process.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489B033-BC52-4793-98C5-A90E645AE5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DF2F8"/>
              </a:clrFrom>
              <a:clrTo>
                <a:srgbClr val="EDF2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2799" y="1824388"/>
            <a:ext cx="1600201" cy="144780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BABA0CB-A20B-4FC5-A14F-798B8A467647}"/>
              </a:ext>
            </a:extLst>
          </p:cNvPr>
          <p:cNvSpPr/>
          <p:nvPr/>
        </p:nvSpPr>
        <p:spPr>
          <a:xfrm>
            <a:off x="457200" y="3081688"/>
            <a:ext cx="8458200" cy="3319112"/>
          </a:xfrm>
          <a:prstGeom prst="rect">
            <a:avLst/>
          </a:prstGeom>
          <a:noFill/>
          <a:ln w="12700" cap="flat">
            <a:solidFill>
              <a:srgbClr val="1C3D78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563828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425954" y="3189678"/>
            <a:ext cx="2032965" cy="2829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defTabSz="781903" rtl="0"/>
            <a:endParaRPr kumimoji="1" sz="153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60241" y="3224934"/>
            <a:ext cx="1917688" cy="27144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defTabSz="781903" rtl="0"/>
            <a:endParaRPr kumimoji="1" sz="153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56167" y="3220865"/>
            <a:ext cx="1925453" cy="2721480"/>
          </a:xfrm>
          <a:custGeom>
            <a:avLst/>
            <a:gdLst/>
            <a:ahLst/>
            <a:cxnLst/>
            <a:rect l="l" t="t" r="r" b="b"/>
            <a:pathLst>
              <a:path w="2251709" h="3182620">
                <a:moveTo>
                  <a:pt x="0" y="0"/>
                </a:moveTo>
                <a:lnTo>
                  <a:pt x="2251116" y="0"/>
                </a:lnTo>
                <a:lnTo>
                  <a:pt x="2251116" y="3182504"/>
                </a:lnTo>
                <a:lnTo>
                  <a:pt x="0" y="3182504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l" defTabSz="781903" rtl="0"/>
            <a:endParaRPr kumimoji="1" sz="153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19823" y="3189677"/>
            <a:ext cx="2050735" cy="28575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defTabSz="781903" rtl="0"/>
            <a:endParaRPr kumimoji="1" sz="153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53766" y="3224934"/>
            <a:ext cx="1935528" cy="27397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defTabSz="781903" rtl="0"/>
            <a:endParaRPr kumimoji="1" sz="153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49695" y="3220863"/>
            <a:ext cx="1942829" cy="2747001"/>
          </a:xfrm>
          <a:custGeom>
            <a:avLst/>
            <a:gdLst/>
            <a:ahLst/>
            <a:cxnLst/>
            <a:rect l="l" t="t" r="r" b="b"/>
            <a:pathLst>
              <a:path w="2272029" h="3212465">
                <a:moveTo>
                  <a:pt x="0" y="0"/>
                </a:moveTo>
                <a:lnTo>
                  <a:pt x="2271743" y="0"/>
                </a:lnTo>
                <a:lnTo>
                  <a:pt x="2271743" y="3211857"/>
                </a:lnTo>
                <a:lnTo>
                  <a:pt x="0" y="3211857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l" defTabSz="781903" rtl="0"/>
            <a:endParaRPr kumimoji="1" sz="153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93237" y="678288"/>
            <a:ext cx="2372336" cy="36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dirty="0"/>
              <a:t>About</a:t>
            </a:r>
            <a:r>
              <a:rPr spc="-90" dirty="0"/>
              <a:t> </a:t>
            </a:r>
            <a:r>
              <a:rPr dirty="0"/>
              <a:t>Guidebook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27290" y="1413931"/>
            <a:ext cx="3360039" cy="1184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8915" marR="4344" indent="-228055" algn="l" defTabSz="781903" rtl="0">
              <a:lnSpc>
                <a:spcPct val="99500"/>
              </a:lnSpc>
              <a:buClr>
                <a:srgbClr val="FF6600"/>
              </a:buClr>
              <a:buFontTx/>
              <a:buChar char="✓"/>
              <a:tabLst>
                <a:tab pos="242173" algn="l"/>
              </a:tabLst>
            </a:pPr>
            <a:r>
              <a:rPr kumimoji="1" sz="1539" kern="1200" spc="-86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To </a:t>
            </a:r>
            <a:r>
              <a:rPr kumimoji="1" sz="1539" kern="1200" spc="-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promote </a:t>
            </a:r>
            <a:r>
              <a:rPr kumimoji="1" sz="1539" kern="1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the </a:t>
            </a:r>
            <a:r>
              <a:rPr kumimoji="1" sz="1539" kern="1200" spc="-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use of </a:t>
            </a:r>
            <a:r>
              <a:rPr kumimoji="1" sz="1539" kern="1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satellite </a:t>
            </a:r>
            <a:r>
              <a:rPr kumimoji="1" sz="1539" kern="1200" spc="-38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GHG  </a:t>
            </a:r>
            <a:r>
              <a:rPr kumimoji="1" sz="1539" kern="1200" spc="-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data and </a:t>
            </a:r>
            <a:r>
              <a:rPr kumimoji="1" sz="1539" kern="1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contribute to </a:t>
            </a:r>
            <a:r>
              <a:rPr kumimoji="1" sz="1539" b="1" kern="1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2019  </a:t>
            </a:r>
            <a:r>
              <a:rPr kumimoji="1" sz="1539" b="1" kern="1200" spc="-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Refinement </a:t>
            </a:r>
            <a:r>
              <a:rPr kumimoji="1" sz="1539" b="1" kern="1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to the </a:t>
            </a:r>
            <a:r>
              <a:rPr kumimoji="1" sz="1539" b="1" kern="1200" spc="-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2006 </a:t>
            </a:r>
            <a:r>
              <a:rPr kumimoji="1" sz="1539" b="1" kern="1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IPCC  Guidelines for </a:t>
            </a:r>
            <a:r>
              <a:rPr kumimoji="1" sz="1539" b="1" kern="1200" spc="-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National  </a:t>
            </a:r>
            <a:r>
              <a:rPr kumimoji="1" sz="1539" b="1" kern="1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Greenhouse Gas</a:t>
            </a:r>
            <a:r>
              <a:rPr kumimoji="1" sz="1539" b="1" kern="1200" spc="-9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1" sz="1539" b="1" kern="1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Inventories.</a:t>
            </a:r>
            <a:endParaRPr kumimoji="1" sz="1539" kern="12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7289" y="2813746"/>
            <a:ext cx="1470425" cy="698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630" indent="-230770" algn="l" defTabSz="781903" rtl="0">
              <a:buClr>
                <a:srgbClr val="FF6600"/>
              </a:buClr>
              <a:buFontTx/>
              <a:buChar char="✓"/>
              <a:tabLst>
                <a:tab pos="242173" algn="l"/>
              </a:tabLst>
            </a:pPr>
            <a:r>
              <a:rPr kumimoji="1" sz="1539" kern="1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Schedule</a:t>
            </a:r>
            <a:endParaRPr kumimoji="1" sz="1539" kern="120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361629" lvl="1" indent="-122715" algn="l" defTabSz="781903" rtl="0">
              <a:lnSpc>
                <a:spcPts val="1821"/>
              </a:lnSpc>
              <a:spcBef>
                <a:spcPts val="34"/>
              </a:spcBef>
              <a:buFontTx/>
              <a:buChar char="•"/>
              <a:tabLst>
                <a:tab pos="362173" algn="l"/>
              </a:tabLst>
            </a:pPr>
            <a:r>
              <a:rPr kumimoji="1" sz="1539" kern="1200" spc="-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Draft</a:t>
            </a:r>
            <a:endParaRPr kumimoji="1" sz="1539" kern="120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361629" lvl="1" indent="-122715" algn="l" defTabSz="781903" rtl="0">
              <a:lnSpc>
                <a:spcPts val="1821"/>
              </a:lnSpc>
              <a:buFontTx/>
              <a:buChar char="•"/>
              <a:tabLst>
                <a:tab pos="362173" algn="l"/>
              </a:tabLst>
            </a:pPr>
            <a:r>
              <a:rPr kumimoji="1" sz="1539" kern="1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Open</a:t>
            </a:r>
            <a:r>
              <a:rPr kumimoji="1" sz="1539" kern="1200" spc="-9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1" sz="1539" kern="1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review</a:t>
            </a:r>
            <a:endParaRPr kumimoji="1" sz="1539" kern="12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13478" y="3052619"/>
            <a:ext cx="1293409" cy="698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algn="l" defTabSz="781903" rtl="0">
              <a:lnSpc>
                <a:spcPts val="1821"/>
              </a:lnSpc>
            </a:pPr>
            <a:r>
              <a:rPr kumimoji="1" sz="1539" kern="1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= Oct.</a:t>
            </a:r>
            <a:r>
              <a:rPr kumimoji="1" sz="1539" kern="1200" spc="-9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1" sz="1539" kern="1200" spc="-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2017</a:t>
            </a:r>
            <a:endParaRPr kumimoji="1" sz="1539" kern="120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10860" algn="l" defTabSz="781903" rtl="0">
              <a:lnSpc>
                <a:spcPts val="1821"/>
              </a:lnSpc>
            </a:pPr>
            <a:r>
              <a:rPr kumimoji="1" sz="1539" kern="1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= </a:t>
            </a:r>
            <a:r>
              <a:rPr kumimoji="1" sz="1539" kern="1200" spc="-3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Nov.</a:t>
            </a:r>
            <a:r>
              <a:rPr kumimoji="1" sz="1539" kern="1200" spc="-73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1" sz="1539" kern="1200" spc="-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2017</a:t>
            </a:r>
            <a:endParaRPr kumimoji="1" sz="1539" kern="120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282354" algn="l" defTabSz="781903" rtl="0">
              <a:spcBef>
                <a:spcPts val="34"/>
              </a:spcBef>
            </a:pPr>
            <a:r>
              <a:rPr kumimoji="1" sz="1539" kern="1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- Feb.</a:t>
            </a:r>
            <a:r>
              <a:rPr kumimoji="1" sz="1539" kern="1200" spc="-9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1" sz="1539" kern="1200" spc="-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2018</a:t>
            </a:r>
            <a:endParaRPr kumimoji="1" sz="1539" kern="12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7153" y="3758488"/>
            <a:ext cx="3530540" cy="23631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629" indent="-122715" algn="l" defTabSz="781903" rtl="0">
              <a:lnSpc>
                <a:spcPts val="1821"/>
              </a:lnSpc>
              <a:buFontTx/>
              <a:buChar char="•"/>
              <a:tabLst>
                <a:tab pos="362173" algn="l"/>
              </a:tabLst>
            </a:pPr>
            <a:r>
              <a:rPr kumimoji="1" sz="1539" kern="1200" spc="-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UNFCCC COP23 </a:t>
            </a:r>
            <a:r>
              <a:rPr kumimoji="1" sz="1539" kern="1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= </a:t>
            </a:r>
            <a:r>
              <a:rPr kumimoji="1" sz="1539" kern="1200" spc="-3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Nov.</a:t>
            </a:r>
            <a:r>
              <a:rPr kumimoji="1" sz="1539" kern="1200" spc="-56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1" sz="1539" kern="1200" spc="-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2017</a:t>
            </a:r>
            <a:endParaRPr kumimoji="1" sz="1539" kern="120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361629" indent="-122715" algn="l" defTabSz="781903" rtl="0">
              <a:lnSpc>
                <a:spcPts val="1821"/>
              </a:lnSpc>
              <a:buFontTx/>
              <a:buChar char="•"/>
              <a:tabLst>
                <a:tab pos="362173" algn="l"/>
              </a:tabLst>
            </a:pPr>
            <a:r>
              <a:rPr kumimoji="1" sz="1539" kern="1200" spc="-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2</a:t>
            </a:r>
            <a:r>
              <a:rPr kumimoji="1" sz="1539" kern="1200" spc="-6" baseline="25462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nd </a:t>
            </a:r>
            <a:r>
              <a:rPr kumimoji="1" sz="1539" kern="1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Expert Mtg = Feb.</a:t>
            </a:r>
            <a:r>
              <a:rPr kumimoji="1" sz="1539" kern="1200" spc="14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1" sz="1539" kern="1200" spc="-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2018</a:t>
            </a:r>
            <a:endParaRPr kumimoji="1" sz="1539" kern="120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361629" indent="-122715" algn="l" defTabSz="781903" rtl="0">
              <a:spcBef>
                <a:spcPts val="30"/>
              </a:spcBef>
              <a:buFontTx/>
              <a:buChar char="•"/>
              <a:tabLst>
                <a:tab pos="362173" algn="l"/>
                <a:tab pos="1696839" algn="l"/>
              </a:tabLst>
            </a:pPr>
            <a:r>
              <a:rPr kumimoji="1" sz="1539" kern="1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</a:t>
            </a:r>
            <a:r>
              <a:rPr kumimoji="1" sz="1539" kern="1200" baseline="25462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st </a:t>
            </a:r>
            <a:r>
              <a:rPr kumimoji="1" sz="1539" kern="1200" spc="-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edition	</a:t>
            </a:r>
            <a:r>
              <a:rPr kumimoji="1" sz="1539" kern="1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= </a:t>
            </a:r>
            <a:r>
              <a:rPr kumimoji="1" sz="1539" kern="1200" spc="-2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Mar.</a:t>
            </a:r>
            <a:r>
              <a:rPr kumimoji="1" sz="1539" kern="1200" spc="-86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1" sz="1539" kern="1200" spc="-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2018</a:t>
            </a:r>
            <a:endParaRPr kumimoji="1" sz="1539" kern="120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algn="l" defTabSz="781903" rtl="0">
              <a:spcBef>
                <a:spcPts val="4"/>
              </a:spcBef>
            </a:pPr>
            <a:endParaRPr kumimoji="1" sz="1582" kern="120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marL="238915" marR="4344" indent="-228055" algn="l" defTabSz="781903" rtl="0">
              <a:spcBef>
                <a:spcPts val="4"/>
              </a:spcBef>
              <a:buClr>
                <a:srgbClr val="FF6600"/>
              </a:buClr>
              <a:buFontTx/>
              <a:buChar char="✓"/>
              <a:tabLst>
                <a:tab pos="242173" algn="l"/>
              </a:tabLst>
            </a:pPr>
            <a:r>
              <a:rPr kumimoji="1" sz="1539" kern="1200" spc="-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New guidebook </a:t>
            </a:r>
            <a:r>
              <a:rPr kumimoji="1" sz="1539" kern="1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title : “GUIDEBOOK  ON THE </a:t>
            </a:r>
            <a:r>
              <a:rPr kumimoji="1" sz="1539" kern="1200" spc="-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USE </a:t>
            </a:r>
            <a:r>
              <a:rPr kumimoji="1" sz="1539" kern="1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OF </a:t>
            </a:r>
            <a:r>
              <a:rPr kumimoji="1" sz="1539" kern="1200" spc="-13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SATELLITE  </a:t>
            </a:r>
            <a:r>
              <a:rPr kumimoji="1" sz="1539" kern="1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GREENHOUSE GASES  </a:t>
            </a:r>
            <a:r>
              <a:rPr kumimoji="1" sz="1539" kern="1200" spc="-26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OBSERVATION </a:t>
            </a:r>
            <a:r>
              <a:rPr kumimoji="1" sz="1539" kern="1200" spc="-6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DATATO </a:t>
            </a:r>
            <a:r>
              <a:rPr kumimoji="1" sz="1539" kern="1200" spc="-3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EVALUATE  </a:t>
            </a:r>
            <a:r>
              <a:rPr kumimoji="1" sz="1539" kern="1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AND IMPROVE GREENHOUSE</a:t>
            </a:r>
            <a:r>
              <a:rPr kumimoji="1" sz="1539" kern="1200" spc="-103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1" sz="1539" kern="1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GAS  EMISSION</a:t>
            </a:r>
            <a:r>
              <a:rPr kumimoji="1" sz="1539" kern="1200" spc="-6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1" sz="1539" kern="1200" spc="-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INVENTORIES”</a:t>
            </a:r>
            <a:endParaRPr kumimoji="1" sz="1539" kern="12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56565" y="5640788"/>
            <a:ext cx="2899582" cy="447426"/>
          </a:xfrm>
          <a:custGeom>
            <a:avLst/>
            <a:gdLst/>
            <a:ahLst/>
            <a:cxnLst/>
            <a:rect l="l" t="t" r="r" b="b"/>
            <a:pathLst>
              <a:path w="3390900" h="523240">
                <a:moveTo>
                  <a:pt x="0" y="0"/>
                </a:moveTo>
                <a:lnTo>
                  <a:pt x="3390671" y="0"/>
                </a:lnTo>
                <a:lnTo>
                  <a:pt x="3390671" y="523214"/>
                </a:lnTo>
                <a:lnTo>
                  <a:pt x="0" y="523214"/>
                </a:lnTo>
                <a:lnTo>
                  <a:pt x="0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pPr algn="l" defTabSz="781903" rtl="0"/>
            <a:endParaRPr kumimoji="1" sz="153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56566" y="5640788"/>
            <a:ext cx="2897953" cy="447426"/>
          </a:xfrm>
          <a:custGeom>
            <a:avLst/>
            <a:gdLst/>
            <a:ahLst/>
            <a:cxnLst/>
            <a:rect l="l" t="t" r="r" b="b"/>
            <a:pathLst>
              <a:path w="3388995" h="523240">
                <a:moveTo>
                  <a:pt x="0" y="0"/>
                </a:moveTo>
                <a:lnTo>
                  <a:pt x="3388943" y="0"/>
                </a:lnTo>
                <a:lnTo>
                  <a:pt x="3388943" y="522953"/>
                </a:lnTo>
                <a:lnTo>
                  <a:pt x="0" y="522953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l" defTabSz="781903" rtl="0"/>
            <a:endParaRPr kumimoji="1" sz="153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34733" y="5692915"/>
            <a:ext cx="2735598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 indent="130317" algn="l" defTabSz="781903" rtl="0">
              <a:lnSpc>
                <a:spcPts val="1368"/>
              </a:lnSpc>
            </a:pPr>
            <a:r>
              <a:rPr kumimoji="1" sz="1197" kern="1200" spc="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</a:t>
            </a:r>
            <a:r>
              <a:rPr kumimoji="1" sz="1154" kern="1200" spc="6" baseline="2469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st </a:t>
            </a:r>
            <a:r>
              <a:rPr kumimoji="1" sz="1197" kern="1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Edition can </a:t>
            </a:r>
            <a:r>
              <a:rPr kumimoji="1" sz="1197" kern="1200" spc="-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be downloaded </a:t>
            </a:r>
            <a:r>
              <a:rPr kumimoji="1" sz="1197" kern="1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from :  </a:t>
            </a:r>
            <a:r>
              <a:rPr kumimoji="1" sz="1197" kern="1200" spc="-4" dirty="0">
                <a:solidFill>
                  <a:prstClr val="black"/>
                </a:solidFill>
                <a:latin typeface="Arial"/>
                <a:ea typeface="+mn-ea"/>
                <a:cs typeface="Arial"/>
                <a:hlinkClick r:id="rId7"/>
              </a:rPr>
              <a:t>http://www.nies.go.jp/soc/en/documents/</a:t>
            </a:r>
            <a:endParaRPr kumimoji="1" sz="1197" kern="12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460241" y="1296700"/>
            <a:ext cx="3881150" cy="18232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defTabSz="781903" rtl="0"/>
            <a:endParaRPr kumimoji="1" sz="153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57800" y="2825258"/>
            <a:ext cx="2819400" cy="23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algn="l" defTabSz="781903" rtl="0"/>
            <a:r>
              <a:rPr kumimoji="1" sz="1539" kern="120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2</a:t>
            </a:r>
            <a:r>
              <a:rPr kumimoji="1" sz="1539" kern="1200" baseline="25462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nd </a:t>
            </a:r>
            <a:r>
              <a:rPr kumimoji="1" sz="1539" kern="1200" spc="-4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Expert </a:t>
            </a:r>
            <a:r>
              <a:rPr kumimoji="1" sz="1539" kern="1200" spc="77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Mee</a:t>
            </a:r>
            <a:r>
              <a:rPr kumimoji="1" lang="en-US" sz="1539" kern="1200" spc="77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ti</a:t>
            </a:r>
            <a:r>
              <a:rPr kumimoji="1" sz="1539" kern="1200" spc="77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ng </a:t>
            </a:r>
            <a:r>
              <a:rPr kumimoji="1" sz="1539" kern="1200" spc="-4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in</a:t>
            </a:r>
            <a:r>
              <a:rPr kumimoji="1" sz="1539" kern="1200" spc="-137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 </a:t>
            </a:r>
            <a:r>
              <a:rPr kumimoji="1" sz="1539" kern="1200" spc="-4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Tokyo</a:t>
            </a:r>
            <a:endParaRPr kumimoji="1" sz="1539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43" rIns="0" bIns="0" rtlCol="0">
            <a:spAutoFit/>
          </a:bodyPr>
          <a:lstStyle/>
          <a:p>
            <a:pPr marL="10860" algn="l" defTabSz="781903" rtl="0">
              <a:spcBef>
                <a:spcPts val="4"/>
              </a:spcBef>
            </a:pPr>
            <a:r>
              <a:rPr kumimoji="1" kern="1200" spc="-17" dirty="0">
                <a:solidFill>
                  <a:prstClr val="black"/>
                </a:solidFill>
                <a:ea typeface="+mn-ea"/>
              </a:rPr>
              <a:t>Tsuneo </a:t>
            </a:r>
            <a:r>
              <a:rPr kumimoji="1" kern="1200" dirty="0">
                <a:solidFill>
                  <a:prstClr val="black"/>
                </a:solidFill>
                <a:ea typeface="+mn-ea"/>
              </a:rPr>
              <a:t>Matsunaga, Satellite Observation </a:t>
            </a:r>
            <a:r>
              <a:rPr kumimoji="1" kern="1200" spc="-13" dirty="0">
                <a:solidFill>
                  <a:prstClr val="black"/>
                </a:solidFill>
                <a:ea typeface="+mn-ea"/>
              </a:rPr>
              <a:t>Center, </a:t>
            </a:r>
            <a:r>
              <a:rPr kumimoji="1" kern="1200" spc="-4" dirty="0">
                <a:solidFill>
                  <a:prstClr val="black"/>
                </a:solidFill>
                <a:ea typeface="+mn-ea"/>
              </a:rPr>
              <a:t>National </a:t>
            </a:r>
            <a:r>
              <a:rPr kumimoji="1" kern="1200" dirty="0">
                <a:solidFill>
                  <a:prstClr val="black"/>
                </a:solidFill>
                <a:ea typeface="+mn-ea"/>
              </a:rPr>
              <a:t>Institute for Environmental Studies (NIES),</a:t>
            </a:r>
            <a:r>
              <a:rPr kumimoji="1" kern="1200" spc="-56" dirty="0">
                <a:solidFill>
                  <a:prstClr val="black"/>
                </a:solidFill>
                <a:ea typeface="+mn-ea"/>
              </a:rPr>
              <a:t> </a:t>
            </a:r>
            <a:r>
              <a:rPr kumimoji="1" kern="1200" dirty="0">
                <a:solidFill>
                  <a:prstClr val="black"/>
                </a:solidFill>
                <a:ea typeface="+mn-ea"/>
              </a:rPr>
              <a:t>Japan</a:t>
            </a:r>
          </a:p>
        </p:txBody>
      </p:sp>
      <p:sp>
        <p:nvSpPr>
          <p:cNvPr id="20" name="スライド番号プレースホルダー 19">
            <a:extLst>
              <a:ext uri="{FF2B5EF4-FFF2-40B4-BE49-F238E27FC236}">
                <a16:creationId xmlns:a16="http://schemas.microsoft.com/office/drawing/2014/main" id="{7DC975E6-DBFA-4870-92CC-EF9DC67589C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64985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43" rIns="0" bIns="0" rtlCol="0">
            <a:spAutoFit/>
          </a:bodyPr>
          <a:lstStyle/>
          <a:p>
            <a:pPr marL="10860" algn="l" defTabSz="781903" rtl="0">
              <a:spcBef>
                <a:spcPts val="4"/>
              </a:spcBef>
            </a:pPr>
            <a:r>
              <a:rPr kumimoji="1" kern="1200" spc="-17" dirty="0">
                <a:solidFill>
                  <a:prstClr val="black"/>
                </a:solidFill>
                <a:ea typeface="+mn-ea"/>
              </a:rPr>
              <a:t>Tsuneo </a:t>
            </a:r>
            <a:r>
              <a:rPr kumimoji="1" kern="1200" dirty="0">
                <a:solidFill>
                  <a:prstClr val="black"/>
                </a:solidFill>
                <a:ea typeface="+mn-ea"/>
              </a:rPr>
              <a:t>Matsunaga, Satellite Observation </a:t>
            </a:r>
            <a:r>
              <a:rPr kumimoji="1" kern="1200" spc="-13" dirty="0">
                <a:solidFill>
                  <a:prstClr val="black"/>
                </a:solidFill>
                <a:ea typeface="+mn-ea"/>
              </a:rPr>
              <a:t>Center, </a:t>
            </a:r>
            <a:r>
              <a:rPr kumimoji="1" kern="1200" spc="-4" dirty="0">
                <a:solidFill>
                  <a:prstClr val="black"/>
                </a:solidFill>
                <a:ea typeface="+mn-ea"/>
              </a:rPr>
              <a:t>National </a:t>
            </a:r>
            <a:r>
              <a:rPr kumimoji="1" kern="1200" dirty="0">
                <a:solidFill>
                  <a:prstClr val="black"/>
                </a:solidFill>
                <a:ea typeface="+mn-ea"/>
              </a:rPr>
              <a:t>Institute for Environmental Studies (NIES),</a:t>
            </a:r>
            <a:r>
              <a:rPr kumimoji="1" kern="1200" spc="-56" dirty="0">
                <a:solidFill>
                  <a:prstClr val="black"/>
                </a:solidFill>
                <a:ea typeface="+mn-ea"/>
              </a:rPr>
              <a:t> </a:t>
            </a:r>
            <a:r>
              <a:rPr kumimoji="1" kern="1200" dirty="0">
                <a:solidFill>
                  <a:prstClr val="black"/>
                </a:solidFill>
                <a:ea typeface="+mn-ea"/>
              </a:rPr>
              <a:t>Japan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8941" y="155665"/>
            <a:ext cx="5566219" cy="36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pc="-4" dirty="0"/>
              <a:t>Comments on Draft </a:t>
            </a:r>
            <a:r>
              <a:rPr dirty="0"/>
              <a:t>Edition </a:t>
            </a:r>
            <a:r>
              <a:rPr spc="-4" dirty="0"/>
              <a:t>of</a:t>
            </a:r>
            <a:r>
              <a:rPr spc="-56" dirty="0"/>
              <a:t> </a:t>
            </a:r>
            <a:r>
              <a:rPr dirty="0"/>
              <a:t>Guidebook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9791" y="503620"/>
            <a:ext cx="7840817" cy="36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algn="l" defTabSz="781903" rtl="0">
              <a:tabLst>
                <a:tab pos="7829351" algn="l"/>
              </a:tabLst>
            </a:pPr>
            <a:r>
              <a:rPr kumimoji="1" sz="2394" u="heavy" kern="1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1" sz="2394" u="heavy" kern="1200" spc="-21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1" sz="2394" u="heavy" kern="1200" spc="-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Received During </a:t>
            </a:r>
            <a:r>
              <a:rPr kumimoji="1" sz="2394" u="heavy" kern="1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Open </a:t>
            </a:r>
            <a:r>
              <a:rPr kumimoji="1" sz="2394" u="heavy" kern="1200" spc="-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Review</a:t>
            </a:r>
            <a:r>
              <a:rPr kumimoji="1" sz="2394" u="heavy" kern="1200" spc="-47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1" sz="2394" u="heavy" kern="1200" spc="-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Period	</a:t>
            </a:r>
            <a:endParaRPr kumimoji="1" sz="2394" kern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594178"/>
              </p:ext>
            </p:extLst>
          </p:nvPr>
        </p:nvGraphicFramePr>
        <p:xfrm>
          <a:off x="806026" y="941476"/>
          <a:ext cx="7582518" cy="5362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9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66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4891"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32751">
                      <a:solidFill>
                        <a:srgbClr val="FFFFFF"/>
                      </a:solidFill>
                      <a:prstDash val="solid"/>
                    </a:lnB>
                    <a:solidFill>
                      <a:srgbClr val="6095C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666" marB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32751">
                      <a:solidFill>
                        <a:srgbClr val="FFFFFF"/>
                      </a:solidFill>
                      <a:prstDash val="solid"/>
                    </a:lnB>
                    <a:solidFill>
                      <a:srgbClr val="6095C9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Name</a:t>
                      </a:r>
                      <a:r>
                        <a:rPr sz="14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(Affiliation)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666" marB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32751">
                      <a:solidFill>
                        <a:srgbClr val="FFFFFF"/>
                      </a:solidFill>
                      <a:prstDash val="solid"/>
                    </a:lnB>
                    <a:solidFill>
                      <a:srgbClr val="6095C9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Comments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3666" marB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32751">
                      <a:solidFill>
                        <a:srgbClr val="FFFFFF"/>
                      </a:solidFill>
                      <a:prstDash val="solid"/>
                    </a:lnB>
                    <a:solidFill>
                      <a:srgbClr val="6095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36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977" marB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32751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35" dirty="0">
                          <a:latin typeface="Arial"/>
                          <a:cs typeface="Arial"/>
                        </a:rPr>
                        <a:t>Nov.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977" marB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32751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515620">
                        <a:lnSpc>
                          <a:spcPts val="19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Stephen Briggs  (ESA,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at UNFCCC  COP23)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666" marB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32751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6995" marR="288925">
                        <a:lnSpc>
                          <a:spcPts val="1900"/>
                        </a:lnSpc>
                        <a:spcBef>
                          <a:spcPts val="310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“Verification”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the title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Guidebook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dangerous  word and it is better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to consider replacing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it with 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“Validation”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or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“Support for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verification”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666" marB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32751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51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666" marB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35" dirty="0">
                          <a:latin typeface="Arial"/>
                          <a:cs typeface="Arial"/>
                        </a:rPr>
                        <a:t>Nov.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20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666" marB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marL="142240" marR="673100" indent="-56515">
                        <a:lnSpc>
                          <a:spcPts val="19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Michael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Buchwitz 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(Univ.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Bremen)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353" marB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91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•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Table</a:t>
                      </a:r>
                      <a:r>
                        <a:rPr sz="14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2.2-1: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00025">
                        <a:lnSpc>
                          <a:spcPts val="19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SCIA footprint size: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215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km -&gt;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60</a:t>
                      </a:r>
                      <a:r>
                        <a:rPr sz="14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km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14629" indent="-127635">
                        <a:lnSpc>
                          <a:spcPts val="1910"/>
                        </a:lnSpc>
                        <a:buChar char="•"/>
                        <a:tabLst>
                          <a:tab pos="215265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Several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typos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666" marB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55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666" marB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35" dirty="0">
                          <a:latin typeface="Arial"/>
                          <a:cs typeface="Arial"/>
                        </a:rPr>
                        <a:t>Nov.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21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666" marB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Tazu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Saeki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(NIES)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666" marB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Several corrections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References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3666" marB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336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666" marB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35" dirty="0">
                          <a:latin typeface="Arial"/>
                          <a:cs typeface="Arial"/>
                        </a:rPr>
                        <a:t>Nov.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28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666" marB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marL="86360" marR="1015365">
                        <a:lnSpc>
                          <a:spcPts val="19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Paul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Counet 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(EUMETS</a:t>
                      </a:r>
                      <a:r>
                        <a:rPr sz="1400" spc="-12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353" marB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910"/>
                        </a:lnSpc>
                        <a:spcBef>
                          <a:spcPts val="310"/>
                        </a:spcBef>
                        <a:buChar char="•"/>
                        <a:tabLst>
                          <a:tab pos="20447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Add Sentinel-4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Sentinel-5.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87630" marR="194310">
                        <a:lnSpc>
                          <a:spcPts val="1900"/>
                        </a:lnSpc>
                        <a:spcBef>
                          <a:spcPts val="65"/>
                        </a:spcBef>
                        <a:buChar char="•"/>
                        <a:tabLst>
                          <a:tab pos="20447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Add some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the (TIR) capabilities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the future</a:t>
                      </a:r>
                      <a:r>
                        <a:rPr sz="14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MET  mission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Page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2-1.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666" marB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07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4209" marB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Dec.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28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4209" marB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Ray Nassar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(ECCC)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4209" marB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English corrections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in Chapter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 –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3.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4209" marB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336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4209" marB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Jan.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4209" marB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966469" indent="-56515">
                        <a:lnSpc>
                          <a:spcPts val="1900"/>
                        </a:lnSpc>
                        <a:spcBef>
                          <a:spcPts val="39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Tomohiro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Oda  (NASA)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896" marB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marL="88265" marR="457200">
                        <a:lnSpc>
                          <a:spcPts val="1900"/>
                        </a:lnSpc>
                        <a:spcBef>
                          <a:spcPts val="39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Comments on differences between national  inventories using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IPCC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2006 guidelines and global  gridded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inventories.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896" marB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4956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4752" marB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91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Jan.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30,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86360">
                        <a:lnSpc>
                          <a:spcPts val="191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Dev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16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4752" marB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796290" indent="-56515">
                        <a:lnSpc>
                          <a:spcPts val="1900"/>
                        </a:lnSpc>
                        <a:spcBef>
                          <a:spcPts val="40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Yuko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Nakamura 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(JAXA)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3439" marB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ts val="191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Comments and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Suggestions from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CEOS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compiled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by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88265">
                        <a:lnSpc>
                          <a:spcPts val="191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D. </a:t>
                      </a:r>
                      <a:r>
                        <a:rPr sz="1400" spc="-5" dirty="0" err="1">
                          <a:latin typeface="Arial"/>
                          <a:cs typeface="Arial"/>
                        </a:rPr>
                        <a:t>Crirp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(JPL).</a:t>
                      </a:r>
                    </a:p>
                  </a:txBody>
                  <a:tcPr marL="0" marR="0" marT="34752" marB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391ED3C-E1B8-4564-82CE-1B2D57FB3DD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8624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6D662C-544E-4673-8E9D-0C1F5B999C6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14</a:t>
            </a:fld>
            <a:endParaRPr lang="uk-UA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A99A2D-717F-4C3D-B916-7D4F68548C2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1142999"/>
            <a:ext cx="8610600" cy="5673685"/>
          </a:xfrm>
        </p:spPr>
        <p:txBody>
          <a:bodyPr/>
          <a:lstStyle/>
          <a:p>
            <a:endParaRPr kumimoji="1" lang="en-US" altLang="ja-JP" sz="1600" b="1" dirty="0"/>
          </a:p>
          <a:p>
            <a:r>
              <a:rPr kumimoji="1" lang="en-US" altLang="ja-JP" sz="1800" b="1" u="sng" dirty="0"/>
              <a:t>April 2018 to March 2019</a:t>
            </a:r>
          </a:p>
          <a:p>
            <a:endParaRPr kumimoji="1" lang="en-US" altLang="ja-JP" sz="1800" b="1" u="sng" dirty="0"/>
          </a:p>
          <a:p>
            <a:pPr lvl="1">
              <a:buFont typeface="Wingdings" panose="05000000000000000000" pitchFamily="2" charset="2"/>
              <a:buChar char="ü"/>
            </a:pPr>
            <a:r>
              <a:rPr kumimoji="1" lang="en-US" altLang="ja-JP" sz="1800" dirty="0"/>
              <a:t>Continue Cal/Val to enhance reliability of data</a:t>
            </a:r>
            <a:endParaRPr kumimoji="1" lang="en-US" altLang="ja-JP" sz="18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kumimoji="1" lang="en-US" altLang="ja-JP" sz="1800" dirty="0"/>
              <a:t>Literature cut-off date in June, and the second order draft (SOD) of IPCC Guidelines in July to September</a:t>
            </a:r>
          </a:p>
          <a:p>
            <a:pPr marL="808038" lvl="1" indent="-57150">
              <a:buNone/>
            </a:pPr>
            <a:r>
              <a:rPr kumimoji="1" lang="ja-JP" altLang="en-US" sz="1800" dirty="0">
                <a:solidFill>
                  <a:srgbClr val="FF0000"/>
                </a:solidFill>
              </a:rPr>
              <a:t>⇒ </a:t>
            </a:r>
            <a:r>
              <a:rPr kumimoji="1" lang="en-US" altLang="ja-JP" sz="1800" dirty="0">
                <a:solidFill>
                  <a:srgbClr val="FF0000"/>
                </a:solidFill>
              </a:rPr>
              <a:t>Relevant papers should be issued before the cut-off date, and CEOS should submit expert comments to SOD.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kumimoji="1" lang="en-US" altLang="ja-JP" sz="1800" dirty="0"/>
              <a:t>UNFCCC/COP24@Katwice in December</a:t>
            </a:r>
          </a:p>
          <a:p>
            <a:pPr marL="722313" lvl="1" indent="0">
              <a:buNone/>
            </a:pPr>
            <a:r>
              <a:rPr kumimoji="1" lang="ja-JP" altLang="en-US" sz="1800" dirty="0">
                <a:solidFill>
                  <a:srgbClr val="FF0000"/>
                </a:solidFill>
              </a:rPr>
              <a:t>⇒ </a:t>
            </a:r>
            <a:r>
              <a:rPr kumimoji="1" lang="en-US" altLang="ja-JP" sz="1800" dirty="0">
                <a:solidFill>
                  <a:srgbClr val="FF0000"/>
                </a:solidFill>
              </a:rPr>
              <a:t>Intensify engagement for the final review (governmental review) of IPCC Guidelines (space agencies, international organizations, governments, research institutes and public sector</a:t>
            </a:r>
            <a:r>
              <a:rPr kumimoji="1" lang="ja-JP" altLang="en-US" sz="1800" dirty="0">
                <a:solidFill>
                  <a:srgbClr val="FF0000"/>
                </a:solidFill>
              </a:rPr>
              <a:t>）</a:t>
            </a:r>
            <a:endParaRPr kumimoji="1" lang="en-US" altLang="ja-JP" sz="1800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kumimoji="1" lang="en-US" altLang="ja-JP" sz="1800" dirty="0"/>
              <a:t>IPCC</a:t>
            </a:r>
            <a:r>
              <a:rPr kumimoji="1" lang="ja-JP" altLang="en-US" sz="1800" dirty="0"/>
              <a:t> </a:t>
            </a:r>
            <a:r>
              <a:rPr kumimoji="1" lang="en-US" altLang="ja-JP" sz="1800" dirty="0"/>
              <a:t>Plenary</a:t>
            </a:r>
            <a:r>
              <a:rPr kumimoji="1" lang="ja-JP" altLang="en-US" sz="1800" dirty="0"/>
              <a:t> </a:t>
            </a:r>
            <a:r>
              <a:rPr kumimoji="1" lang="en-US" altLang="ja-JP" sz="1800" dirty="0"/>
              <a:t>in</a:t>
            </a:r>
            <a:r>
              <a:rPr kumimoji="1" lang="ja-JP" altLang="en-US" sz="1800" dirty="0"/>
              <a:t> </a:t>
            </a:r>
            <a:r>
              <a:rPr kumimoji="1" lang="en-US" altLang="ja-JP" sz="1800" dirty="0"/>
              <a:t>Japan</a:t>
            </a:r>
            <a:r>
              <a:rPr kumimoji="1" lang="ja-JP" altLang="en-US" sz="1800" dirty="0"/>
              <a:t> </a:t>
            </a:r>
            <a:r>
              <a:rPr kumimoji="1" lang="en-US" altLang="ja-JP" sz="1800" dirty="0"/>
              <a:t>in</a:t>
            </a:r>
            <a:r>
              <a:rPr kumimoji="1" lang="ja-JP" altLang="en-US" sz="1800" dirty="0"/>
              <a:t> </a:t>
            </a:r>
            <a:r>
              <a:rPr kumimoji="1" lang="en-US" altLang="ja-JP" sz="1800" dirty="0"/>
              <a:t>May</a:t>
            </a:r>
            <a:r>
              <a:rPr kumimoji="1" lang="ja-JP" altLang="en-US" sz="1800" dirty="0"/>
              <a:t> </a:t>
            </a:r>
            <a:endParaRPr kumimoji="1" lang="en-US" altLang="ja-JP" sz="1800" dirty="0"/>
          </a:p>
          <a:p>
            <a:pPr marL="722313" lvl="1" indent="0">
              <a:buNone/>
            </a:pPr>
            <a:r>
              <a:rPr kumimoji="1" lang="ja-JP" altLang="en-US" sz="1800" dirty="0">
                <a:solidFill>
                  <a:srgbClr val="FF0000"/>
                </a:solidFill>
              </a:rPr>
              <a:t>⇒ </a:t>
            </a:r>
            <a:r>
              <a:rPr kumimoji="1" lang="en-US" altLang="ja-JP" sz="1800" dirty="0">
                <a:solidFill>
                  <a:srgbClr val="FF0000"/>
                </a:solidFill>
              </a:rPr>
              <a:t>Adoption of the refined IPCC Guidelines!</a:t>
            </a:r>
          </a:p>
          <a:p>
            <a:pPr marL="457200" lvl="1" indent="0">
              <a:buNone/>
            </a:pPr>
            <a:endParaRPr kumimoji="1" lang="en-US" altLang="ja-JP" sz="1600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0F9B3DF-185E-4A16-8A44-47562CA4453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sz="2800" dirty="0"/>
              <a:t>Activities in 2018-2019</a:t>
            </a:r>
            <a:endParaRPr kumimoji="1" lang="ja-JP" altLang="en-US" sz="28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33144D6-BDF9-48F9-BB6E-26B0718910C9}"/>
              </a:ext>
            </a:extLst>
          </p:cNvPr>
          <p:cNvSpPr txBox="1"/>
          <p:nvPr/>
        </p:nvSpPr>
        <p:spPr>
          <a:xfrm>
            <a:off x="7353300" y="1447800"/>
            <a:ext cx="1600200" cy="338552"/>
          </a:xfrm>
          <a:prstGeom prst="rect">
            <a:avLst/>
          </a:prstGeom>
          <a:solidFill>
            <a:schemeClr val="bg1"/>
          </a:solidFill>
          <a:ln w="1905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◄ </a:t>
            </a:r>
            <a:r>
              <a:rPr kumimoji="0" lang="en-US" altLang="ja-JP" sz="1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We are here!</a:t>
            </a:r>
            <a:endParaRPr kumimoji="0" lang="ja-JP" altLang="en-US" sz="1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9350139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矢印: 五方向 10">
            <a:extLst>
              <a:ext uri="{FF2B5EF4-FFF2-40B4-BE49-F238E27FC236}">
                <a16:creationId xmlns:a16="http://schemas.microsoft.com/office/drawing/2014/main" id="{3D1E4BC4-C66C-4247-97B8-2220E9003C05}"/>
              </a:ext>
            </a:extLst>
          </p:cNvPr>
          <p:cNvSpPr/>
          <p:nvPr/>
        </p:nvSpPr>
        <p:spPr>
          <a:xfrm rot="16200000">
            <a:off x="155722" y="2178262"/>
            <a:ext cx="4441469" cy="4295714"/>
          </a:xfrm>
          <a:prstGeom prst="homePlate">
            <a:avLst>
              <a:gd name="adj" fmla="val 27972"/>
            </a:avLst>
          </a:prstGeom>
          <a:solidFill>
            <a:srgbClr val="FFFFCC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CA278B10-6EF5-48D0-B07D-AC2321B962E9}"/>
              </a:ext>
            </a:extLst>
          </p:cNvPr>
          <p:cNvSpPr/>
          <p:nvPr/>
        </p:nvSpPr>
        <p:spPr>
          <a:xfrm>
            <a:off x="864927" y="2964417"/>
            <a:ext cx="1132759" cy="2982804"/>
          </a:xfrm>
          <a:prstGeom prst="roundRect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61D6F7EA-C717-4B1E-9EBF-82E922BA9EF2}"/>
              </a:ext>
            </a:extLst>
          </p:cNvPr>
          <p:cNvSpPr/>
          <p:nvPr/>
        </p:nvSpPr>
        <p:spPr>
          <a:xfrm>
            <a:off x="1751773" y="3211661"/>
            <a:ext cx="1132759" cy="2982804"/>
          </a:xfrm>
          <a:prstGeom prst="roundRect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In-Situ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2" name="矢印: 五方向 21">
            <a:extLst>
              <a:ext uri="{FF2B5EF4-FFF2-40B4-BE49-F238E27FC236}">
                <a16:creationId xmlns:a16="http://schemas.microsoft.com/office/drawing/2014/main" id="{F102978B-15D8-4C2A-910B-53BCBCA745F1}"/>
              </a:ext>
            </a:extLst>
          </p:cNvPr>
          <p:cNvSpPr/>
          <p:nvPr/>
        </p:nvSpPr>
        <p:spPr>
          <a:xfrm rot="16200000">
            <a:off x="4364959" y="2264739"/>
            <a:ext cx="4475075" cy="4156370"/>
          </a:xfrm>
          <a:prstGeom prst="homePlate">
            <a:avLst>
              <a:gd name="adj" fmla="val 29539"/>
            </a:avLst>
          </a:prstGeom>
          <a:solidFill>
            <a:srgbClr val="CCFFCC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FD0F030D-D6CC-4C7E-8A2E-70F8DB117BE2}"/>
              </a:ext>
            </a:extLst>
          </p:cNvPr>
          <p:cNvSpPr/>
          <p:nvPr/>
        </p:nvSpPr>
        <p:spPr>
          <a:xfrm>
            <a:off x="6734566" y="2917413"/>
            <a:ext cx="1242334" cy="3076813"/>
          </a:xfrm>
          <a:prstGeom prst="roundRect">
            <a:avLst/>
          </a:prstGeom>
          <a:solidFill>
            <a:srgbClr val="CCFF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18124CBE-D3C8-4C2D-89FE-A14D37419CB1}"/>
              </a:ext>
            </a:extLst>
          </p:cNvPr>
          <p:cNvSpPr/>
          <p:nvPr/>
        </p:nvSpPr>
        <p:spPr>
          <a:xfrm>
            <a:off x="5981330" y="3067359"/>
            <a:ext cx="1242334" cy="3076813"/>
          </a:xfrm>
          <a:prstGeom prst="roundRect">
            <a:avLst/>
          </a:prstGeom>
          <a:solidFill>
            <a:srgbClr val="CCFF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2BC7C9BB-1C71-4CFF-A71A-6E235AE23288}"/>
              </a:ext>
            </a:extLst>
          </p:cNvPr>
          <p:cNvSpPr/>
          <p:nvPr/>
        </p:nvSpPr>
        <p:spPr>
          <a:xfrm>
            <a:off x="5340577" y="3260078"/>
            <a:ext cx="1242334" cy="3076813"/>
          </a:xfrm>
          <a:prstGeom prst="roundRect">
            <a:avLst/>
          </a:prstGeom>
          <a:solidFill>
            <a:srgbClr val="CCFF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6AA2D893-A5F7-48F3-AE3F-B12C7D2C867A}"/>
              </a:ext>
            </a:extLst>
          </p:cNvPr>
          <p:cNvSpPr/>
          <p:nvPr/>
        </p:nvSpPr>
        <p:spPr>
          <a:xfrm>
            <a:off x="4669128" y="3400187"/>
            <a:ext cx="1242334" cy="3076813"/>
          </a:xfrm>
          <a:prstGeom prst="round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2334F904-59D8-4A02-8540-F740CE2D08A6}"/>
              </a:ext>
            </a:extLst>
          </p:cNvPr>
          <p:cNvSpPr/>
          <p:nvPr/>
        </p:nvSpPr>
        <p:spPr>
          <a:xfrm>
            <a:off x="2523781" y="3379390"/>
            <a:ext cx="1325623" cy="2982804"/>
          </a:xfrm>
          <a:prstGeom prst="roundRect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Space-based GHG</a:t>
            </a:r>
            <a:r>
              <a:rPr kumimoji="1" lang="ja-JP" altLang="en-US" sz="1600" dirty="0">
                <a:solidFill>
                  <a:schemeClr val="tx1"/>
                </a:solidFill>
              </a:rPr>
              <a:t> </a:t>
            </a:r>
            <a:r>
              <a:rPr kumimoji="1" lang="en-US" altLang="ja-JP" sz="1600" dirty="0">
                <a:solidFill>
                  <a:schemeClr val="tx1"/>
                </a:solidFill>
              </a:rPr>
              <a:t>Observation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0DDD4BF-31D0-475D-A03F-FC417BEC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544" y="76200"/>
            <a:ext cx="6400800" cy="685800"/>
          </a:xfrm>
        </p:spPr>
        <p:txBody>
          <a:bodyPr/>
          <a:lstStyle/>
          <a:p>
            <a:pPr algn="l"/>
            <a:r>
              <a:rPr kumimoji="1"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Beyond Refinement of IPCC Guidelines</a:t>
            </a:r>
            <a:endParaRPr kumimoji="1" lang="ja-JP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9331D25-80BE-46D7-B6AC-6C8FAFDD6F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9CFEC-65BA-4CC5-BDB1-9C2411248E90}" type="slidenum">
              <a:rPr lang="en-US" altLang="ja-JP" smtClean="0"/>
              <a:pPr>
                <a:defRPr/>
              </a:pPr>
              <a:t>15</a:t>
            </a:fld>
            <a:endParaRPr lang="en-US" altLang="ja-JP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895F10C3-75EF-4702-A558-95E5B685898F}"/>
              </a:ext>
            </a:extLst>
          </p:cNvPr>
          <p:cNvSpPr/>
          <p:nvPr/>
        </p:nvSpPr>
        <p:spPr>
          <a:xfrm>
            <a:off x="2049470" y="1323510"/>
            <a:ext cx="5189530" cy="7839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kumimoji="1" lang="ja-JP" altLang="en-US" sz="1350" dirty="0">
              <a:solidFill>
                <a:sysClr val="windowText" lastClr="00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D1290E2-3EFC-40D7-8169-9C58EDDA388F}"/>
              </a:ext>
            </a:extLst>
          </p:cNvPr>
          <p:cNvSpPr txBox="1"/>
          <p:nvPr/>
        </p:nvSpPr>
        <p:spPr>
          <a:xfrm>
            <a:off x="4524310" y="1532136"/>
            <a:ext cx="24815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altLang="zh-TW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The Paris Agreement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BBB8890-DD4E-479C-AB90-D75C0B750B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3" r="16114" b="13552"/>
          <a:stretch/>
        </p:blipFill>
        <p:spPr>
          <a:xfrm>
            <a:off x="2590375" y="1418731"/>
            <a:ext cx="1700781" cy="577640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2E92C81-A92C-42F1-BB51-B478DAB83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14" b="-17288"/>
          <a:stretch/>
        </p:blipFill>
        <p:spPr bwMode="auto">
          <a:xfrm>
            <a:off x="4825603" y="5763185"/>
            <a:ext cx="868820" cy="3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矢印: 右 27">
            <a:extLst>
              <a:ext uri="{FF2B5EF4-FFF2-40B4-BE49-F238E27FC236}">
                <a16:creationId xmlns:a16="http://schemas.microsoft.com/office/drawing/2014/main" id="{F6BE8C45-3E03-4309-B798-C2B8EF91FAAA}"/>
              </a:ext>
            </a:extLst>
          </p:cNvPr>
          <p:cNvSpPr/>
          <p:nvPr/>
        </p:nvSpPr>
        <p:spPr>
          <a:xfrm rot="16200000">
            <a:off x="-1750413" y="4076170"/>
            <a:ext cx="5064584" cy="26504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2000">
                <a:schemeClr val="accent1">
                  <a:lumMod val="45000"/>
                  <a:lumOff val="55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0" scaled="1"/>
            <a:tileRect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0EEBD9B-9092-480E-8462-B59D55BE423C}"/>
              </a:ext>
            </a:extLst>
          </p:cNvPr>
          <p:cNvSpPr txBox="1"/>
          <p:nvPr/>
        </p:nvSpPr>
        <p:spPr>
          <a:xfrm>
            <a:off x="2809" y="1347472"/>
            <a:ext cx="12192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Future</a:t>
            </a: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1C9EE2E-5439-4EB4-90D4-7ADC871CDBA4}"/>
              </a:ext>
            </a:extLst>
          </p:cNvPr>
          <p:cNvSpPr txBox="1"/>
          <p:nvPr/>
        </p:nvSpPr>
        <p:spPr>
          <a:xfrm>
            <a:off x="79408" y="4273035"/>
            <a:ext cx="12192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dirty="0"/>
              <a:t>2019</a:t>
            </a: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F03BC1F-F3E6-4FD7-BA9F-C2E48FBEF222}"/>
              </a:ext>
            </a:extLst>
          </p:cNvPr>
          <p:cNvSpPr txBox="1"/>
          <p:nvPr/>
        </p:nvSpPr>
        <p:spPr>
          <a:xfrm>
            <a:off x="100433" y="5486400"/>
            <a:ext cx="12192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Now</a:t>
            </a: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E86BF9C0-970E-4F55-A1B5-E0BF6627359D}"/>
              </a:ext>
            </a:extLst>
          </p:cNvPr>
          <p:cNvSpPr/>
          <p:nvPr/>
        </p:nvSpPr>
        <p:spPr>
          <a:xfrm>
            <a:off x="533400" y="4350601"/>
            <a:ext cx="8382000" cy="990600"/>
          </a:xfrm>
          <a:prstGeom prst="roundRect">
            <a:avLst/>
          </a:prstGeom>
          <a:solidFill>
            <a:srgbClr val="FFFFFF">
              <a:alpha val="50000"/>
            </a:srgbClr>
          </a:solidFill>
          <a:ln w="25400" cap="flat">
            <a:solidFill>
              <a:srgbClr val="CCEC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90F8222-4DB8-40FD-B4E5-46D44B635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8874" y="4634448"/>
            <a:ext cx="1828800" cy="60921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B550AE6-BAA2-4916-924C-21C9A241C425}"/>
              </a:ext>
            </a:extLst>
          </p:cNvPr>
          <p:cNvSpPr txBox="1"/>
          <p:nvPr/>
        </p:nvSpPr>
        <p:spPr>
          <a:xfrm>
            <a:off x="4114800" y="4570071"/>
            <a:ext cx="22599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Refinement of IPCC </a:t>
            </a:r>
            <a:r>
              <a:rPr lang="en-US" altLang="ja-JP" dirty="0"/>
              <a:t>Guidelines</a:t>
            </a: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4DF4932-C0A1-4CFC-AB9A-80FA0BD00B2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DF2F8"/>
              </a:clrFrom>
              <a:clrTo>
                <a:srgbClr val="EDF2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4779" y="4591502"/>
            <a:ext cx="643257" cy="581994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5D775C7-1E2A-48BD-B940-51052986A910}"/>
              </a:ext>
            </a:extLst>
          </p:cNvPr>
          <p:cNvSpPr txBox="1"/>
          <p:nvPr/>
        </p:nvSpPr>
        <p:spPr>
          <a:xfrm>
            <a:off x="2697544" y="2576419"/>
            <a:ext cx="370870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Monitoring, Mitigation, Adaptation </a:t>
            </a: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BC90D805-C2AC-4455-8F04-11B1DCA0E9A6}"/>
              </a:ext>
            </a:extLst>
          </p:cNvPr>
          <p:cNvSpPr/>
          <p:nvPr/>
        </p:nvSpPr>
        <p:spPr>
          <a:xfrm>
            <a:off x="2438400" y="5418338"/>
            <a:ext cx="1524425" cy="930505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1CD097A1-A69F-4AA3-86C2-3972CC85233C}"/>
              </a:ext>
            </a:extLst>
          </p:cNvPr>
          <p:cNvSpPr/>
          <p:nvPr/>
        </p:nvSpPr>
        <p:spPr>
          <a:xfrm>
            <a:off x="4511498" y="5431020"/>
            <a:ext cx="1524425" cy="930505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87450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16</a:t>
            </a:fld>
            <a:endParaRPr lang="uk-UA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482123211"/>
              </p:ext>
            </p:extLst>
          </p:nvPr>
        </p:nvGraphicFramePr>
        <p:xfrm>
          <a:off x="180975" y="875962"/>
          <a:ext cx="8839200" cy="5847080"/>
        </p:xfrm>
        <a:graphic>
          <a:graphicData uri="http://schemas.openxmlformats.org/drawingml/2006/table">
            <a:tbl>
              <a:tblPr bandRow="1" bandCol="1">
                <a:tableStyleId>{69012ECD-51FC-41F1-AA8D-1B2483CD663E}</a:tableStyleId>
              </a:tblPr>
              <a:tblGrid>
                <a:gridCol w="31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ea"/>
                          <a:ea typeface="+mj-ea"/>
                        </a:rPr>
                        <a:t>29 – 31 Aug 2016 @Minsk</a:t>
                      </a:r>
                      <a:endParaRPr kumimoji="1" lang="ja-JP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ea"/>
                          <a:ea typeface="+mj-ea"/>
                        </a:rPr>
                        <a:t>Scoping Group meeting</a:t>
                      </a:r>
                      <a:endParaRPr kumimoji="1" lang="ja-JP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>
                          <a:latin typeface="+mj-ea"/>
                          <a:ea typeface="+mj-ea"/>
                        </a:rPr>
                        <a:t>17 – 20 Oct 2016 @Bangkok</a:t>
                      </a:r>
                      <a:endParaRPr kumimoji="1" lang="ja-JP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ea"/>
                          <a:ea typeface="+mj-ea"/>
                        </a:rPr>
                        <a:t>IPCC decision on outline</a:t>
                      </a:r>
                      <a:endParaRPr kumimoji="1" lang="ja-JP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ea"/>
                          <a:ea typeface="+mj-ea"/>
                        </a:rPr>
                        <a:t>Feb 2017</a:t>
                      </a:r>
                      <a:endParaRPr kumimoji="1" lang="ja-JP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Calibri"/>
                        </a:rPr>
                        <a:t>Decision on selection of Authors</a:t>
                      </a:r>
                      <a:endParaRPr kumimoji="1" lang="ja-JP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ea"/>
                          <a:ea typeface="+mj-ea"/>
                        </a:rPr>
                        <a:t>7 – 14 Jul 2017 @Bilbao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Calibri"/>
                        </a:rPr>
                        <a:t>First Lead Author Meeting (LAM1)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ea"/>
                          <a:ea typeface="+mj-ea"/>
                        </a:rPr>
                        <a:t>25 – 28 Sep 2017 @Victoria Falls</a:t>
                      </a:r>
                      <a:endParaRPr kumimoji="1" lang="ja-JP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ea"/>
                          <a:ea typeface="+mj-ea"/>
                        </a:rPr>
                        <a:t>Second Lead Author Meeting (LAM2)</a:t>
                      </a:r>
                      <a:endParaRPr kumimoji="1" lang="ja-JP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68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baseline="0" dirty="0">
                          <a:latin typeface="+mj-ea"/>
                          <a:ea typeface="+mj-ea"/>
                        </a:rPr>
                        <a:t>4 Dec 2017 - 11 Feb 2018</a:t>
                      </a:r>
                      <a:endParaRPr kumimoji="1" lang="ja-JP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Calibri"/>
                        </a:rPr>
                        <a:t>First Order Draft (FOD) Expert Review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ea"/>
                          <a:ea typeface="+mj-ea"/>
                        </a:rPr>
                        <a:t>10 - 13 Apr 2018</a:t>
                      </a:r>
                    </a:p>
                    <a:p>
                      <a:pPr algn="l"/>
                      <a:r>
                        <a:rPr kumimoji="1" lang="en-US" altLang="ja-JP" sz="1800" dirty="0">
                          <a:latin typeface="+mj-ea"/>
                          <a:ea typeface="+mj-ea"/>
                        </a:rPr>
                        <a:t>@Cairns</a:t>
                      </a:r>
                      <a:endParaRPr kumimoji="1" lang="ja-JP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ea"/>
                          <a:ea typeface="+mj-ea"/>
                        </a:rPr>
                        <a:t>Third Lead Author Meeting (LAM3)</a:t>
                      </a:r>
                      <a:endParaRPr kumimoji="1" lang="ja-JP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June 25 2018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  <a:sym typeface="Calibri"/>
                        </a:rPr>
                        <a:t>Literature Cut-off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  <a:latin typeface="+mj-ea"/>
                        <a:ea typeface="+mn-ea"/>
                        <a:cs typeface="+mn-cs"/>
                        <a:sym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2 July - 9 Sep 2018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  <a:sym typeface="Calibri"/>
                        </a:rPr>
                        <a:t>Second Order Draft (SOD) Government &amp; Expert Review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ea"/>
                          <a:ea typeface="+mj-ea"/>
                        </a:rPr>
                        <a:t>4w of Oct 2018</a:t>
                      </a:r>
                      <a:endParaRPr kumimoji="1" lang="ja-JP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Calibri"/>
                        </a:rPr>
                        <a:t>Forth Lead Author Meeting (LAM4)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  <a:sym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5638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ea"/>
                          <a:ea typeface="+mj-ea"/>
                        </a:rPr>
                        <a:t>14 Jan – 10 Mar 2019</a:t>
                      </a:r>
                      <a:endParaRPr kumimoji="1" lang="ja-JP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ea"/>
                          <a:ea typeface="+mj-ea"/>
                        </a:rPr>
                        <a:t>Final Government Distribution (FGD) Government Review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ea"/>
                          <a:ea typeface="+mj-ea"/>
                        </a:rPr>
                        <a:t>May 2019 </a:t>
                      </a:r>
                      <a:r>
                        <a:rPr kumimoji="1" lang="en-US" altLang="ja-JP" sz="18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@Japan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Calibri"/>
                        </a:rPr>
                        <a:t>IPCC adoption/acceptance</a:t>
                      </a:r>
                      <a:endParaRPr kumimoji="1" lang="en-US" altLang="ja-JP" sz="18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2143125" y="163830"/>
            <a:ext cx="4953000" cy="533400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Timeline for Guidelines Refinement</a:t>
            </a:r>
            <a:endParaRPr kumimoji="1" lang="ja-JP" altLang="en-US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152400" y="3581400"/>
            <a:ext cx="8991600" cy="0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吹き出し: 円形 8">
            <a:extLst>
              <a:ext uri="{FF2B5EF4-FFF2-40B4-BE49-F238E27FC236}">
                <a16:creationId xmlns:a16="http://schemas.microsoft.com/office/drawing/2014/main" id="{E735057A-B5FC-44B9-A289-5F532A379921}"/>
              </a:ext>
            </a:extLst>
          </p:cNvPr>
          <p:cNvSpPr/>
          <p:nvPr/>
        </p:nvSpPr>
        <p:spPr>
          <a:xfrm>
            <a:off x="6935769" y="3502589"/>
            <a:ext cx="2132031" cy="963329"/>
          </a:xfrm>
          <a:prstGeom prst="wedgeEllipseCallout">
            <a:avLst>
              <a:gd name="adj1" fmla="val -87155"/>
              <a:gd name="adj2" fmla="val 32966"/>
            </a:avLst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789FEEB-F8D9-4724-ACF1-A9D4808BB681}"/>
              </a:ext>
            </a:extLst>
          </p:cNvPr>
          <p:cNvSpPr txBox="1"/>
          <p:nvPr/>
        </p:nvSpPr>
        <p:spPr>
          <a:xfrm>
            <a:off x="6978986" y="3758375"/>
            <a:ext cx="216501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FillTx/>
              </a:rPr>
              <a:t>Issue AC-VC</a:t>
            </a:r>
            <a:r>
              <a:rPr kumimoji="0" lang="ja-JP" altLang="en-US" sz="1400" b="0" i="0" u="none" strike="noStrike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FillTx/>
              </a:rPr>
              <a:t> </a:t>
            </a:r>
            <a:r>
              <a:rPr kumimoji="0" lang="en-US" altLang="ja-JP" sz="1400" b="0" i="0" u="none" strike="noStrike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FillTx/>
              </a:rPr>
              <a:t>White</a:t>
            </a:r>
            <a:r>
              <a:rPr kumimoji="0" lang="ja-JP" altLang="en-US" sz="1400" b="0" i="0" u="none" strike="noStrike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FillTx/>
              </a:rPr>
              <a:t> </a:t>
            </a:r>
            <a:r>
              <a:rPr lang="en-US" altLang="ja-JP" sz="1400" dirty="0">
                <a:solidFill>
                  <a:srgbClr val="FF6600"/>
                </a:solidFill>
              </a:rPr>
              <a:t>P</a:t>
            </a:r>
            <a:r>
              <a:rPr kumimoji="0" lang="en-US" altLang="ja-JP" sz="1400" b="0" i="0" u="none" strike="noStrike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FillTx/>
              </a:rPr>
              <a:t>aper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FillTx/>
              </a:rPr>
              <a:t> before the cut-off</a:t>
            </a:r>
            <a:r>
              <a:rPr lang="ja-JP" altLang="en-US" sz="1400" dirty="0">
                <a:solidFill>
                  <a:srgbClr val="FF6600"/>
                </a:solidFill>
              </a:rPr>
              <a:t> </a:t>
            </a:r>
            <a:r>
              <a:rPr lang="en-US" altLang="ja-JP" sz="1400" dirty="0">
                <a:solidFill>
                  <a:srgbClr val="FF6600"/>
                </a:solidFill>
              </a:rPr>
              <a:t>date</a:t>
            </a:r>
            <a:endParaRPr kumimoji="0" lang="en-US" altLang="ja-JP" sz="1400" b="0" i="0" u="none" strike="noStrike" cap="none" spc="0" normalizeH="0" baseline="0" dirty="0">
              <a:ln>
                <a:noFill/>
              </a:ln>
              <a:solidFill>
                <a:srgbClr val="FF6600"/>
              </a:solidFill>
              <a:effectLst/>
              <a:uFillTx/>
            </a:endParaRPr>
          </a:p>
        </p:txBody>
      </p:sp>
      <p:sp>
        <p:nvSpPr>
          <p:cNvPr id="11" name="吹き出し: 円形 10">
            <a:extLst>
              <a:ext uri="{FF2B5EF4-FFF2-40B4-BE49-F238E27FC236}">
                <a16:creationId xmlns:a16="http://schemas.microsoft.com/office/drawing/2014/main" id="{FBDEFAC4-15D8-4846-B6B9-28EB1D31EE4A}"/>
              </a:ext>
            </a:extLst>
          </p:cNvPr>
          <p:cNvSpPr/>
          <p:nvPr/>
        </p:nvSpPr>
        <p:spPr>
          <a:xfrm rot="10800000">
            <a:off x="7286625" y="5004882"/>
            <a:ext cx="1628775" cy="687904"/>
          </a:xfrm>
          <a:prstGeom prst="wedgeEllipseCallout">
            <a:avLst>
              <a:gd name="adj1" fmla="val 70548"/>
              <a:gd name="adj2" fmla="val 34203"/>
            </a:avLst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95E16B7-FE61-4802-8E37-032D30C4E379}"/>
              </a:ext>
            </a:extLst>
          </p:cNvPr>
          <p:cNvSpPr txBox="1"/>
          <p:nvPr/>
        </p:nvSpPr>
        <p:spPr>
          <a:xfrm>
            <a:off x="7480223" y="5066474"/>
            <a:ext cx="165735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400" dirty="0">
                <a:solidFill>
                  <a:srgbClr val="FF6600"/>
                </a:solidFill>
              </a:rPr>
              <a:t>Submit</a:t>
            </a:r>
            <a:r>
              <a:rPr kumimoji="0" lang="en-US" altLang="ja-JP" sz="1400" b="0" i="0" u="none" strike="noStrike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FillTx/>
              </a:rPr>
              <a:t> Expert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400" dirty="0">
                <a:solidFill>
                  <a:srgbClr val="FF6600"/>
                </a:solidFill>
              </a:rPr>
              <a:t>Comments</a:t>
            </a:r>
            <a:endParaRPr kumimoji="0" lang="ja-JP" altLang="en-US" sz="1400" b="0" i="0" u="none" strike="noStrike" cap="none" spc="0" normalizeH="0" baseline="0" dirty="0">
              <a:ln>
                <a:noFill/>
              </a:ln>
              <a:solidFill>
                <a:srgbClr val="FF66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9095874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正方形/長方形 58"/>
          <p:cNvSpPr/>
          <p:nvPr/>
        </p:nvSpPr>
        <p:spPr>
          <a:xfrm>
            <a:off x="92501" y="1160517"/>
            <a:ext cx="8839200" cy="55738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776" indent="-263776" algn="ctr">
              <a:buFont typeface="Wingdings" panose="05000000000000000000" pitchFamily="2" charset="2"/>
              <a:buChar char="u"/>
            </a:pP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80082" y="325963"/>
            <a:ext cx="5213826" cy="588437"/>
          </a:xfrm>
          <a:noFill/>
        </p:spPr>
        <p:txBody>
          <a:bodyPr>
            <a:noAutofit/>
          </a:bodyPr>
          <a:lstStyle/>
          <a:p>
            <a:pPr algn="ctr"/>
            <a:r>
              <a:rPr lang="en-US" altLang="ja-JP" sz="2800" dirty="0">
                <a:latin typeface="+mj-lt"/>
              </a:rPr>
              <a:t>“</a:t>
            </a:r>
            <a:r>
              <a:rPr kumimoji="1" lang="en-US" altLang="ja-JP" sz="2800" dirty="0">
                <a:latin typeface="+mj-lt"/>
              </a:rPr>
              <a:t>Road to IPCC Guidelines”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77871" y="3143827"/>
            <a:ext cx="3205510" cy="4565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Methodology document</a:t>
            </a:r>
            <a:endParaRPr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614554" y="3139580"/>
            <a:ext cx="265418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Satellite-based GHG Data</a:t>
            </a:r>
            <a:endParaRPr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76228" y="5796469"/>
            <a:ext cx="1275247" cy="617713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</a:rPr>
              <a:t>Ministry of Environment/NIES</a:t>
            </a:r>
            <a:endParaRPr kumimoji="1" lang="en-US" altLang="ja-JP" sz="1477" dirty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969109" y="5787533"/>
            <a:ext cx="843766" cy="7477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</a:rPr>
              <a:t>JAXA</a:t>
            </a:r>
          </a:p>
          <a:p>
            <a:pPr algn="ctr"/>
            <a:r>
              <a:rPr kumimoji="1" lang="en-US" altLang="ja-JP" sz="1108" dirty="0">
                <a:solidFill>
                  <a:schemeClr val="tx1"/>
                </a:solidFill>
              </a:rPr>
              <a:t>GOSAT/</a:t>
            </a:r>
          </a:p>
          <a:p>
            <a:pPr algn="ctr"/>
            <a:r>
              <a:rPr kumimoji="1" lang="en-US" altLang="ja-JP" sz="1108" dirty="0">
                <a:solidFill>
                  <a:schemeClr val="tx1"/>
                </a:solidFill>
              </a:rPr>
              <a:t>GOSAT-2(*)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120614" y="2021249"/>
            <a:ext cx="2446423" cy="5469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47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IPCC Guidelines</a:t>
            </a:r>
          </a:p>
          <a:p>
            <a:pPr algn="ctr"/>
            <a:r>
              <a:rPr lang="en-US" altLang="ja-JP" sz="147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ja-JP" altLang="en-US" sz="147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（</a:t>
            </a:r>
            <a:r>
              <a:rPr lang="en-US" altLang="ja-JP" sz="147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be refined in 2019</a:t>
            </a:r>
            <a:r>
              <a:rPr lang="ja-JP" altLang="en-US" sz="147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）</a:t>
            </a:r>
            <a:r>
              <a:rPr lang="ja-JP" altLang="ja-JP" sz="147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ja-JP" altLang="en-US" sz="1477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868042" y="5787535"/>
            <a:ext cx="763892" cy="77197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</a:rPr>
              <a:t>NASA</a:t>
            </a:r>
          </a:p>
          <a:p>
            <a:pPr algn="ctr"/>
            <a:r>
              <a:rPr kumimoji="1" lang="en-US" altLang="ja-JP" sz="1108" dirty="0">
                <a:solidFill>
                  <a:schemeClr val="tx1"/>
                </a:solidFill>
              </a:rPr>
              <a:t>OCO-2</a:t>
            </a:r>
          </a:p>
          <a:p>
            <a:pPr algn="ctr"/>
            <a:r>
              <a:rPr kumimoji="1" lang="en-US" altLang="ja-JP" sz="1108" dirty="0">
                <a:solidFill>
                  <a:schemeClr val="tx1"/>
                </a:solidFill>
              </a:rPr>
              <a:t>GeoCarb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5601622" y="5787534"/>
            <a:ext cx="826934" cy="76519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</a:rPr>
              <a:t>ESA</a:t>
            </a:r>
          </a:p>
          <a:p>
            <a:pPr algn="ctr">
              <a:lnSpc>
                <a:spcPts val="1108"/>
              </a:lnSpc>
            </a:pPr>
            <a:r>
              <a:rPr kumimoji="1" lang="en-US" altLang="ja-JP" sz="1108" dirty="0">
                <a:solidFill>
                  <a:schemeClr val="tx1"/>
                </a:solidFill>
              </a:rPr>
              <a:t>Sentinel-5p,</a:t>
            </a:r>
          </a:p>
          <a:p>
            <a:pPr algn="ctr">
              <a:lnSpc>
                <a:spcPts val="1108"/>
              </a:lnSpc>
            </a:pPr>
            <a:r>
              <a:rPr kumimoji="1" lang="en-US" altLang="ja-JP" sz="1108" dirty="0">
                <a:solidFill>
                  <a:schemeClr val="tx1"/>
                </a:solidFill>
              </a:rPr>
              <a:t>FLEX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6428558" y="5787534"/>
            <a:ext cx="876859" cy="7614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</a:rPr>
              <a:t>CNES</a:t>
            </a:r>
          </a:p>
          <a:p>
            <a:pPr algn="ctr">
              <a:lnSpc>
                <a:spcPts val="1015"/>
              </a:lnSpc>
            </a:pPr>
            <a:r>
              <a:rPr kumimoji="1" lang="en-US" altLang="ja-JP" sz="1108" dirty="0">
                <a:solidFill>
                  <a:schemeClr val="tx1"/>
                </a:solidFill>
              </a:rPr>
              <a:t>IASI, MicroCarb, MERLIN</a:t>
            </a:r>
          </a:p>
        </p:txBody>
      </p:sp>
      <p:sp>
        <p:nvSpPr>
          <p:cNvPr id="53" name="角丸四角形 52"/>
          <p:cNvSpPr/>
          <p:nvPr/>
        </p:nvSpPr>
        <p:spPr>
          <a:xfrm>
            <a:off x="693037" y="3053948"/>
            <a:ext cx="7948246" cy="803626"/>
          </a:xfrm>
          <a:prstGeom prst="roundRect">
            <a:avLst>
              <a:gd name="adj" fmla="val 15641"/>
            </a:avLst>
          </a:prstGeom>
          <a:noFill/>
          <a:ln w="28575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左矢印 32"/>
          <p:cNvSpPr/>
          <p:nvPr/>
        </p:nvSpPr>
        <p:spPr>
          <a:xfrm rot="5400000">
            <a:off x="1593893" y="4279069"/>
            <a:ext cx="1776126" cy="443180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左矢印 34"/>
          <p:cNvSpPr/>
          <p:nvPr/>
        </p:nvSpPr>
        <p:spPr>
          <a:xfrm rot="5400000">
            <a:off x="3255363" y="3920742"/>
            <a:ext cx="1136163" cy="519872"/>
          </a:xfrm>
          <a:prstGeom prst="leftArrow">
            <a:avLst>
              <a:gd name="adj1" fmla="val 50000"/>
              <a:gd name="adj2" fmla="val 3426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42508" y="3951589"/>
            <a:ext cx="20533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776" indent="-263776">
              <a:buFont typeface="Wingdings" panose="05000000000000000000" pitchFamily="2" charset="2"/>
              <a:buChar char="u"/>
            </a:pP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 methodology document to support for national statistician to use  GHG data for the accuracy of the greenhouse gases inventory.</a:t>
            </a: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283640" y="3940166"/>
            <a:ext cx="2745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776" indent="-263776">
              <a:lnSpc>
                <a:spcPts val="1200"/>
              </a:lnSpc>
              <a:buFont typeface="Wingdings" panose="05000000000000000000" pitchFamily="2" charset="2"/>
              <a:buChar char="u"/>
            </a:pP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Provide high accurate data set  and documents (ATBD)</a:t>
            </a:r>
          </a:p>
          <a:p>
            <a:pPr marL="263776" indent="-263776">
              <a:lnSpc>
                <a:spcPts val="1200"/>
              </a:lnSpc>
              <a:buFont typeface="Wingdings" panose="05000000000000000000" pitchFamily="2" charset="2"/>
              <a:buChar char="u"/>
            </a:pP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Calibrations and validation for quality control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3544386" y="4808077"/>
            <a:ext cx="4603561" cy="3062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solidFill>
                  <a:schemeClr val="tx1"/>
                </a:solidFill>
                <a:latin typeface="+mj-ea"/>
                <a:ea typeface="+mj-ea"/>
              </a:rPr>
              <a:t>CEOS</a:t>
            </a:r>
            <a:endParaRPr kumimoji="1" lang="en-US" altLang="ja-JP" sz="2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71" name="直線コネクタ 70"/>
          <p:cNvCxnSpPr/>
          <p:nvPr/>
        </p:nvCxnSpPr>
        <p:spPr>
          <a:xfrm flipH="1" flipV="1">
            <a:off x="4687910" y="2575775"/>
            <a:ext cx="2373" cy="563806"/>
          </a:xfrm>
          <a:prstGeom prst="line">
            <a:avLst/>
          </a:prstGeom>
          <a:ln w="857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正方形/長方形 73"/>
          <p:cNvSpPr/>
          <p:nvPr/>
        </p:nvSpPr>
        <p:spPr>
          <a:xfrm>
            <a:off x="8001370" y="5814837"/>
            <a:ext cx="696066" cy="72522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</a:rPr>
              <a:t>CMA</a:t>
            </a:r>
          </a:p>
          <a:p>
            <a:pPr algn="ctr"/>
            <a:r>
              <a:rPr kumimoji="1" lang="en-US" altLang="ja-JP" sz="1108" dirty="0">
                <a:solidFill>
                  <a:schemeClr val="tx1"/>
                </a:solidFill>
              </a:rPr>
              <a:t>TanSat</a:t>
            </a:r>
          </a:p>
        </p:txBody>
      </p:sp>
      <p:sp>
        <p:nvSpPr>
          <p:cNvPr id="75" name="左矢印 34"/>
          <p:cNvSpPr/>
          <p:nvPr/>
        </p:nvSpPr>
        <p:spPr>
          <a:xfrm rot="5400000">
            <a:off x="6706305" y="4008956"/>
            <a:ext cx="962849" cy="516760"/>
          </a:xfrm>
          <a:prstGeom prst="leftArrow">
            <a:avLst>
              <a:gd name="adj1" fmla="val 50000"/>
              <a:gd name="adj2" fmla="val 3426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8" name="左矢印 34"/>
          <p:cNvSpPr/>
          <p:nvPr/>
        </p:nvSpPr>
        <p:spPr>
          <a:xfrm rot="5400000">
            <a:off x="6774556" y="5104768"/>
            <a:ext cx="364394" cy="449927"/>
          </a:xfrm>
          <a:prstGeom prst="leftArrow">
            <a:avLst>
              <a:gd name="adj1" fmla="val 50000"/>
              <a:gd name="adj2" fmla="val 34269"/>
            </a:avLst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加算記号 21"/>
          <p:cNvSpPr/>
          <p:nvPr/>
        </p:nvSpPr>
        <p:spPr>
          <a:xfrm>
            <a:off x="4423047" y="3176954"/>
            <a:ext cx="679002" cy="633046"/>
          </a:xfrm>
          <a:prstGeom prst="mathPlus">
            <a:avLst/>
          </a:prstGeom>
          <a:solidFill>
            <a:srgbClr val="FFFFFF"/>
          </a:solidFill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02" tIns="42202" rIns="42202" bIns="42202" numCol="1" spcCol="38100" rtlCol="0" anchor="ctr">
            <a:spAutoFit/>
          </a:bodyPr>
          <a:lstStyle/>
          <a:p>
            <a:pPr defTabSz="422041" latinLnBrk="1" hangingPunct="0"/>
            <a:endParaRPr lang="ja-JP" altLang="en-US" dirty="0">
              <a:solidFill>
                <a:srgbClr val="002569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4466492" y="5209401"/>
            <a:ext cx="4220308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Provide and share GHG data</a:t>
            </a:r>
            <a:endParaRPr lang="ja-JP" alt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4" name="グループ化 53"/>
          <p:cNvGrpSpPr/>
          <p:nvPr/>
        </p:nvGrpSpPr>
        <p:grpSpPr>
          <a:xfrm>
            <a:off x="486314" y="5501335"/>
            <a:ext cx="4366342" cy="1084846"/>
            <a:chOff x="980932" y="5940216"/>
            <a:chExt cx="3697428" cy="855038"/>
          </a:xfrm>
        </p:grpSpPr>
        <p:cxnSp>
          <p:nvCxnSpPr>
            <p:cNvPr id="42" name="直線コネクタ 41"/>
            <p:cNvCxnSpPr/>
            <p:nvPr/>
          </p:nvCxnSpPr>
          <p:spPr>
            <a:xfrm>
              <a:off x="3924474" y="6152311"/>
              <a:ext cx="753886" cy="11727"/>
            </a:xfrm>
            <a:prstGeom prst="line">
              <a:avLst/>
            </a:prstGeom>
            <a:noFill/>
            <a:ln w="57150" cap="flat">
              <a:solidFill>
                <a:schemeClr val="bg1">
                  <a:lumMod val="75000"/>
                </a:schemeClr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5" name="直線コネクタ 84"/>
            <p:cNvCxnSpPr/>
            <p:nvPr/>
          </p:nvCxnSpPr>
          <p:spPr>
            <a:xfrm flipV="1">
              <a:off x="990600" y="6781269"/>
              <a:ext cx="3681797" cy="9175"/>
            </a:xfrm>
            <a:prstGeom prst="line">
              <a:avLst/>
            </a:prstGeom>
            <a:noFill/>
            <a:ln w="57150" cap="flat">
              <a:solidFill>
                <a:schemeClr val="bg1">
                  <a:lumMod val="75000"/>
                </a:schemeClr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6" name="直線コネクタ 85"/>
            <p:cNvCxnSpPr/>
            <p:nvPr/>
          </p:nvCxnSpPr>
          <p:spPr>
            <a:xfrm flipH="1">
              <a:off x="4669992" y="6164038"/>
              <a:ext cx="8367" cy="604851"/>
            </a:xfrm>
            <a:prstGeom prst="line">
              <a:avLst/>
            </a:prstGeom>
            <a:noFill/>
            <a:ln w="57150" cap="flat">
              <a:solidFill>
                <a:schemeClr val="bg1">
                  <a:lumMod val="75000"/>
                </a:schemeClr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7" name="直線コネクタ 86"/>
            <p:cNvCxnSpPr/>
            <p:nvPr/>
          </p:nvCxnSpPr>
          <p:spPr>
            <a:xfrm>
              <a:off x="990600" y="5943600"/>
              <a:ext cx="0" cy="851654"/>
            </a:xfrm>
            <a:prstGeom prst="line">
              <a:avLst/>
            </a:prstGeom>
            <a:noFill/>
            <a:ln w="57150" cap="flat">
              <a:solidFill>
                <a:schemeClr val="bg1">
                  <a:lumMod val="75000"/>
                </a:schemeClr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8" name="直線コネクタ 87"/>
            <p:cNvCxnSpPr/>
            <p:nvPr/>
          </p:nvCxnSpPr>
          <p:spPr>
            <a:xfrm flipV="1">
              <a:off x="980932" y="5940216"/>
              <a:ext cx="2959287" cy="22043"/>
            </a:xfrm>
            <a:prstGeom prst="line">
              <a:avLst/>
            </a:prstGeom>
            <a:noFill/>
            <a:ln w="57150" cap="flat">
              <a:solidFill>
                <a:schemeClr val="bg1">
                  <a:lumMod val="75000"/>
                </a:schemeClr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90" name="図 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165" y="1238578"/>
            <a:ext cx="2312946" cy="770437"/>
          </a:xfrm>
          <a:prstGeom prst="rect">
            <a:avLst/>
          </a:prstGeom>
        </p:spPr>
      </p:pic>
      <p:sp>
        <p:nvSpPr>
          <p:cNvPr id="40" name="正方形/長方形 39"/>
          <p:cNvSpPr/>
          <p:nvPr/>
        </p:nvSpPr>
        <p:spPr>
          <a:xfrm>
            <a:off x="2626537" y="5767799"/>
            <a:ext cx="1252437" cy="750701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8"/>
              </a:lnSpc>
            </a:pPr>
            <a:r>
              <a:rPr lang="en-US" altLang="ja-JP" sz="1108" dirty="0">
                <a:solidFill>
                  <a:schemeClr val="tx1"/>
                </a:solidFill>
              </a:rPr>
              <a:t>Ministry of Education, Sports, Culture, Science and Technology </a:t>
            </a:r>
            <a:endParaRPr kumimoji="1" lang="en-US" altLang="ja-JP" sz="1108" dirty="0">
              <a:solidFill>
                <a:schemeClr val="tx1"/>
              </a:solidFill>
            </a:endParaRPr>
          </a:p>
        </p:txBody>
      </p:sp>
      <p:cxnSp>
        <p:nvCxnSpPr>
          <p:cNvPr id="89" name="直線コネクタ 88"/>
          <p:cNvCxnSpPr/>
          <p:nvPr/>
        </p:nvCxnSpPr>
        <p:spPr>
          <a:xfrm>
            <a:off x="3980975" y="5455190"/>
            <a:ext cx="3420" cy="313219"/>
          </a:xfrm>
          <a:prstGeom prst="line">
            <a:avLst/>
          </a:prstGeom>
          <a:noFill/>
          <a:ln w="57150" cap="flat">
            <a:solidFill>
              <a:schemeClr val="bg1">
                <a:lumMod val="75000"/>
              </a:schemeClr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4" name="図 43"/>
          <p:cNvPicPr>
            <a:picLocks noChangeAspect="1"/>
          </p:cNvPicPr>
          <p:nvPr/>
        </p:nvPicPr>
        <p:blipFill>
          <a:blip r:embed="rId4">
            <a:clrChange>
              <a:clrFrom>
                <a:srgbClr val="EDF2F8"/>
              </a:clrFrom>
              <a:clrTo>
                <a:srgbClr val="EDF2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0068" y="1529315"/>
            <a:ext cx="1278376" cy="1156625"/>
          </a:xfrm>
          <a:prstGeom prst="rect">
            <a:avLst/>
          </a:prstGeom>
        </p:spPr>
      </p:pic>
      <p:sp>
        <p:nvSpPr>
          <p:cNvPr id="46" name="加算記号 45"/>
          <p:cNvSpPr/>
          <p:nvPr/>
        </p:nvSpPr>
        <p:spPr>
          <a:xfrm>
            <a:off x="2049336" y="5927541"/>
            <a:ext cx="434604" cy="391852"/>
          </a:xfrm>
          <a:prstGeom prst="mathPlus">
            <a:avLst/>
          </a:prstGeom>
          <a:solidFill>
            <a:srgbClr val="FFFFFF"/>
          </a:solidFill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02" tIns="42202" rIns="42202" bIns="42202" numCol="1" spcCol="38100" rtlCol="0" anchor="ctr">
            <a:spAutoFit/>
          </a:bodyPr>
          <a:lstStyle/>
          <a:p>
            <a:pPr defTabSz="422041" latinLnBrk="1" hangingPunct="0"/>
            <a:endParaRPr lang="ja-JP" altLang="en-US" dirty="0">
              <a:solidFill>
                <a:srgbClr val="002569"/>
              </a:solidFill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4157165" y="6477735"/>
            <a:ext cx="4741469" cy="373302"/>
          </a:xfrm>
          <a:prstGeom prst="rect">
            <a:avLst/>
          </a:prstGeom>
          <a:noFill/>
          <a:ln w="19050" cmpd="sng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8"/>
              </a:lnSpc>
            </a:pPr>
            <a:r>
              <a:rPr lang="en-US" altLang="ja-JP" sz="1015" dirty="0">
                <a:solidFill>
                  <a:schemeClr val="tx1"/>
                </a:solidFill>
              </a:rPr>
              <a:t>*GOSAT/GOSAT-2 are joint projects by Ministry of Environment, NIES and JAXA .</a:t>
            </a:r>
            <a:endParaRPr kumimoji="1" lang="en-US" altLang="ja-JP" sz="1015" dirty="0">
              <a:solidFill>
                <a:schemeClr val="tx1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7214907" y="5814837"/>
            <a:ext cx="786577" cy="7341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</a:rPr>
              <a:t>DLR</a:t>
            </a:r>
          </a:p>
          <a:p>
            <a:pPr algn="ctr"/>
            <a:r>
              <a:rPr kumimoji="1" lang="en-US" altLang="ja-JP" sz="1108" dirty="0">
                <a:solidFill>
                  <a:schemeClr val="tx1"/>
                </a:solidFill>
              </a:rPr>
              <a:t>MERLIN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458122" y="2199312"/>
            <a:ext cx="2080612" cy="796527"/>
            <a:chOff x="711436" y="1508916"/>
            <a:chExt cx="2253996" cy="862904"/>
          </a:xfrm>
        </p:grpSpPr>
        <p:sp>
          <p:nvSpPr>
            <p:cNvPr id="14" name="正方形/長方形 13"/>
            <p:cNvSpPr/>
            <p:nvPr/>
          </p:nvSpPr>
          <p:spPr>
            <a:xfrm>
              <a:off x="711436" y="1508916"/>
              <a:ext cx="2253996" cy="86290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5" name="グループ化 14"/>
            <p:cNvGrpSpPr/>
            <p:nvPr/>
          </p:nvGrpSpPr>
          <p:grpSpPr>
            <a:xfrm>
              <a:off x="1012945" y="1545424"/>
              <a:ext cx="1773184" cy="737621"/>
              <a:chOff x="715959" y="1670692"/>
              <a:chExt cx="1773184" cy="737621"/>
            </a:xfrm>
          </p:grpSpPr>
          <p:pic>
            <p:nvPicPr>
              <p:cNvPr id="4" name="図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10" y="2069030"/>
                <a:ext cx="1062449" cy="339283"/>
              </a:xfrm>
              <a:prstGeom prst="rect">
                <a:avLst/>
              </a:prstGeom>
            </p:spPr>
          </p:pic>
          <p:pic>
            <p:nvPicPr>
              <p:cNvPr id="6" name="図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7421" y="1670692"/>
                <a:ext cx="1151722" cy="397146"/>
              </a:xfrm>
              <a:prstGeom prst="rect">
                <a:avLst/>
              </a:prstGeom>
            </p:spPr>
          </p:pic>
          <p:pic>
            <p:nvPicPr>
              <p:cNvPr id="11" name="図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5959" y="1734117"/>
                <a:ext cx="529097" cy="275253"/>
              </a:xfrm>
              <a:prstGeom prst="rect">
                <a:avLst/>
              </a:prstGeom>
            </p:spPr>
          </p:pic>
        </p:grpSp>
      </p:grpSp>
      <p:sp>
        <p:nvSpPr>
          <p:cNvPr id="50" name="テキスト ボックス 49"/>
          <p:cNvSpPr txBox="1"/>
          <p:nvPr/>
        </p:nvSpPr>
        <p:spPr>
          <a:xfrm>
            <a:off x="242508" y="1816963"/>
            <a:ext cx="2828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776" indent="-263776">
              <a:buFont typeface="Wingdings" panose="05000000000000000000" pitchFamily="2" charset="2"/>
              <a:buChar char="u"/>
            </a:pP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 coordination with IPCC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FC07-3F76-2B47-A200-EB83A73F3AB4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68" name="正方形/長方形 67"/>
          <p:cNvSpPr/>
          <p:nvPr/>
        </p:nvSpPr>
        <p:spPr>
          <a:xfrm>
            <a:off x="3982065" y="5560779"/>
            <a:ext cx="4715258" cy="2547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Space Agencies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24" name="矢印: 左右 23"/>
          <p:cNvSpPr/>
          <p:nvPr/>
        </p:nvSpPr>
        <p:spPr>
          <a:xfrm>
            <a:off x="2497418" y="2523085"/>
            <a:ext cx="2126919" cy="484632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40309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正方形/長方形 58"/>
          <p:cNvSpPr/>
          <p:nvPr/>
        </p:nvSpPr>
        <p:spPr>
          <a:xfrm>
            <a:off x="92501" y="1160517"/>
            <a:ext cx="8839200" cy="55738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776" indent="-263776" algn="ctr">
              <a:buFont typeface="Wingdings" panose="05000000000000000000" pitchFamily="2" charset="2"/>
              <a:buChar char="u"/>
            </a:pP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80082" y="93463"/>
            <a:ext cx="5213826" cy="588437"/>
          </a:xfrm>
          <a:noFill/>
        </p:spPr>
        <p:txBody>
          <a:bodyPr>
            <a:noAutofit/>
          </a:bodyPr>
          <a:lstStyle/>
          <a:p>
            <a:pPr algn="ctr"/>
            <a:r>
              <a:rPr lang="en-US" altLang="ja-JP" dirty="0">
                <a:latin typeface="+mj-lt"/>
              </a:rPr>
              <a:t>Summary of Progress</a:t>
            </a:r>
            <a:br>
              <a:rPr lang="en-US" altLang="ja-JP" dirty="0">
                <a:latin typeface="+mj-lt"/>
              </a:rPr>
            </a:br>
            <a:r>
              <a:rPr lang="en-US" altLang="ja-JP" sz="2800" dirty="0">
                <a:latin typeface="+mj-lt"/>
              </a:rPr>
              <a:t>“</a:t>
            </a:r>
            <a:r>
              <a:rPr kumimoji="1" lang="en-US" altLang="ja-JP" sz="2800" dirty="0">
                <a:latin typeface="+mj-lt"/>
              </a:rPr>
              <a:t>Road to IPCC Guidelines”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77871" y="3143827"/>
            <a:ext cx="3205510" cy="4565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Methodology document</a:t>
            </a:r>
            <a:endParaRPr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614554" y="3139580"/>
            <a:ext cx="265418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Satellite-based GHG Data</a:t>
            </a:r>
            <a:endParaRPr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76228" y="5796469"/>
            <a:ext cx="1275247" cy="617713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</a:rPr>
              <a:t>Ministry of Environment/NIES</a:t>
            </a:r>
            <a:endParaRPr kumimoji="1" lang="en-US" altLang="ja-JP" sz="1477" dirty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969109" y="5787533"/>
            <a:ext cx="843766" cy="7477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</a:rPr>
              <a:t>JAXA</a:t>
            </a:r>
          </a:p>
          <a:p>
            <a:pPr algn="ctr"/>
            <a:r>
              <a:rPr kumimoji="1" lang="en-US" altLang="ja-JP" sz="1108" dirty="0">
                <a:solidFill>
                  <a:schemeClr val="tx1"/>
                </a:solidFill>
              </a:rPr>
              <a:t>GOSAT/</a:t>
            </a:r>
          </a:p>
          <a:p>
            <a:pPr algn="ctr"/>
            <a:r>
              <a:rPr kumimoji="1" lang="en-US" altLang="ja-JP" sz="1108" dirty="0">
                <a:solidFill>
                  <a:schemeClr val="tx1"/>
                </a:solidFill>
              </a:rPr>
              <a:t>GOSAT-2(*)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120614" y="2021249"/>
            <a:ext cx="2446423" cy="5469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47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IPCC Guidelines</a:t>
            </a:r>
          </a:p>
          <a:p>
            <a:pPr algn="ctr"/>
            <a:r>
              <a:rPr lang="en-US" altLang="ja-JP" sz="147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ja-JP" altLang="en-US" sz="147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（</a:t>
            </a:r>
            <a:r>
              <a:rPr lang="en-US" altLang="ja-JP" sz="147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be refined in 2019</a:t>
            </a:r>
            <a:r>
              <a:rPr lang="ja-JP" altLang="en-US" sz="147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）</a:t>
            </a:r>
            <a:r>
              <a:rPr lang="ja-JP" altLang="ja-JP" sz="147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ja-JP" altLang="en-US" sz="1477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868042" y="5787535"/>
            <a:ext cx="763892" cy="77197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</a:rPr>
              <a:t>NASA</a:t>
            </a:r>
          </a:p>
          <a:p>
            <a:pPr algn="ctr"/>
            <a:r>
              <a:rPr kumimoji="1" lang="en-US" altLang="ja-JP" sz="1108" dirty="0">
                <a:solidFill>
                  <a:schemeClr val="tx1"/>
                </a:solidFill>
              </a:rPr>
              <a:t>OCO-2</a:t>
            </a:r>
          </a:p>
          <a:p>
            <a:pPr algn="ctr"/>
            <a:r>
              <a:rPr kumimoji="1" lang="en-US" altLang="ja-JP" sz="1108" dirty="0">
                <a:solidFill>
                  <a:schemeClr val="tx1"/>
                </a:solidFill>
              </a:rPr>
              <a:t>GeoCarb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5601622" y="5787534"/>
            <a:ext cx="826934" cy="76519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</a:rPr>
              <a:t>ESA</a:t>
            </a:r>
          </a:p>
          <a:p>
            <a:pPr algn="ctr">
              <a:lnSpc>
                <a:spcPts val="1108"/>
              </a:lnSpc>
            </a:pPr>
            <a:r>
              <a:rPr kumimoji="1" lang="en-US" altLang="ja-JP" sz="1108" dirty="0">
                <a:solidFill>
                  <a:schemeClr val="tx1"/>
                </a:solidFill>
              </a:rPr>
              <a:t>Sentinel-5p,</a:t>
            </a:r>
          </a:p>
          <a:p>
            <a:pPr algn="ctr">
              <a:lnSpc>
                <a:spcPts val="1108"/>
              </a:lnSpc>
            </a:pPr>
            <a:r>
              <a:rPr kumimoji="1" lang="en-US" altLang="ja-JP" sz="1108" dirty="0">
                <a:solidFill>
                  <a:schemeClr val="tx1"/>
                </a:solidFill>
              </a:rPr>
              <a:t>FLEX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6428558" y="5787534"/>
            <a:ext cx="876859" cy="7614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</a:rPr>
              <a:t>CNES</a:t>
            </a:r>
          </a:p>
          <a:p>
            <a:pPr algn="ctr">
              <a:lnSpc>
                <a:spcPts val="1015"/>
              </a:lnSpc>
            </a:pPr>
            <a:r>
              <a:rPr kumimoji="1" lang="en-US" altLang="ja-JP" sz="1108" dirty="0">
                <a:solidFill>
                  <a:schemeClr val="tx1"/>
                </a:solidFill>
              </a:rPr>
              <a:t>IASI, MicroCarb, MERLIN</a:t>
            </a:r>
          </a:p>
        </p:txBody>
      </p:sp>
      <p:sp>
        <p:nvSpPr>
          <p:cNvPr id="53" name="角丸四角形 52"/>
          <p:cNvSpPr/>
          <p:nvPr/>
        </p:nvSpPr>
        <p:spPr>
          <a:xfrm>
            <a:off x="693037" y="3053948"/>
            <a:ext cx="7948246" cy="803626"/>
          </a:xfrm>
          <a:prstGeom prst="roundRect">
            <a:avLst>
              <a:gd name="adj" fmla="val 15641"/>
            </a:avLst>
          </a:prstGeom>
          <a:noFill/>
          <a:ln w="28575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左矢印 32"/>
          <p:cNvSpPr/>
          <p:nvPr/>
        </p:nvSpPr>
        <p:spPr>
          <a:xfrm rot="5400000">
            <a:off x="1593893" y="4279069"/>
            <a:ext cx="1776126" cy="443180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左矢印 34"/>
          <p:cNvSpPr/>
          <p:nvPr/>
        </p:nvSpPr>
        <p:spPr>
          <a:xfrm rot="5400000">
            <a:off x="3255363" y="3920742"/>
            <a:ext cx="1136163" cy="519872"/>
          </a:xfrm>
          <a:prstGeom prst="leftArrow">
            <a:avLst>
              <a:gd name="adj1" fmla="val 50000"/>
              <a:gd name="adj2" fmla="val 3426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42508" y="3951589"/>
            <a:ext cx="20533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776" indent="-263776">
              <a:buFont typeface="Wingdings" panose="05000000000000000000" pitchFamily="2" charset="2"/>
              <a:buChar char="u"/>
            </a:pP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 methodology document to support for national statistician to use  GHG data for the accuracy of the greenhouse gases inventory.</a:t>
            </a: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283640" y="3940166"/>
            <a:ext cx="2745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776" indent="-263776">
              <a:lnSpc>
                <a:spcPts val="1200"/>
              </a:lnSpc>
              <a:buFont typeface="Wingdings" panose="05000000000000000000" pitchFamily="2" charset="2"/>
              <a:buChar char="u"/>
            </a:pP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Provide high accurate data set  and documents (ATBD)</a:t>
            </a:r>
          </a:p>
          <a:p>
            <a:pPr marL="263776" indent="-263776">
              <a:lnSpc>
                <a:spcPts val="1200"/>
              </a:lnSpc>
              <a:buFont typeface="Wingdings" panose="05000000000000000000" pitchFamily="2" charset="2"/>
              <a:buChar char="u"/>
            </a:pP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Calibrations and validation for quality control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3544386" y="4808077"/>
            <a:ext cx="4603561" cy="3062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solidFill>
                  <a:schemeClr val="tx1"/>
                </a:solidFill>
                <a:latin typeface="+mj-ea"/>
                <a:ea typeface="+mj-ea"/>
              </a:rPr>
              <a:t>CEOS</a:t>
            </a:r>
            <a:endParaRPr kumimoji="1" lang="en-US" altLang="ja-JP" sz="2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71" name="直線コネクタ 70"/>
          <p:cNvCxnSpPr/>
          <p:nvPr/>
        </p:nvCxnSpPr>
        <p:spPr>
          <a:xfrm flipH="1" flipV="1">
            <a:off x="4687910" y="2575775"/>
            <a:ext cx="2373" cy="563806"/>
          </a:xfrm>
          <a:prstGeom prst="line">
            <a:avLst/>
          </a:prstGeom>
          <a:ln w="857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正方形/長方形 73"/>
          <p:cNvSpPr/>
          <p:nvPr/>
        </p:nvSpPr>
        <p:spPr>
          <a:xfrm>
            <a:off x="8001370" y="5814837"/>
            <a:ext cx="696066" cy="72522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</a:rPr>
              <a:t>CMA</a:t>
            </a:r>
          </a:p>
          <a:p>
            <a:pPr algn="ctr"/>
            <a:r>
              <a:rPr kumimoji="1" lang="en-US" altLang="ja-JP" sz="1108" dirty="0">
                <a:solidFill>
                  <a:schemeClr val="tx1"/>
                </a:solidFill>
              </a:rPr>
              <a:t>TanSat</a:t>
            </a:r>
          </a:p>
        </p:txBody>
      </p:sp>
      <p:sp>
        <p:nvSpPr>
          <p:cNvPr id="75" name="左矢印 34"/>
          <p:cNvSpPr/>
          <p:nvPr/>
        </p:nvSpPr>
        <p:spPr>
          <a:xfrm rot="5400000">
            <a:off x="6706305" y="4008956"/>
            <a:ext cx="962849" cy="516760"/>
          </a:xfrm>
          <a:prstGeom prst="leftArrow">
            <a:avLst>
              <a:gd name="adj1" fmla="val 50000"/>
              <a:gd name="adj2" fmla="val 3426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8" name="左矢印 34"/>
          <p:cNvSpPr/>
          <p:nvPr/>
        </p:nvSpPr>
        <p:spPr>
          <a:xfrm rot="5400000">
            <a:off x="6774556" y="5104768"/>
            <a:ext cx="364394" cy="449927"/>
          </a:xfrm>
          <a:prstGeom prst="leftArrow">
            <a:avLst>
              <a:gd name="adj1" fmla="val 50000"/>
              <a:gd name="adj2" fmla="val 34269"/>
            </a:avLst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加算記号 21"/>
          <p:cNvSpPr/>
          <p:nvPr/>
        </p:nvSpPr>
        <p:spPr>
          <a:xfrm>
            <a:off x="4423047" y="3176954"/>
            <a:ext cx="679002" cy="633046"/>
          </a:xfrm>
          <a:prstGeom prst="mathPlus">
            <a:avLst/>
          </a:prstGeom>
          <a:solidFill>
            <a:srgbClr val="FFFFFF"/>
          </a:solidFill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02" tIns="42202" rIns="42202" bIns="42202" numCol="1" spcCol="38100" rtlCol="0" anchor="ctr">
            <a:spAutoFit/>
          </a:bodyPr>
          <a:lstStyle/>
          <a:p>
            <a:pPr defTabSz="422041" latinLnBrk="1" hangingPunct="0"/>
            <a:endParaRPr lang="ja-JP" altLang="en-US" dirty="0">
              <a:solidFill>
                <a:srgbClr val="002569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4466492" y="5209401"/>
            <a:ext cx="4220308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Provide and share GHG data</a:t>
            </a:r>
            <a:endParaRPr lang="ja-JP" alt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4" name="グループ化 53"/>
          <p:cNvGrpSpPr/>
          <p:nvPr/>
        </p:nvGrpSpPr>
        <p:grpSpPr>
          <a:xfrm>
            <a:off x="486314" y="5501335"/>
            <a:ext cx="4366342" cy="1084846"/>
            <a:chOff x="980932" y="5940216"/>
            <a:chExt cx="3697428" cy="855038"/>
          </a:xfrm>
        </p:grpSpPr>
        <p:cxnSp>
          <p:nvCxnSpPr>
            <p:cNvPr id="42" name="直線コネクタ 41"/>
            <p:cNvCxnSpPr/>
            <p:nvPr/>
          </p:nvCxnSpPr>
          <p:spPr>
            <a:xfrm>
              <a:off x="3924474" y="6152311"/>
              <a:ext cx="753886" cy="11727"/>
            </a:xfrm>
            <a:prstGeom prst="line">
              <a:avLst/>
            </a:prstGeom>
            <a:noFill/>
            <a:ln w="57150" cap="flat">
              <a:solidFill>
                <a:schemeClr val="bg1">
                  <a:lumMod val="75000"/>
                </a:schemeClr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5" name="直線コネクタ 84"/>
            <p:cNvCxnSpPr/>
            <p:nvPr/>
          </p:nvCxnSpPr>
          <p:spPr>
            <a:xfrm flipV="1">
              <a:off x="990600" y="6781269"/>
              <a:ext cx="3681797" cy="9175"/>
            </a:xfrm>
            <a:prstGeom prst="line">
              <a:avLst/>
            </a:prstGeom>
            <a:noFill/>
            <a:ln w="57150" cap="flat">
              <a:solidFill>
                <a:schemeClr val="bg1">
                  <a:lumMod val="75000"/>
                </a:schemeClr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6" name="直線コネクタ 85"/>
            <p:cNvCxnSpPr/>
            <p:nvPr/>
          </p:nvCxnSpPr>
          <p:spPr>
            <a:xfrm flipH="1">
              <a:off x="4669992" y="6164038"/>
              <a:ext cx="8367" cy="604851"/>
            </a:xfrm>
            <a:prstGeom prst="line">
              <a:avLst/>
            </a:prstGeom>
            <a:noFill/>
            <a:ln w="57150" cap="flat">
              <a:solidFill>
                <a:schemeClr val="bg1">
                  <a:lumMod val="75000"/>
                </a:schemeClr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7" name="直線コネクタ 86"/>
            <p:cNvCxnSpPr/>
            <p:nvPr/>
          </p:nvCxnSpPr>
          <p:spPr>
            <a:xfrm>
              <a:off x="990600" y="5943600"/>
              <a:ext cx="0" cy="851654"/>
            </a:xfrm>
            <a:prstGeom prst="line">
              <a:avLst/>
            </a:prstGeom>
            <a:noFill/>
            <a:ln w="57150" cap="flat">
              <a:solidFill>
                <a:schemeClr val="bg1">
                  <a:lumMod val="75000"/>
                </a:schemeClr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8" name="直線コネクタ 87"/>
            <p:cNvCxnSpPr/>
            <p:nvPr/>
          </p:nvCxnSpPr>
          <p:spPr>
            <a:xfrm flipV="1">
              <a:off x="980932" y="5940216"/>
              <a:ext cx="2959287" cy="22043"/>
            </a:xfrm>
            <a:prstGeom prst="line">
              <a:avLst/>
            </a:prstGeom>
            <a:noFill/>
            <a:ln w="57150" cap="flat">
              <a:solidFill>
                <a:schemeClr val="bg1">
                  <a:lumMod val="75000"/>
                </a:schemeClr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90" name="図 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165" y="1238578"/>
            <a:ext cx="2312946" cy="770437"/>
          </a:xfrm>
          <a:prstGeom prst="rect">
            <a:avLst/>
          </a:prstGeom>
        </p:spPr>
      </p:pic>
      <p:sp>
        <p:nvSpPr>
          <p:cNvPr id="40" name="正方形/長方形 39"/>
          <p:cNvSpPr/>
          <p:nvPr/>
        </p:nvSpPr>
        <p:spPr>
          <a:xfrm>
            <a:off x="2626537" y="5767799"/>
            <a:ext cx="1252437" cy="750701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8"/>
              </a:lnSpc>
            </a:pPr>
            <a:r>
              <a:rPr lang="en-US" altLang="ja-JP" sz="1108" dirty="0">
                <a:solidFill>
                  <a:schemeClr val="tx1"/>
                </a:solidFill>
              </a:rPr>
              <a:t>Ministry of Education, Sports, Culture, Science and Technology </a:t>
            </a:r>
            <a:endParaRPr kumimoji="1" lang="en-US" altLang="ja-JP" sz="1108" dirty="0">
              <a:solidFill>
                <a:schemeClr val="tx1"/>
              </a:solidFill>
            </a:endParaRPr>
          </a:p>
        </p:txBody>
      </p:sp>
      <p:cxnSp>
        <p:nvCxnSpPr>
          <p:cNvPr id="89" name="直線コネクタ 88"/>
          <p:cNvCxnSpPr/>
          <p:nvPr/>
        </p:nvCxnSpPr>
        <p:spPr>
          <a:xfrm>
            <a:off x="3980975" y="5455190"/>
            <a:ext cx="3420" cy="313219"/>
          </a:xfrm>
          <a:prstGeom prst="line">
            <a:avLst/>
          </a:prstGeom>
          <a:noFill/>
          <a:ln w="57150" cap="flat">
            <a:solidFill>
              <a:schemeClr val="bg1">
                <a:lumMod val="75000"/>
              </a:schemeClr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4" name="図 43"/>
          <p:cNvPicPr>
            <a:picLocks noChangeAspect="1"/>
          </p:cNvPicPr>
          <p:nvPr/>
        </p:nvPicPr>
        <p:blipFill>
          <a:blip r:embed="rId4">
            <a:clrChange>
              <a:clrFrom>
                <a:srgbClr val="EDF2F8"/>
              </a:clrFrom>
              <a:clrTo>
                <a:srgbClr val="EDF2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0068" y="1529315"/>
            <a:ext cx="1278376" cy="1156625"/>
          </a:xfrm>
          <a:prstGeom prst="rect">
            <a:avLst/>
          </a:prstGeom>
        </p:spPr>
      </p:pic>
      <p:sp>
        <p:nvSpPr>
          <p:cNvPr id="46" name="加算記号 45"/>
          <p:cNvSpPr/>
          <p:nvPr/>
        </p:nvSpPr>
        <p:spPr>
          <a:xfrm>
            <a:off x="2049336" y="5927541"/>
            <a:ext cx="434604" cy="391852"/>
          </a:xfrm>
          <a:prstGeom prst="mathPlus">
            <a:avLst/>
          </a:prstGeom>
          <a:solidFill>
            <a:srgbClr val="FFFFFF"/>
          </a:solidFill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02" tIns="42202" rIns="42202" bIns="42202" numCol="1" spcCol="38100" rtlCol="0" anchor="ctr">
            <a:spAutoFit/>
          </a:bodyPr>
          <a:lstStyle/>
          <a:p>
            <a:pPr defTabSz="422041" latinLnBrk="1" hangingPunct="0"/>
            <a:endParaRPr lang="ja-JP" altLang="en-US" dirty="0">
              <a:solidFill>
                <a:srgbClr val="002569"/>
              </a:solidFill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4157165" y="6477735"/>
            <a:ext cx="4741469" cy="373302"/>
          </a:xfrm>
          <a:prstGeom prst="rect">
            <a:avLst/>
          </a:prstGeom>
          <a:noFill/>
          <a:ln w="19050" cmpd="sng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8"/>
              </a:lnSpc>
            </a:pPr>
            <a:r>
              <a:rPr lang="en-US" altLang="ja-JP" sz="1015" dirty="0">
                <a:solidFill>
                  <a:schemeClr val="tx1"/>
                </a:solidFill>
              </a:rPr>
              <a:t>*GOSAT/GOSAT-2 are joint projects by Ministry of Environment, NIES and JAXA .</a:t>
            </a:r>
            <a:endParaRPr kumimoji="1" lang="en-US" altLang="ja-JP" sz="1015" dirty="0">
              <a:solidFill>
                <a:schemeClr val="tx1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7214907" y="5814837"/>
            <a:ext cx="786577" cy="7341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</a:rPr>
              <a:t>DLR</a:t>
            </a:r>
          </a:p>
          <a:p>
            <a:pPr algn="ctr"/>
            <a:r>
              <a:rPr kumimoji="1" lang="en-US" altLang="ja-JP" sz="1108" dirty="0">
                <a:solidFill>
                  <a:schemeClr val="tx1"/>
                </a:solidFill>
              </a:rPr>
              <a:t>MERLIN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458122" y="2199312"/>
            <a:ext cx="2080612" cy="796527"/>
            <a:chOff x="711436" y="1508916"/>
            <a:chExt cx="2253996" cy="862904"/>
          </a:xfrm>
        </p:grpSpPr>
        <p:sp>
          <p:nvSpPr>
            <p:cNvPr id="14" name="正方形/長方形 13"/>
            <p:cNvSpPr/>
            <p:nvPr/>
          </p:nvSpPr>
          <p:spPr>
            <a:xfrm>
              <a:off x="711436" y="1508916"/>
              <a:ext cx="2253996" cy="86290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5" name="グループ化 14"/>
            <p:cNvGrpSpPr/>
            <p:nvPr/>
          </p:nvGrpSpPr>
          <p:grpSpPr>
            <a:xfrm>
              <a:off x="1012945" y="1545424"/>
              <a:ext cx="1773184" cy="737621"/>
              <a:chOff x="715959" y="1670692"/>
              <a:chExt cx="1773184" cy="737621"/>
            </a:xfrm>
          </p:grpSpPr>
          <p:pic>
            <p:nvPicPr>
              <p:cNvPr id="4" name="図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10" y="2069030"/>
                <a:ext cx="1062449" cy="339283"/>
              </a:xfrm>
              <a:prstGeom prst="rect">
                <a:avLst/>
              </a:prstGeom>
            </p:spPr>
          </p:pic>
          <p:pic>
            <p:nvPicPr>
              <p:cNvPr id="6" name="図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7421" y="1670692"/>
                <a:ext cx="1151722" cy="397146"/>
              </a:xfrm>
              <a:prstGeom prst="rect">
                <a:avLst/>
              </a:prstGeom>
            </p:spPr>
          </p:pic>
          <p:pic>
            <p:nvPicPr>
              <p:cNvPr id="11" name="図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5959" y="1734117"/>
                <a:ext cx="529097" cy="275253"/>
              </a:xfrm>
              <a:prstGeom prst="rect">
                <a:avLst/>
              </a:prstGeom>
            </p:spPr>
          </p:pic>
        </p:grpSp>
      </p:grpSp>
      <p:sp>
        <p:nvSpPr>
          <p:cNvPr id="50" name="テキスト ボックス 49"/>
          <p:cNvSpPr txBox="1"/>
          <p:nvPr/>
        </p:nvSpPr>
        <p:spPr>
          <a:xfrm>
            <a:off x="242508" y="1816963"/>
            <a:ext cx="2828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776" indent="-263776">
              <a:buFont typeface="Wingdings" panose="05000000000000000000" pitchFamily="2" charset="2"/>
              <a:buChar char="u"/>
            </a:pP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 coordination with IPCC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FC07-3F76-2B47-A200-EB83A73F3AB4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68" name="正方形/長方形 67"/>
          <p:cNvSpPr/>
          <p:nvPr/>
        </p:nvSpPr>
        <p:spPr>
          <a:xfrm>
            <a:off x="3982065" y="5560779"/>
            <a:ext cx="4715258" cy="2547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Space Agencies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grpSp>
        <p:nvGrpSpPr>
          <p:cNvPr id="41" name="グループ化 40"/>
          <p:cNvGrpSpPr/>
          <p:nvPr/>
        </p:nvGrpSpPr>
        <p:grpSpPr>
          <a:xfrm>
            <a:off x="-29430" y="2630270"/>
            <a:ext cx="3177373" cy="3985227"/>
            <a:chOff x="298764" y="2652386"/>
            <a:chExt cx="3177373" cy="3985227"/>
          </a:xfrm>
        </p:grpSpPr>
        <p:grpSp>
          <p:nvGrpSpPr>
            <p:cNvPr id="37" name="グループ化 36"/>
            <p:cNvGrpSpPr/>
            <p:nvPr/>
          </p:nvGrpSpPr>
          <p:grpSpPr>
            <a:xfrm>
              <a:off x="298764" y="2652386"/>
              <a:ext cx="3177373" cy="3985227"/>
              <a:chOff x="298764" y="2652386"/>
              <a:chExt cx="3177373" cy="3985227"/>
            </a:xfrm>
          </p:grpSpPr>
          <p:grpSp>
            <p:nvGrpSpPr>
              <p:cNvPr id="30" name="グループ化 29"/>
              <p:cNvGrpSpPr/>
              <p:nvPr/>
            </p:nvGrpSpPr>
            <p:grpSpPr>
              <a:xfrm>
                <a:off x="814853" y="2947035"/>
                <a:ext cx="2661284" cy="3690578"/>
                <a:chOff x="814853" y="2947035"/>
                <a:chExt cx="2661284" cy="3690578"/>
              </a:xfrm>
            </p:grpSpPr>
            <p:sp>
              <p:nvSpPr>
                <p:cNvPr id="5" name="楕円 4"/>
                <p:cNvSpPr/>
                <p:nvPr/>
              </p:nvSpPr>
              <p:spPr>
                <a:xfrm>
                  <a:off x="814853" y="2947035"/>
                  <a:ext cx="2661284" cy="3690578"/>
                </a:xfrm>
                <a:prstGeom prst="ellipse">
                  <a:avLst/>
                </a:prstGeom>
                <a:solidFill>
                  <a:srgbClr val="558ED5">
                    <a:alpha val="54902"/>
                  </a:srgbClr>
                </a:solidFill>
                <a:ln w="76200" cap="flat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endParaRPr>
                </a:p>
              </p:txBody>
            </p:sp>
            <p:sp>
              <p:nvSpPr>
                <p:cNvPr id="65" name="テキスト ボックス 64"/>
                <p:cNvSpPr txBox="1"/>
                <p:nvPr/>
              </p:nvSpPr>
              <p:spPr>
                <a:xfrm>
                  <a:off x="840345" y="4494819"/>
                  <a:ext cx="2600358" cy="584773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t">
                  <a:spAutoFit/>
                </a:bodyPr>
                <a:lstStyle/>
                <a:p>
                  <a:pPr marL="0" marR="0" indent="0" algn="l" defTabSz="4572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ja-JP" sz="1600" b="1" dirty="0"/>
                    <a:t>MOE/NIES “Methodology Document”</a:t>
                  </a:r>
                  <a:endParaRPr kumimoji="0" lang="ja-JP" altLang="en-US" sz="1600" b="1" i="0" u="none" strike="noStrike" cap="none" spc="0" normalizeH="0" baseline="0" dirty="0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endParaRPr>
                </a:p>
              </p:txBody>
            </p:sp>
          </p:grpSp>
          <p:sp>
            <p:nvSpPr>
              <p:cNvPr id="31" name="吹き出し: 円形 30"/>
              <p:cNvSpPr/>
              <p:nvPr/>
            </p:nvSpPr>
            <p:spPr>
              <a:xfrm>
                <a:off x="298764" y="2652386"/>
                <a:ext cx="1793342" cy="639346"/>
              </a:xfrm>
              <a:prstGeom prst="wedgeEllipseCallout">
                <a:avLst>
                  <a:gd name="adj1" fmla="val 15602"/>
                  <a:gd name="adj2" fmla="val 98137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spc="0" normalizeH="0" baseline="0" dirty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endParaRPr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361598" y="2749606"/>
              <a:ext cx="175877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b="1" u="sng" dirty="0">
                  <a:solidFill>
                    <a:schemeClr val="bg1"/>
                  </a:solidFill>
                </a:rPr>
                <a:t>CEOS Review</a:t>
              </a:r>
              <a:endParaRPr kumimoji="1" lang="ja-JP" altLang="en-US" b="1" u="sng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矢印: 左右 23"/>
          <p:cNvSpPr/>
          <p:nvPr/>
        </p:nvSpPr>
        <p:spPr>
          <a:xfrm>
            <a:off x="2497418" y="2523085"/>
            <a:ext cx="2126919" cy="484632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grpSp>
        <p:nvGrpSpPr>
          <p:cNvPr id="36" name="グループ化 35"/>
          <p:cNvGrpSpPr/>
          <p:nvPr/>
        </p:nvGrpSpPr>
        <p:grpSpPr>
          <a:xfrm>
            <a:off x="3524030" y="2416600"/>
            <a:ext cx="4518317" cy="826456"/>
            <a:chOff x="3524030" y="2416600"/>
            <a:chExt cx="4518317" cy="826456"/>
          </a:xfrm>
        </p:grpSpPr>
        <p:sp>
          <p:nvSpPr>
            <p:cNvPr id="28" name="楕円 27"/>
            <p:cNvSpPr/>
            <p:nvPr/>
          </p:nvSpPr>
          <p:spPr>
            <a:xfrm>
              <a:off x="3524030" y="2416600"/>
              <a:ext cx="2266560" cy="826456"/>
            </a:xfrm>
            <a:prstGeom prst="ellipse">
              <a:avLst/>
            </a:prstGeom>
            <a:solidFill>
              <a:srgbClr val="FF33CC">
                <a:alpha val="54902"/>
              </a:srgbClr>
            </a:solidFill>
            <a:ln w="76200" cap="flat">
              <a:solidFill>
                <a:srgbClr val="FF33CC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5294812" y="2546759"/>
              <a:ext cx="2747535" cy="58477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l" rtl="0" hangingPunct="0"/>
              <a:r>
                <a:rPr lang="en-US" altLang="ja-JP" sz="1600" b="1" dirty="0">
                  <a:solidFill>
                    <a:srgbClr val="C00000"/>
                  </a:solidFill>
                </a:rPr>
                <a:t> Engagement with International Bodies</a:t>
              </a: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1421064" y="3388507"/>
            <a:ext cx="797737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-US" altLang="ja-JP" sz="4400" b="1" dirty="0">
                <a:solidFill>
                  <a:schemeClr val="tx2"/>
                </a:solidFill>
              </a:rPr>
              <a:t>D</a:t>
            </a:r>
            <a:endParaRPr kumimoji="1" lang="ja-JP" altLang="en-US" sz="4400" b="1" dirty="0">
              <a:solidFill>
                <a:schemeClr val="tx2"/>
              </a:solidFill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4760275" y="2438819"/>
            <a:ext cx="797737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-US" altLang="ja-JP" sz="4400" b="1" dirty="0">
                <a:solidFill>
                  <a:schemeClr val="bg1"/>
                </a:solidFill>
              </a:rPr>
              <a:t>C</a:t>
            </a:r>
            <a:endParaRPr kumimoji="1" lang="ja-JP" altLang="en-US" sz="4400" b="1" dirty="0">
              <a:solidFill>
                <a:schemeClr val="bg1"/>
              </a:solidFill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416D463D-910A-41B1-B590-A9E423B72E62}"/>
              </a:ext>
            </a:extLst>
          </p:cNvPr>
          <p:cNvGrpSpPr/>
          <p:nvPr/>
        </p:nvGrpSpPr>
        <p:grpSpPr>
          <a:xfrm>
            <a:off x="3279702" y="4570926"/>
            <a:ext cx="4735684" cy="2167253"/>
            <a:chOff x="3279702" y="4570926"/>
            <a:chExt cx="4735684" cy="2167253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5C4ED769-B4DC-4E9D-840E-DD5368E16AE0}"/>
                </a:ext>
              </a:extLst>
            </p:cNvPr>
            <p:cNvGrpSpPr/>
            <p:nvPr/>
          </p:nvGrpSpPr>
          <p:grpSpPr>
            <a:xfrm>
              <a:off x="3279702" y="4668225"/>
              <a:ext cx="4735684" cy="2069954"/>
              <a:chOff x="3181212" y="4653197"/>
              <a:chExt cx="4735684" cy="2069954"/>
            </a:xfrm>
          </p:grpSpPr>
          <p:grpSp>
            <p:nvGrpSpPr>
              <p:cNvPr id="32" name="グループ化 31"/>
              <p:cNvGrpSpPr/>
              <p:nvPr/>
            </p:nvGrpSpPr>
            <p:grpSpPr>
              <a:xfrm>
                <a:off x="3181212" y="4653197"/>
                <a:ext cx="4032622" cy="2069954"/>
                <a:chOff x="3613964" y="4621668"/>
                <a:chExt cx="3666020" cy="2069954"/>
              </a:xfrm>
            </p:grpSpPr>
            <p:sp>
              <p:nvSpPr>
                <p:cNvPr id="26" name="楕円 25"/>
                <p:cNvSpPr/>
                <p:nvPr/>
              </p:nvSpPr>
              <p:spPr>
                <a:xfrm>
                  <a:off x="3678545" y="5586725"/>
                  <a:ext cx="2095458" cy="1104897"/>
                </a:xfrm>
                <a:prstGeom prst="ellipse">
                  <a:avLst/>
                </a:prstGeom>
                <a:solidFill>
                  <a:srgbClr val="FCD5B5">
                    <a:alpha val="54902"/>
                  </a:srgbClr>
                </a:solidFill>
                <a:ln w="76200" cap="flat">
                  <a:solidFill>
                    <a:srgbClr val="FF9A0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endParaRPr>
                </a:p>
              </p:txBody>
            </p:sp>
            <p:sp>
              <p:nvSpPr>
                <p:cNvPr id="70" name="楕円 69"/>
                <p:cNvSpPr/>
                <p:nvPr/>
              </p:nvSpPr>
              <p:spPr>
                <a:xfrm>
                  <a:off x="4147237" y="4621668"/>
                  <a:ext cx="3132747" cy="569574"/>
                </a:xfrm>
                <a:prstGeom prst="ellipse">
                  <a:avLst/>
                </a:prstGeom>
                <a:solidFill>
                  <a:srgbClr val="FCD5B5">
                    <a:alpha val="54902"/>
                  </a:srgbClr>
                </a:solidFill>
                <a:ln w="76200" cap="flat">
                  <a:solidFill>
                    <a:srgbClr val="FF9A0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endParaRPr>
                </a:p>
              </p:txBody>
            </p:sp>
            <p:sp>
              <p:nvSpPr>
                <p:cNvPr id="76" name="テキスト ボックス 75"/>
                <p:cNvSpPr txBox="1"/>
                <p:nvPr/>
              </p:nvSpPr>
              <p:spPr>
                <a:xfrm>
                  <a:off x="3613964" y="5069216"/>
                  <a:ext cx="2977021" cy="584773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t">
                  <a:spAutoFit/>
                </a:bodyPr>
                <a:lstStyle/>
                <a:p>
                  <a:pPr algn="l" rtl="0" hangingPunct="0"/>
                  <a:r>
                    <a:rPr lang="en-US" altLang="ja-JP" sz="16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Quality Control and Accuracy of GHG Data</a:t>
                  </a:r>
                </a:p>
              </p:txBody>
            </p:sp>
          </p:grpSp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3D692589-B9DA-425F-A40D-968141A35F83}"/>
                  </a:ext>
                </a:extLst>
              </p:cNvPr>
              <p:cNvSpPr txBox="1"/>
              <p:nvPr/>
            </p:nvSpPr>
            <p:spPr>
              <a:xfrm>
                <a:off x="7012002" y="4962724"/>
                <a:ext cx="904894" cy="369330"/>
              </a:xfrm>
              <a:prstGeom prst="rect">
                <a:avLst/>
              </a:prstGeom>
              <a:solidFill>
                <a:schemeClr val="bg1"/>
              </a:solidFill>
              <a:ln w="25400" cap="flat">
                <a:solidFill>
                  <a:srgbClr val="FFC000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ja-JP" dirty="0">
                    <a:solidFill>
                      <a:schemeClr val="accent6">
                        <a:lumMod val="75000"/>
                      </a:schemeClr>
                    </a:solidFill>
                  </a:rPr>
                  <a:t>AC-VC</a:t>
                </a:r>
                <a:endParaRPr kumimoji="1" lang="ja-JP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03FC8574-ED07-43A6-B4C4-1EABE1BE0875}"/>
                  </a:ext>
                </a:extLst>
              </p:cNvPr>
              <p:cNvSpPr txBox="1"/>
              <p:nvPr/>
            </p:nvSpPr>
            <p:spPr>
              <a:xfrm>
                <a:off x="6654716" y="4675966"/>
                <a:ext cx="904894" cy="369330"/>
              </a:xfrm>
              <a:prstGeom prst="rect">
                <a:avLst/>
              </a:prstGeom>
              <a:solidFill>
                <a:schemeClr val="bg1"/>
              </a:solidFill>
              <a:ln w="25400" cap="flat">
                <a:solidFill>
                  <a:srgbClr val="FFC000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ja-JP" dirty="0">
                    <a:solidFill>
                      <a:schemeClr val="accent6">
                        <a:lumMod val="75000"/>
                      </a:schemeClr>
                    </a:solidFill>
                  </a:rPr>
                  <a:t>WGCV</a:t>
                </a:r>
                <a:endParaRPr kumimoji="1" lang="ja-JP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5D5990F6-29C7-4168-91FD-30E00A76B8AD}"/>
                </a:ext>
              </a:extLst>
            </p:cNvPr>
            <p:cNvSpPr txBox="1"/>
            <p:nvPr/>
          </p:nvSpPr>
          <p:spPr>
            <a:xfrm>
              <a:off x="4637270" y="4570926"/>
              <a:ext cx="797737" cy="769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4400" b="1" dirty="0">
                  <a:solidFill>
                    <a:schemeClr val="accent6">
                      <a:lumMod val="50000"/>
                    </a:schemeClr>
                  </a:solidFill>
                </a:rPr>
                <a:t>B</a:t>
              </a:r>
              <a:endParaRPr kumimoji="1" lang="ja-JP" altLang="en-US" sz="4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58DC617A-1308-43B6-83B6-B0C22F523C77}"/>
              </a:ext>
            </a:extLst>
          </p:cNvPr>
          <p:cNvGrpSpPr/>
          <p:nvPr/>
        </p:nvGrpSpPr>
        <p:grpSpPr>
          <a:xfrm>
            <a:off x="3375800" y="5459603"/>
            <a:ext cx="4803751" cy="1310616"/>
            <a:chOff x="3375800" y="5459603"/>
            <a:chExt cx="4803751" cy="1310616"/>
          </a:xfrm>
        </p:grpSpPr>
        <p:grpSp>
          <p:nvGrpSpPr>
            <p:cNvPr id="38" name="グループ化 37"/>
            <p:cNvGrpSpPr/>
            <p:nvPr/>
          </p:nvGrpSpPr>
          <p:grpSpPr>
            <a:xfrm>
              <a:off x="3375800" y="5593114"/>
              <a:ext cx="4803751" cy="1177105"/>
              <a:chOff x="3217416" y="5557283"/>
              <a:chExt cx="4803751" cy="1177105"/>
            </a:xfrm>
            <a:solidFill>
              <a:srgbClr val="D7E4BD">
                <a:alpha val="54902"/>
              </a:srgbClr>
            </a:solidFill>
          </p:grpSpPr>
          <p:sp>
            <p:nvSpPr>
              <p:cNvPr id="23" name="楕円 22"/>
              <p:cNvSpPr/>
              <p:nvPr/>
            </p:nvSpPr>
            <p:spPr>
              <a:xfrm>
                <a:off x="3217416" y="5557283"/>
                <a:ext cx="4768412" cy="1177105"/>
              </a:xfrm>
              <a:prstGeom prst="ellipse">
                <a:avLst/>
              </a:prstGeom>
              <a:grpFill/>
              <a:ln w="76200" cap="flat">
                <a:solidFill>
                  <a:srgbClr val="92D05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spc="0" normalizeH="0" baseline="0" dirty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endParaRPr>
              </a:p>
            </p:txBody>
          </p:sp>
          <p:sp>
            <p:nvSpPr>
              <p:cNvPr id="67" name="テキスト ボックス 66"/>
              <p:cNvSpPr txBox="1"/>
              <p:nvPr/>
            </p:nvSpPr>
            <p:spPr>
              <a:xfrm>
                <a:off x="5859843" y="5913785"/>
                <a:ext cx="2161324" cy="584773"/>
              </a:xfrm>
              <a:prstGeom prst="rect">
                <a:avLst/>
              </a:prstGeom>
              <a:solidFill>
                <a:srgbClr val="92D050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ja-JP" sz="1600" b="1" dirty="0">
                    <a:solidFill>
                      <a:schemeClr val="accent3">
                        <a:lumMod val="50000"/>
                      </a:schemeClr>
                    </a:solidFill>
                  </a:rPr>
                  <a:t>Engagement with Space Agencies</a:t>
                </a:r>
              </a:p>
            </p:txBody>
          </p:sp>
        </p:grpSp>
        <p:sp>
          <p:nvSpPr>
            <p:cNvPr id="69" name="テキスト ボックス 68"/>
            <p:cNvSpPr txBox="1"/>
            <p:nvPr/>
          </p:nvSpPr>
          <p:spPr>
            <a:xfrm>
              <a:off x="5389323" y="5459603"/>
              <a:ext cx="797737" cy="769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4400" b="1" dirty="0">
                  <a:solidFill>
                    <a:schemeClr val="accent3">
                      <a:lumMod val="50000"/>
                    </a:schemeClr>
                  </a:solidFill>
                </a:rPr>
                <a:t>A</a:t>
              </a:r>
              <a:endParaRPr kumimoji="1" lang="ja-JP" altLang="en-US" sz="44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284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6D662C-544E-4673-8E9D-0C1F5B999C6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A99A2D-717F-4C3D-B916-7D4F68548C2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1142999"/>
            <a:ext cx="8610600" cy="5673685"/>
          </a:xfrm>
        </p:spPr>
        <p:txBody>
          <a:bodyPr/>
          <a:lstStyle/>
          <a:p>
            <a:r>
              <a:rPr kumimoji="1" lang="en-US" altLang="ja-JP" sz="1800" b="1" u="sng" dirty="0"/>
              <a:t>October 2016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kumimoji="1" lang="en-US" altLang="ja-JP" sz="1800" dirty="0"/>
              <a:t>CEOS approved “UNFCCC/IPCC Engagement” in its GHG Initiative.</a:t>
            </a:r>
          </a:p>
          <a:p>
            <a:endParaRPr kumimoji="1" lang="en-US" altLang="ja-JP" sz="1800" dirty="0"/>
          </a:p>
          <a:p>
            <a:r>
              <a:rPr kumimoji="1" lang="en-US" altLang="ja-JP" sz="1800" b="1" u="sng" dirty="0"/>
              <a:t>April 2017 to March 2018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kumimoji="1" lang="en-US" altLang="ja-JP" sz="1800" dirty="0"/>
              <a:t>JAXA initiated the proposed enhancement of engagement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kumimoji="1" lang="en-US" altLang="ja-JP" sz="1800" dirty="0"/>
              <a:t>Shared the goal with space agencies and international organizations (GEO, WMO, CGMS).</a:t>
            </a:r>
          </a:p>
          <a:p>
            <a:pPr marL="1077913" lvl="1" indent="-620713" defTabSz="582613">
              <a:buNone/>
            </a:pPr>
            <a:r>
              <a:rPr kumimoji="1" lang="en-US" altLang="ja-JP" sz="1800" dirty="0"/>
              <a:t>	</a:t>
            </a:r>
            <a:r>
              <a:rPr kumimoji="1" lang="en-US" altLang="ja-JP" sz="1800" dirty="0">
                <a:solidFill>
                  <a:srgbClr val="FF0000"/>
                </a:solidFill>
              </a:rPr>
              <a:t>Shared the goal: to be defined satellite data as a tool to support accuracy of 	national GHG emissions in IPCC Guidelines for GHG Inventories.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kumimoji="1" lang="en-US" altLang="ja-JP" sz="1800" dirty="0"/>
              <a:t>Shared</a:t>
            </a:r>
            <a:r>
              <a:rPr kumimoji="1" lang="ja-JP" altLang="en-US" sz="1800" dirty="0"/>
              <a:t> </a:t>
            </a:r>
            <a:r>
              <a:rPr kumimoji="1" lang="en-US" altLang="ja-JP" sz="1800" dirty="0"/>
              <a:t>the technical and scientific advancements of satellite monitoring at UNFCCC/COP23.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kumimoji="1" lang="en-US" altLang="ja-JP" sz="1800" dirty="0"/>
              <a:t>JAXA/NIES concluded GHG agreements with ESA, CNES and DLR.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kumimoji="1" lang="en-US" altLang="ja-JP" sz="1800" dirty="0"/>
              <a:t>NIES developed GHG guidebook and CEOS reviewed the draft.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kumimoji="1" lang="en-US" altLang="ja-JP" sz="1800" dirty="0"/>
              <a:t>JAXA, in support of CEOS Chair and AC-VC, submitted expert comments to the first order draft (FOD) of IPCC guidelines.</a:t>
            </a:r>
            <a:endParaRPr kumimoji="1" lang="ja-JP" altLang="en-US" sz="1800" dirty="0"/>
          </a:p>
          <a:p>
            <a:pPr marL="457200" lvl="1" indent="0">
              <a:buNone/>
            </a:pPr>
            <a:endParaRPr kumimoji="1" lang="en-US" altLang="ja-JP" sz="1800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0F9B3DF-185E-4A16-8A44-47562CA4453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sz="2800" dirty="0"/>
              <a:t>Activity Report in 2017</a:t>
            </a:r>
            <a:endParaRPr kumimoji="1" lang="ja-JP" altLang="en-US" sz="28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39FAAF7-5792-453E-B8CB-9353BEC991E9}"/>
              </a:ext>
            </a:extLst>
          </p:cNvPr>
          <p:cNvSpPr txBox="1"/>
          <p:nvPr/>
        </p:nvSpPr>
        <p:spPr>
          <a:xfrm rot="1238551">
            <a:off x="7713761" y="1370094"/>
            <a:ext cx="1219200" cy="338552"/>
          </a:xfrm>
          <a:prstGeom prst="rect">
            <a:avLst/>
          </a:prstGeom>
          <a:solidFill>
            <a:schemeClr val="bg1"/>
          </a:solidFill>
          <a:ln w="19050" cap="flat">
            <a:solidFill>
              <a:srgbClr val="FF99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600" dirty="0">
                <a:solidFill>
                  <a:srgbClr val="FF9900"/>
                </a:solidFill>
              </a:rPr>
              <a:t>Completed</a:t>
            </a:r>
            <a:endParaRPr kumimoji="0" lang="ja-JP" altLang="en-US" sz="1600" b="0" i="0" u="none" strike="noStrike" cap="none" spc="0" normalizeH="0" baseline="0" dirty="0">
              <a:ln>
                <a:noFill/>
              </a:ln>
              <a:solidFill>
                <a:srgbClr val="FF9900"/>
              </a:solidFill>
              <a:effectLst/>
              <a:uFillTx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D3967C-F0E3-4E87-B27F-B36F3AC37EE1}"/>
              </a:ext>
            </a:extLst>
          </p:cNvPr>
          <p:cNvSpPr txBox="1"/>
          <p:nvPr/>
        </p:nvSpPr>
        <p:spPr>
          <a:xfrm rot="1238551">
            <a:off x="7584223" y="2269123"/>
            <a:ext cx="1219200" cy="338552"/>
          </a:xfrm>
          <a:prstGeom prst="rect">
            <a:avLst/>
          </a:prstGeom>
          <a:solidFill>
            <a:schemeClr val="bg1"/>
          </a:solidFill>
          <a:ln w="19050" cap="flat">
            <a:solidFill>
              <a:srgbClr val="FF99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600" dirty="0">
                <a:solidFill>
                  <a:srgbClr val="FF9900"/>
                </a:solidFill>
              </a:rPr>
              <a:t>Completed</a:t>
            </a:r>
            <a:endParaRPr kumimoji="0" lang="ja-JP" altLang="en-US" sz="1600" b="0" i="0" u="none" strike="noStrike" cap="none" spc="0" normalizeH="0" baseline="0" dirty="0">
              <a:ln>
                <a:noFill/>
              </a:ln>
              <a:solidFill>
                <a:srgbClr val="FF99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7686487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017616D-12DC-42B2-ABBF-D99F5648D32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0D9F5754-CF0A-43EB-BF6E-4610D18BEEB7}"/>
              </a:ext>
            </a:extLst>
          </p:cNvPr>
          <p:cNvSpPr txBox="1">
            <a:spLocks/>
          </p:cNvSpPr>
          <p:nvPr/>
        </p:nvSpPr>
        <p:spPr>
          <a:xfrm>
            <a:off x="152400" y="1531216"/>
            <a:ext cx="8915400" cy="179863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None/>
            </a:pPr>
            <a:r>
              <a:rPr kumimoji="1" lang="en-US" altLang="ja-JP" u="sng" dirty="0"/>
              <a:t>JAXA/NIES and ESA, CNES and DLR concluded agreements for</a:t>
            </a:r>
            <a:r>
              <a:rPr kumimoji="1" lang="en-US" altLang="ja-JP" dirty="0"/>
              <a:t>:</a:t>
            </a:r>
          </a:p>
          <a:p>
            <a:pPr defTabSz="914400">
              <a:buFont typeface="Wingdings" panose="05000000000000000000" pitchFamily="2" charset="2"/>
              <a:buChar char="ü"/>
            </a:pPr>
            <a:r>
              <a:rPr kumimoji="1" lang="en-US" altLang="ja-JP" sz="1800" dirty="0">
                <a:solidFill>
                  <a:srgbClr val="FF0000"/>
                </a:solidFill>
              </a:rPr>
              <a:t>Provision of reliable and consistent  satellite GHG data</a:t>
            </a:r>
            <a:r>
              <a:rPr kumimoji="1" lang="en-US" altLang="ja-JP" sz="1800" dirty="0"/>
              <a:t> for governments, UN organizations and scientists for effective implementation of Paris Agreement; </a:t>
            </a:r>
          </a:p>
          <a:p>
            <a:pPr defTabSz="914400">
              <a:buFont typeface="Wingdings" panose="05000000000000000000" pitchFamily="2" charset="2"/>
              <a:buChar char="ü"/>
            </a:pPr>
            <a:r>
              <a:rPr kumimoji="1" lang="en-US" altLang="ja-JP" sz="1800" dirty="0">
                <a:solidFill>
                  <a:srgbClr val="FF0000"/>
                </a:solidFill>
              </a:rPr>
              <a:t>Promotion of satellite GHG data utilization</a:t>
            </a:r>
            <a:r>
              <a:rPr kumimoji="1" lang="en-US" altLang="ja-JP" sz="1800" dirty="0"/>
              <a:t> and cooperation with governmental agencies/research institutes responsible of environment.</a:t>
            </a:r>
          </a:p>
          <a:p>
            <a:pPr marL="0" indent="0" defTabSz="914400">
              <a:buNone/>
            </a:pP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BF47B5E-2CB5-4E1E-9652-DA2FACF52002}"/>
              </a:ext>
            </a:extLst>
          </p:cNvPr>
          <p:cNvSpPr txBox="1"/>
          <p:nvPr/>
        </p:nvSpPr>
        <p:spPr>
          <a:xfrm>
            <a:off x="8160597" y="1531216"/>
            <a:ext cx="259043" cy="369330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B</a:t>
            </a:r>
            <a:endParaRPr kumimoji="0" lang="ja-JP" altLang="en-US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274A4E4-AC2B-49CF-9F82-DE3ADF67A97B}"/>
              </a:ext>
            </a:extLst>
          </p:cNvPr>
          <p:cNvSpPr txBox="1"/>
          <p:nvPr/>
        </p:nvSpPr>
        <p:spPr>
          <a:xfrm>
            <a:off x="8461026" y="1531216"/>
            <a:ext cx="259043" cy="369330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b="1" dirty="0"/>
              <a:t>C</a:t>
            </a:r>
            <a:endParaRPr kumimoji="0" lang="ja-JP" altLang="en-US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8E9B4F4B-4389-4925-A225-862B9D0C0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9" y="3486184"/>
            <a:ext cx="2815065" cy="211129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24AF0B44-7577-4F4C-8871-3A35B9D70C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099" y="3513609"/>
            <a:ext cx="2778501" cy="208387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EDF69C60-B2FB-456D-814A-EBD75C4518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735" y="3505200"/>
            <a:ext cx="2789713" cy="2092285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602BC80-2975-4395-8CC4-CECB877991BB}"/>
              </a:ext>
            </a:extLst>
          </p:cNvPr>
          <p:cNvSpPr txBox="1"/>
          <p:nvPr/>
        </p:nvSpPr>
        <p:spPr>
          <a:xfrm>
            <a:off x="435534" y="5597483"/>
            <a:ext cx="2205822" cy="43088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100" b="1" dirty="0">
                <a:solidFill>
                  <a:srgbClr val="009900"/>
                </a:solidFill>
              </a:rPr>
              <a:t>JAXA/NIES</a:t>
            </a:r>
            <a:r>
              <a:rPr kumimoji="0" lang="en-US" altLang="ja-JP" sz="1100" b="1" i="0" u="none" strike="noStrike" cap="none" spc="0" normalizeH="0" baseline="0" dirty="0">
                <a:ln>
                  <a:noFill/>
                </a:ln>
                <a:solidFill>
                  <a:srgbClr val="009900"/>
                </a:solidFill>
                <a:effectLst/>
                <a:uFillTx/>
              </a:rPr>
              <a:t>: GOSAT/GOSAT-2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100" b="1" dirty="0">
                <a:solidFill>
                  <a:srgbClr val="009900"/>
                </a:solidFill>
              </a:rPr>
              <a:t>ESA: Sentinel-5P, FLEX</a:t>
            </a:r>
            <a:endParaRPr kumimoji="0" lang="ja-JP" altLang="en-US" sz="1100" b="1" i="0" u="none" strike="noStrike" cap="none" spc="0" normalizeH="0" baseline="0" dirty="0">
              <a:ln>
                <a:noFill/>
              </a:ln>
              <a:solidFill>
                <a:srgbClr val="009900"/>
              </a:solidFill>
              <a:effectLst/>
              <a:uFillTx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638D7D7-795E-42DB-AAF2-7BCFB8363CBA}"/>
              </a:ext>
            </a:extLst>
          </p:cNvPr>
          <p:cNvSpPr txBox="1"/>
          <p:nvPr/>
        </p:nvSpPr>
        <p:spPr>
          <a:xfrm>
            <a:off x="3384628" y="5597485"/>
            <a:ext cx="2257642" cy="43088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100" b="1" dirty="0">
                <a:solidFill>
                  <a:srgbClr val="009900"/>
                </a:solidFill>
              </a:rPr>
              <a:t>JAXA/NIES</a:t>
            </a:r>
            <a:r>
              <a:rPr kumimoji="0" lang="en-US" altLang="ja-JP" sz="1100" b="1" i="0" u="none" strike="noStrike" cap="none" spc="0" normalizeH="0" baseline="0" dirty="0">
                <a:ln>
                  <a:noFill/>
                </a:ln>
                <a:solidFill>
                  <a:srgbClr val="009900"/>
                </a:solidFill>
                <a:effectLst/>
                <a:uFillTx/>
              </a:rPr>
              <a:t>: GOSAT/GOSAT-2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100" b="1" dirty="0">
                <a:solidFill>
                  <a:srgbClr val="009900"/>
                </a:solidFill>
              </a:rPr>
              <a:t>CNES: IASI, MERLIN, </a:t>
            </a:r>
            <a:r>
              <a:rPr lang="en-US" altLang="ja-JP" sz="1100" b="1" dirty="0" err="1">
                <a:solidFill>
                  <a:srgbClr val="009900"/>
                </a:solidFill>
              </a:rPr>
              <a:t>MicroCarb</a:t>
            </a:r>
            <a:endParaRPr kumimoji="0" lang="ja-JP" altLang="en-US" sz="1100" b="1" i="0" u="none" strike="noStrike" cap="none" spc="0" normalizeH="0" baseline="0" dirty="0">
              <a:ln>
                <a:noFill/>
              </a:ln>
              <a:solidFill>
                <a:srgbClr val="009900"/>
              </a:solidFill>
              <a:effectLst/>
              <a:uFillTx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C2B29EC-46B7-47A5-AC8B-683CBD7E1281}"/>
              </a:ext>
            </a:extLst>
          </p:cNvPr>
          <p:cNvSpPr txBox="1"/>
          <p:nvPr/>
        </p:nvSpPr>
        <p:spPr>
          <a:xfrm>
            <a:off x="6413084" y="5597485"/>
            <a:ext cx="2177464" cy="43088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100" b="1" i="0" u="none" strike="noStrike" cap="none" spc="0" normalizeH="0" baseline="0" dirty="0">
                <a:ln>
                  <a:noFill/>
                </a:ln>
                <a:solidFill>
                  <a:srgbClr val="009900"/>
                </a:solidFill>
                <a:effectLst/>
                <a:uFillTx/>
              </a:rPr>
              <a:t>JAXA/NIES: GOSAT/GOSAT-2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100" b="1" dirty="0">
                <a:solidFill>
                  <a:srgbClr val="009900"/>
                </a:solidFill>
              </a:rPr>
              <a:t>DLR:</a:t>
            </a:r>
            <a:r>
              <a:rPr lang="ja-JP" altLang="en-US" sz="1100" b="1" dirty="0">
                <a:solidFill>
                  <a:srgbClr val="009900"/>
                </a:solidFill>
              </a:rPr>
              <a:t> </a:t>
            </a:r>
            <a:r>
              <a:rPr lang="en-US" altLang="ja-JP" sz="1100" b="1" dirty="0">
                <a:solidFill>
                  <a:srgbClr val="009900"/>
                </a:solidFill>
              </a:rPr>
              <a:t>MERLIN</a:t>
            </a:r>
            <a:endParaRPr kumimoji="0" lang="ja-JP" altLang="en-US" sz="1100" b="1" i="0" u="none" strike="noStrike" cap="none" spc="0" normalizeH="0" baseline="0" dirty="0">
              <a:ln>
                <a:noFill/>
              </a:ln>
              <a:solidFill>
                <a:srgbClr val="009900"/>
              </a:solidFill>
              <a:effectLst/>
              <a:uFillTx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C3E0D0A-149E-46DF-95C7-74D4CC8F8E7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98572" y="182398"/>
            <a:ext cx="5486400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ja-JP" sz="2600" dirty="0"/>
              <a:t>JAXA/NIES concluded agreements for Cal/Val of satellite GHG data</a:t>
            </a:r>
            <a:endParaRPr lang="ja-JP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56613769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A0D6BA1-9598-4087-B41C-28F634CF0DA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1951B93-1E6F-49F9-8C77-4E6F9C823FC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6" b="14114"/>
          <a:stretch/>
        </p:blipFill>
        <p:spPr bwMode="auto">
          <a:xfrm>
            <a:off x="4867459" y="4191000"/>
            <a:ext cx="4114800" cy="2362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59C8F98-5DD4-47C9-9EB5-F89E76FD196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221104"/>
            <a:ext cx="4305484" cy="175924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E1F61E7-6A44-410B-97C1-ACBEA0C836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07" y="5410200"/>
            <a:ext cx="1718552" cy="114570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1B94982F-D617-4EB2-BBFB-181ADFA8FB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520" y="5677820"/>
            <a:ext cx="1371600" cy="9144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8171FAA8-C7E1-475A-9303-E17000DECB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780" y="5688981"/>
            <a:ext cx="1875004" cy="1125003"/>
          </a:xfrm>
          <a:prstGeom prst="rect">
            <a:avLst/>
          </a:prstGeom>
        </p:spPr>
      </p:pic>
      <p:sp>
        <p:nvSpPr>
          <p:cNvPr id="17" name="テキスト ボックス 2">
            <a:extLst>
              <a:ext uri="{FF2B5EF4-FFF2-40B4-BE49-F238E27FC236}">
                <a16:creationId xmlns:a16="http://schemas.microsoft.com/office/drawing/2014/main" id="{3C35785E-5640-4499-A56D-D4C28B682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59" y="5769234"/>
            <a:ext cx="1758073" cy="25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© IISD Reporting Service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>
            <a:extLst>
              <a:ext uri="{FF2B5EF4-FFF2-40B4-BE49-F238E27FC236}">
                <a16:creationId xmlns:a16="http://schemas.microsoft.com/office/drawing/2014/main" id="{3BADF389-E908-4F8B-9784-243F61FAA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0499" y="6282691"/>
            <a:ext cx="1263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7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© IISD </a:t>
            </a:r>
          </a:p>
          <a:p>
            <a:pPr algn="just">
              <a:spcAft>
                <a:spcPts val="0"/>
              </a:spcAft>
            </a:pPr>
            <a:r>
              <a:rPr lang="en-US" sz="7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Reporting Service</a:t>
            </a:r>
            <a:endParaRPr lang="ja-JP" sz="1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2">
            <a:extLst>
              <a:ext uri="{FF2B5EF4-FFF2-40B4-BE49-F238E27FC236}">
                <a16:creationId xmlns:a16="http://schemas.microsoft.com/office/drawing/2014/main" id="{F27A01ED-8272-42D1-9C16-A25AB9F14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169" y="6427681"/>
            <a:ext cx="188214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700" kern="100" dirty="0">
                <a:solidFill>
                  <a:schemeClr val="bg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© IISD Reporting Service</a:t>
            </a:r>
            <a:endParaRPr lang="ja-JP" sz="1000" kern="100" dirty="0">
              <a:solidFill>
                <a:schemeClr val="bg1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2">
            <a:extLst>
              <a:ext uri="{FF2B5EF4-FFF2-40B4-BE49-F238E27FC236}">
                <a16:creationId xmlns:a16="http://schemas.microsoft.com/office/drawing/2014/main" id="{4EBD30C0-276A-46DB-A012-85E94F515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4159" y="6626699"/>
            <a:ext cx="188214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700" kern="100" dirty="0">
                <a:solidFill>
                  <a:schemeClr val="bg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© IISD Reporting Service</a:t>
            </a:r>
            <a:endParaRPr lang="ja-JP" sz="1000" kern="100" dirty="0">
              <a:solidFill>
                <a:schemeClr val="bg1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771736EB-29E0-49BF-8A26-E40BC1FA7A30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" t="4916"/>
          <a:stretch/>
        </p:blipFill>
        <p:spPr bwMode="auto">
          <a:xfrm>
            <a:off x="391420" y="1586938"/>
            <a:ext cx="3733800" cy="22213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F545E9-45CA-4876-8E36-86D631C5D2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683" y="3841333"/>
            <a:ext cx="8905875" cy="457200"/>
          </a:xfrm>
          <a:solidFill>
            <a:srgbClr val="FFFFFF">
              <a:alpha val="70000"/>
            </a:srgbClr>
          </a:solidFill>
        </p:spPr>
        <p:txBody>
          <a:bodyPr/>
          <a:lstStyle/>
          <a:p>
            <a:pPr marL="0" indent="0" algn="ctr" defTabSz="179388">
              <a:lnSpc>
                <a:spcPts val="1200"/>
              </a:lnSpc>
              <a:buNone/>
            </a:pPr>
            <a:r>
              <a:rPr kumimoji="1" lang="ja-JP" altLang="en-US" sz="1400" dirty="0"/>
              <a:t>❖</a:t>
            </a:r>
            <a:r>
              <a:rPr kumimoji="1" lang="en-US" altLang="ja-JP" sz="1400" dirty="0"/>
              <a:t>	</a:t>
            </a:r>
            <a:r>
              <a:rPr kumimoji="1" lang="en-US" altLang="ja-JP" sz="1400" b="1" dirty="0"/>
              <a:t>“Integrated observations for mitigation and adaptation &amp; Practical support to Parties</a:t>
            </a:r>
            <a:r>
              <a:rPr kumimoji="1" lang="en-US" altLang="ja-JP" sz="1400" dirty="0"/>
              <a:t>” </a:t>
            </a:r>
          </a:p>
          <a:p>
            <a:pPr marL="0" indent="0" algn="ctr" defTabSz="179388">
              <a:lnSpc>
                <a:spcPts val="1200"/>
              </a:lnSpc>
              <a:buNone/>
            </a:pPr>
            <a:r>
              <a:rPr kumimoji="1" lang="en-US" altLang="ja-JP" sz="1200" dirty="0"/>
              <a:t>	(hosted by GEO, GECOS, RESTEC/JAXA</a:t>
            </a:r>
            <a:r>
              <a:rPr kumimoji="1" lang="ja-JP" altLang="en-US" sz="1200" dirty="0"/>
              <a:t> </a:t>
            </a:r>
            <a:r>
              <a:rPr kumimoji="1" lang="en-US" altLang="ja-JP" sz="1200" dirty="0"/>
              <a:t>on November 8)</a:t>
            </a:r>
            <a:endParaRPr kumimoji="1" lang="ja-JP" altLang="en-US" sz="1200" dirty="0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5E63564A-9C00-487A-8CDC-7CF27FFF7A0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65" y="1548553"/>
            <a:ext cx="3847916" cy="223865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コンテンツ プレースホルダー 2">
            <a:extLst>
              <a:ext uri="{FF2B5EF4-FFF2-40B4-BE49-F238E27FC236}">
                <a16:creationId xmlns:a16="http://schemas.microsoft.com/office/drawing/2014/main" id="{15124580-7A15-457E-BB43-35F6A0558F0E}"/>
              </a:ext>
            </a:extLst>
          </p:cNvPr>
          <p:cNvSpPr txBox="1">
            <a:spLocks/>
          </p:cNvSpPr>
          <p:nvPr/>
        </p:nvSpPr>
        <p:spPr>
          <a:xfrm>
            <a:off x="104959" y="1177610"/>
            <a:ext cx="4241815" cy="9534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 defTabSz="179388">
              <a:lnSpc>
                <a:spcPts val="1300"/>
              </a:lnSpc>
              <a:buFont typeface="Arial"/>
              <a:buNone/>
            </a:pPr>
            <a:r>
              <a:rPr kumimoji="1" lang="ja-JP" altLang="en-US" sz="1400" dirty="0"/>
              <a:t>❖</a:t>
            </a:r>
            <a:r>
              <a:rPr kumimoji="1" lang="en-US" altLang="ja-JP" sz="1400" dirty="0"/>
              <a:t>	</a:t>
            </a:r>
            <a:r>
              <a:rPr kumimoji="1" lang="en-US" altLang="ja-JP" sz="1400" b="1" dirty="0"/>
              <a:t>“Cutting-edge Satellite Monitoring &amp; Scientific Knowledge to contribute to the Paris Agreement: Focusing on the IPCC Guidelines for National Greenhouse Gas Inventories</a:t>
            </a:r>
            <a:r>
              <a:rPr kumimoji="1" lang="en-US" altLang="ja-JP" sz="1400" dirty="0"/>
              <a:t>” </a:t>
            </a:r>
          </a:p>
          <a:p>
            <a:pPr marL="0" indent="0" algn="ctr" defTabSz="179388">
              <a:lnSpc>
                <a:spcPts val="1300"/>
              </a:lnSpc>
              <a:buFont typeface="Arial"/>
              <a:buNone/>
            </a:pPr>
            <a:r>
              <a:rPr kumimoji="1" lang="en-US" altLang="ja-JP" sz="1200" dirty="0"/>
              <a:t>(hosted by MOE,</a:t>
            </a:r>
            <a:r>
              <a:rPr kumimoji="1" lang="ja-JP" altLang="en-US" sz="1200" dirty="0"/>
              <a:t> </a:t>
            </a:r>
            <a:r>
              <a:rPr kumimoji="1" lang="en-US" altLang="ja-JP" sz="1200" dirty="0"/>
              <a:t>NIES, MEXT, JWA, JAXA</a:t>
            </a:r>
            <a:r>
              <a:rPr kumimoji="1" lang="ja-JP" altLang="en-US" sz="1200" dirty="0"/>
              <a:t> </a:t>
            </a:r>
            <a:r>
              <a:rPr kumimoji="1" lang="en-US" altLang="ja-JP" sz="1200" dirty="0"/>
              <a:t>on November 7)</a:t>
            </a:r>
            <a:endParaRPr kumimoji="1" lang="ja-JP" altLang="en-US" sz="1200" dirty="0"/>
          </a:p>
        </p:txBody>
      </p:sp>
      <p:sp>
        <p:nvSpPr>
          <p:cNvPr id="23" name="コンテンツ プレースホルダー 2">
            <a:extLst>
              <a:ext uri="{FF2B5EF4-FFF2-40B4-BE49-F238E27FC236}">
                <a16:creationId xmlns:a16="http://schemas.microsoft.com/office/drawing/2014/main" id="{F536334A-5389-4A16-BEE1-8628F56DB84D}"/>
              </a:ext>
            </a:extLst>
          </p:cNvPr>
          <p:cNvSpPr txBox="1">
            <a:spLocks/>
          </p:cNvSpPr>
          <p:nvPr/>
        </p:nvSpPr>
        <p:spPr>
          <a:xfrm>
            <a:off x="4449780" y="1272111"/>
            <a:ext cx="4381684" cy="6291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 defTabSz="179388">
              <a:lnSpc>
                <a:spcPts val="1300"/>
              </a:lnSpc>
              <a:buFont typeface="Arial"/>
              <a:buNone/>
            </a:pPr>
            <a:r>
              <a:rPr kumimoji="1" lang="ja-JP" altLang="en-US" sz="1400" dirty="0"/>
              <a:t>❖</a:t>
            </a:r>
            <a:r>
              <a:rPr kumimoji="1" lang="en-US" altLang="ja-JP" sz="1400" dirty="0"/>
              <a:t>	</a:t>
            </a:r>
            <a:r>
              <a:rPr kumimoji="1" lang="en-US" altLang="ja-JP" sz="1400" b="1" dirty="0"/>
              <a:t>“Space Agency Round Table: Space Agencies Efforts for Implementation of Paris Agreement</a:t>
            </a:r>
            <a:r>
              <a:rPr kumimoji="1" lang="en-US" altLang="ja-JP" sz="1400" dirty="0"/>
              <a:t>” </a:t>
            </a:r>
          </a:p>
          <a:p>
            <a:pPr marL="0" indent="0" algn="ctr" defTabSz="179388">
              <a:lnSpc>
                <a:spcPts val="1300"/>
              </a:lnSpc>
              <a:buFont typeface="Arial"/>
              <a:buNone/>
            </a:pPr>
            <a:r>
              <a:rPr kumimoji="1" lang="en-US" altLang="ja-JP" sz="1200" dirty="0"/>
              <a:t>(hosted by JAXA</a:t>
            </a:r>
            <a:r>
              <a:rPr kumimoji="1" lang="ja-JP" altLang="en-US" sz="1200" dirty="0"/>
              <a:t> </a:t>
            </a:r>
            <a:r>
              <a:rPr kumimoji="1" lang="en-US" altLang="ja-JP" sz="1200" dirty="0"/>
              <a:t>on November 7)</a:t>
            </a:r>
            <a:endParaRPr kumimoji="1" lang="ja-JP" altLang="en-US" sz="1200" dirty="0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42D67681-B306-4BFB-9FE8-3368C28247A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2800" dirty="0"/>
              <a:t>Side events at COP23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7575069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A0D6BA1-9598-4087-B41C-28F634CF0DA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5081BC24-0D72-4E51-8417-DE583F19A9E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969"/>
            <a:ext cx="2263131" cy="3200400"/>
          </a:xfrm>
        </p:spPr>
      </p:pic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36F9DA9-BED1-4B94-9DF5-FFA3E600038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828800" y="304800"/>
            <a:ext cx="5715000" cy="533400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2600" dirty="0"/>
              <a:t> Key Notes at side events, COP-23</a:t>
            </a:r>
            <a:endParaRPr kumimoji="1" lang="ja-JP" altLang="en-US" sz="2600" dirty="0"/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E8039AA1-0929-49CD-885C-1ED947509071}"/>
              </a:ext>
            </a:extLst>
          </p:cNvPr>
          <p:cNvSpPr txBox="1">
            <a:spLocks/>
          </p:cNvSpPr>
          <p:nvPr/>
        </p:nvSpPr>
        <p:spPr>
          <a:xfrm>
            <a:off x="2359985" y="1651836"/>
            <a:ext cx="6534150" cy="2209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361950" lvl="1" indent="-361950" defTabSz="363538">
              <a:buFont typeface="Wingdings" panose="05000000000000000000" pitchFamily="2" charset="2"/>
              <a:buChar char="ü"/>
            </a:pPr>
            <a:r>
              <a:rPr kumimoji="1" lang="en-US" altLang="ja-JP" u="sng" dirty="0"/>
              <a:t>SBSTA Chair recognized in his conclusion,</a:t>
            </a:r>
            <a:r>
              <a:rPr kumimoji="1" lang="en-US" altLang="ja-JP" dirty="0"/>
              <a:t> 				“.....the </a:t>
            </a:r>
            <a:r>
              <a:rPr kumimoji="1" lang="en-US" altLang="ja-JP" dirty="0">
                <a:solidFill>
                  <a:srgbClr val="FF0000"/>
                </a:solidFill>
              </a:rPr>
              <a:t>increasing capability </a:t>
            </a:r>
            <a:r>
              <a:rPr kumimoji="1" lang="en-US" altLang="ja-JP" dirty="0"/>
              <a:t>to systematically </a:t>
            </a:r>
            <a:r>
              <a:rPr kumimoji="1" lang="en-US" altLang="ja-JP" dirty="0">
                <a:solidFill>
                  <a:srgbClr val="FF0000"/>
                </a:solidFill>
              </a:rPr>
              <a:t>monitor greenhouse gas concentrations and emissions</a:t>
            </a:r>
            <a:r>
              <a:rPr kumimoji="1" lang="en-US" altLang="ja-JP" dirty="0"/>
              <a:t>, through in situ as well as </a:t>
            </a:r>
            <a:r>
              <a:rPr kumimoji="1" lang="en-US" altLang="ja-JP" dirty="0">
                <a:solidFill>
                  <a:srgbClr val="FF0000"/>
                </a:solidFill>
              </a:rPr>
              <a:t>satellite observations</a:t>
            </a:r>
            <a:r>
              <a:rPr kumimoji="1" lang="en-US" altLang="ja-JP" dirty="0"/>
              <a:t>, and its relevance in support of the Paris Agreement”.</a:t>
            </a:r>
          </a:p>
          <a:p>
            <a:pPr marL="0" lvl="1" indent="0" defTabSz="363538">
              <a:buNone/>
            </a:pPr>
            <a:r>
              <a:rPr kumimoji="1" lang="en-US" altLang="ja-JP" dirty="0"/>
              <a:t> </a:t>
            </a:r>
            <a:endParaRPr kumimoji="1" lang="en-US" altLang="ja-JP" sz="2400" dirty="0"/>
          </a:p>
          <a:p>
            <a:pPr marL="361950" lvl="1" indent="-361950" defTabSz="363538">
              <a:buFont typeface="Wingdings" panose="05000000000000000000" pitchFamily="2" charset="2"/>
              <a:buChar char="ü"/>
            </a:pPr>
            <a:r>
              <a:rPr kumimoji="1" lang="en-US" altLang="ja-JP" u="sng" dirty="0"/>
              <a:t>IPCC/TFI Chair noted during the official side event</a:t>
            </a:r>
            <a:r>
              <a:rPr kumimoji="1" lang="en-US" altLang="ja-JP" dirty="0"/>
              <a:t>		 		that chapters in relation with </a:t>
            </a:r>
            <a:r>
              <a:rPr kumimoji="1" lang="en-US" altLang="ja-JP" dirty="0">
                <a:solidFill>
                  <a:srgbClr val="FF0000"/>
                </a:solidFill>
              </a:rPr>
              <a:t>satellite observation </a:t>
            </a:r>
            <a:r>
              <a:rPr kumimoji="1" lang="en-US" altLang="ja-JP" dirty="0"/>
              <a:t>was expected </a:t>
            </a:r>
            <a:r>
              <a:rPr kumimoji="1" lang="en-US" altLang="ja-JP" dirty="0">
                <a:solidFill>
                  <a:srgbClr val="FF0000"/>
                </a:solidFill>
              </a:rPr>
              <a:t>to be updated </a:t>
            </a:r>
            <a:r>
              <a:rPr kumimoji="1" lang="en-US" altLang="ja-JP" dirty="0"/>
              <a:t>due to </a:t>
            </a:r>
            <a:r>
              <a:rPr kumimoji="1" lang="en-US" altLang="ja-JP" dirty="0">
                <a:solidFill>
                  <a:srgbClr val="FF0000"/>
                </a:solidFill>
              </a:rPr>
              <a:t>technical advancements </a:t>
            </a:r>
            <a:r>
              <a:rPr kumimoji="1" lang="en-US" altLang="ja-JP" dirty="0">
                <a:solidFill>
                  <a:srgbClr val="1C3D78"/>
                </a:solidFill>
              </a:rPr>
              <a:t>of observation </a:t>
            </a:r>
            <a:r>
              <a:rPr kumimoji="1" lang="en-US" altLang="ja-JP" dirty="0"/>
              <a:t>since 2006</a:t>
            </a:r>
            <a:r>
              <a:rPr kumimoji="1" lang="en-US" altLang="ja-JP" dirty="0">
                <a:solidFill>
                  <a:schemeClr val="tx2"/>
                </a:solidFill>
              </a:rPr>
              <a:t>.</a:t>
            </a:r>
          </a:p>
          <a:p>
            <a:pPr lvl="1" defTabSz="914400"/>
            <a:endParaRPr kumimoji="1" lang="en-US" altLang="ja-JP" sz="2400" dirty="0"/>
          </a:p>
          <a:p>
            <a:pPr lvl="1" defTabSz="914400"/>
            <a:endParaRPr kumimoji="1" lang="ja-JP" altLang="en-US" sz="2400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5EBE48E6-F395-4E69-B185-05656E716A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2209800" cy="77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7886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017616D-12DC-42B2-ABBF-D99F5648D32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5" name="コンテンツ プレースホルダー 3">
            <a:extLst>
              <a:ext uri="{FF2B5EF4-FFF2-40B4-BE49-F238E27FC236}">
                <a16:creationId xmlns:a16="http://schemas.microsoft.com/office/drawing/2014/main" id="{8FF4BDAA-802E-407A-8925-EE4B65A75E7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823566" y="241336"/>
            <a:ext cx="6400800" cy="533400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Inter-Comparison between GOSAT &amp; OCO-2</a:t>
            </a:r>
            <a:endParaRPr kumimoji="1" lang="ja-JP" altLang="en-US" dirty="0"/>
          </a:p>
        </p:txBody>
      </p:sp>
      <p:pic>
        <p:nvPicPr>
          <p:cNvPr id="6" name="図 3">
            <a:extLst>
              <a:ext uri="{FF2B5EF4-FFF2-40B4-BE49-F238E27FC236}">
                <a16:creationId xmlns:a16="http://schemas.microsoft.com/office/drawing/2014/main" id="{48368C8F-70FD-40A3-8358-3D70B1F71A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436" y="1788246"/>
            <a:ext cx="3083378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1D59EE1-E39E-4127-92DE-639964989F32}"/>
              </a:ext>
            </a:extLst>
          </p:cNvPr>
          <p:cNvSpPr txBox="1"/>
          <p:nvPr/>
        </p:nvSpPr>
        <p:spPr>
          <a:xfrm>
            <a:off x="8330134" y="1276048"/>
            <a:ext cx="259043" cy="369330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B</a:t>
            </a:r>
            <a:endParaRPr kumimoji="0" lang="ja-JP" altLang="en-US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8371606-0C9D-425A-9D7B-B830761240AD}"/>
              </a:ext>
            </a:extLst>
          </p:cNvPr>
          <p:cNvSpPr txBox="1"/>
          <p:nvPr/>
        </p:nvSpPr>
        <p:spPr>
          <a:xfrm>
            <a:off x="8656357" y="1276048"/>
            <a:ext cx="259043" cy="369330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b="1" dirty="0"/>
              <a:t>C</a:t>
            </a:r>
            <a:endParaRPr kumimoji="0" lang="ja-JP" altLang="en-US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23187" y="3546814"/>
            <a:ext cx="4800779" cy="404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altLang="ja-JP" sz="1015" dirty="0">
                <a:solidFill>
                  <a:srgbClr val="000000"/>
                </a:solidFill>
              </a:rPr>
              <a:t>Calibrated GOSAT and OCO-2 radiance spectra agrees within 5% for all bands (386 match up data).Katoka et al.</a:t>
            </a:r>
            <a:r>
              <a:rPr lang="ja-JP" altLang="en-US" sz="1015" dirty="0">
                <a:solidFill>
                  <a:srgbClr val="000000"/>
                </a:solidFill>
              </a:rPr>
              <a:t> </a:t>
            </a:r>
            <a:r>
              <a:rPr lang="en-US" altLang="ja-JP" sz="1015" dirty="0">
                <a:solidFill>
                  <a:srgbClr val="000000"/>
                </a:solidFill>
              </a:rPr>
              <a:t>(2017 MDPI, Remote Sensing)</a:t>
            </a:r>
            <a:endParaRPr lang="da-DK" altLang="ja-JP" sz="1015" dirty="0">
              <a:solidFill>
                <a:srgbClr val="000000"/>
              </a:solidFill>
            </a:endParaRPr>
          </a:p>
        </p:txBody>
      </p:sp>
      <p:sp>
        <p:nvSpPr>
          <p:cNvPr id="12" name="スライド番号プレースホルダ 1"/>
          <p:cNvSpPr txBox="1">
            <a:spLocks noGrp="1"/>
          </p:cNvSpPr>
          <p:nvPr/>
        </p:nvSpPr>
        <p:spPr bwMode="auto">
          <a:xfrm>
            <a:off x="11331965" y="5308236"/>
            <a:ext cx="562708" cy="31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92B205F2-4600-452F-8E08-AE8C349248B0}" type="slidenum">
              <a:rPr lang="en-US" altLang="ja-JP" sz="2215">
                <a:solidFill>
                  <a:srgbClr val="008000"/>
                </a:solidFill>
                <a:cs typeface="Arial" pitchFamily="34" charset="0"/>
              </a:rPr>
              <a:pPr algn="r" eaLnBrk="1" hangingPunct="1"/>
              <a:t>8</a:t>
            </a:fld>
            <a:endParaRPr lang="en-US" altLang="ja-JP" sz="2215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766692" y="3833876"/>
            <a:ext cx="3301108" cy="433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8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2014/09</a:t>
            </a:r>
            <a:r>
              <a:rPr lang="ja-JP" altLang="en-US" sz="1108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～</a:t>
            </a:r>
            <a:r>
              <a:rPr lang="en-US" altLang="ja-JP" sz="1108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2016/05 XCO</a:t>
            </a:r>
            <a:r>
              <a:rPr lang="en-US" altLang="ja-JP" sz="1108" baseline="-25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</a:t>
            </a:r>
            <a:r>
              <a:rPr lang="en-US" altLang="ja-JP" sz="1108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Level2 matchup </a:t>
            </a:r>
          </a:p>
          <a:p>
            <a:r>
              <a:rPr lang="en-US" altLang="ja-JP" sz="1108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Agreement: (ACOS-GOSAT B7.3  vsOCO-2 B7) </a:t>
            </a:r>
          </a:p>
        </p:txBody>
      </p:sp>
      <p:pic>
        <p:nvPicPr>
          <p:cNvPr id="15" name="図 1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1"/>
          <a:stretch/>
        </p:blipFill>
        <p:spPr bwMode="auto">
          <a:xfrm>
            <a:off x="2885942" y="1760079"/>
            <a:ext cx="2663925" cy="1684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5"/>
          <a:srcRect t="21456" r="38950" b="25757"/>
          <a:stretch/>
        </p:blipFill>
        <p:spPr>
          <a:xfrm>
            <a:off x="5625400" y="3627949"/>
            <a:ext cx="3081967" cy="22939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図 1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" r="12458" b="50179"/>
          <a:stretch/>
        </p:blipFill>
        <p:spPr bwMode="auto">
          <a:xfrm>
            <a:off x="5417369" y="1627486"/>
            <a:ext cx="3498031" cy="1959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図 1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57" t="52126" r="2221" b="3086"/>
          <a:stretch/>
        </p:blipFill>
        <p:spPr bwMode="auto">
          <a:xfrm>
            <a:off x="8915400" y="1676400"/>
            <a:ext cx="424934" cy="17469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正方形/長方形 3"/>
          <p:cNvSpPr/>
          <p:nvPr/>
        </p:nvSpPr>
        <p:spPr>
          <a:xfrm>
            <a:off x="228600" y="4295459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altLang="ja-JP" sz="1600" dirty="0"/>
              <a:t>Demonstrated the reliability of CO</a:t>
            </a:r>
            <a:r>
              <a:rPr lang="en-US" altLang="ja-JP" sz="1600" baseline="-25000" dirty="0"/>
              <a:t>2</a:t>
            </a:r>
            <a:r>
              <a:rPr lang="en-US" altLang="ja-JP" sz="1600" dirty="0"/>
              <a:t> remote sensing from space by comparing radiances and retrieved XCO</a:t>
            </a:r>
            <a:r>
              <a:rPr lang="en-US" altLang="ja-JP" sz="1600" baseline="-25000" dirty="0"/>
              <a:t>2</a:t>
            </a:r>
            <a:r>
              <a:rPr lang="en-US" altLang="ja-JP" sz="1600" dirty="0"/>
              <a:t> from different types of spectrometers.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ja-JP" sz="1600" dirty="0"/>
              <a:t>Through improvement of individual data processing and calibration, GOSAT and OCO-2 can provide long-term uniform quality data and consistent retrieval accuracy from dark ocean to bright desert targets.  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555122" y="2919772"/>
            <a:ext cx="173117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800" dirty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&lt; 0.18 ppm over Ocean</a:t>
            </a:r>
          </a:p>
          <a:p>
            <a:r>
              <a:rPr lang="en-US" altLang="ja-JP" sz="800" dirty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&lt; 0.57 ppm over Land (high gain) </a:t>
            </a:r>
          </a:p>
          <a:p>
            <a:r>
              <a:rPr lang="en-US" altLang="ja-JP" sz="800" dirty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&lt; 0.19 ppm over Land (desert)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D10F276-DEC4-46ED-9201-9F8C29588D26}"/>
              </a:ext>
            </a:extLst>
          </p:cNvPr>
          <p:cNvSpPr/>
          <p:nvPr/>
        </p:nvSpPr>
        <p:spPr>
          <a:xfrm>
            <a:off x="381000" y="5792669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dirty="0"/>
              <a:t>Improvement of cross-calibration on-orbit is indispensable the future satellite observation network of greenhouse gases with multiple instruments.</a:t>
            </a:r>
            <a:endParaRPr lang="ja-JP" altLang="en-US" dirty="0"/>
          </a:p>
        </p:txBody>
      </p:sp>
      <p:sp>
        <p:nvSpPr>
          <p:cNvPr id="21" name="矢印: 下 20">
            <a:extLst>
              <a:ext uri="{FF2B5EF4-FFF2-40B4-BE49-F238E27FC236}">
                <a16:creationId xmlns:a16="http://schemas.microsoft.com/office/drawing/2014/main" id="{6000B63F-4432-4AA7-A543-D109359D6D63}"/>
              </a:ext>
            </a:extLst>
          </p:cNvPr>
          <p:cNvSpPr/>
          <p:nvPr/>
        </p:nvSpPr>
        <p:spPr>
          <a:xfrm>
            <a:off x="4079317" y="5480039"/>
            <a:ext cx="1338052" cy="312630"/>
          </a:xfrm>
          <a:prstGeom prst="downArrow">
            <a:avLst/>
          </a:prstGeom>
          <a:solidFill>
            <a:srgbClr val="FFFFCC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4211940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00200" y="208566"/>
            <a:ext cx="6248400" cy="438263"/>
          </a:xfrm>
        </p:spPr>
        <p:txBody>
          <a:bodyPr/>
          <a:lstStyle/>
          <a:p>
            <a:pPr algn="ctr"/>
            <a:r>
              <a:rPr lang="en-US" altLang="ja-JP" sz="2000" dirty="0"/>
              <a:t>GOSAT Long Term Trend and Their Data Availability</a:t>
            </a:r>
            <a:br>
              <a:rPr lang="en-US" altLang="ja-JP" sz="2000" dirty="0"/>
            </a:br>
            <a:r>
              <a:rPr lang="en-US" altLang="ja-JP" sz="2000" dirty="0"/>
              <a:t>New Tools from JAXA</a:t>
            </a:r>
            <a:endParaRPr lang="ja-JP" altLang="en-US" sz="2000" i="1" dirty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4953000" y="2000946"/>
            <a:ext cx="4050350" cy="2171208"/>
            <a:chOff x="117528" y="2431674"/>
            <a:chExt cx="4050350" cy="2171208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28" y="2431674"/>
              <a:ext cx="4050350" cy="2171208"/>
            </a:xfrm>
            <a:prstGeom prst="rect">
              <a:avLst/>
            </a:prstGeom>
          </p:spPr>
        </p:pic>
        <p:sp>
          <p:nvSpPr>
            <p:cNvPr id="29" name="正方形/長方形 28"/>
            <p:cNvSpPr/>
            <p:nvPr/>
          </p:nvSpPr>
          <p:spPr>
            <a:xfrm>
              <a:off x="685800" y="4285292"/>
              <a:ext cx="3293134" cy="220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831" dirty="0">
                  <a:solidFill>
                    <a:schemeClr val="bg1"/>
                  </a:solidFill>
                </a:rPr>
                <a:t>http://www.eorc.jaxa.jp/GOSAT/CO2_monitor/index.html</a:t>
              </a:r>
            </a:p>
          </p:txBody>
        </p:sp>
      </p:grpSp>
      <p:sp>
        <p:nvSpPr>
          <p:cNvPr id="5" name="正方形/長方形 4"/>
          <p:cNvSpPr/>
          <p:nvPr/>
        </p:nvSpPr>
        <p:spPr>
          <a:xfrm>
            <a:off x="5562600" y="6369935"/>
            <a:ext cx="3198412" cy="497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69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Contents: Long term </a:t>
            </a:r>
          </a:p>
          <a:p>
            <a:r>
              <a:rPr lang="en-US" altLang="ja-JP" sz="1108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</a:t>
            </a:r>
            <a:r>
              <a:rPr lang="en-US" altLang="ja-JP" sz="1108" baseline="-25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</a:t>
            </a:r>
            <a:r>
              <a:rPr lang="en-US" altLang="ja-JP" sz="1108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CH</a:t>
            </a:r>
            <a:r>
              <a:rPr lang="en-US" altLang="ja-JP" sz="1108" baseline="-25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4</a:t>
            </a:r>
            <a:r>
              <a:rPr lang="en-US" altLang="ja-JP" sz="1108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SIF, AOD </a:t>
            </a:r>
            <a:r>
              <a:rPr lang="en-US" altLang="ja-JP" sz="9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measured by GOSAT</a:t>
            </a:r>
          </a:p>
          <a:p>
            <a:r>
              <a:rPr lang="en-US" altLang="ja-JP" sz="554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Solar-Induced chlorophyll Fluorescence (SIF), Aerosol Optical Depth (AOD), Population density</a:t>
            </a:r>
            <a:endParaRPr lang="ja-JP" altLang="en-US" sz="969" dirty="0">
              <a:solidFill>
                <a:schemeClr val="tx1"/>
              </a:solidFill>
            </a:endParaRPr>
          </a:p>
        </p:txBody>
      </p:sp>
      <p:sp>
        <p:nvSpPr>
          <p:cNvPr id="26" name="スライド番号プレースホルダ 1"/>
          <p:cNvSpPr txBox="1">
            <a:spLocks noGrp="1"/>
          </p:cNvSpPr>
          <p:nvPr/>
        </p:nvSpPr>
        <p:spPr bwMode="auto">
          <a:xfrm>
            <a:off x="8458200" y="6385564"/>
            <a:ext cx="422031" cy="23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92B205F2-4600-452F-8E08-AE8C349248B0}" type="slidenum">
              <a:rPr lang="en-US" altLang="ja-JP" sz="1661">
                <a:solidFill>
                  <a:srgbClr val="008000"/>
                </a:solidFill>
                <a:cs typeface="Arial" pitchFamily="34" charset="0"/>
              </a:rPr>
              <a:pPr algn="r" eaLnBrk="1" hangingPunct="1"/>
              <a:t>9</a:t>
            </a:fld>
            <a:endParaRPr lang="en-US" altLang="ja-JP" sz="166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-5255" y="1190167"/>
            <a:ext cx="3826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chemeClr val="tx1"/>
                </a:solidFill>
              </a:rPr>
              <a:t>In addition to conventional data of</a:t>
            </a:r>
          </a:p>
          <a:p>
            <a:r>
              <a:rPr lang="en-US" altLang="ja-JP" sz="1200" dirty="0">
                <a:solidFill>
                  <a:schemeClr val="tx1"/>
                </a:solidFill>
              </a:rPr>
              <a:t>Level 1: Radiance Spectra</a:t>
            </a:r>
          </a:p>
          <a:p>
            <a:r>
              <a:rPr lang="en-US" altLang="ja-JP" sz="1200" dirty="0">
                <a:solidFill>
                  <a:schemeClr val="tx1"/>
                </a:solidFill>
              </a:rPr>
              <a:t>Level 2: CO</a:t>
            </a:r>
            <a:r>
              <a:rPr lang="en-US" altLang="ja-JP" sz="1200" baseline="-25000" dirty="0">
                <a:solidFill>
                  <a:schemeClr val="tx1"/>
                </a:solidFill>
              </a:rPr>
              <a:t>2</a:t>
            </a:r>
            <a:r>
              <a:rPr lang="en-US" altLang="ja-JP" sz="1200" dirty="0">
                <a:solidFill>
                  <a:schemeClr val="tx1"/>
                </a:solidFill>
              </a:rPr>
              <a:t> and CH</a:t>
            </a:r>
            <a:r>
              <a:rPr lang="en-US" altLang="ja-JP" sz="1200" baseline="-25000" dirty="0">
                <a:solidFill>
                  <a:schemeClr val="tx1"/>
                </a:solidFill>
              </a:rPr>
              <a:t>4</a:t>
            </a:r>
            <a:r>
              <a:rPr lang="en-US" altLang="ja-JP" sz="1200" dirty="0">
                <a:solidFill>
                  <a:schemeClr val="tx1"/>
                </a:solidFill>
              </a:rPr>
              <a:t> density</a:t>
            </a:r>
          </a:p>
        </p:txBody>
      </p:sp>
      <p:grpSp>
        <p:nvGrpSpPr>
          <p:cNvPr id="18" name="グループ化 17"/>
          <p:cNvGrpSpPr/>
          <p:nvPr/>
        </p:nvGrpSpPr>
        <p:grpSpPr>
          <a:xfrm>
            <a:off x="49829" y="1917045"/>
            <a:ext cx="4862721" cy="2443517"/>
            <a:chOff x="4205672" y="1284370"/>
            <a:chExt cx="4862721" cy="2443517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05672" y="1284370"/>
              <a:ext cx="4862720" cy="2443517"/>
            </a:xfrm>
            <a:prstGeom prst="rect">
              <a:avLst/>
            </a:prstGeom>
          </p:spPr>
        </p:pic>
        <p:sp>
          <p:nvSpPr>
            <p:cNvPr id="6" name="正方形/長方形 5"/>
            <p:cNvSpPr/>
            <p:nvPr/>
          </p:nvSpPr>
          <p:spPr>
            <a:xfrm>
              <a:off x="4419600" y="1856417"/>
              <a:ext cx="147869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900" dirty="0">
                  <a:solidFill>
                    <a:schemeClr val="bg1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CH</a:t>
              </a:r>
              <a:r>
                <a:rPr lang="en-US" altLang="ja-JP" sz="900" baseline="-25000" dirty="0">
                  <a:solidFill>
                    <a:schemeClr val="bg1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4</a:t>
              </a:r>
              <a:r>
                <a:rPr lang="en-US" altLang="ja-JP" sz="900" dirty="0">
                  <a:solidFill>
                    <a:schemeClr val="bg1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emission inventory and GOSAT path </a:t>
              </a: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248401" y="3200400"/>
              <a:ext cx="2819992" cy="220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831" dirty="0">
                  <a:solidFill>
                    <a:schemeClr val="bg1"/>
                  </a:solidFill>
                </a:rPr>
                <a:t>http://www.eorc.jaxa.jp/GOSAT/CO2_monitor/index.html</a:t>
              </a: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6931998" y="2819400"/>
              <a:ext cx="1541968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675" dirty="0">
                  <a:solidFill>
                    <a:schemeClr val="bg1"/>
                  </a:solidFill>
                </a:rPr>
                <a:t>http://www.eorc.jaxa.jp/GOSAT/GOSAT_Optimization/index.html</a:t>
              </a:r>
              <a:endParaRPr lang="ja-JP" altLang="en-US" sz="675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1272" y="4243962"/>
            <a:ext cx="3119084" cy="2038537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79043" y="4696361"/>
            <a:ext cx="53311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600" dirty="0"/>
              <a:t>The maps of possible emission sources, vegetation, GOSAT observation results, and successful retrieval are available at:</a:t>
            </a:r>
          </a:p>
          <a:p>
            <a:pPr algn="just"/>
            <a:endParaRPr lang="en-US" altLang="ja-JP" sz="1600" dirty="0"/>
          </a:p>
          <a:p>
            <a:pPr algn="just"/>
            <a:r>
              <a:rPr lang="en-US" altLang="ja-JP" sz="1600" dirty="0"/>
              <a:t>http://www.eorc.jaxa.jp/GOSAT/CO2_monitor/index.html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4798455" y="1270714"/>
            <a:ext cx="4204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200" dirty="0"/>
              <a:t>Long-term trend data of the selected targets, observations of selected mega cities, large point sources of methane (CH</a:t>
            </a:r>
            <a:r>
              <a:rPr lang="en-US" altLang="ja-JP" sz="1200" baseline="-25000" dirty="0"/>
              <a:t>4</a:t>
            </a:r>
            <a:r>
              <a:rPr lang="en-US" altLang="ja-JP" sz="1200" dirty="0"/>
              <a:t>), calibration and validation sites.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5528756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11244</TotalTime>
  <Words>1617</Words>
  <Application>Microsoft Office PowerPoint</Application>
  <PresentationFormat>画面に合わせる (4:3)</PresentationFormat>
  <Paragraphs>338</Paragraphs>
  <Slides>16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16</vt:i4>
      </vt:variant>
    </vt:vector>
  </HeadingPairs>
  <TitlesOfParts>
    <vt:vector size="34" baseType="lpstr">
      <vt:lpstr>Arial Unicode MS</vt:lpstr>
      <vt:lpstr>Avenir Roman</vt:lpstr>
      <vt:lpstr>Droid Serif</vt:lpstr>
      <vt:lpstr>ＭＳ Ｐゴシック</vt:lpstr>
      <vt:lpstr>Proxima Nova Regular</vt:lpstr>
      <vt:lpstr>游ゴシック</vt:lpstr>
      <vt:lpstr>游ゴシック Light</vt:lpstr>
      <vt:lpstr>游明朝</vt:lpstr>
      <vt:lpstr>Arial</vt:lpstr>
      <vt:lpstr>Arial Bold</vt:lpstr>
      <vt:lpstr>Calibri</vt:lpstr>
      <vt:lpstr>Courier New</vt:lpstr>
      <vt:lpstr>Helvetica</vt:lpstr>
      <vt:lpstr>Times New Roman</vt:lpstr>
      <vt:lpstr>Wingdings</vt:lpstr>
      <vt:lpstr>Default</vt:lpstr>
      <vt:lpstr>デザインの設定</vt:lpstr>
      <vt:lpstr>Office Theme</vt:lpstr>
      <vt:lpstr>UNFCCC/IPCC Engagement Update </vt:lpstr>
      <vt:lpstr>“Road to IPCC Guidelines”</vt:lpstr>
      <vt:lpstr>Summary of Progress “Road to IPCC Guidelines”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GOSAT Long Term Trend and Their Data Availability New Tools from JAXA</vt:lpstr>
      <vt:lpstr>PowerPoint プレゼンテーション</vt:lpstr>
      <vt:lpstr>PowerPoint プレゼンテーション</vt:lpstr>
      <vt:lpstr>About Guidebook</vt:lpstr>
      <vt:lpstr>Comments on Draft Edition of Guidebook</vt:lpstr>
      <vt:lpstr>PowerPoint プレゼンテーション</vt:lpstr>
      <vt:lpstr>Beyond Refinement of IPCC Guidelines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落合　治</cp:lastModifiedBy>
  <cp:revision>250</cp:revision>
  <cp:lastPrinted>2018-04-05T06:28:28Z</cp:lastPrinted>
  <dcterms:modified xsi:type="dcterms:W3CDTF">2018-04-24T18:20:01Z</dcterms:modified>
</cp:coreProperties>
</file>