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sldIdLst>
    <p:sldId id="256" r:id="rId2"/>
    <p:sldId id="271" r:id="rId3"/>
    <p:sldId id="272" r:id="rId4"/>
    <p:sldId id="273" r:id="rId5"/>
    <p:sldId id="274" r:id="rId6"/>
    <p:sldId id="280" r:id="rId7"/>
    <p:sldId id="282" r:id="rId8"/>
    <p:sldId id="269" r:id="rId9"/>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35"/>
    <p:restoredTop sz="95405" autoAdjust="0"/>
  </p:normalViewPr>
  <p:slideViewPr>
    <p:cSldViewPr>
      <p:cViewPr varScale="1">
        <p:scale>
          <a:sx n="86" d="100"/>
          <a:sy n="86" d="100"/>
        </p:scale>
        <p:origin x="1291"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1070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err="1" smtClean="0">
                <a:effectLst/>
                <a:latin typeface="+mn-lt"/>
                <a:ea typeface="+mn-ea"/>
                <a:cs typeface="+mn-cs"/>
                <a:sym typeface="Avenir Roman"/>
              </a:rPr>
              <a:t>Tabary</a:t>
            </a:r>
            <a:r>
              <a:rPr lang="en-GB" sz="2400" dirty="0" smtClean="0">
                <a:effectLst/>
                <a:latin typeface="+mn-lt"/>
                <a:ea typeface="+mn-ea"/>
                <a:cs typeface="+mn-cs"/>
                <a:sym typeface="Avenir Roman"/>
              </a:rPr>
              <a:t> presented the CNES Space Climate Observatory (SCO).  He acknowledged his colleagues Selma Cherchali (Head of SCO programme) and Richard Moreno (SCO Project Manager).  The proposal for the SCO has been put together based on political governmental pressure and support; CNES is trying to develop this into a useful contribution and support opportunity to the international community.</a:t>
            </a:r>
          </a:p>
          <a:p>
            <a:r>
              <a:rPr lang="en-GB" sz="2400" dirty="0" smtClean="0">
                <a:effectLst/>
                <a:latin typeface="+mn-lt"/>
                <a:ea typeface="+mn-ea"/>
                <a:cs typeface="+mn-cs"/>
                <a:sym typeface="Avenir Roman"/>
              </a:rPr>
              <a:t> </a:t>
            </a:r>
          </a:p>
          <a:p>
            <a:r>
              <a:rPr lang="en-GB" sz="2400" dirty="0" smtClean="0">
                <a:effectLst/>
                <a:latin typeface="+mn-lt"/>
                <a:ea typeface="+mn-ea"/>
                <a:cs typeface="+mn-cs"/>
                <a:sym typeface="Avenir Roman"/>
              </a:rPr>
              <a:t>As CEOS chair, Dowell confirmed that the EC has offered to host an informal side session at SIT to discuss this further; at the moment not all CEOS agencies are signed up to this.  The CEOS chair has recognised that this is a response to high-level political pressures and commends CNES in trying to take positive advantage of this and to reach out collaboratively.</a:t>
            </a:r>
          </a:p>
          <a:p>
            <a:r>
              <a:rPr lang="en-GB" sz="2400" dirty="0" smtClean="0">
                <a:effectLst/>
                <a:latin typeface="+mn-lt"/>
                <a:ea typeface="+mn-ea"/>
                <a:cs typeface="+mn-cs"/>
                <a:sym typeface="Avenir Roman"/>
              </a:rPr>
              <a:t> </a:t>
            </a:r>
          </a:p>
          <a:p>
            <a:r>
              <a:rPr lang="en-GB" sz="2400" dirty="0" smtClean="0">
                <a:effectLst/>
                <a:latin typeface="+mn-lt"/>
                <a:ea typeface="+mn-ea"/>
                <a:cs typeface="+mn-cs"/>
                <a:sym typeface="Avenir Roman"/>
              </a:rPr>
              <a:t>Dowell reported that, from the EC’s perspective, the focus for concern would be what interface the SCO would have with C3S.  Another very sensitive area would be to be explicit about what it meant by a climate data record, and what is supporting information, particularly in the interim as the SCO is being developed.  </a:t>
            </a:r>
          </a:p>
          <a:p>
            <a:r>
              <a:rPr lang="en-GB" sz="2400" dirty="0" smtClean="0">
                <a:effectLst/>
                <a:latin typeface="+mn-lt"/>
                <a:ea typeface="+mn-ea"/>
                <a:cs typeface="+mn-cs"/>
                <a:sym typeface="Avenir Roman"/>
              </a:rPr>
              <a:t> </a:t>
            </a:r>
          </a:p>
          <a:p>
            <a:r>
              <a:rPr lang="en-GB" sz="2400" dirty="0" smtClean="0">
                <a:effectLst/>
                <a:latin typeface="+mn-lt"/>
                <a:ea typeface="+mn-ea"/>
                <a:cs typeface="+mn-cs"/>
                <a:sym typeface="Avenir Roman"/>
              </a:rPr>
              <a:t>Richter was pleased to see in the proposal that the key elements have been stitched together in an effective and logical way, and that the GCOS role recognised.  It will be important to assure that the feedback mechanism, and the GCOS role in an advisory capacity, is maintained.</a:t>
            </a:r>
          </a:p>
          <a:p>
            <a:r>
              <a:rPr lang="en-GB" sz="2400" dirty="0" smtClean="0">
                <a:effectLst/>
                <a:latin typeface="+mn-lt"/>
                <a:ea typeface="+mn-ea"/>
                <a:cs typeface="+mn-cs"/>
                <a:sym typeface="Avenir Roman"/>
              </a:rPr>
              <a:t> </a:t>
            </a:r>
          </a:p>
          <a:p>
            <a:r>
              <a:rPr lang="en-GB" sz="2400" dirty="0" smtClean="0">
                <a:effectLst/>
                <a:latin typeface="+mn-lt"/>
                <a:ea typeface="+mn-ea"/>
                <a:cs typeface="+mn-cs"/>
                <a:sym typeface="Avenir Roman"/>
              </a:rPr>
              <a:t>Husband stressed that it had been a long and difficult process to establish the WGClimate, in terms of effective cooperation.  One of the emphases had always been to be badge-less in order to be truly collaborative.  It would thus be very important to maintain what has been achieved and bear these sensitivities in mind as SCO develops.</a:t>
            </a:r>
          </a:p>
          <a:p>
            <a:r>
              <a:rPr lang="en-GB" sz="2400" dirty="0" smtClean="0">
                <a:effectLst/>
                <a:latin typeface="+mn-lt"/>
                <a:ea typeface="+mn-ea"/>
                <a:cs typeface="+mn-cs"/>
                <a:sym typeface="Avenir Roman"/>
              </a:rPr>
              <a:t> </a:t>
            </a:r>
          </a:p>
          <a:p>
            <a:r>
              <a:rPr lang="en-GB" sz="2400" dirty="0" smtClean="0">
                <a:effectLst/>
                <a:latin typeface="+mn-lt"/>
                <a:ea typeface="+mn-ea"/>
                <a:cs typeface="+mn-cs"/>
                <a:sym typeface="Avenir Roman"/>
              </a:rPr>
              <a:t>Mohr asked about the precise form the SCO would take, making sure that areas already well covered are not repeated.  Schulz agreed that, from the </a:t>
            </a:r>
            <a:r>
              <a:rPr lang="en-GB" sz="2400" dirty="0" err="1" smtClean="0">
                <a:effectLst/>
                <a:latin typeface="+mn-lt"/>
                <a:ea typeface="+mn-ea"/>
                <a:cs typeface="+mn-cs"/>
                <a:sym typeface="Avenir Roman"/>
              </a:rPr>
              <a:t>WGClimate’s</a:t>
            </a:r>
            <a:r>
              <a:rPr lang="en-GB" sz="2400" dirty="0" smtClean="0">
                <a:effectLst/>
                <a:latin typeface="+mn-lt"/>
                <a:ea typeface="+mn-ea"/>
                <a:cs typeface="+mn-cs"/>
                <a:sym typeface="Avenir Roman"/>
              </a:rPr>
              <a:t> viewpoint, it would be very beneficial to try to attach this within the framework of its architecture.  There are elements in pillar 2, 3 and even 4 within the SCO proposal.  Opportunities to increase the </a:t>
            </a:r>
            <a:r>
              <a:rPr lang="en-GB" sz="2400" dirty="0" err="1" smtClean="0">
                <a:effectLst/>
                <a:latin typeface="+mn-lt"/>
                <a:ea typeface="+mn-ea"/>
                <a:cs typeface="+mn-cs"/>
                <a:sym typeface="Avenir Roman"/>
              </a:rPr>
              <a:t>WGClimate’s</a:t>
            </a:r>
            <a:r>
              <a:rPr lang="en-GB" sz="2400" dirty="0" smtClean="0">
                <a:effectLst/>
                <a:latin typeface="+mn-lt"/>
                <a:ea typeface="+mn-ea"/>
                <a:cs typeface="+mn-cs"/>
                <a:sym typeface="Avenir Roman"/>
              </a:rPr>
              <a:t> work in pillar 3 is particularly attractive, by trying to enhance the uptake of CDRs into almost a service-like structure.  This would also allow traceability and quality control to be included.  Bojinski explained that the WMO, together with the EC, had developed case studies to understand the flow of information that users need.  It had been found that there are very few cases where satellites are the only solution.  The original case studies had been very rough, and maybe the SCO could be used to develop further more detailed case studies of satellite applications for climate research.  </a:t>
            </a:r>
            <a:r>
              <a:rPr lang="en-GB" sz="2400" dirty="0" err="1" smtClean="0">
                <a:effectLst/>
                <a:latin typeface="+mn-lt"/>
                <a:ea typeface="+mn-ea"/>
                <a:cs typeface="+mn-cs"/>
                <a:sym typeface="Avenir Roman"/>
              </a:rPr>
              <a:t>Tabary</a:t>
            </a:r>
            <a:r>
              <a:rPr lang="en-GB" sz="2400" dirty="0" smtClean="0">
                <a:effectLst/>
                <a:latin typeface="+mn-lt"/>
                <a:ea typeface="+mn-ea"/>
                <a:cs typeface="+mn-cs"/>
                <a:sym typeface="Avenir Roman"/>
              </a:rPr>
              <a:t> confirmed that quality control had not so far been well-defined, with more of a bottom-up approach being planned through the analysis of detailed case studies that would be planned, using the experiences of the WMO in doing this.</a:t>
            </a:r>
          </a:p>
          <a:p>
            <a:r>
              <a:rPr lang="en-GB" sz="2400" dirty="0" smtClean="0">
                <a:effectLst/>
                <a:latin typeface="+mn-lt"/>
                <a:ea typeface="+mn-ea"/>
                <a:cs typeface="+mn-cs"/>
                <a:sym typeface="Avenir Roman"/>
              </a:rPr>
              <a:t> </a:t>
            </a:r>
          </a:p>
          <a:p>
            <a:r>
              <a:rPr lang="en-GB" sz="2400" dirty="0" smtClean="0">
                <a:effectLst/>
                <a:latin typeface="+mn-lt"/>
                <a:ea typeface="+mn-ea"/>
                <a:cs typeface="+mn-cs"/>
                <a:sym typeface="Avenir Roman"/>
              </a:rPr>
              <a:t>Rixen expressed the opinion that this appears to be a very good framework with all elements of the value chain and key players included.  This is at the level of the WGClimate and Rixen suggested that the WGClimate could act as the governance of the SCO as it has the broader global vision.  Rixen explained that this works well for WCRP who see WGClimate as their interface to the space agencies.</a:t>
            </a:r>
          </a:p>
          <a:p>
            <a:r>
              <a:rPr lang="en-GB" sz="2400" dirty="0" smtClean="0">
                <a:effectLst/>
                <a:latin typeface="+mn-lt"/>
                <a:ea typeface="+mn-ea"/>
                <a:cs typeface="+mn-cs"/>
                <a:sym typeface="Avenir Roman"/>
              </a:rPr>
              <a:t> </a:t>
            </a:r>
          </a:p>
          <a:p>
            <a:r>
              <a:rPr lang="en-GB" sz="2400" dirty="0" smtClean="0">
                <a:effectLst/>
                <a:latin typeface="+mn-lt"/>
                <a:ea typeface="+mn-ea"/>
                <a:cs typeface="+mn-cs"/>
                <a:sym typeface="Avenir Roman"/>
              </a:rPr>
              <a:t>Schulz agreed to prepare the first reaction from WGClimate based on discussions held at this meeting, and to put some slides together for SIT.  Counet confirmed that this proposal will also be discussed at CGMS.  </a:t>
            </a:r>
            <a:r>
              <a:rPr lang="en-GB" sz="2400" dirty="0" err="1" smtClean="0">
                <a:effectLst/>
                <a:latin typeface="+mn-lt"/>
                <a:ea typeface="+mn-ea"/>
                <a:cs typeface="+mn-cs"/>
                <a:sym typeface="Avenir Roman"/>
              </a:rPr>
              <a:t>Tabary</a:t>
            </a:r>
            <a:r>
              <a:rPr lang="en-GB" sz="2400" dirty="0" smtClean="0">
                <a:effectLst/>
                <a:latin typeface="+mn-lt"/>
                <a:ea typeface="+mn-ea"/>
                <a:cs typeface="+mn-cs"/>
                <a:sym typeface="Avenir Roman"/>
              </a:rPr>
              <a:t> welcomed any further comments in the interim.  Counet stressed the need to make sure that all relevant contributors are involved to ensure that this is a truly international collaboration.</a:t>
            </a:r>
            <a:endParaRPr lang="en-GB" dirty="0"/>
          </a:p>
        </p:txBody>
      </p:sp>
    </p:spTree>
    <p:extLst>
      <p:ext uri="{BB962C8B-B14F-4D97-AF65-F5344CB8AC3E}">
        <p14:creationId xmlns:p14="http://schemas.microsoft.com/office/powerpoint/2010/main" val="3048051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smtClean="0">
                <a:effectLst/>
                <a:latin typeface="+mn-lt"/>
                <a:ea typeface="+mn-ea"/>
                <a:cs typeface="+mn-cs"/>
                <a:sym typeface="Avenir Roman"/>
              </a:rPr>
              <a:t>Husband stressed that it had been a long and difficult process to establish the WGClimate, in terms of effective cooperation.  One of the emphases had always been to be badge-less in order to be truly collaborative.  It would thus be very important to maintain what has been achieved and bear these sensitivities in mind as SCO develops.</a:t>
            </a:r>
          </a:p>
          <a:p>
            <a:r>
              <a:rPr lang="en-GB" sz="2400" dirty="0" smtClean="0">
                <a:effectLst/>
                <a:latin typeface="+mn-lt"/>
                <a:ea typeface="+mn-ea"/>
                <a:cs typeface="+mn-cs"/>
                <a:sym typeface="Avenir Roman"/>
              </a:rPr>
              <a:t> </a:t>
            </a:r>
          </a:p>
          <a:p>
            <a:r>
              <a:rPr lang="en-GB" sz="2400" dirty="0" smtClean="0">
                <a:effectLst/>
                <a:latin typeface="+mn-lt"/>
                <a:ea typeface="+mn-ea"/>
                <a:cs typeface="+mn-cs"/>
                <a:sym typeface="Avenir Roman"/>
              </a:rPr>
              <a:t>Mohr asked about the precise form the SCO would take, making sure that areas already well covered are not repeated.  Schulz agreed that, from the </a:t>
            </a:r>
            <a:r>
              <a:rPr lang="en-GB" sz="2400" dirty="0" err="1" smtClean="0">
                <a:effectLst/>
                <a:latin typeface="+mn-lt"/>
                <a:ea typeface="+mn-ea"/>
                <a:cs typeface="+mn-cs"/>
                <a:sym typeface="Avenir Roman"/>
              </a:rPr>
              <a:t>WGClimate’s</a:t>
            </a:r>
            <a:r>
              <a:rPr lang="en-GB" sz="2400" dirty="0" smtClean="0">
                <a:effectLst/>
                <a:latin typeface="+mn-lt"/>
                <a:ea typeface="+mn-ea"/>
                <a:cs typeface="+mn-cs"/>
                <a:sym typeface="Avenir Roman"/>
              </a:rPr>
              <a:t> viewpoint, it would be very beneficial to try to attach this within the framework of its architecture.  There are elements in pillar 2, 3 and even 4 within the SCO proposal.  Opportunities to increase the </a:t>
            </a:r>
            <a:r>
              <a:rPr lang="en-GB" sz="2400" dirty="0" err="1" smtClean="0">
                <a:effectLst/>
                <a:latin typeface="+mn-lt"/>
                <a:ea typeface="+mn-ea"/>
                <a:cs typeface="+mn-cs"/>
                <a:sym typeface="Avenir Roman"/>
              </a:rPr>
              <a:t>WGClimate’s</a:t>
            </a:r>
            <a:r>
              <a:rPr lang="en-GB" sz="2400" dirty="0" smtClean="0">
                <a:effectLst/>
                <a:latin typeface="+mn-lt"/>
                <a:ea typeface="+mn-ea"/>
                <a:cs typeface="+mn-cs"/>
                <a:sym typeface="Avenir Roman"/>
              </a:rPr>
              <a:t> work in pillar 3 is particularly attractive, by trying to enhance the uptake of CDRs into almost a service-like structure.  This would also allow traceability and quality control to be included.  Bojinski explained that the WMO, together with the EC, had developed case studies to understand the flow of information that users need.  It had been found that there are very few cases where satellites are the only solution.  The original case studies had been very rough, and maybe the SCO could be used to develop further more detailed case studies of satellite applications for climate research.  </a:t>
            </a:r>
            <a:r>
              <a:rPr lang="en-GB" sz="2400" dirty="0" err="1" smtClean="0">
                <a:effectLst/>
                <a:latin typeface="+mn-lt"/>
                <a:ea typeface="+mn-ea"/>
                <a:cs typeface="+mn-cs"/>
                <a:sym typeface="Avenir Roman"/>
              </a:rPr>
              <a:t>Tabary</a:t>
            </a:r>
            <a:r>
              <a:rPr lang="en-GB" sz="2400" dirty="0" smtClean="0">
                <a:effectLst/>
                <a:latin typeface="+mn-lt"/>
                <a:ea typeface="+mn-ea"/>
                <a:cs typeface="+mn-cs"/>
                <a:sym typeface="Avenir Roman"/>
              </a:rPr>
              <a:t> confirmed that quality control had not so far been well-defined, with more of a bottom-up approach being planned through the analysis of detailed case studies that would be planned, using the experiences of the WMO in doing this.</a:t>
            </a:r>
          </a:p>
          <a:p>
            <a:r>
              <a:rPr lang="en-GB" sz="2400" dirty="0" smtClean="0">
                <a:effectLst/>
                <a:latin typeface="+mn-lt"/>
                <a:ea typeface="+mn-ea"/>
                <a:cs typeface="+mn-cs"/>
                <a:sym typeface="Avenir Roman"/>
              </a:rPr>
              <a:t> </a:t>
            </a:r>
          </a:p>
          <a:p>
            <a:r>
              <a:rPr lang="en-GB" sz="2400" dirty="0" smtClean="0">
                <a:effectLst/>
                <a:latin typeface="+mn-lt"/>
                <a:ea typeface="+mn-ea"/>
                <a:cs typeface="+mn-cs"/>
                <a:sym typeface="Avenir Roman"/>
              </a:rPr>
              <a:t>Rixen expressed the opinion that this appears to be a very good framework with all elements of the value chain and key players included.  This is at the level of the WGClimate and Rixen suggested that the WGClimate could act as the governance of the SCO as it has the broader global vision.  Rixen explained that this works well for WCRP who see WGClimate as their interface to the space agencies.</a:t>
            </a:r>
          </a:p>
          <a:p>
            <a:r>
              <a:rPr lang="en-GB" sz="2400" dirty="0" smtClean="0">
                <a:effectLst/>
                <a:latin typeface="+mn-lt"/>
                <a:ea typeface="+mn-ea"/>
                <a:cs typeface="+mn-cs"/>
                <a:sym typeface="Avenir Roman"/>
              </a:rPr>
              <a:t> </a:t>
            </a:r>
          </a:p>
          <a:p>
            <a:r>
              <a:rPr lang="en-GB" sz="2400" dirty="0" smtClean="0">
                <a:effectLst/>
                <a:latin typeface="+mn-lt"/>
                <a:ea typeface="+mn-ea"/>
                <a:cs typeface="+mn-cs"/>
                <a:sym typeface="Avenir Roman"/>
              </a:rPr>
              <a:t>Schulz agreed to prepare the first reaction from WGClimate based on discussions held at this meeting, and to put some slides together for SIT.  Counet confirmed that this proposal will also be discussed at CGMS.  </a:t>
            </a:r>
            <a:r>
              <a:rPr lang="en-GB" sz="2400" dirty="0" err="1" smtClean="0">
                <a:effectLst/>
                <a:latin typeface="+mn-lt"/>
                <a:ea typeface="+mn-ea"/>
                <a:cs typeface="+mn-cs"/>
                <a:sym typeface="Avenir Roman"/>
              </a:rPr>
              <a:t>Tabary</a:t>
            </a:r>
            <a:r>
              <a:rPr lang="en-GB" sz="2400" dirty="0" smtClean="0">
                <a:effectLst/>
                <a:latin typeface="+mn-lt"/>
                <a:ea typeface="+mn-ea"/>
                <a:cs typeface="+mn-cs"/>
                <a:sym typeface="Avenir Roman"/>
              </a:rPr>
              <a:t> welcomed any further comments in the interim.  Counet stressed the need to make sure that all relevant contributors are involved to ensure that this is a truly international collaboration.</a:t>
            </a:r>
            <a:endParaRPr lang="en-GB" dirty="0" smtClean="0"/>
          </a:p>
          <a:p>
            <a:endParaRPr lang="en-GB" dirty="0"/>
          </a:p>
        </p:txBody>
      </p:sp>
    </p:spTree>
    <p:extLst>
      <p:ext uri="{BB962C8B-B14F-4D97-AF65-F5344CB8AC3E}">
        <p14:creationId xmlns:p14="http://schemas.microsoft.com/office/powerpoint/2010/main" val="2393771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smtClean="0">
                <a:effectLst/>
                <a:latin typeface="+mn-lt"/>
                <a:ea typeface="+mn-ea"/>
                <a:cs typeface="+mn-cs"/>
                <a:sym typeface="Avenir Roman"/>
              </a:rPr>
              <a:t>Mohr asked about the precise form the SCO would take, making sure that areas already well covered are not repeated.  Schulz agreed that, from the </a:t>
            </a:r>
            <a:r>
              <a:rPr lang="en-GB" sz="2400" dirty="0" err="1" smtClean="0">
                <a:effectLst/>
                <a:latin typeface="+mn-lt"/>
                <a:ea typeface="+mn-ea"/>
                <a:cs typeface="+mn-cs"/>
                <a:sym typeface="Avenir Roman"/>
              </a:rPr>
              <a:t>WGClimate’s</a:t>
            </a:r>
            <a:r>
              <a:rPr lang="en-GB" sz="2400" dirty="0" smtClean="0">
                <a:effectLst/>
                <a:latin typeface="+mn-lt"/>
                <a:ea typeface="+mn-ea"/>
                <a:cs typeface="+mn-cs"/>
                <a:sym typeface="Avenir Roman"/>
              </a:rPr>
              <a:t> viewpoint, it would be very beneficial to try to attach this within the framework of its architecture.  There are elements in pillar 2, 3 and even 4 within the SCO proposal.  Opportunities to increase the </a:t>
            </a:r>
            <a:r>
              <a:rPr lang="en-GB" sz="2400" dirty="0" err="1" smtClean="0">
                <a:effectLst/>
                <a:latin typeface="+mn-lt"/>
                <a:ea typeface="+mn-ea"/>
                <a:cs typeface="+mn-cs"/>
                <a:sym typeface="Avenir Roman"/>
              </a:rPr>
              <a:t>WGClimate’s</a:t>
            </a:r>
            <a:r>
              <a:rPr lang="en-GB" sz="2400" dirty="0" smtClean="0">
                <a:effectLst/>
                <a:latin typeface="+mn-lt"/>
                <a:ea typeface="+mn-ea"/>
                <a:cs typeface="+mn-cs"/>
                <a:sym typeface="Avenir Roman"/>
              </a:rPr>
              <a:t> work in pillar 3 is particularly attractive, by trying to enhance the uptake of CDRs into almost a service-like structure.  This would also allow traceability and quality control to be included.  Bojinski explained that the WMO, together with the EC, had developed case studies to understand the flow of information that users need.  It had been found that there are very few cases where satellites are the only solution.  The original case studies had been very rough, and maybe the SCO could be used to develop further more detailed case studies of satellite applications for climate research.  </a:t>
            </a:r>
            <a:r>
              <a:rPr lang="en-GB" sz="2400" dirty="0" err="1" smtClean="0">
                <a:effectLst/>
                <a:latin typeface="+mn-lt"/>
                <a:ea typeface="+mn-ea"/>
                <a:cs typeface="+mn-cs"/>
                <a:sym typeface="Avenir Roman"/>
              </a:rPr>
              <a:t>Tabary</a:t>
            </a:r>
            <a:r>
              <a:rPr lang="en-GB" sz="2400" dirty="0" smtClean="0">
                <a:effectLst/>
                <a:latin typeface="+mn-lt"/>
                <a:ea typeface="+mn-ea"/>
                <a:cs typeface="+mn-cs"/>
                <a:sym typeface="Avenir Roman"/>
              </a:rPr>
              <a:t> confirmed that quality control had not so far been well-defined, with more of a bottom-up approach being planned through the analysis of detailed case studies that would be planned, using the experiences of the WMO in doing this.</a:t>
            </a:r>
          </a:p>
          <a:p>
            <a:r>
              <a:rPr lang="en-GB" sz="2400" dirty="0" smtClean="0">
                <a:effectLst/>
                <a:latin typeface="+mn-lt"/>
                <a:ea typeface="+mn-ea"/>
                <a:cs typeface="+mn-cs"/>
                <a:sym typeface="Avenir Roman"/>
              </a:rPr>
              <a:t> </a:t>
            </a:r>
          </a:p>
          <a:p>
            <a:r>
              <a:rPr lang="en-GB" sz="2400" dirty="0" smtClean="0">
                <a:effectLst/>
                <a:latin typeface="+mn-lt"/>
                <a:ea typeface="+mn-ea"/>
                <a:cs typeface="+mn-cs"/>
                <a:sym typeface="Avenir Roman"/>
              </a:rPr>
              <a:t>Rixen expressed the opinion that this appears to be a very good framework with all elements of the value chain and key players included.  This is at the level of the WGClimate and Rixen suggested that the WGClimate could act as the governance of the SCO as it has the broader global vision.  Rixen explained that this works well for WCRP who see WGClimate as their interface to the space agencies.</a:t>
            </a:r>
          </a:p>
          <a:p>
            <a:r>
              <a:rPr lang="en-GB" sz="2400" dirty="0" smtClean="0">
                <a:effectLst/>
                <a:latin typeface="+mn-lt"/>
                <a:ea typeface="+mn-ea"/>
                <a:cs typeface="+mn-cs"/>
                <a:sym typeface="Avenir Roman"/>
              </a:rPr>
              <a:t> </a:t>
            </a:r>
          </a:p>
          <a:p>
            <a:r>
              <a:rPr lang="en-GB" sz="2400" dirty="0" smtClean="0">
                <a:effectLst/>
                <a:latin typeface="+mn-lt"/>
                <a:ea typeface="+mn-ea"/>
                <a:cs typeface="+mn-cs"/>
                <a:sym typeface="Avenir Roman"/>
              </a:rPr>
              <a:t>Schulz agreed to prepare the first reaction from WGClimate based on discussions held at this meeting, and to put some slides together for SIT.  Counet confirmed that this proposal will also be discussed at CGMS.  </a:t>
            </a:r>
            <a:r>
              <a:rPr lang="en-GB" sz="2400" dirty="0" err="1" smtClean="0">
                <a:effectLst/>
                <a:latin typeface="+mn-lt"/>
                <a:ea typeface="+mn-ea"/>
                <a:cs typeface="+mn-cs"/>
                <a:sym typeface="Avenir Roman"/>
              </a:rPr>
              <a:t>Tabary</a:t>
            </a:r>
            <a:r>
              <a:rPr lang="en-GB" sz="2400" dirty="0" smtClean="0">
                <a:effectLst/>
                <a:latin typeface="+mn-lt"/>
                <a:ea typeface="+mn-ea"/>
                <a:cs typeface="+mn-cs"/>
                <a:sym typeface="Avenir Roman"/>
              </a:rPr>
              <a:t> welcomed any further comments in the interim.  Counet stressed the need to make sure that all relevant contributors are involved to ensure that this is a truly international collaboration.</a:t>
            </a:r>
            <a:endParaRPr lang="en-GB" dirty="0" smtClean="0"/>
          </a:p>
          <a:p>
            <a:endParaRPr lang="en-GB" dirty="0"/>
          </a:p>
        </p:txBody>
      </p:sp>
    </p:spTree>
    <p:extLst>
      <p:ext uri="{BB962C8B-B14F-4D97-AF65-F5344CB8AC3E}">
        <p14:creationId xmlns:p14="http://schemas.microsoft.com/office/powerpoint/2010/main" val="546037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938116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stretch>
            <a:fillRect/>
          </a:stretch>
        </p:blipFill>
        <p:spPr>
          <a:xfrm>
            <a:off x="76200" y="6012279"/>
            <a:ext cx="728889" cy="791111"/>
          </a:xfrm>
          <a:prstGeom prst="rect">
            <a:avLst/>
          </a:prstGeom>
        </p:spPr>
      </p:pic>
    </p:spTree>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SIT-33, 24-25 April 2018</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47800" y="148819"/>
            <a:ext cx="6248400" cy="1143000"/>
          </a:xfrm>
          <a:prstGeom prst="rect">
            <a:avLst/>
          </a:prstGeom>
        </p:spPr>
        <p:txBody>
          <a:bodyPr/>
          <a:lstStyle/>
          <a:p>
            <a:r>
              <a:rPr lang="en-GB" smtClean="0"/>
              <a:t>Click to edit Master title style</a:t>
            </a:r>
            <a:endParaRPr lang="en-US"/>
          </a:p>
        </p:txBody>
      </p:sp>
    </p:spTree>
    <p:extLst>
      <p:ext uri="{BB962C8B-B14F-4D97-AF65-F5344CB8AC3E}">
        <p14:creationId xmlns:p14="http://schemas.microsoft.com/office/powerpoint/2010/main" val="3920434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iming>
    <p:tnLst>
      <p:par>
        <p:cTn id="1" dur="indefinite" restart="never" nodeType="tmRoot"/>
      </p:par>
    </p:tnLst>
  </p:timing>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mailto:John.Dwyer@usgs.org" TargetMode="External"/><Relationship Id="rId4" Type="http://schemas.openxmlformats.org/officeDocument/2006/relationships/hyperlink" Target="mailto:Joerg.Schulz@eumetsat.i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533400" y="2133600"/>
            <a:ext cx="8292611"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GB" sz="4200" b="1" dirty="0" smtClean="0">
                <a:solidFill>
                  <a:srgbClr val="FFFFFF"/>
                </a:solidFill>
                <a:latin typeface="+mj-lt"/>
              </a:rPr>
              <a:t>Proposed CEOS Way Forward with the Paris Declaration </a:t>
            </a:r>
            <a:endParaRPr sz="4200" b="1" dirty="0">
              <a:solidFill>
                <a:srgbClr val="FFFFFF"/>
              </a:solidFill>
              <a:latin typeface="+mj-lt"/>
            </a:endParaRPr>
          </a:p>
        </p:txBody>
      </p:sp>
      <p:sp>
        <p:nvSpPr>
          <p:cNvPr id="11" name="Shape 11"/>
          <p:cNvSpPr/>
          <p:nvPr/>
        </p:nvSpPr>
        <p:spPr>
          <a:xfrm>
            <a:off x="546589" y="3429000"/>
            <a:ext cx="5244611"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Jörg Schulz, EUMETSAT, Chair WGClimate</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CEOS SIT-33</a:t>
            </a: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Emerging and On-going Activities, </a:t>
            </a:r>
            <a:r>
              <a:rPr dirty="0" smtClean="0">
                <a:solidFill>
                  <a:srgbClr val="FFFFFF"/>
                </a:solidFill>
                <a:latin typeface="+mj-lt"/>
                <a:ea typeface="Arial Bold"/>
                <a:cs typeface="Arial Bold"/>
                <a:sym typeface="Arial Bold"/>
              </a:rPr>
              <a:t>Agenda </a:t>
            </a:r>
            <a:r>
              <a:rPr dirty="0">
                <a:solidFill>
                  <a:srgbClr val="FFFFFF"/>
                </a:solidFill>
                <a:latin typeface="+mj-lt"/>
                <a:ea typeface="Arial Bold"/>
                <a:cs typeface="Arial Bold"/>
                <a:sym typeface="Arial Bold"/>
              </a:rPr>
              <a:t>Item </a:t>
            </a:r>
            <a:r>
              <a:rPr lang="en-GB" dirty="0">
                <a:solidFill>
                  <a:srgbClr val="FFFFFF"/>
                </a:solidFill>
                <a:latin typeface="+mj-lt"/>
                <a:ea typeface="Arial Bold"/>
                <a:cs typeface="Arial Bold"/>
                <a:sym typeface="Arial Bold"/>
              </a:rPr>
              <a:t>5</a:t>
            </a:r>
            <a:r>
              <a:rPr lang="en-GB" dirty="0" smtClean="0">
                <a:solidFill>
                  <a:srgbClr val="FFFFFF"/>
                </a:solidFill>
                <a:latin typeface="+mj-lt"/>
                <a:ea typeface="Arial Bold"/>
                <a:cs typeface="Arial Bold"/>
                <a:sym typeface="Arial Bold"/>
              </a:rPr>
              <a:t>.4</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Boulder, CO, USA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24 – 25 April 2018</a:t>
            </a:r>
            <a:endParaRPr dirty="0">
              <a:solidFill>
                <a:srgbClr val="FFFFFF"/>
              </a:solidFill>
              <a:latin typeface="+mj-lt"/>
              <a:ea typeface="Arial Bold"/>
              <a:cs typeface="Arial Bold"/>
              <a:sym typeface="Arial Bold"/>
            </a:endParaRPr>
          </a:p>
        </p:txBody>
      </p:sp>
      <p:pic>
        <p:nvPicPr>
          <p:cNvPr id="12" name="ceos_logo.png"/>
          <p:cNvPicPr/>
          <p:nvPr/>
        </p:nvPicPr>
        <p:blipFill>
          <a:blip r:embed="rId3">
            <a:extLst/>
          </a:blip>
          <a:stretch>
            <a:fillRect/>
          </a:stretch>
        </p:blipFill>
        <p:spPr>
          <a:xfrm>
            <a:off x="533400" y="838200"/>
            <a:ext cx="2507906" cy="993132"/>
          </a:xfrm>
          <a:prstGeom prst="rect">
            <a:avLst/>
          </a:prstGeom>
          <a:ln w="12700">
            <a:miter lim="400000"/>
          </a:ln>
        </p:spPr>
      </p:pic>
      <p:sp>
        <p:nvSpPr>
          <p:cNvPr id="5" name="Shape 10"/>
          <p:cNvSpPr txBox="1">
            <a:spLocks/>
          </p:cNvSpPr>
          <p:nvPr/>
        </p:nvSpPr>
        <p:spPr>
          <a:xfrm>
            <a:off x="533400" y="1867429"/>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t="2312" b="1434"/>
          <a:stretch>
            <a:fillRect/>
          </a:stretch>
        </p:blipFill>
        <p:spPr bwMode="auto">
          <a:xfrm>
            <a:off x="1447800" y="1981200"/>
            <a:ext cx="7601611" cy="3962400"/>
          </a:xfrm>
          <a:prstGeom prst="rect">
            <a:avLst/>
          </a:prstGeom>
          <a:noFill/>
          <a:ln w="9525">
            <a:noFill/>
            <a:miter lim="800000"/>
            <a:headEnd/>
            <a:tailEnd/>
          </a:ln>
        </p:spPr>
      </p:pic>
      <p:pic>
        <p:nvPicPr>
          <p:cNvPr id="4" name="Picture 10" descr="CEOS Logo"/>
          <p:cNvPicPr>
            <a:picLocks noChangeAspect="1" noChangeArrowheads="1"/>
          </p:cNvPicPr>
          <p:nvPr/>
        </p:nvPicPr>
        <p:blipFill>
          <a:blip r:embed="rId3" cstate="print"/>
          <a:srcRect/>
          <a:stretch>
            <a:fillRect/>
          </a:stretch>
        </p:blipFill>
        <p:spPr bwMode="auto">
          <a:xfrm>
            <a:off x="609599" y="4267198"/>
            <a:ext cx="1542288" cy="464439"/>
          </a:xfrm>
          <a:prstGeom prst="rect">
            <a:avLst/>
          </a:prstGeom>
          <a:noFill/>
        </p:spPr>
      </p:pic>
      <p:pic>
        <p:nvPicPr>
          <p:cNvPr id="5" name="Picture 4" descr="CGMS"/>
          <p:cNvPicPr>
            <a:picLocks noChangeAspect="1" noChangeArrowheads="1"/>
          </p:cNvPicPr>
          <p:nvPr/>
        </p:nvPicPr>
        <p:blipFill>
          <a:blip r:embed="rId4" cstate="print"/>
          <a:srcRect/>
          <a:stretch>
            <a:fillRect/>
          </a:stretch>
        </p:blipFill>
        <p:spPr bwMode="auto">
          <a:xfrm>
            <a:off x="912113" y="2772896"/>
            <a:ext cx="937260" cy="1017270"/>
          </a:xfrm>
          <a:prstGeom prst="rect">
            <a:avLst/>
          </a:prstGeom>
          <a:noFill/>
        </p:spPr>
      </p:pic>
      <p:sp>
        <p:nvSpPr>
          <p:cNvPr id="6" name="Title 1"/>
          <p:cNvSpPr>
            <a:spLocks noGrp="1"/>
          </p:cNvSpPr>
          <p:nvPr>
            <p:ph type="title"/>
          </p:nvPr>
        </p:nvSpPr>
        <p:spPr>
          <a:xfrm>
            <a:off x="1600200" y="76201"/>
            <a:ext cx="6248400" cy="762000"/>
          </a:xfrm>
        </p:spPr>
        <p:txBody>
          <a:bodyPr/>
          <a:lstStyle/>
          <a:p>
            <a:pPr algn="ctr"/>
            <a:r>
              <a:rPr lang="en-GB" b="1" dirty="0" smtClean="0">
                <a:solidFill>
                  <a:schemeClr val="bg1"/>
                </a:solidFill>
                <a:latin typeface="+mj-lt"/>
                <a:cs typeface="Arial" panose="020B0604020202020204" pitchFamily="34" charset="0"/>
              </a:rPr>
              <a:t>Architecture for space-based climate monitoring</a:t>
            </a:r>
            <a:endParaRPr lang="en-GB" b="1"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979969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542398" y="228600"/>
            <a:ext cx="6248400" cy="762000"/>
          </a:xfrm>
        </p:spPr>
        <p:txBody>
          <a:bodyPr/>
          <a:lstStyle/>
          <a:p>
            <a:pPr algn="ctr"/>
            <a:r>
              <a:rPr lang="en-GB" sz="2800" b="1" dirty="0" smtClean="0">
                <a:solidFill>
                  <a:schemeClr val="bg1"/>
                </a:solidFill>
                <a:latin typeface="+mj-lt"/>
                <a:cs typeface="Arial" panose="020B0604020202020204" pitchFamily="34" charset="0"/>
              </a:rPr>
              <a:t>Discussion at WGClimate #9 (I)</a:t>
            </a:r>
            <a:endParaRPr lang="en-GB" sz="2800" b="1" dirty="0">
              <a:solidFill>
                <a:schemeClr val="bg1"/>
              </a:solidFill>
              <a:latin typeface="+mj-lt"/>
              <a:cs typeface="Arial" panose="020B0604020202020204" pitchFamily="34" charset="0"/>
            </a:endParaRPr>
          </a:p>
        </p:txBody>
      </p:sp>
      <p:sp>
        <p:nvSpPr>
          <p:cNvPr id="4" name="Content Placeholder 2"/>
          <p:cNvSpPr txBox="1">
            <a:spLocks/>
          </p:cNvSpPr>
          <p:nvPr/>
        </p:nvSpPr>
        <p:spPr>
          <a:xfrm>
            <a:off x="497304" y="1524000"/>
            <a:ext cx="8610601" cy="5242319"/>
          </a:xfrm>
          <a:prstGeom prst="rect">
            <a:avLst/>
          </a:prstGeom>
        </p:spPr>
        <p:txBody>
          <a:bodyPr anchor="ctr">
            <a:noAutofit/>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lnSpc>
                <a:spcPct val="120000"/>
              </a:lnSpc>
              <a:spcBef>
                <a:spcPts val="0"/>
              </a:spcBef>
            </a:pPr>
            <a:r>
              <a:rPr lang="en-GB" sz="2000" dirty="0">
                <a:solidFill>
                  <a:schemeClr val="tx2"/>
                </a:solidFill>
                <a:latin typeface="+mj-lt"/>
                <a:cs typeface="Arial" panose="020B0604020202020204" pitchFamily="34" charset="0"/>
                <a:sym typeface="Avenir Roman"/>
              </a:rPr>
              <a:t>Pierre </a:t>
            </a:r>
            <a:r>
              <a:rPr lang="en-GB" sz="2000" dirty="0" err="1">
                <a:solidFill>
                  <a:schemeClr val="tx2"/>
                </a:solidFill>
                <a:latin typeface="+mj-lt"/>
                <a:cs typeface="Arial" panose="020B0604020202020204" pitchFamily="34" charset="0"/>
                <a:sym typeface="Avenir Roman"/>
              </a:rPr>
              <a:t>Tabary</a:t>
            </a:r>
            <a:r>
              <a:rPr lang="en-GB" sz="2000" dirty="0">
                <a:solidFill>
                  <a:schemeClr val="tx2"/>
                </a:solidFill>
                <a:latin typeface="+mj-lt"/>
                <a:cs typeface="Arial" panose="020B0604020202020204" pitchFamily="34" charset="0"/>
                <a:sym typeface="Avenir Roman"/>
              </a:rPr>
              <a:t> (CNES) presented the CNES Space Climate Observatory (SCO) on behalf of Selma Cherchali (Head of SCO programme) and Richard Moreno (SCO Project Manager</a:t>
            </a:r>
            <a:r>
              <a:rPr lang="en-GB" sz="2000" dirty="0" smtClean="0">
                <a:solidFill>
                  <a:schemeClr val="tx2"/>
                </a:solidFill>
                <a:latin typeface="+mj-lt"/>
                <a:cs typeface="Arial" panose="020B0604020202020204" pitchFamily="34" charset="0"/>
                <a:sym typeface="Avenir Roman"/>
              </a:rPr>
              <a:t>)</a:t>
            </a:r>
          </a:p>
          <a:p>
            <a:pPr defTabSz="914400">
              <a:lnSpc>
                <a:spcPct val="120000"/>
              </a:lnSpc>
              <a:spcBef>
                <a:spcPts val="0"/>
              </a:spcBef>
            </a:pPr>
            <a:r>
              <a:rPr lang="en-GB" sz="2000" dirty="0" smtClean="0">
                <a:solidFill>
                  <a:schemeClr val="tx2"/>
                </a:solidFill>
                <a:latin typeface="+mj-lt"/>
                <a:cs typeface="Arial" panose="020B0604020202020204" pitchFamily="34" charset="0"/>
                <a:sym typeface="Avenir Roman"/>
              </a:rPr>
              <a:t>For many CEOS and CGMS agencies this was the first time that they had heard about the SCO</a:t>
            </a:r>
          </a:p>
          <a:p>
            <a:pPr defTabSz="914400">
              <a:lnSpc>
                <a:spcPct val="120000"/>
              </a:lnSpc>
              <a:spcBef>
                <a:spcPts val="0"/>
              </a:spcBef>
            </a:pPr>
            <a:r>
              <a:rPr lang="en-GB" sz="2000" dirty="0" smtClean="0">
                <a:solidFill>
                  <a:schemeClr val="tx2"/>
                </a:solidFill>
                <a:latin typeface="+mj-lt"/>
                <a:cs typeface="Arial" panose="020B0604020202020204" pitchFamily="34" charset="0"/>
                <a:sym typeface="Avenir Roman"/>
              </a:rPr>
              <a:t>WGClimate was informed by the CEOS Chair that not all CEOS agencies are signed up to the SCO</a:t>
            </a:r>
          </a:p>
          <a:p>
            <a:pPr defTabSz="914400">
              <a:lnSpc>
                <a:spcPct val="120000"/>
              </a:lnSpc>
              <a:spcBef>
                <a:spcPts val="0"/>
              </a:spcBef>
            </a:pPr>
            <a:r>
              <a:rPr lang="en-GB" sz="2000" dirty="0">
                <a:solidFill>
                  <a:schemeClr val="tx2"/>
                </a:solidFill>
                <a:latin typeface="+mj-lt"/>
                <a:cs typeface="Arial" panose="020B0604020202020204" pitchFamily="34" charset="0"/>
                <a:sym typeface="Avenir Roman"/>
              </a:rPr>
              <a:t>EUMETSAT informed </a:t>
            </a:r>
            <a:r>
              <a:rPr lang="en-GB" sz="2000" dirty="0" smtClean="0">
                <a:solidFill>
                  <a:schemeClr val="tx2"/>
                </a:solidFill>
                <a:latin typeface="+mj-lt"/>
                <a:cs typeface="Arial" panose="020B0604020202020204" pitchFamily="34" charset="0"/>
                <a:sym typeface="Avenir Roman"/>
              </a:rPr>
              <a:t>the meeting that </a:t>
            </a:r>
            <a:r>
              <a:rPr lang="en-GB" sz="2000" dirty="0">
                <a:solidFill>
                  <a:schemeClr val="tx2"/>
                </a:solidFill>
                <a:latin typeface="+mj-lt"/>
                <a:cs typeface="Arial" panose="020B0604020202020204" pitchFamily="34" charset="0"/>
                <a:sym typeface="Avenir Roman"/>
              </a:rPr>
              <a:t>the SCO proposal will also be discussed at CGMS-46 Plenary in </a:t>
            </a:r>
            <a:r>
              <a:rPr lang="en-GB" sz="2000" dirty="0" smtClean="0">
                <a:solidFill>
                  <a:schemeClr val="tx2"/>
                </a:solidFill>
                <a:latin typeface="+mj-lt"/>
                <a:cs typeface="Arial" panose="020B0604020202020204" pitchFamily="34" charset="0"/>
                <a:sym typeface="Avenir Roman"/>
              </a:rPr>
              <a:t>June 2018</a:t>
            </a:r>
            <a:endParaRPr lang="en-GB" sz="2000" dirty="0">
              <a:solidFill>
                <a:schemeClr val="tx2"/>
              </a:solidFill>
              <a:latin typeface="+mj-lt"/>
              <a:cs typeface="Arial" panose="020B0604020202020204" pitchFamily="34" charset="0"/>
              <a:sym typeface="Avenir Roman"/>
            </a:endParaRPr>
          </a:p>
          <a:p>
            <a:pPr defTabSz="914400">
              <a:lnSpc>
                <a:spcPct val="120000"/>
              </a:lnSpc>
              <a:spcBef>
                <a:spcPts val="0"/>
              </a:spcBef>
            </a:pPr>
            <a:r>
              <a:rPr lang="en-GB" sz="2000" dirty="0" smtClean="0">
                <a:solidFill>
                  <a:schemeClr val="tx2"/>
                </a:solidFill>
                <a:latin typeface="+mj-lt"/>
                <a:cs typeface="Arial" panose="020B0604020202020204" pitchFamily="34" charset="0"/>
                <a:sym typeface="Avenir Roman"/>
              </a:rPr>
              <a:t>It </a:t>
            </a:r>
            <a:r>
              <a:rPr lang="en-GB" sz="2000" dirty="0">
                <a:solidFill>
                  <a:schemeClr val="tx2"/>
                </a:solidFill>
                <a:latin typeface="+mj-lt"/>
                <a:cs typeface="Arial" panose="020B0604020202020204" pitchFamily="34" charset="0"/>
                <a:sym typeface="Avenir Roman"/>
              </a:rPr>
              <a:t>was recognised that this is a response to high-level political pressures and </a:t>
            </a:r>
            <a:r>
              <a:rPr lang="en-GB" sz="2000" dirty="0" smtClean="0">
                <a:solidFill>
                  <a:schemeClr val="tx2"/>
                </a:solidFill>
                <a:latin typeface="+mj-lt"/>
                <a:cs typeface="Arial" panose="020B0604020202020204" pitchFamily="34" charset="0"/>
                <a:sym typeface="Avenir Roman"/>
              </a:rPr>
              <a:t>the CEOS Chair commended </a:t>
            </a:r>
            <a:r>
              <a:rPr lang="en-GB" sz="2000" dirty="0">
                <a:solidFill>
                  <a:schemeClr val="tx2"/>
                </a:solidFill>
                <a:latin typeface="+mj-lt"/>
                <a:cs typeface="Arial" panose="020B0604020202020204" pitchFamily="34" charset="0"/>
                <a:sym typeface="Avenir Roman"/>
              </a:rPr>
              <a:t>CNES in trying to take positive advantage of this </a:t>
            </a:r>
            <a:r>
              <a:rPr lang="en-GB" sz="2000" dirty="0" smtClean="0">
                <a:solidFill>
                  <a:schemeClr val="tx2"/>
                </a:solidFill>
                <a:latin typeface="+mj-lt"/>
                <a:cs typeface="Arial" panose="020B0604020202020204" pitchFamily="34" charset="0"/>
                <a:sym typeface="Avenir Roman"/>
              </a:rPr>
              <a:t>opportunity and </a:t>
            </a:r>
            <a:r>
              <a:rPr lang="en-GB" sz="2000" dirty="0">
                <a:solidFill>
                  <a:schemeClr val="tx2"/>
                </a:solidFill>
                <a:latin typeface="+mj-lt"/>
                <a:cs typeface="Arial" panose="020B0604020202020204" pitchFamily="34" charset="0"/>
                <a:sym typeface="Avenir Roman"/>
              </a:rPr>
              <a:t>to reach out </a:t>
            </a:r>
            <a:r>
              <a:rPr lang="en-GB" sz="2000" dirty="0" smtClean="0">
                <a:solidFill>
                  <a:schemeClr val="tx2"/>
                </a:solidFill>
                <a:latin typeface="+mj-lt"/>
                <a:cs typeface="Arial" panose="020B0604020202020204" pitchFamily="34" charset="0"/>
                <a:sym typeface="Avenir Roman"/>
              </a:rPr>
              <a:t>collaboratively</a:t>
            </a:r>
          </a:p>
          <a:p>
            <a:pPr defTabSz="914400">
              <a:lnSpc>
                <a:spcPct val="120000"/>
              </a:lnSpc>
              <a:spcBef>
                <a:spcPts val="0"/>
              </a:spcBef>
            </a:pPr>
            <a:endParaRPr lang="en-GB" sz="2000" dirty="0">
              <a:latin typeface="+mj-lt"/>
              <a:cs typeface="Arial" panose="020B0604020202020204" pitchFamily="34" charset="0"/>
            </a:endParaRPr>
          </a:p>
        </p:txBody>
      </p:sp>
    </p:spTree>
    <p:extLst>
      <p:ext uri="{BB962C8B-B14F-4D97-AF65-F5344CB8AC3E}">
        <p14:creationId xmlns:p14="http://schemas.microsoft.com/office/powerpoint/2010/main" val="2297616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95400"/>
            <a:ext cx="8895698" cy="5362493"/>
          </a:xfrm>
          <a:prstGeom prst="rect">
            <a:avLst/>
          </a:prstGeom>
        </p:spPr>
        <p:txBody>
          <a:bodyPr wrap="square">
            <a:spAutoFit/>
          </a:bodyPr>
          <a:lstStyle/>
          <a:p>
            <a:pPr marL="342900" indent="-342900" defTabSz="914400">
              <a:lnSpc>
                <a:spcPct val="120000"/>
              </a:lnSpc>
              <a:buFont typeface="Arial" panose="020B0604020202020204" pitchFamily="34" charset="0"/>
              <a:buChar char="•"/>
            </a:pPr>
            <a:r>
              <a:rPr lang="en-GB" sz="2200" dirty="0" err="1" smtClean="0">
                <a:solidFill>
                  <a:srgbClr val="1F497D"/>
                </a:solidFill>
                <a:latin typeface="+mj-lt"/>
                <a:ea typeface="Arial Bold"/>
                <a:cs typeface="Arial" panose="020B0604020202020204" pitchFamily="34" charset="0"/>
                <a:sym typeface="Avenir Roman"/>
              </a:rPr>
              <a:t>WGClimate</a:t>
            </a:r>
            <a:r>
              <a:rPr lang="en-GB" sz="2200" dirty="0" smtClean="0">
                <a:solidFill>
                  <a:srgbClr val="1F497D"/>
                </a:solidFill>
                <a:latin typeface="+mj-lt"/>
                <a:ea typeface="Arial Bold"/>
                <a:cs typeface="Arial" panose="020B0604020202020204" pitchFamily="34" charset="0"/>
                <a:sym typeface="Avenir Roman"/>
              </a:rPr>
              <a:t> recalled that it had been </a:t>
            </a:r>
            <a:r>
              <a:rPr lang="en-GB" sz="2200" dirty="0" smtClean="0">
                <a:solidFill>
                  <a:srgbClr val="1F497D"/>
                </a:solidFill>
                <a:sym typeface="Avenir Roman"/>
              </a:rPr>
              <a:t>a </a:t>
            </a:r>
            <a:r>
              <a:rPr lang="en-GB" sz="2200" dirty="0">
                <a:solidFill>
                  <a:srgbClr val="1F497D"/>
                </a:solidFill>
                <a:sym typeface="Avenir Roman"/>
              </a:rPr>
              <a:t>long and difficult process </a:t>
            </a:r>
            <a:r>
              <a:rPr lang="en-GB" sz="2200" dirty="0" smtClean="0">
                <a:solidFill>
                  <a:srgbClr val="1F497D"/>
                </a:solidFill>
                <a:sym typeface="Avenir Roman"/>
              </a:rPr>
              <a:t>to </a:t>
            </a:r>
            <a:r>
              <a:rPr lang="en-GB" sz="2200" dirty="0">
                <a:solidFill>
                  <a:srgbClr val="1F497D"/>
                </a:solidFill>
                <a:sym typeface="Avenir Roman"/>
              </a:rPr>
              <a:t>establish the WGClimate, </a:t>
            </a:r>
            <a:r>
              <a:rPr lang="en-GB" sz="2200" dirty="0" smtClean="0">
                <a:solidFill>
                  <a:srgbClr val="1F497D"/>
                </a:solidFill>
                <a:sym typeface="Avenir Roman"/>
              </a:rPr>
              <a:t>particularly in </a:t>
            </a:r>
            <a:r>
              <a:rPr lang="en-GB" sz="2200" dirty="0">
                <a:solidFill>
                  <a:srgbClr val="1F497D"/>
                </a:solidFill>
                <a:sym typeface="Avenir Roman"/>
              </a:rPr>
              <a:t>terms </a:t>
            </a:r>
            <a:r>
              <a:rPr lang="en-GB" sz="2200" dirty="0" smtClean="0">
                <a:solidFill>
                  <a:srgbClr val="1F497D"/>
                </a:solidFill>
                <a:sym typeface="Avenir Roman"/>
              </a:rPr>
              <a:t>of achieving </a:t>
            </a:r>
            <a:r>
              <a:rPr lang="en-GB" sz="2200" dirty="0">
                <a:solidFill>
                  <a:srgbClr val="1F497D"/>
                </a:solidFill>
                <a:sym typeface="Avenir Roman"/>
              </a:rPr>
              <a:t>effective </a:t>
            </a:r>
            <a:r>
              <a:rPr lang="en-GB" sz="2200" dirty="0" smtClean="0">
                <a:solidFill>
                  <a:srgbClr val="1F497D"/>
                </a:solidFill>
                <a:sym typeface="Avenir Roman"/>
              </a:rPr>
              <a:t>cooperation and collaboration between agencies and organisations</a:t>
            </a:r>
          </a:p>
          <a:p>
            <a:pPr marL="342900" indent="-342900" defTabSz="914400">
              <a:lnSpc>
                <a:spcPct val="120000"/>
              </a:lnSpc>
              <a:buFont typeface="Arial" panose="020B0604020202020204" pitchFamily="34" charset="0"/>
              <a:buChar char="•"/>
            </a:pPr>
            <a:r>
              <a:rPr lang="en-GB" sz="2200" dirty="0" err="1" smtClean="0">
                <a:solidFill>
                  <a:srgbClr val="1F497D"/>
                </a:solidFill>
                <a:sym typeface="Avenir Roman"/>
              </a:rPr>
              <a:t>WGClimate</a:t>
            </a:r>
            <a:r>
              <a:rPr lang="en-GB" sz="2200" dirty="0" smtClean="0">
                <a:solidFill>
                  <a:srgbClr val="1F497D"/>
                </a:solidFill>
                <a:sym typeface="Avenir Roman"/>
              </a:rPr>
              <a:t> emphasised the importance of its “</a:t>
            </a:r>
            <a:r>
              <a:rPr lang="en-GB" sz="2200" dirty="0" err="1" smtClean="0">
                <a:solidFill>
                  <a:srgbClr val="1F497D"/>
                </a:solidFill>
                <a:sym typeface="Avenir Roman"/>
              </a:rPr>
              <a:t>badgeless</a:t>
            </a:r>
            <a:r>
              <a:rPr lang="en-GB" sz="2200" dirty="0" smtClean="0">
                <a:solidFill>
                  <a:srgbClr val="1F497D"/>
                </a:solidFill>
                <a:sym typeface="Avenir Roman"/>
              </a:rPr>
              <a:t>” culture which is fundamental to the truly collaborative nature of the WG that we enjoy today - it is very </a:t>
            </a:r>
            <a:r>
              <a:rPr lang="en-GB" sz="2200" dirty="0">
                <a:solidFill>
                  <a:srgbClr val="1F497D"/>
                </a:solidFill>
                <a:sym typeface="Avenir Roman"/>
              </a:rPr>
              <a:t>important </a:t>
            </a:r>
            <a:r>
              <a:rPr lang="en-GB" sz="2200" dirty="0" smtClean="0">
                <a:solidFill>
                  <a:srgbClr val="1F497D"/>
                </a:solidFill>
                <a:sym typeface="Avenir Roman"/>
              </a:rPr>
              <a:t>that nothing is done to compromise or disturb this </a:t>
            </a:r>
            <a:r>
              <a:rPr lang="en-GB" sz="2200" dirty="0" err="1" smtClean="0">
                <a:solidFill>
                  <a:srgbClr val="1F497D"/>
                </a:solidFill>
                <a:sym typeface="Avenir Roman"/>
              </a:rPr>
              <a:t>badgeless</a:t>
            </a:r>
            <a:r>
              <a:rPr lang="en-GB" sz="2200" dirty="0" smtClean="0">
                <a:solidFill>
                  <a:srgbClr val="1F497D"/>
                </a:solidFill>
                <a:sym typeface="Avenir Roman"/>
              </a:rPr>
              <a:t> culture as the SCO develops </a:t>
            </a:r>
          </a:p>
          <a:p>
            <a:pPr marL="342900" indent="-342900" defTabSz="914400">
              <a:lnSpc>
                <a:spcPct val="120000"/>
              </a:lnSpc>
              <a:buFont typeface="Arial" panose="020B0604020202020204" pitchFamily="34" charset="0"/>
              <a:buChar char="•"/>
            </a:pPr>
            <a:r>
              <a:rPr lang="en-GB" sz="2200" dirty="0" smtClean="0">
                <a:solidFill>
                  <a:srgbClr val="1F497D"/>
                </a:solidFill>
                <a:ea typeface="Arial Bold"/>
                <a:cs typeface="Arial" panose="020B0604020202020204" pitchFamily="34" charset="0"/>
                <a:sym typeface="Avenir Roman"/>
              </a:rPr>
              <a:t>WMO </a:t>
            </a:r>
            <a:r>
              <a:rPr lang="en-GB" sz="2200" dirty="0">
                <a:solidFill>
                  <a:srgbClr val="1F497D"/>
                </a:solidFill>
                <a:sym typeface="Avenir Roman"/>
              </a:rPr>
              <a:t>asked about the precise form the SCO would take, </a:t>
            </a:r>
            <a:r>
              <a:rPr lang="en-GB" sz="2200" dirty="0" smtClean="0">
                <a:solidFill>
                  <a:srgbClr val="1F497D"/>
                </a:solidFill>
                <a:sym typeface="Avenir Roman"/>
              </a:rPr>
              <a:t>and the need to make </a:t>
            </a:r>
            <a:r>
              <a:rPr lang="en-GB" sz="2200" dirty="0">
                <a:solidFill>
                  <a:srgbClr val="1F497D"/>
                </a:solidFill>
                <a:sym typeface="Avenir Roman"/>
              </a:rPr>
              <a:t>sure that areas already well covered are not </a:t>
            </a:r>
            <a:r>
              <a:rPr lang="en-GB" sz="2200" dirty="0" smtClean="0">
                <a:solidFill>
                  <a:srgbClr val="1F497D"/>
                </a:solidFill>
                <a:sym typeface="Avenir Roman"/>
              </a:rPr>
              <a:t>duplicated</a:t>
            </a:r>
          </a:p>
          <a:p>
            <a:pPr marL="342900" indent="-342900" defTabSz="914400">
              <a:lnSpc>
                <a:spcPct val="120000"/>
              </a:lnSpc>
              <a:buFont typeface="Arial" panose="020B0604020202020204" pitchFamily="34" charset="0"/>
              <a:buChar char="•"/>
            </a:pPr>
            <a:r>
              <a:rPr lang="en-GB" sz="2200" dirty="0" smtClean="0">
                <a:solidFill>
                  <a:srgbClr val="1F497D"/>
                </a:solidFill>
                <a:sym typeface="Avenir Roman"/>
              </a:rPr>
              <a:t>WGClimate agreed that SCO needs </a:t>
            </a:r>
            <a:r>
              <a:rPr lang="en-GB" sz="2200" dirty="0">
                <a:solidFill>
                  <a:srgbClr val="1F497D"/>
                </a:solidFill>
                <a:sym typeface="Avenir Roman"/>
              </a:rPr>
              <a:t>to make sure that all relevant contributors are involved to ensure this is a truly international collaboration.</a:t>
            </a:r>
            <a:endParaRPr lang="en-GB" sz="2200" dirty="0">
              <a:solidFill>
                <a:srgbClr val="1F497D"/>
              </a:solidFill>
              <a:latin typeface="+mj-lt"/>
              <a:ea typeface="Arial Bold"/>
              <a:cs typeface="Arial" panose="020B0604020202020204" pitchFamily="34" charset="0"/>
              <a:sym typeface="Avenir Roman"/>
            </a:endParaRPr>
          </a:p>
        </p:txBody>
      </p:sp>
      <p:sp>
        <p:nvSpPr>
          <p:cNvPr id="4" name="Title 1"/>
          <p:cNvSpPr>
            <a:spLocks noGrp="1"/>
          </p:cNvSpPr>
          <p:nvPr>
            <p:ph type="title"/>
          </p:nvPr>
        </p:nvSpPr>
        <p:spPr>
          <a:xfrm>
            <a:off x="1542398" y="228600"/>
            <a:ext cx="6248400" cy="762000"/>
          </a:xfrm>
        </p:spPr>
        <p:txBody>
          <a:bodyPr/>
          <a:lstStyle/>
          <a:p>
            <a:pPr algn="ctr"/>
            <a:r>
              <a:rPr lang="en-GB" sz="2800" b="1" dirty="0" smtClean="0">
                <a:solidFill>
                  <a:schemeClr val="bg1"/>
                </a:solidFill>
                <a:latin typeface="+mj-lt"/>
                <a:cs typeface="Arial" panose="020B0604020202020204" pitchFamily="34" charset="0"/>
              </a:rPr>
              <a:t>Discussion at WGClimate #9 (II)</a:t>
            </a:r>
            <a:endParaRPr lang="en-GB" sz="2800" b="1"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1070879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542398" y="228600"/>
            <a:ext cx="6248400" cy="762000"/>
          </a:xfrm>
        </p:spPr>
        <p:txBody>
          <a:bodyPr/>
          <a:lstStyle/>
          <a:p>
            <a:pPr algn="ctr"/>
            <a:r>
              <a:rPr lang="en-GB" sz="2800" b="1" dirty="0" smtClean="0">
                <a:solidFill>
                  <a:schemeClr val="bg1"/>
                </a:solidFill>
                <a:latin typeface="+mj-lt"/>
                <a:cs typeface="Arial" panose="020B0604020202020204" pitchFamily="34" charset="0"/>
              </a:rPr>
              <a:t>Discussion at WGClimate #9 (III)</a:t>
            </a:r>
            <a:endParaRPr lang="en-GB" sz="2800" b="1" dirty="0">
              <a:solidFill>
                <a:schemeClr val="bg1"/>
              </a:solidFill>
              <a:latin typeface="+mj-lt"/>
              <a:cs typeface="Arial" panose="020B0604020202020204" pitchFamily="34" charset="0"/>
            </a:endParaRPr>
          </a:p>
        </p:txBody>
      </p:sp>
      <p:sp>
        <p:nvSpPr>
          <p:cNvPr id="4" name="Rectangle 3"/>
          <p:cNvSpPr/>
          <p:nvPr/>
        </p:nvSpPr>
        <p:spPr>
          <a:xfrm>
            <a:off x="285098" y="1219200"/>
            <a:ext cx="8763000" cy="5362493"/>
          </a:xfrm>
          <a:prstGeom prst="rect">
            <a:avLst/>
          </a:prstGeom>
        </p:spPr>
        <p:txBody>
          <a:bodyPr wrap="square">
            <a:spAutoFit/>
          </a:bodyPr>
          <a:lstStyle/>
          <a:p>
            <a:pPr marL="342900" indent="-342900" defTabSz="914400">
              <a:lnSpc>
                <a:spcPct val="120000"/>
              </a:lnSpc>
              <a:spcBef>
                <a:spcPts val="0"/>
              </a:spcBef>
              <a:buFont typeface="Arial" panose="020B0604020202020204" pitchFamily="34" charset="0"/>
              <a:buChar char="•"/>
            </a:pPr>
            <a:r>
              <a:rPr lang="en-GB" sz="2200" dirty="0" smtClean="0">
                <a:solidFill>
                  <a:srgbClr val="1F497D"/>
                </a:solidFill>
                <a:latin typeface="+mj-lt"/>
                <a:ea typeface="Arial Bold"/>
                <a:cs typeface="Arial" panose="020B0604020202020204" pitchFamily="34" charset="0"/>
                <a:sym typeface="Avenir Roman"/>
              </a:rPr>
              <a:t>WGClimate Chair commented that it might be advantageous if SCO were </a:t>
            </a:r>
            <a:r>
              <a:rPr lang="en-GB" sz="2200" dirty="0" smtClean="0">
                <a:solidFill>
                  <a:srgbClr val="1F497D"/>
                </a:solidFill>
                <a:sym typeface="Avenir Roman"/>
              </a:rPr>
              <a:t>to </a:t>
            </a:r>
            <a:r>
              <a:rPr lang="en-GB" sz="2200" dirty="0">
                <a:solidFill>
                  <a:srgbClr val="1F497D"/>
                </a:solidFill>
                <a:sym typeface="Avenir Roman"/>
              </a:rPr>
              <a:t>address pillar </a:t>
            </a:r>
            <a:r>
              <a:rPr lang="en-GB" sz="2200" dirty="0" smtClean="0">
                <a:solidFill>
                  <a:srgbClr val="1F497D"/>
                </a:solidFill>
                <a:sym typeface="Avenir Roman"/>
              </a:rPr>
              <a:t>3 of the architecture, in order </a:t>
            </a:r>
            <a:r>
              <a:rPr lang="en-GB" sz="2200" dirty="0">
                <a:solidFill>
                  <a:srgbClr val="1F497D"/>
                </a:solidFill>
                <a:sym typeface="Avenir Roman"/>
              </a:rPr>
              <a:t>to enhance the uptake of CDRs into </a:t>
            </a:r>
            <a:r>
              <a:rPr lang="en-GB" sz="2200" dirty="0" smtClean="0">
                <a:solidFill>
                  <a:srgbClr val="1F497D"/>
                </a:solidFill>
                <a:sym typeface="Avenir Roman"/>
              </a:rPr>
              <a:t>applications </a:t>
            </a:r>
          </a:p>
          <a:p>
            <a:pPr marL="342900" indent="-342900" defTabSz="914400">
              <a:lnSpc>
                <a:spcPct val="120000"/>
              </a:lnSpc>
              <a:spcBef>
                <a:spcPts val="0"/>
              </a:spcBef>
              <a:buFont typeface="Arial" panose="020B0604020202020204" pitchFamily="34" charset="0"/>
              <a:buChar char="•"/>
            </a:pPr>
            <a:r>
              <a:rPr lang="en-GB" sz="2200" dirty="0" smtClean="0">
                <a:solidFill>
                  <a:srgbClr val="1F497D"/>
                </a:solidFill>
                <a:ea typeface="Arial Bold"/>
                <a:cs typeface="Arial" panose="020B0604020202020204" pitchFamily="34" charset="0"/>
                <a:sym typeface="Avenir Roman"/>
              </a:rPr>
              <a:t>WMO </a:t>
            </a:r>
            <a:r>
              <a:rPr lang="en-GB" sz="2200" dirty="0">
                <a:solidFill>
                  <a:srgbClr val="1F497D"/>
                </a:solidFill>
                <a:ea typeface="Arial Bold"/>
                <a:cs typeface="Arial" panose="020B0604020202020204" pitchFamily="34" charset="0"/>
                <a:sym typeface="Avenir Roman"/>
              </a:rPr>
              <a:t>confirmed the finding from the WMO/EC earlier case studies that satellite data </a:t>
            </a:r>
            <a:r>
              <a:rPr lang="en-GB" sz="2200" dirty="0" smtClean="0">
                <a:solidFill>
                  <a:srgbClr val="1F497D"/>
                </a:solidFill>
                <a:ea typeface="Arial Bold"/>
                <a:cs typeface="Arial" panose="020B0604020202020204" pitchFamily="34" charset="0"/>
                <a:sym typeface="Avenir Roman"/>
              </a:rPr>
              <a:t>fulfils only parts </a:t>
            </a:r>
            <a:r>
              <a:rPr lang="en-GB" sz="2200" dirty="0">
                <a:solidFill>
                  <a:srgbClr val="1F497D"/>
                </a:solidFill>
                <a:ea typeface="Arial Bold"/>
                <a:cs typeface="Arial" panose="020B0604020202020204" pitchFamily="34" charset="0"/>
                <a:sym typeface="Avenir Roman"/>
              </a:rPr>
              <a:t>of </a:t>
            </a:r>
            <a:r>
              <a:rPr lang="en-GB" sz="2200" dirty="0" smtClean="0">
                <a:solidFill>
                  <a:srgbClr val="1F497D"/>
                </a:solidFill>
                <a:ea typeface="Arial Bold"/>
                <a:cs typeface="Arial" panose="020B0604020202020204" pitchFamily="34" charset="0"/>
                <a:sym typeface="Avenir Roman"/>
              </a:rPr>
              <a:t>what is needed for applications. These </a:t>
            </a:r>
            <a:r>
              <a:rPr lang="en-GB" sz="2200" dirty="0">
                <a:solidFill>
                  <a:srgbClr val="1F497D"/>
                </a:solidFill>
                <a:sym typeface="Avenir Roman"/>
              </a:rPr>
              <a:t>original case studies </a:t>
            </a:r>
            <a:r>
              <a:rPr lang="en-GB" sz="2200" dirty="0" smtClean="0">
                <a:solidFill>
                  <a:srgbClr val="1F497D"/>
                </a:solidFill>
                <a:sym typeface="Avenir Roman"/>
              </a:rPr>
              <a:t>done in 2013 should be seen as </a:t>
            </a:r>
            <a:r>
              <a:rPr lang="en-GB" sz="2200" dirty="0">
                <a:solidFill>
                  <a:srgbClr val="1F497D"/>
                </a:solidFill>
                <a:sym typeface="Avenir Roman"/>
              </a:rPr>
              <a:t>very </a:t>
            </a:r>
            <a:r>
              <a:rPr lang="en-GB" sz="2200" dirty="0" smtClean="0">
                <a:solidFill>
                  <a:srgbClr val="1F497D"/>
                </a:solidFill>
                <a:sym typeface="Avenir Roman"/>
              </a:rPr>
              <a:t>embryonic, </a:t>
            </a:r>
            <a:r>
              <a:rPr lang="en-GB" sz="2200" dirty="0">
                <a:solidFill>
                  <a:srgbClr val="1F497D"/>
                </a:solidFill>
                <a:sym typeface="Avenir Roman"/>
              </a:rPr>
              <a:t>and maybe the SCO could be used to develop </a:t>
            </a:r>
            <a:r>
              <a:rPr lang="en-GB" sz="2200" dirty="0" smtClean="0">
                <a:solidFill>
                  <a:srgbClr val="1F497D"/>
                </a:solidFill>
                <a:sym typeface="Avenir Roman"/>
              </a:rPr>
              <a:t>further and </a:t>
            </a:r>
            <a:r>
              <a:rPr lang="en-GB" sz="2200" dirty="0">
                <a:solidFill>
                  <a:srgbClr val="1F497D"/>
                </a:solidFill>
                <a:sym typeface="Avenir Roman"/>
              </a:rPr>
              <a:t>more detailed case studies of satellite applications for climate research/</a:t>
            </a:r>
            <a:r>
              <a:rPr lang="en-GB" sz="2200" dirty="0" smtClean="0">
                <a:solidFill>
                  <a:srgbClr val="1F497D"/>
                </a:solidFill>
                <a:sym typeface="Avenir Roman"/>
              </a:rPr>
              <a:t>services</a:t>
            </a:r>
          </a:p>
          <a:p>
            <a:pPr marL="342900" indent="-342900" defTabSz="914400">
              <a:lnSpc>
                <a:spcPct val="120000"/>
              </a:lnSpc>
              <a:spcBef>
                <a:spcPts val="0"/>
              </a:spcBef>
              <a:buFont typeface="Arial" panose="020B0604020202020204" pitchFamily="34" charset="0"/>
              <a:buChar char="•"/>
            </a:pPr>
            <a:r>
              <a:rPr lang="en-GB" sz="2200" dirty="0" smtClean="0">
                <a:solidFill>
                  <a:srgbClr val="1F497D"/>
                </a:solidFill>
                <a:sym typeface="Avenir Roman"/>
              </a:rPr>
              <a:t>WGClimate identified that the nomenclature used is also a</a:t>
            </a:r>
            <a:r>
              <a:rPr lang="en-US" sz="2200" dirty="0" smtClean="0">
                <a:solidFill>
                  <a:srgbClr val="1F497D"/>
                </a:solidFill>
              </a:rPr>
              <a:t> </a:t>
            </a:r>
            <a:r>
              <a:rPr lang="en-US" sz="2200" dirty="0">
                <a:solidFill>
                  <a:srgbClr val="1F497D"/>
                </a:solidFill>
              </a:rPr>
              <a:t>very sensitive </a:t>
            </a:r>
            <a:r>
              <a:rPr lang="en-US" sz="2200" dirty="0" smtClean="0">
                <a:solidFill>
                  <a:srgbClr val="1F497D"/>
                </a:solidFill>
              </a:rPr>
              <a:t>area. It was suggested to </a:t>
            </a:r>
            <a:r>
              <a:rPr lang="en-US" sz="2200" dirty="0">
                <a:solidFill>
                  <a:srgbClr val="1F497D"/>
                </a:solidFill>
              </a:rPr>
              <a:t>be explicit about what </a:t>
            </a:r>
            <a:r>
              <a:rPr lang="en-US" sz="2200" dirty="0" smtClean="0">
                <a:solidFill>
                  <a:srgbClr val="1F497D"/>
                </a:solidFill>
              </a:rPr>
              <a:t>is </a:t>
            </a:r>
            <a:r>
              <a:rPr lang="en-US" sz="2200" dirty="0">
                <a:solidFill>
                  <a:srgbClr val="1F497D"/>
                </a:solidFill>
              </a:rPr>
              <a:t>meant by a climate data </a:t>
            </a:r>
            <a:r>
              <a:rPr lang="en-US" sz="2200" dirty="0" smtClean="0">
                <a:solidFill>
                  <a:srgbClr val="1F497D"/>
                </a:solidFill>
              </a:rPr>
              <a:t>record in the context of the SCO, </a:t>
            </a:r>
            <a:r>
              <a:rPr lang="en-US" sz="2200" dirty="0">
                <a:solidFill>
                  <a:srgbClr val="1F497D"/>
                </a:solidFill>
              </a:rPr>
              <a:t>and what is supporting </a:t>
            </a:r>
            <a:r>
              <a:rPr lang="en-US" sz="2200" dirty="0" smtClean="0">
                <a:solidFill>
                  <a:srgbClr val="1F497D"/>
                </a:solidFill>
              </a:rPr>
              <a:t>information</a:t>
            </a:r>
            <a:endParaRPr lang="en-GB" sz="2200" dirty="0" smtClean="0">
              <a:solidFill>
                <a:srgbClr val="1F497D"/>
              </a:solidFill>
              <a:sym typeface="Avenir Roman"/>
            </a:endParaRPr>
          </a:p>
        </p:txBody>
      </p:sp>
    </p:spTree>
    <p:extLst>
      <p:ext uri="{BB962C8B-B14F-4D97-AF65-F5344CB8AC3E}">
        <p14:creationId xmlns:p14="http://schemas.microsoft.com/office/powerpoint/2010/main" val="3775909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542398" y="228600"/>
            <a:ext cx="6248400" cy="762000"/>
          </a:xfrm>
        </p:spPr>
        <p:txBody>
          <a:bodyPr/>
          <a:lstStyle/>
          <a:p>
            <a:pPr algn="ctr"/>
            <a:r>
              <a:rPr lang="en-GB" sz="2800" b="1" dirty="0" smtClean="0">
                <a:solidFill>
                  <a:schemeClr val="bg1"/>
                </a:solidFill>
                <a:latin typeface="+mj-lt"/>
                <a:cs typeface="Arial" panose="020B0604020202020204" pitchFamily="34" charset="0"/>
              </a:rPr>
              <a:t>Assessment (I)</a:t>
            </a:r>
            <a:endParaRPr lang="en-GB" sz="2800" b="1" dirty="0">
              <a:solidFill>
                <a:schemeClr val="bg1"/>
              </a:solidFill>
              <a:latin typeface="+mj-lt"/>
              <a:cs typeface="Arial" panose="020B0604020202020204" pitchFamily="34" charset="0"/>
            </a:endParaRPr>
          </a:p>
        </p:txBody>
      </p:sp>
      <p:sp>
        <p:nvSpPr>
          <p:cNvPr id="4" name="Rectangle 3"/>
          <p:cNvSpPr/>
          <p:nvPr/>
        </p:nvSpPr>
        <p:spPr>
          <a:xfrm>
            <a:off x="0" y="1219200"/>
            <a:ext cx="9296400" cy="5622051"/>
          </a:xfrm>
          <a:prstGeom prst="rect">
            <a:avLst/>
          </a:prstGeom>
        </p:spPr>
        <p:txBody>
          <a:bodyPr wrap="square">
            <a:spAutoFit/>
          </a:bodyPr>
          <a:lstStyle/>
          <a:p>
            <a:pPr marL="342900" indent="-342900" defTabSz="914400">
              <a:lnSpc>
                <a:spcPct val="120000"/>
              </a:lnSpc>
              <a:buFont typeface="Arial" panose="020B0604020202020204" pitchFamily="34" charset="0"/>
              <a:buChar char="•"/>
            </a:pPr>
            <a:r>
              <a:rPr lang="en-GB" sz="2000" dirty="0" smtClean="0">
                <a:solidFill>
                  <a:srgbClr val="1F497D"/>
                </a:solidFill>
                <a:latin typeface="+mj-lt"/>
                <a:ea typeface="Arial Bold"/>
                <a:cs typeface="Arial" panose="020B0604020202020204" pitchFamily="34" charset="0"/>
                <a:sym typeface="Avenir Roman"/>
              </a:rPr>
              <a:t>The SCO concept is new and the precise scope is still being clarified which means its incorporation into the existing CEOS coordination structures is premature</a:t>
            </a:r>
          </a:p>
          <a:p>
            <a:pPr marL="342900" indent="-342900" defTabSz="914400">
              <a:lnSpc>
                <a:spcPct val="120000"/>
              </a:lnSpc>
              <a:buFont typeface="Arial" panose="020B0604020202020204" pitchFamily="34" charset="0"/>
              <a:buChar char="•"/>
            </a:pPr>
            <a:r>
              <a:rPr lang="en-GB" sz="2000" dirty="0" smtClean="0">
                <a:solidFill>
                  <a:srgbClr val="1F497D"/>
                </a:solidFill>
                <a:latin typeface="+mj-lt"/>
                <a:ea typeface="Arial Bold"/>
                <a:cs typeface="Arial" panose="020B0604020202020204" pitchFamily="34" charset="0"/>
                <a:sym typeface="Avenir Roman"/>
              </a:rPr>
              <a:t>It </a:t>
            </a:r>
            <a:r>
              <a:rPr lang="en-GB" sz="2000" dirty="0">
                <a:solidFill>
                  <a:srgbClr val="1F497D"/>
                </a:solidFill>
                <a:latin typeface="+mj-lt"/>
                <a:ea typeface="Arial Bold"/>
                <a:cs typeface="Arial" panose="020B0604020202020204" pitchFamily="34" charset="0"/>
                <a:sym typeface="Avenir Roman"/>
              </a:rPr>
              <a:t>is currently not visible what role the partners that </a:t>
            </a:r>
            <a:r>
              <a:rPr lang="en-GB" sz="2000" dirty="0" smtClean="0">
                <a:solidFill>
                  <a:srgbClr val="1F497D"/>
                </a:solidFill>
                <a:latin typeface="+mj-lt"/>
                <a:ea typeface="Arial Bold"/>
                <a:cs typeface="Arial" panose="020B0604020202020204" pitchFamily="34" charset="0"/>
                <a:sym typeface="Avenir Roman"/>
              </a:rPr>
              <a:t>participated in the original declaration </a:t>
            </a:r>
            <a:r>
              <a:rPr lang="en-GB" sz="2000" dirty="0">
                <a:solidFill>
                  <a:srgbClr val="1F497D"/>
                </a:solidFill>
                <a:latin typeface="+mj-lt"/>
                <a:ea typeface="Arial Bold"/>
                <a:cs typeface="Arial" panose="020B0604020202020204" pitchFamily="34" charset="0"/>
                <a:sym typeface="Avenir Roman"/>
              </a:rPr>
              <a:t>will play in the </a:t>
            </a:r>
            <a:r>
              <a:rPr lang="en-GB" sz="2000" dirty="0" smtClean="0">
                <a:solidFill>
                  <a:srgbClr val="1F497D"/>
                </a:solidFill>
                <a:latin typeface="+mj-lt"/>
                <a:ea typeface="Arial Bold"/>
                <a:cs typeface="Arial" panose="020B0604020202020204" pitchFamily="34" charset="0"/>
                <a:sym typeface="Avenir Roman"/>
              </a:rPr>
              <a:t>SCO</a:t>
            </a:r>
          </a:p>
          <a:p>
            <a:pPr marL="342900" indent="-342900" defTabSz="914400">
              <a:lnSpc>
                <a:spcPct val="120000"/>
              </a:lnSpc>
              <a:buFont typeface="Arial" panose="020B0604020202020204" pitchFamily="34" charset="0"/>
              <a:buChar char="•"/>
            </a:pPr>
            <a:r>
              <a:rPr lang="en-GB" sz="2000" dirty="0" smtClean="0">
                <a:solidFill>
                  <a:srgbClr val="1F497D"/>
                </a:solidFill>
                <a:latin typeface="+mj-lt"/>
                <a:ea typeface="Arial Bold"/>
                <a:cs typeface="Arial" panose="020B0604020202020204" pitchFamily="34" charset="0"/>
                <a:sym typeface="Avenir Roman"/>
              </a:rPr>
              <a:t>The </a:t>
            </a:r>
            <a:r>
              <a:rPr lang="en-GB" sz="2000" dirty="0">
                <a:solidFill>
                  <a:srgbClr val="1F497D"/>
                </a:solidFill>
                <a:latin typeface="+mj-lt"/>
                <a:ea typeface="Arial Bold"/>
                <a:cs typeface="Arial" panose="020B0604020202020204" pitchFamily="34" charset="0"/>
                <a:sym typeface="Avenir Roman"/>
              </a:rPr>
              <a:t>SCO </a:t>
            </a:r>
            <a:r>
              <a:rPr lang="en-GB" sz="2000" dirty="0" smtClean="0">
                <a:solidFill>
                  <a:srgbClr val="1F497D"/>
                </a:solidFill>
                <a:latin typeface="+mj-lt"/>
                <a:ea typeface="Arial Bold"/>
                <a:cs typeface="Arial" panose="020B0604020202020204" pitchFamily="34" charset="0"/>
                <a:sym typeface="Avenir Roman"/>
              </a:rPr>
              <a:t>should </a:t>
            </a:r>
            <a:r>
              <a:rPr lang="en-GB" sz="2000" dirty="0">
                <a:solidFill>
                  <a:srgbClr val="1F497D"/>
                </a:solidFill>
                <a:latin typeface="+mj-lt"/>
                <a:ea typeface="Arial Bold"/>
                <a:cs typeface="Arial" panose="020B0604020202020204" pitchFamily="34" charset="0"/>
                <a:sym typeface="Avenir Roman"/>
              </a:rPr>
              <a:t>not </a:t>
            </a:r>
            <a:r>
              <a:rPr lang="en-GB" sz="2000" dirty="0" smtClean="0">
                <a:solidFill>
                  <a:srgbClr val="1F497D"/>
                </a:solidFill>
                <a:latin typeface="+mj-lt"/>
                <a:ea typeface="Arial Bold"/>
                <a:cs typeface="Arial" panose="020B0604020202020204" pitchFamily="34" charset="0"/>
                <a:sym typeface="Avenir Roman"/>
              </a:rPr>
              <a:t>create </a:t>
            </a:r>
            <a:r>
              <a:rPr lang="en-GB" sz="2000" dirty="0">
                <a:solidFill>
                  <a:srgbClr val="1F497D"/>
                </a:solidFill>
                <a:latin typeface="+mj-lt"/>
                <a:ea typeface="Arial Bold"/>
                <a:cs typeface="Arial" panose="020B0604020202020204" pitchFamily="34" charset="0"/>
                <a:sym typeface="Avenir Roman"/>
              </a:rPr>
              <a:t>a new international </a:t>
            </a:r>
            <a:r>
              <a:rPr lang="en-GB" sz="2000" dirty="0" smtClean="0">
                <a:solidFill>
                  <a:srgbClr val="1F497D"/>
                </a:solidFill>
                <a:latin typeface="+mj-lt"/>
                <a:ea typeface="Arial Bold"/>
                <a:cs typeface="Arial" panose="020B0604020202020204" pitchFamily="34" charset="0"/>
                <a:sym typeface="Avenir Roman"/>
              </a:rPr>
              <a:t>coordination </a:t>
            </a:r>
            <a:r>
              <a:rPr lang="en-GB" sz="2000" dirty="0">
                <a:solidFill>
                  <a:srgbClr val="1F497D"/>
                </a:solidFill>
                <a:latin typeface="+mj-lt"/>
                <a:ea typeface="Arial Bold"/>
                <a:cs typeface="Arial" panose="020B0604020202020204" pitchFamily="34" charset="0"/>
                <a:sym typeface="Avenir Roman"/>
              </a:rPr>
              <a:t>structure that competes with existing </a:t>
            </a:r>
            <a:r>
              <a:rPr lang="en-GB" sz="2000" dirty="0" smtClean="0">
                <a:solidFill>
                  <a:srgbClr val="1F497D"/>
                </a:solidFill>
                <a:latin typeface="+mj-lt"/>
                <a:ea typeface="Arial Bold"/>
                <a:cs typeface="Arial" panose="020B0604020202020204" pitchFamily="34" charset="0"/>
                <a:sym typeface="Avenir Roman"/>
              </a:rPr>
              <a:t>structures – in particular nothing should be done to compromise the coordinated voice of space agencies to UNFCCC/SBSTA and GCOS (as represented by the </a:t>
            </a:r>
            <a:r>
              <a:rPr lang="en-GB" sz="2000" dirty="0" err="1" smtClean="0">
                <a:solidFill>
                  <a:srgbClr val="1F497D"/>
                </a:solidFill>
                <a:latin typeface="+mj-lt"/>
                <a:ea typeface="Arial Bold"/>
                <a:cs typeface="Arial" panose="020B0604020202020204" pitchFamily="34" charset="0"/>
                <a:sym typeface="Avenir Roman"/>
              </a:rPr>
              <a:t>WGClimate</a:t>
            </a:r>
            <a:r>
              <a:rPr lang="en-GB" sz="2000" dirty="0" smtClean="0">
                <a:solidFill>
                  <a:srgbClr val="1F497D"/>
                </a:solidFill>
                <a:latin typeface="+mj-lt"/>
                <a:ea typeface="Arial Bold"/>
                <a:cs typeface="Arial" panose="020B0604020202020204" pitchFamily="34" charset="0"/>
                <a:sym typeface="Avenir Roman"/>
              </a:rPr>
              <a:t>) which is considered to be a major asset</a:t>
            </a:r>
          </a:p>
          <a:p>
            <a:pPr marL="342900" indent="-342900" defTabSz="914400">
              <a:lnSpc>
                <a:spcPct val="120000"/>
              </a:lnSpc>
              <a:buFont typeface="Arial" panose="020B0604020202020204" pitchFamily="34" charset="0"/>
              <a:buChar char="•"/>
            </a:pPr>
            <a:r>
              <a:rPr lang="en-GB" sz="2000" dirty="0">
                <a:solidFill>
                  <a:srgbClr val="1F497D"/>
                </a:solidFill>
                <a:ea typeface="Arial Bold"/>
                <a:cs typeface="Arial" panose="020B0604020202020204" pitchFamily="34" charset="0"/>
                <a:sym typeface="Avenir Roman"/>
              </a:rPr>
              <a:t>More time is needed to understand the implications of the implementation of the SCO, i.e., the evolving concept and its implementation should be accompanied by a review of its usefulness for CEOS</a:t>
            </a:r>
          </a:p>
          <a:p>
            <a:pPr marL="342900" indent="-342900" defTabSz="914400">
              <a:lnSpc>
                <a:spcPct val="120000"/>
              </a:lnSpc>
              <a:buFont typeface="Arial" panose="020B0604020202020204" pitchFamily="34" charset="0"/>
              <a:buChar char="•"/>
            </a:pPr>
            <a:endParaRPr lang="en-GB" sz="2000" dirty="0">
              <a:solidFill>
                <a:srgbClr val="FF0000"/>
              </a:solidFill>
              <a:latin typeface="+mj-lt"/>
              <a:ea typeface="Arial Bold"/>
              <a:cs typeface="Arial" panose="020B0604020202020204" pitchFamily="34" charset="0"/>
              <a:sym typeface="Avenir Roman"/>
            </a:endParaRPr>
          </a:p>
          <a:p>
            <a:pPr defTabSz="914400">
              <a:lnSpc>
                <a:spcPct val="120000"/>
              </a:lnSpc>
            </a:pPr>
            <a:endParaRPr lang="en-GB" sz="2000" dirty="0" smtClean="0">
              <a:latin typeface="+mj-lt"/>
              <a:ea typeface="Arial Bold"/>
              <a:cs typeface="Arial" panose="020B0604020202020204" pitchFamily="34" charset="0"/>
              <a:sym typeface="Avenir Roman"/>
            </a:endParaRPr>
          </a:p>
        </p:txBody>
      </p:sp>
    </p:spTree>
    <p:extLst>
      <p:ext uri="{BB962C8B-B14F-4D97-AF65-F5344CB8AC3E}">
        <p14:creationId xmlns:p14="http://schemas.microsoft.com/office/powerpoint/2010/main" val="2247089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542398" y="228600"/>
            <a:ext cx="6248400" cy="762000"/>
          </a:xfrm>
        </p:spPr>
        <p:txBody>
          <a:bodyPr/>
          <a:lstStyle/>
          <a:p>
            <a:pPr algn="ctr"/>
            <a:r>
              <a:rPr lang="en-GB" sz="2800" b="1" dirty="0" smtClean="0">
                <a:solidFill>
                  <a:schemeClr val="bg1"/>
                </a:solidFill>
                <a:latin typeface="+mj-lt"/>
                <a:cs typeface="Arial" panose="020B0604020202020204" pitchFamily="34" charset="0"/>
              </a:rPr>
              <a:t>Assessment (II)</a:t>
            </a:r>
            <a:endParaRPr lang="en-GB" sz="2800" b="1" dirty="0">
              <a:solidFill>
                <a:schemeClr val="bg1"/>
              </a:solidFill>
              <a:latin typeface="+mj-lt"/>
              <a:cs typeface="Arial" panose="020B0604020202020204" pitchFamily="34" charset="0"/>
            </a:endParaRPr>
          </a:p>
        </p:txBody>
      </p:sp>
      <p:sp>
        <p:nvSpPr>
          <p:cNvPr id="4" name="Rectangle 3"/>
          <p:cNvSpPr/>
          <p:nvPr/>
        </p:nvSpPr>
        <p:spPr>
          <a:xfrm>
            <a:off x="228600" y="1219200"/>
            <a:ext cx="8915400" cy="6299160"/>
          </a:xfrm>
          <a:prstGeom prst="rect">
            <a:avLst/>
          </a:prstGeom>
        </p:spPr>
        <p:txBody>
          <a:bodyPr wrap="square">
            <a:spAutoFit/>
          </a:bodyPr>
          <a:lstStyle/>
          <a:p>
            <a:pPr marL="342900" indent="-342900" defTabSz="914400">
              <a:lnSpc>
                <a:spcPct val="120000"/>
              </a:lnSpc>
              <a:buFont typeface="Arial" panose="020B0604020202020204" pitchFamily="34" charset="0"/>
              <a:buChar char="•"/>
            </a:pPr>
            <a:r>
              <a:rPr lang="en-GB" sz="2000" dirty="0">
                <a:solidFill>
                  <a:srgbClr val="1F497D"/>
                </a:solidFill>
                <a:ea typeface="Arial Bold"/>
                <a:cs typeface="Arial" panose="020B0604020202020204" pitchFamily="34" charset="0"/>
                <a:sym typeface="Avenir Roman"/>
              </a:rPr>
              <a:t>The stated aim to provide services in the area of local to national climate impacts is relevant but different to what was subscribed to in December 2017 on the purpose of the </a:t>
            </a:r>
            <a:r>
              <a:rPr lang="en-GB" sz="2000" dirty="0" smtClean="0">
                <a:solidFill>
                  <a:srgbClr val="1F497D"/>
                </a:solidFill>
                <a:ea typeface="Arial Bold"/>
                <a:cs typeface="Arial" panose="020B0604020202020204" pitchFamily="34" charset="0"/>
                <a:sym typeface="Avenir Roman"/>
              </a:rPr>
              <a:t>SCO</a:t>
            </a:r>
            <a:endParaRPr lang="en-GB" sz="2000" dirty="0" smtClean="0">
              <a:solidFill>
                <a:srgbClr val="1F497D"/>
              </a:solidFill>
              <a:latin typeface="+mj-lt"/>
              <a:ea typeface="Arial Bold"/>
              <a:cs typeface="Arial" panose="020B0604020202020204" pitchFamily="34" charset="0"/>
              <a:sym typeface="Avenir Roman"/>
            </a:endParaRPr>
          </a:p>
          <a:p>
            <a:pPr marL="342900" indent="-342900" defTabSz="914400">
              <a:lnSpc>
                <a:spcPct val="120000"/>
              </a:lnSpc>
              <a:buFont typeface="Arial" panose="020B0604020202020204" pitchFamily="34" charset="0"/>
              <a:buChar char="•"/>
            </a:pPr>
            <a:r>
              <a:rPr lang="en-GB" sz="2000" dirty="0" smtClean="0">
                <a:solidFill>
                  <a:srgbClr val="1F497D"/>
                </a:solidFill>
                <a:latin typeface="+mj-lt"/>
                <a:ea typeface="Arial Bold"/>
                <a:cs typeface="Arial" panose="020B0604020202020204" pitchFamily="34" charset="0"/>
                <a:sym typeface="Avenir Roman"/>
              </a:rPr>
              <a:t>More detailed documentation would be useful, e.g. addressing the expected additional value that the SCO would bring to the development and implementation of the architecture</a:t>
            </a:r>
          </a:p>
          <a:p>
            <a:pPr marL="342900" indent="-342900" defTabSz="914400">
              <a:lnSpc>
                <a:spcPct val="120000"/>
              </a:lnSpc>
              <a:buFont typeface="Arial" panose="020B0604020202020204" pitchFamily="34" charset="0"/>
              <a:buChar char="•"/>
            </a:pPr>
            <a:r>
              <a:rPr lang="en-GB" sz="2000" dirty="0" smtClean="0">
                <a:solidFill>
                  <a:srgbClr val="1F497D"/>
                </a:solidFill>
                <a:ea typeface="Arial Bold"/>
                <a:cs typeface="Arial" panose="020B0604020202020204" pitchFamily="34" charset="0"/>
                <a:sym typeface="Avenir Roman"/>
              </a:rPr>
              <a:t>From </a:t>
            </a:r>
            <a:r>
              <a:rPr lang="en-GB" sz="2000" dirty="0">
                <a:solidFill>
                  <a:srgbClr val="1F497D"/>
                </a:solidFill>
                <a:ea typeface="Arial Bold"/>
                <a:cs typeface="Arial" panose="020B0604020202020204" pitchFamily="34" charset="0"/>
                <a:sym typeface="Avenir Roman"/>
              </a:rPr>
              <a:t>the perspective of </a:t>
            </a:r>
            <a:r>
              <a:rPr lang="en-GB" sz="2000" dirty="0" err="1">
                <a:solidFill>
                  <a:srgbClr val="1F497D"/>
                </a:solidFill>
                <a:ea typeface="Arial Bold"/>
                <a:cs typeface="Arial" panose="020B0604020202020204" pitchFamily="34" charset="0"/>
                <a:sym typeface="Avenir Roman"/>
              </a:rPr>
              <a:t>WGClimate</a:t>
            </a:r>
            <a:r>
              <a:rPr lang="en-GB" sz="2000" dirty="0">
                <a:solidFill>
                  <a:srgbClr val="1F497D"/>
                </a:solidFill>
                <a:ea typeface="Arial Bold"/>
                <a:cs typeface="Arial" panose="020B0604020202020204" pitchFamily="34" charset="0"/>
                <a:sym typeface="Avenir Roman"/>
              </a:rPr>
              <a:t>, the SCO </a:t>
            </a:r>
            <a:r>
              <a:rPr lang="en-GB" sz="2000" dirty="0" smtClean="0">
                <a:solidFill>
                  <a:srgbClr val="1F497D"/>
                </a:solidFill>
                <a:ea typeface="Arial Bold"/>
                <a:cs typeface="Arial" panose="020B0604020202020204" pitchFamily="34" charset="0"/>
                <a:sym typeface="Avenir Roman"/>
              </a:rPr>
              <a:t>could be </a:t>
            </a:r>
            <a:r>
              <a:rPr lang="en-GB" sz="2000" dirty="0">
                <a:solidFill>
                  <a:srgbClr val="1F497D"/>
                </a:solidFill>
                <a:ea typeface="Arial Bold"/>
                <a:cs typeface="Arial" panose="020B0604020202020204" pitchFamily="34" charset="0"/>
                <a:sym typeface="Avenir Roman"/>
              </a:rPr>
              <a:t>useful in the </a:t>
            </a:r>
            <a:r>
              <a:rPr lang="en-GB" sz="2000" dirty="0" smtClean="0">
                <a:solidFill>
                  <a:srgbClr val="1F497D"/>
                </a:solidFill>
                <a:ea typeface="Arial Bold"/>
                <a:cs typeface="Arial" panose="020B0604020202020204" pitchFamily="34" charset="0"/>
                <a:sym typeface="Avenir Roman"/>
              </a:rPr>
              <a:t>above context if it </a:t>
            </a:r>
            <a:r>
              <a:rPr lang="en-GB" sz="2000" dirty="0">
                <a:solidFill>
                  <a:srgbClr val="1F497D"/>
                </a:solidFill>
                <a:ea typeface="Arial Bold"/>
                <a:cs typeface="Arial" panose="020B0604020202020204" pitchFamily="34" charset="0"/>
                <a:sym typeface="Avenir Roman"/>
              </a:rPr>
              <a:t>were to</a:t>
            </a:r>
            <a:r>
              <a:rPr lang="en-GB" sz="2000" dirty="0" smtClean="0">
                <a:solidFill>
                  <a:srgbClr val="1F497D"/>
                </a:solidFill>
                <a:ea typeface="Arial Bold"/>
                <a:cs typeface="Arial" panose="020B0604020202020204" pitchFamily="34" charset="0"/>
                <a:sym typeface="Avenir Roman"/>
              </a:rPr>
              <a:t>:</a:t>
            </a:r>
          </a:p>
          <a:p>
            <a:pPr marL="985838" lvl="8" indent="-357188">
              <a:buFont typeface="Arial" panose="020B0604020202020204" pitchFamily="34" charset="0"/>
              <a:buChar char="•"/>
            </a:pPr>
            <a:r>
              <a:rPr lang="en-GB" sz="2000" dirty="0" smtClean="0">
                <a:solidFill>
                  <a:srgbClr val="1F497D"/>
                </a:solidFill>
                <a:ea typeface="Arial Bold"/>
                <a:cs typeface="Arial" panose="020B0604020202020204" pitchFamily="34" charset="0"/>
                <a:sym typeface="Avenir Roman"/>
              </a:rPr>
              <a:t>Focus </a:t>
            </a:r>
            <a:r>
              <a:rPr lang="en-GB" sz="2000" dirty="0">
                <a:solidFill>
                  <a:srgbClr val="1F497D"/>
                </a:solidFill>
                <a:ea typeface="Arial Bold"/>
                <a:cs typeface="Arial" panose="020B0604020202020204" pitchFamily="34" charset="0"/>
                <a:sym typeface="Avenir Roman"/>
              </a:rPr>
              <a:t>on impact studies and the tailoring of the associated inputs, with a particular emphasis on the illustration/promotion of the use of </a:t>
            </a:r>
            <a:r>
              <a:rPr lang="en-GB" sz="2000" dirty="0" smtClean="0">
                <a:solidFill>
                  <a:srgbClr val="1F497D"/>
                </a:solidFill>
                <a:ea typeface="Arial Bold"/>
                <a:cs typeface="Arial" panose="020B0604020202020204" pitchFamily="34" charset="0"/>
                <a:sym typeface="Avenir Roman"/>
              </a:rPr>
              <a:t>CDRs</a:t>
            </a:r>
            <a:endParaRPr lang="en-GB" sz="2000" dirty="0">
              <a:solidFill>
                <a:srgbClr val="1F497D"/>
              </a:solidFill>
              <a:ea typeface="Arial Bold"/>
              <a:cs typeface="Arial" panose="020B0604020202020204" pitchFamily="34" charset="0"/>
              <a:sym typeface="Avenir Roman"/>
            </a:endParaRPr>
          </a:p>
          <a:p>
            <a:pPr marL="985838" lvl="8" indent="-357188">
              <a:buFont typeface="Arial" panose="020B0604020202020204" pitchFamily="34" charset="0"/>
              <a:buChar char="•"/>
            </a:pPr>
            <a:r>
              <a:rPr lang="en-US" sz="2000" dirty="0" smtClean="0">
                <a:solidFill>
                  <a:srgbClr val="1F497D"/>
                </a:solidFill>
                <a:ea typeface="Arial Bold"/>
                <a:cs typeface="Arial" panose="020B0604020202020204" pitchFamily="34" charset="0"/>
                <a:sym typeface="Avenir Roman"/>
              </a:rPr>
              <a:t>Provide inputs as appropriate to GCOS on </a:t>
            </a:r>
            <a:r>
              <a:rPr lang="en-US" sz="2000" dirty="0">
                <a:solidFill>
                  <a:srgbClr val="1F497D"/>
                </a:solidFill>
                <a:ea typeface="Arial Bold"/>
                <a:cs typeface="Arial" panose="020B0604020202020204" pitchFamily="34" charset="0"/>
                <a:sym typeface="Avenir Roman"/>
              </a:rPr>
              <a:t>observational requirements for particular applications/services</a:t>
            </a:r>
          </a:p>
          <a:p>
            <a:pPr marL="985838" lvl="8" indent="-357188">
              <a:buFont typeface="Arial" panose="020B0604020202020204" pitchFamily="34" charset="0"/>
              <a:buChar char="•"/>
            </a:pPr>
            <a:r>
              <a:rPr lang="en-GB" sz="2000" dirty="0">
                <a:solidFill>
                  <a:srgbClr val="1F497D"/>
                </a:solidFill>
                <a:ea typeface="Arial Bold"/>
                <a:cs typeface="Arial" panose="020B0604020202020204" pitchFamily="34" charset="0"/>
                <a:sym typeface="Avenir Roman"/>
              </a:rPr>
              <a:t>Adhere to the </a:t>
            </a:r>
            <a:r>
              <a:rPr lang="en-GB" sz="2000" dirty="0" err="1">
                <a:solidFill>
                  <a:srgbClr val="1F497D"/>
                </a:solidFill>
                <a:ea typeface="Arial Bold"/>
                <a:cs typeface="Arial" panose="020B0604020202020204" pitchFamily="34" charset="0"/>
                <a:sym typeface="Avenir Roman"/>
              </a:rPr>
              <a:t>badgeless</a:t>
            </a:r>
            <a:r>
              <a:rPr lang="en-GB" sz="2000" dirty="0">
                <a:solidFill>
                  <a:srgbClr val="1F497D"/>
                </a:solidFill>
                <a:ea typeface="Arial Bold"/>
                <a:cs typeface="Arial" panose="020B0604020202020204" pitchFamily="34" charset="0"/>
                <a:sym typeface="Avenir Roman"/>
              </a:rPr>
              <a:t> approach of </a:t>
            </a:r>
            <a:r>
              <a:rPr lang="en-GB" sz="2000" dirty="0" err="1">
                <a:solidFill>
                  <a:srgbClr val="1F497D"/>
                </a:solidFill>
                <a:ea typeface="Arial Bold"/>
                <a:cs typeface="Arial" panose="020B0604020202020204" pitchFamily="34" charset="0"/>
                <a:sym typeface="Avenir Roman"/>
              </a:rPr>
              <a:t>WGClimate</a:t>
            </a:r>
            <a:r>
              <a:rPr lang="en-GB" sz="2000" dirty="0">
                <a:solidFill>
                  <a:srgbClr val="1F497D"/>
                </a:solidFill>
                <a:ea typeface="Arial Bold"/>
                <a:cs typeface="Arial" panose="020B0604020202020204" pitchFamily="34" charset="0"/>
                <a:sym typeface="Avenir Roman"/>
              </a:rPr>
              <a:t> where contributions are made under the umbrella of CEOS/CGMS </a:t>
            </a:r>
          </a:p>
          <a:p>
            <a:pPr marL="342900" indent="-342900" defTabSz="914400">
              <a:lnSpc>
                <a:spcPct val="120000"/>
              </a:lnSpc>
              <a:buFont typeface="Arial" panose="020B0604020202020204" pitchFamily="34" charset="0"/>
              <a:buChar char="•"/>
            </a:pPr>
            <a:endParaRPr lang="en-GB" sz="2000" dirty="0">
              <a:solidFill>
                <a:srgbClr val="1F497D"/>
              </a:solidFill>
              <a:ea typeface="Arial Bold"/>
              <a:cs typeface="Arial" panose="020B0604020202020204" pitchFamily="34" charset="0"/>
              <a:sym typeface="Avenir Roman"/>
            </a:endParaRPr>
          </a:p>
          <a:p>
            <a:pPr marL="342900" indent="-342900" defTabSz="914400">
              <a:lnSpc>
                <a:spcPct val="120000"/>
              </a:lnSpc>
              <a:buFont typeface="Arial" panose="020B0604020202020204" pitchFamily="34" charset="0"/>
              <a:buChar char="•"/>
            </a:pPr>
            <a:endParaRPr lang="en-GB" sz="2000" dirty="0">
              <a:solidFill>
                <a:srgbClr val="FF0000"/>
              </a:solidFill>
              <a:latin typeface="+mj-lt"/>
              <a:ea typeface="Arial Bold"/>
              <a:cs typeface="Arial" panose="020B0604020202020204" pitchFamily="34" charset="0"/>
              <a:sym typeface="Avenir Roman"/>
            </a:endParaRPr>
          </a:p>
          <a:p>
            <a:pPr defTabSz="914400">
              <a:lnSpc>
                <a:spcPct val="120000"/>
              </a:lnSpc>
            </a:pPr>
            <a:endParaRPr lang="en-GB" sz="2000" dirty="0" smtClean="0">
              <a:latin typeface="+mj-lt"/>
              <a:ea typeface="Arial Bold"/>
              <a:cs typeface="Arial" panose="020B0604020202020204" pitchFamily="34" charset="0"/>
              <a:sym typeface="Avenir Roman"/>
            </a:endParaRPr>
          </a:p>
        </p:txBody>
      </p:sp>
    </p:spTree>
    <p:extLst>
      <p:ext uri="{BB962C8B-B14F-4D97-AF65-F5344CB8AC3E}">
        <p14:creationId xmlns:p14="http://schemas.microsoft.com/office/powerpoint/2010/main" val="4294966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9ADFB56C-1965-FD4C-8D9E-FAB76D2C6C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43000"/>
            <a:ext cx="9144000" cy="6976872"/>
          </a:xfrm>
          <a:prstGeom prst="rect">
            <a:avLst/>
          </a:prstGeom>
        </p:spPr>
      </p:pic>
      <p:sp>
        <p:nvSpPr>
          <p:cNvPr id="2" name="Slide Number Placeholder 1">
            <a:extLst>
              <a:ext uri="{FF2B5EF4-FFF2-40B4-BE49-F238E27FC236}">
                <a16:creationId xmlns:a16="http://schemas.microsoft.com/office/drawing/2014/main" xmlns="" id="{95E9F7D9-A126-C84D-9FA4-8038D0B76387}"/>
              </a:ext>
            </a:extLst>
          </p:cNvPr>
          <p:cNvSpPr>
            <a:spLocks noGrp="1"/>
          </p:cNvSpPr>
          <p:nvPr>
            <p:ph type="sldNum" sz="quarter" idx="2"/>
          </p:nvPr>
        </p:nvSpPr>
        <p:spPr/>
        <p:txBody>
          <a:bodyPr/>
          <a:lstStyle/>
          <a:p>
            <a:pPr defTabSz="914400"/>
            <a:fld id="{86CB4B4D-7CA3-9044-876B-883B54F8677D}" type="slidenum">
              <a:rPr lang="uk-UA" smtClean="0"/>
              <a:pPr defTabSz="914400"/>
              <a:t>8</a:t>
            </a:fld>
            <a:endParaRPr lang="uk-UA" dirty="0"/>
          </a:p>
        </p:txBody>
      </p:sp>
      <p:sp>
        <p:nvSpPr>
          <p:cNvPr id="4" name="Content Placeholder 3">
            <a:extLst>
              <a:ext uri="{FF2B5EF4-FFF2-40B4-BE49-F238E27FC236}">
                <a16:creationId xmlns:a16="http://schemas.microsoft.com/office/drawing/2014/main" xmlns="" id="{02CFFC54-E118-584D-BE90-5BFB7E818684}"/>
              </a:ext>
            </a:extLst>
          </p:cNvPr>
          <p:cNvSpPr>
            <a:spLocks noGrp="1"/>
          </p:cNvSpPr>
          <p:nvPr>
            <p:ph sz="quarter" idx="11"/>
          </p:nvPr>
        </p:nvSpPr>
        <p:spPr/>
        <p:txBody>
          <a:bodyPr/>
          <a:lstStyle/>
          <a:p>
            <a:r>
              <a:rPr lang="en-US" dirty="0"/>
              <a:t>Thanks</a:t>
            </a:r>
            <a:r>
              <a:rPr lang="en-US" dirty="0" smtClean="0"/>
              <a:t>!</a:t>
            </a:r>
            <a:endParaRPr lang="en-US" dirty="0"/>
          </a:p>
        </p:txBody>
      </p:sp>
      <p:sp>
        <p:nvSpPr>
          <p:cNvPr id="7" name="Rounded Rectangle 6">
            <a:extLst>
              <a:ext uri="{FF2B5EF4-FFF2-40B4-BE49-F238E27FC236}">
                <a16:creationId xmlns:a16="http://schemas.microsoft.com/office/drawing/2014/main" xmlns="" id="{039C41C9-627C-7C44-97E5-E7458A7B2DF4}"/>
              </a:ext>
            </a:extLst>
          </p:cNvPr>
          <p:cNvSpPr/>
          <p:nvPr/>
        </p:nvSpPr>
        <p:spPr>
          <a:xfrm>
            <a:off x="2286000" y="1447800"/>
            <a:ext cx="4267200" cy="2247422"/>
          </a:xfrm>
          <a:prstGeom prst="roundRect">
            <a:avLst/>
          </a:prstGeom>
          <a:solidFill>
            <a:schemeClr val="accent5">
              <a:lumMod val="20000"/>
              <a:lumOff val="80000"/>
              <a:alpha val="54000"/>
            </a:schemeClr>
          </a:solidFill>
          <a:ln w="25400" cap="flat">
            <a:solidFill>
              <a:schemeClr val="accent5"/>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US" dirty="0" smtClean="0"/>
              <a:t>Questions</a:t>
            </a:r>
            <a:r>
              <a:rPr lang="en-US" dirty="0"/>
              <a:t> </a:t>
            </a:r>
            <a:r>
              <a:rPr lang="en-US" dirty="0" smtClean="0"/>
              <a:t>now!</a:t>
            </a:r>
          </a:p>
          <a:p>
            <a:endParaRPr lang="en-US" dirty="0"/>
          </a:p>
          <a:p>
            <a:r>
              <a:rPr lang="en-US" dirty="0" smtClean="0"/>
              <a:t>Or later to:</a:t>
            </a:r>
            <a:endParaRPr lang="en-US" dirty="0"/>
          </a:p>
          <a:p>
            <a:endParaRPr lang="en-US" dirty="0"/>
          </a:p>
          <a:p>
            <a:pPr lvl="1"/>
            <a:r>
              <a:rPr lang="en-US" dirty="0" smtClean="0">
                <a:hlinkClick r:id="rId4"/>
              </a:rPr>
              <a:t>Joerg.Schulz@eumetsat.int</a:t>
            </a:r>
            <a:r>
              <a:rPr lang="en-US" dirty="0" smtClean="0"/>
              <a:t> </a:t>
            </a:r>
            <a:endParaRPr lang="en-US" dirty="0"/>
          </a:p>
          <a:p>
            <a:pPr lvl="1"/>
            <a:r>
              <a:rPr lang="en-US" dirty="0" smtClean="0">
                <a:hlinkClick r:id="rId5"/>
              </a:rPr>
              <a:t>John.Dwyer@usgs.org</a:t>
            </a:r>
            <a:r>
              <a:rPr lang="en-US" dirty="0" smtClean="0"/>
              <a:t>  </a:t>
            </a:r>
            <a:endParaRPr lang="en-US" dirty="0"/>
          </a:p>
          <a:p>
            <a:pPr lvl="1"/>
            <a:endParaRPr lang="en-US" dirty="0"/>
          </a:p>
        </p:txBody>
      </p:sp>
    </p:spTree>
    <p:extLst>
      <p:ext uri="{BB962C8B-B14F-4D97-AF65-F5344CB8AC3E}">
        <p14:creationId xmlns:p14="http://schemas.microsoft.com/office/powerpoint/2010/main" val="3644488211"/>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10146</TotalTime>
  <Words>1060</Words>
  <Application>Microsoft Office PowerPoint</Application>
  <PresentationFormat>On-screen Show (4:3)</PresentationFormat>
  <Paragraphs>71</Paragraphs>
  <Slides>8</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Arial</vt:lpstr>
      <vt:lpstr>Arial Bold</vt:lpstr>
      <vt:lpstr>Avenir Roman</vt:lpstr>
      <vt:lpstr>Calibri</vt:lpstr>
      <vt:lpstr>Courier New</vt:lpstr>
      <vt:lpstr>Droid Serif</vt:lpstr>
      <vt:lpstr>Helvetica</vt:lpstr>
      <vt:lpstr>Proxima Nova Regular</vt:lpstr>
      <vt:lpstr>Wingdings</vt:lpstr>
      <vt:lpstr>Default</vt:lpstr>
      <vt:lpstr>Proposed CEOS Way Forward with the Paris Declaration </vt:lpstr>
      <vt:lpstr>Architecture for space-based climate monitoring</vt:lpstr>
      <vt:lpstr>Discussion at WGClimate #9 (I)</vt:lpstr>
      <vt:lpstr>Discussion at WGClimate #9 (II)</vt:lpstr>
      <vt:lpstr>Discussion at WGClimate #9 (III)</vt:lpstr>
      <vt:lpstr>Assessment (I)</vt:lpstr>
      <vt:lpstr>Assessment (II)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Joerg Schulz</cp:lastModifiedBy>
  <cp:revision>273</cp:revision>
  <dcterms:modified xsi:type="dcterms:W3CDTF">2018-04-24T20:27:07Z</dcterms:modified>
</cp:coreProperties>
</file>