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2" r:id="rId4"/>
    <p:sldId id="271" r:id="rId5"/>
    <p:sldId id="274" r:id="rId6"/>
    <p:sldId id="261" r:id="rId7"/>
    <p:sldId id="264" r:id="rId8"/>
    <p:sldId id="269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/>
    <p:restoredTop sz="93336"/>
  </p:normalViewPr>
  <p:slideViewPr>
    <p:cSldViewPr>
      <p:cViewPr varScale="1">
        <p:scale>
          <a:sx n="80" d="100"/>
          <a:sy n="80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B4ED7-27E9-4839-A789-4390CDC77B04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ADEB07-3ACC-4C7B-87D2-696AD430D170}">
      <dgm:prSet phldrT="[Text]" custT="1"/>
      <dgm:spPr>
        <a:xfrm>
          <a:off x="1292051" y="3500916"/>
          <a:ext cx="2051372" cy="2051372"/>
        </a:xfrm>
      </dgm:spPr>
      <dgm:t>
        <a:bodyPr/>
        <a:lstStyle/>
        <a:p>
          <a:r>
            <a:rPr lang="en-US" sz="2000" b="1" dirty="0" smtClean="0">
              <a:latin typeface="+mn-lt"/>
              <a:ea typeface="+mn-ea"/>
              <a:cs typeface="+mn-cs"/>
            </a:rPr>
            <a:t>Coordinated Action Plan</a:t>
          </a:r>
        </a:p>
        <a:p>
          <a:r>
            <a:rPr lang="en-US" sz="2000" b="1" dirty="0" smtClean="0">
              <a:latin typeface="+mn-lt"/>
              <a:ea typeface="+mn-ea"/>
              <a:cs typeface="+mn-cs"/>
            </a:rPr>
            <a:t>CMRS-16</a:t>
          </a:r>
          <a:endParaRPr lang="en-GB" sz="2000" b="1" dirty="0">
            <a:latin typeface="+mn-lt"/>
          </a:endParaRPr>
        </a:p>
      </dgm:t>
    </dgm:pt>
    <dgm:pt modelId="{C3F519E1-27B9-4E2E-8AFA-31B7A90F156D}" type="par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7277847-D183-4C72-8669-088FE0CDABDD}" type="sib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3BE2AD4-11C1-4E66-AE59-F4460694C3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+mn-lt"/>
              <a:ea typeface="+mn-ea"/>
              <a:cs typeface="+mn-cs"/>
            </a:rPr>
            <a:t>ECV Inventory</a:t>
          </a:r>
        </a:p>
      </dgm:t>
    </dgm:pt>
    <dgm:pt modelId="{D6336165-7A25-4982-BB1B-F65BCD41E1BB}" type="par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7966891-267D-441C-A23A-F2844423AB82}" type="sib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CEF80D4-A7C0-43EB-B1B0-E24049432E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+mn-lt"/>
              <a:ea typeface="+mn-ea"/>
              <a:cs typeface="+mn-cs"/>
            </a:rPr>
            <a:t>Gap Analysis &amp; Recommendations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+mn-lt"/>
              <a:ea typeface="+mn-ea"/>
              <a:cs typeface="+mn-cs"/>
            </a:rPr>
            <a:t>CMRS-15</a:t>
          </a:r>
        </a:p>
      </dgm:t>
    </dgm:pt>
    <dgm:pt modelId="{67964CEE-BAEC-40E8-8A62-A41C1D4CCAF4}" type="par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91FAEB6-2667-452F-8960-C4DD43ADB95A}" type="sib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87A3217-3085-43A8-A5B3-D7EC39F99A29}" type="pres">
      <dgm:prSet presAssocID="{1B8B4ED7-27E9-4839-A789-4390CDC77B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169BB0-5BC9-4F3E-882B-CDFC8CAC6073}" type="pres">
      <dgm:prSet presAssocID="{8BADEB07-3ACC-4C7B-87D2-696AD430D170}" presName="dummy" presStyleCnt="0"/>
      <dgm:spPr/>
      <dgm:t>
        <a:bodyPr/>
        <a:lstStyle/>
        <a:p>
          <a:endParaRPr lang="en-GB"/>
        </a:p>
      </dgm:t>
    </dgm:pt>
    <dgm:pt modelId="{6A5A7D54-93DF-4825-BBAE-F18086080926}" type="pres">
      <dgm:prSet presAssocID="{8BADEB07-3ACC-4C7B-87D2-696AD430D170}" presName="node" presStyleLbl="revTx" presStyleIdx="0" presStyleCnt="3" custScaleX="185660" custScaleY="66266" custRadScaleRad="95886" custRadScaleInc="-448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F1AC640-BDAF-4265-9C03-6E860D5ABA45}" type="pres">
      <dgm:prSet presAssocID="{67277847-D183-4C72-8669-088FE0CDABDD}" presName="sibTrans" presStyleLbl="node1" presStyleIdx="0" presStyleCnt="3" custScaleX="107110" custScaleY="106440" custLinFactNeighborX="8306" custLinFactNeighborY="-2355"/>
      <dgm:spPr/>
      <dgm:t>
        <a:bodyPr/>
        <a:lstStyle/>
        <a:p>
          <a:endParaRPr lang="en-GB"/>
        </a:p>
      </dgm:t>
    </dgm:pt>
    <dgm:pt modelId="{BC1921F6-84E5-413C-9482-666D01A1E1F1}" type="pres">
      <dgm:prSet presAssocID="{03BE2AD4-11C1-4E66-AE59-F4460694C307}" presName="dummy" presStyleCnt="0"/>
      <dgm:spPr/>
      <dgm:t>
        <a:bodyPr/>
        <a:lstStyle/>
        <a:p>
          <a:endParaRPr lang="en-GB"/>
        </a:p>
      </dgm:t>
    </dgm:pt>
    <dgm:pt modelId="{9C1ED992-A0C4-4776-A5A6-1EB60CEC4C55}" type="pres">
      <dgm:prSet presAssocID="{03BE2AD4-11C1-4E66-AE59-F4460694C307}" presName="node" presStyleLbl="revTx" presStyleIdx="1" presStyleCnt="3" custScaleX="139008" custScaleY="46380" custRadScaleRad="108374" custRadScaleInc="-98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B80F0-C87D-4EAD-8571-3526192F68F2}" type="pres">
      <dgm:prSet presAssocID="{D7966891-267D-441C-A23A-F2844423AB82}" presName="sibTrans" presStyleLbl="node1" presStyleIdx="1" presStyleCnt="3" custLinFactNeighborX="-1200" custLinFactNeighborY="10786"/>
      <dgm:spPr/>
      <dgm:t>
        <a:bodyPr/>
        <a:lstStyle/>
        <a:p>
          <a:endParaRPr lang="en-GB"/>
        </a:p>
      </dgm:t>
    </dgm:pt>
    <dgm:pt modelId="{F544D3CF-00A0-4DBE-BFD2-295A845644CD}" type="pres">
      <dgm:prSet presAssocID="{9CEF80D4-A7C0-43EB-B1B0-E24049432EF6}" presName="dummy" presStyleCnt="0"/>
      <dgm:spPr/>
      <dgm:t>
        <a:bodyPr/>
        <a:lstStyle/>
        <a:p>
          <a:endParaRPr lang="en-GB"/>
        </a:p>
      </dgm:t>
    </dgm:pt>
    <dgm:pt modelId="{1C6351DA-5995-4C4B-8635-4AF24C0F7FEF}" type="pres">
      <dgm:prSet presAssocID="{9CEF80D4-A7C0-43EB-B1B0-E24049432EF6}" presName="node" presStyleLbl="revTx" presStyleIdx="2" presStyleCnt="3" custScaleX="168664" custScaleY="58118" custRadScaleRad="88703" custRadScaleInc="-13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D81E8-124D-4DCD-9C24-545486E34456}" type="pres">
      <dgm:prSet presAssocID="{D91FAEB6-2667-452F-8960-C4DD43ADB95A}" presName="sibTrans" presStyleLbl="node1" presStyleIdx="2" presStyleCnt="3" custLinFactNeighborX="-80" custLinFactNeighborY="315"/>
      <dgm:spPr/>
      <dgm:t>
        <a:bodyPr/>
        <a:lstStyle/>
        <a:p>
          <a:endParaRPr lang="en-GB"/>
        </a:p>
      </dgm:t>
    </dgm:pt>
  </dgm:ptLst>
  <dgm:cxnLst>
    <dgm:cxn modelId="{E1AADBB1-E707-4D53-9526-BC15EDF056F6}" type="presOf" srcId="{D91FAEB6-2667-452F-8960-C4DD43ADB95A}" destId="{982D81E8-124D-4DCD-9C24-545486E34456}" srcOrd="0" destOrd="0" presId="urn:microsoft.com/office/officeart/2005/8/layout/cycle1"/>
    <dgm:cxn modelId="{4826202E-23AF-4A93-B34D-A5CA3391BAF3}" type="presOf" srcId="{9CEF80D4-A7C0-43EB-B1B0-E24049432EF6}" destId="{1C6351DA-5995-4C4B-8635-4AF24C0F7FEF}" srcOrd="0" destOrd="0" presId="urn:microsoft.com/office/officeart/2005/8/layout/cycle1"/>
    <dgm:cxn modelId="{AD33FBB6-EAD3-418F-A8CF-D1B41EAAA20A}" type="presOf" srcId="{67277847-D183-4C72-8669-088FE0CDABDD}" destId="{4F1AC640-BDAF-4265-9C03-6E860D5ABA45}" srcOrd="0" destOrd="0" presId="urn:microsoft.com/office/officeart/2005/8/layout/cycle1"/>
    <dgm:cxn modelId="{49236643-10C3-4348-8113-359E00F6D316}" srcId="{1B8B4ED7-27E9-4839-A789-4390CDC77B04}" destId="{03BE2AD4-11C1-4E66-AE59-F4460694C307}" srcOrd="1" destOrd="0" parTransId="{D6336165-7A25-4982-BB1B-F65BCD41E1BB}" sibTransId="{D7966891-267D-441C-A23A-F2844423AB82}"/>
    <dgm:cxn modelId="{81F3A440-F74B-451A-9AF0-D24375F01BA2}" srcId="{1B8B4ED7-27E9-4839-A789-4390CDC77B04}" destId="{8BADEB07-3ACC-4C7B-87D2-696AD430D170}" srcOrd="0" destOrd="0" parTransId="{C3F519E1-27B9-4E2E-8AFA-31B7A90F156D}" sibTransId="{67277847-D183-4C72-8669-088FE0CDABDD}"/>
    <dgm:cxn modelId="{61AE18C8-4A72-416A-AF06-028758019905}" srcId="{1B8B4ED7-27E9-4839-A789-4390CDC77B04}" destId="{9CEF80D4-A7C0-43EB-B1B0-E24049432EF6}" srcOrd="2" destOrd="0" parTransId="{67964CEE-BAEC-40E8-8A62-A41C1D4CCAF4}" sibTransId="{D91FAEB6-2667-452F-8960-C4DD43ADB95A}"/>
    <dgm:cxn modelId="{12CC29ED-04D5-4CFE-96AD-A859EEACD9B8}" type="presOf" srcId="{1B8B4ED7-27E9-4839-A789-4390CDC77B04}" destId="{F87A3217-3085-43A8-A5B3-D7EC39F99A29}" srcOrd="0" destOrd="0" presId="urn:microsoft.com/office/officeart/2005/8/layout/cycle1"/>
    <dgm:cxn modelId="{E27C22BF-9107-4195-8CE3-1FBEB39BF3CE}" type="presOf" srcId="{8BADEB07-3ACC-4C7B-87D2-696AD430D170}" destId="{6A5A7D54-93DF-4825-BBAE-F18086080926}" srcOrd="0" destOrd="0" presId="urn:microsoft.com/office/officeart/2005/8/layout/cycle1"/>
    <dgm:cxn modelId="{B6A25A69-F0F1-4D15-BA8F-3F14DFD6EE3D}" type="presOf" srcId="{D7966891-267D-441C-A23A-F2844423AB82}" destId="{23DB80F0-C87D-4EAD-8571-3526192F68F2}" srcOrd="0" destOrd="0" presId="urn:microsoft.com/office/officeart/2005/8/layout/cycle1"/>
    <dgm:cxn modelId="{9FBDAC47-7FF0-4E3C-AD84-C18C51DC122F}" type="presOf" srcId="{03BE2AD4-11C1-4E66-AE59-F4460694C307}" destId="{9C1ED992-A0C4-4776-A5A6-1EB60CEC4C55}" srcOrd="0" destOrd="0" presId="urn:microsoft.com/office/officeart/2005/8/layout/cycle1"/>
    <dgm:cxn modelId="{45FD5433-4255-4162-AE3A-4FAF3CCE5C64}" type="presParOf" srcId="{F87A3217-3085-43A8-A5B3-D7EC39F99A29}" destId="{8C169BB0-5BC9-4F3E-882B-CDFC8CAC6073}" srcOrd="0" destOrd="0" presId="urn:microsoft.com/office/officeart/2005/8/layout/cycle1"/>
    <dgm:cxn modelId="{8EF18142-1185-4528-894F-1D3CBEB584ED}" type="presParOf" srcId="{F87A3217-3085-43A8-A5B3-D7EC39F99A29}" destId="{6A5A7D54-93DF-4825-BBAE-F18086080926}" srcOrd="1" destOrd="0" presId="urn:microsoft.com/office/officeart/2005/8/layout/cycle1"/>
    <dgm:cxn modelId="{03B85232-C173-4896-B287-C334ACB0DBD0}" type="presParOf" srcId="{F87A3217-3085-43A8-A5B3-D7EC39F99A29}" destId="{4F1AC640-BDAF-4265-9C03-6E860D5ABA45}" srcOrd="2" destOrd="0" presId="urn:microsoft.com/office/officeart/2005/8/layout/cycle1"/>
    <dgm:cxn modelId="{D2307363-6C99-4F2F-91E6-2CA913F5B33C}" type="presParOf" srcId="{F87A3217-3085-43A8-A5B3-D7EC39F99A29}" destId="{BC1921F6-84E5-413C-9482-666D01A1E1F1}" srcOrd="3" destOrd="0" presId="urn:microsoft.com/office/officeart/2005/8/layout/cycle1"/>
    <dgm:cxn modelId="{9E91728E-F8C6-43F4-A62B-1AB1FC2FED8B}" type="presParOf" srcId="{F87A3217-3085-43A8-A5B3-D7EC39F99A29}" destId="{9C1ED992-A0C4-4776-A5A6-1EB60CEC4C55}" srcOrd="4" destOrd="0" presId="urn:microsoft.com/office/officeart/2005/8/layout/cycle1"/>
    <dgm:cxn modelId="{6AC79346-9D6A-475C-B56D-3E6302C4CEBE}" type="presParOf" srcId="{F87A3217-3085-43A8-A5B3-D7EC39F99A29}" destId="{23DB80F0-C87D-4EAD-8571-3526192F68F2}" srcOrd="5" destOrd="0" presId="urn:microsoft.com/office/officeart/2005/8/layout/cycle1"/>
    <dgm:cxn modelId="{2EA36F53-AA41-457A-9327-449797193A1E}" type="presParOf" srcId="{F87A3217-3085-43A8-A5B3-D7EC39F99A29}" destId="{F544D3CF-00A0-4DBE-BFD2-295A845644CD}" srcOrd="6" destOrd="0" presId="urn:microsoft.com/office/officeart/2005/8/layout/cycle1"/>
    <dgm:cxn modelId="{45A5E805-426C-48B1-A68A-10E4DE6C144B}" type="presParOf" srcId="{F87A3217-3085-43A8-A5B3-D7EC39F99A29}" destId="{1C6351DA-5995-4C4B-8635-4AF24C0F7FEF}" srcOrd="7" destOrd="0" presId="urn:microsoft.com/office/officeart/2005/8/layout/cycle1"/>
    <dgm:cxn modelId="{93F14A3A-628D-477C-90BE-F75ED462B57C}" type="presParOf" srcId="{F87A3217-3085-43A8-A5B3-D7EC39F99A29}" destId="{982D81E8-124D-4DCD-9C24-545486E3445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7D54-93DF-4825-BBAE-F18086080926}">
      <dsp:nvSpPr>
        <dsp:cNvPr id="0" name=""/>
        <dsp:cNvSpPr/>
      </dsp:nvSpPr>
      <dsp:spPr>
        <a:xfrm>
          <a:off x="2524204" y="475620"/>
          <a:ext cx="3010306" cy="107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ea typeface="+mn-ea"/>
              <a:cs typeface="+mn-cs"/>
            </a:rPr>
            <a:t>Coordinated Action Plan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ea typeface="+mn-ea"/>
              <a:cs typeface="+mn-cs"/>
            </a:rPr>
            <a:t>CMRS-16</a:t>
          </a:r>
          <a:endParaRPr lang="en-GB" sz="2000" b="1" kern="1200" dirty="0">
            <a:latin typeface="+mn-lt"/>
          </a:endParaRPr>
        </a:p>
      </dsp:txBody>
      <dsp:txXfrm>
        <a:off x="2524204" y="475620"/>
        <a:ext cx="3010306" cy="1074442"/>
      </dsp:txXfrm>
    </dsp:sp>
    <dsp:sp modelId="{4F1AC640-BDAF-4265-9C03-6E860D5ABA45}">
      <dsp:nvSpPr>
        <dsp:cNvPr id="0" name=""/>
        <dsp:cNvSpPr/>
      </dsp:nvSpPr>
      <dsp:spPr>
        <a:xfrm>
          <a:off x="1312295" y="209299"/>
          <a:ext cx="4108310" cy="4082612"/>
        </a:xfrm>
        <a:prstGeom prst="circularArrow">
          <a:avLst>
            <a:gd name="adj1" fmla="val 8243"/>
            <a:gd name="adj2" fmla="val 575665"/>
            <a:gd name="adj3" fmla="val 1091000"/>
            <a:gd name="adj4" fmla="val 19791847"/>
            <a:gd name="adj5" fmla="val 961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ED992-A0C4-4776-A5A6-1EB60CEC4C55}">
      <dsp:nvSpPr>
        <dsp:cNvPr id="0" name=""/>
        <dsp:cNvSpPr/>
      </dsp:nvSpPr>
      <dsp:spPr>
        <a:xfrm>
          <a:off x="2976482" y="3075081"/>
          <a:ext cx="2253886" cy="75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+mn-lt"/>
              <a:ea typeface="+mn-ea"/>
              <a:cs typeface="+mn-cs"/>
            </a:rPr>
            <a:t>ECV Inventory</a:t>
          </a:r>
        </a:p>
      </dsp:txBody>
      <dsp:txXfrm>
        <a:off x="2976482" y="3075081"/>
        <a:ext cx="2253886" cy="752009"/>
      </dsp:txXfrm>
    </dsp:sp>
    <dsp:sp modelId="{23DB80F0-C87D-4EAD-8571-3526192F68F2}">
      <dsp:nvSpPr>
        <dsp:cNvPr id="0" name=""/>
        <dsp:cNvSpPr/>
      </dsp:nvSpPr>
      <dsp:spPr>
        <a:xfrm>
          <a:off x="1388838" y="752015"/>
          <a:ext cx="3835599" cy="3835599"/>
        </a:xfrm>
        <a:prstGeom prst="circularArrow">
          <a:avLst>
            <a:gd name="adj1" fmla="val 8243"/>
            <a:gd name="adj2" fmla="val 575665"/>
            <a:gd name="adj3" fmla="val 8166637"/>
            <a:gd name="adj4" fmla="val 5653895"/>
            <a:gd name="adj5" fmla="val 961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351DA-5995-4C4B-8635-4AF24C0F7FEF}">
      <dsp:nvSpPr>
        <dsp:cNvPr id="0" name=""/>
        <dsp:cNvSpPr/>
      </dsp:nvSpPr>
      <dsp:spPr>
        <a:xfrm>
          <a:off x="360456" y="2201373"/>
          <a:ext cx="2734731" cy="94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+mn-lt"/>
              <a:ea typeface="+mn-ea"/>
              <a:cs typeface="+mn-cs"/>
            </a:rPr>
            <a:t>Gap Analysis &amp; Recommendations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+mn-lt"/>
              <a:ea typeface="+mn-ea"/>
              <a:cs typeface="+mn-cs"/>
            </a:rPr>
            <a:t>CMRS-15</a:t>
          </a:r>
        </a:p>
      </dsp:txBody>
      <dsp:txXfrm>
        <a:off x="360456" y="2201373"/>
        <a:ext cx="2734731" cy="942329"/>
      </dsp:txXfrm>
    </dsp:sp>
    <dsp:sp modelId="{982D81E8-124D-4DCD-9C24-545486E34456}">
      <dsp:nvSpPr>
        <dsp:cNvPr id="0" name=""/>
        <dsp:cNvSpPr/>
      </dsp:nvSpPr>
      <dsp:spPr>
        <a:xfrm>
          <a:off x="1274369" y="225771"/>
          <a:ext cx="3835599" cy="3835599"/>
        </a:xfrm>
        <a:prstGeom prst="circularArrow">
          <a:avLst>
            <a:gd name="adj1" fmla="val 8243"/>
            <a:gd name="adj2" fmla="val 575665"/>
            <a:gd name="adj3" fmla="val 14111579"/>
            <a:gd name="adj4" fmla="val 10647442"/>
            <a:gd name="adj5" fmla="val 961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6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12279"/>
            <a:ext cx="728889" cy="79111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838289"/>
            <a:ext cx="728889" cy="791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8819"/>
            <a:ext cx="62484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04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6200" y="5755739"/>
            <a:ext cx="728889" cy="791111"/>
          </a:xfrm>
          <a:prstGeom prst="rect">
            <a:avLst/>
          </a:prstGeom>
        </p:spPr>
      </p:pic>
      <p:sp>
        <p:nvSpPr>
          <p:cNvPr id="4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5" name="Shape 6"/>
          <p:cNvSpPr>
            <a:spLocks noGrp="1"/>
          </p:cNvSpPr>
          <p:nvPr>
            <p:ph type="sldNum" sz="quarter" idx="4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limatemonitoring.info/ecvinventory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hn.Dwyer@usgs.org" TargetMode="External"/><Relationship Id="rId4" Type="http://schemas.openxmlformats.org/officeDocument/2006/relationships/hyperlink" Target="mailto:Joerg.Schulz@eumetsat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CEOS/CGMS Working Group Climate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Jörg Schulz, EUMETSAT, Chair WGClimate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John Dwyer, USGS, Vice-Chair WGClimate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Working Groups,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5317" y="1306300"/>
            <a:ext cx="3915579" cy="51891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9000">
                <a:schemeClr val="accent5">
                  <a:lumMod val="45000"/>
                  <a:lumOff val="55000"/>
                </a:schemeClr>
              </a:gs>
              <a:gs pos="79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6000"/>
                  <a:lumOff val="54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ECV Inventory 2.0 published Oct 2017;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Fully describes current and planned implementation arrangements (ECV-by-ECV) within the Architecture;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Almost 1000 data records;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Content fully verified;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Gap analysis performed;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25 Recommendations and 28 Coordinated Actions defined;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Related documents for endorsement after discussion at CEOS SIT-33;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Financial support </a:t>
            </a:r>
            <a:r>
              <a:rPr lang="en-GB" dirty="0" smtClean="0">
                <a:cs typeface="Arial" panose="020B0604020202020204" pitchFamily="34" charset="0"/>
              </a:rPr>
              <a:t>by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the EC for the Inventory gratefully acknowledged</a:t>
            </a:r>
            <a:r>
              <a:rPr lang="en-GB" dirty="0" smtClean="0">
                <a:cs typeface="Arial" panose="020B0604020202020204" pitchFamily="34" charset="0"/>
              </a:rPr>
              <a:t>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17116"/>
            <a:ext cx="6248400" cy="8524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Achievements (I)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1069539"/>
              </p:ext>
            </p:extLst>
          </p:nvPr>
        </p:nvGraphicFramePr>
        <p:xfrm>
          <a:off x="3449546" y="1303821"/>
          <a:ext cx="6172200" cy="43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0" y="4490153"/>
            <a:ext cx="8496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GB" sz="66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7633" y="3849561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GB" sz="66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6917" y="6126081"/>
            <a:ext cx="43370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u="sng" dirty="0">
                <a:hlinkClick r:id="rId8"/>
              </a:rPr>
              <a:t>http://</a:t>
            </a:r>
            <a:r>
              <a:rPr lang="en-GB" u="sng" dirty="0" smtClean="0">
                <a:hlinkClick r:id="rId8"/>
              </a:rPr>
              <a:t>climatemonitoring.info/ecvinventory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425812" y="2167697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GB" sz="66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52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Achievements (</a:t>
            </a:r>
            <a:r>
              <a:rPr lang="en-GB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II)</a:t>
            </a:r>
            <a:endParaRPr lang="en-GB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81000" y="1329919"/>
            <a:ext cx="81534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000" dirty="0" smtClean="0">
                <a:latin typeface="+mj-lt"/>
                <a:cs typeface="Arial" panose="020B0604020202020204" pitchFamily="34" charset="0"/>
              </a:rPr>
              <a:t>Recommendations and Coordinated Actions address: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Improved link of GCOS ECV user requirements to climate applications to ensure a more complete understanding of the intended usage, information chain, and potential 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impacts on 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decision-making;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Improved science on CDR quality evaluation and uncertainty characterization;</a:t>
            </a: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Production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specific ECV climate data records;</a:t>
            </a: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ontinuation of and new measurements for specific ECVs providing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input to 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future coordination efforts by CEOS </a:t>
            </a:r>
            <a:r>
              <a:rPr lang="en-AU" sz="2000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mission planning activities of its </a:t>
            </a:r>
            <a:r>
              <a:rPr lang="en-AU" sz="2000" dirty="0" smtClean="0">
                <a:latin typeface="+mj-lt"/>
                <a:cs typeface="Arial" panose="020B0604020202020204" pitchFamily="34" charset="0"/>
              </a:rPr>
              <a:t>agencies;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Improvement of measurement data bases CEOS-MIM and WMO-OSCAR;</a:t>
            </a: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Improvement of the ECV Inventory. </a:t>
            </a:r>
            <a:endParaRPr lang="en-AU" sz="2000" dirty="0" smtClean="0"/>
          </a:p>
          <a:p>
            <a:pPr marL="0" indent="0" defTabSz="914400">
              <a:buFont typeface="Arial"/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1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Achievements </a:t>
            </a:r>
            <a:r>
              <a:rPr lang="en-GB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GB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III)</a:t>
            </a:r>
            <a:endParaRPr lang="en-GB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81000" y="1329919"/>
            <a:ext cx="86106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000" dirty="0" smtClean="0">
                <a:latin typeface="+mj-lt"/>
                <a:cs typeface="Arial" panose="020B0604020202020204" pitchFamily="34" charset="0"/>
              </a:rPr>
              <a:t>Performed small update of </a:t>
            </a:r>
            <a:r>
              <a:rPr lang="en-US" sz="2000" i="1" dirty="0" smtClean="0">
                <a:latin typeface="+mj-lt"/>
                <a:cs typeface="Arial" panose="020B0604020202020204" pitchFamily="34" charset="0"/>
              </a:rPr>
              <a:t>Space Agency Response to GCOS-IP 2016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to version 2.2.1 instead of providing a Technical Annex. 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Document needs to be endorsed after discussion at CEOS SIT-33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(CMRS-19);</a:t>
            </a:r>
          </a:p>
          <a:p>
            <a:pPr defTabSz="914400"/>
            <a:r>
              <a:rPr lang="en-US" sz="2000" dirty="0" smtClean="0">
                <a:latin typeface="+mj-lt"/>
                <a:cs typeface="Arial" panose="020B0604020202020204" pitchFamily="34" charset="0"/>
              </a:rPr>
              <a:t>SBSTA-47 noted with appreciation the space agency response to the GCOS-IP and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recognised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the progress made in the development of the ECV Inventory (with explicit link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in the conclusions) 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defTabSz="914400"/>
            <a:r>
              <a:rPr lang="en-US" sz="2000" dirty="0" smtClean="0">
                <a:latin typeface="+mj-lt"/>
                <a:cs typeface="Arial" panose="020B0604020202020204" pitchFamily="34" charset="0"/>
              </a:rPr>
              <a:t>WGClimate had broad appearance at COP-23 leading and participating in several side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events such as: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CO2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and 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GHG monitoring event highlighting CEOS </a:t>
            </a:r>
            <a:r>
              <a:rPr lang="en-AU" sz="2000" dirty="0" smtClean="0">
                <a:latin typeface="+mj-lt"/>
                <a:cs typeface="Arial" panose="020B0604020202020204" pitchFamily="34" charset="0"/>
              </a:rPr>
              <a:t>contribution;</a:t>
            </a:r>
          </a:p>
          <a:p>
            <a:pPr lvl="1" defTabSz="914400"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+mj-lt"/>
                <a:cs typeface="Arial" panose="020B0604020202020204" pitchFamily="34" charset="0"/>
              </a:rPr>
              <a:t>Climate 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change monitoring and climate services organised by EC, EUMETSAT and ECMWF where the ECV Inventory was featured as an international coordination tool</a:t>
            </a:r>
            <a:r>
              <a:rPr lang="en-AU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defTabSz="914400"/>
            <a:r>
              <a:rPr lang="en-AU" sz="2000" dirty="0" smtClean="0">
                <a:latin typeface="+mj-lt"/>
                <a:cs typeface="Arial" panose="020B0604020202020204" pitchFamily="34" charset="0"/>
              </a:rPr>
              <a:t>WGClimate #9 adopted new definition for Interim Climate Data Record (ICDR).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0" indent="0" defTabSz="914400">
              <a:buFont typeface="Arial"/>
              <a:buNone/>
            </a:pPr>
            <a:endParaRPr lang="en-AU" sz="2000" dirty="0" smtClean="0"/>
          </a:p>
          <a:p>
            <a:pPr marL="0" indent="0" defTabSz="914400">
              <a:buFont typeface="Arial"/>
              <a:buNone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798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148819"/>
            <a:ext cx="6248400" cy="7655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Planned Outputs </a:t>
            </a:r>
            <a:endParaRPr lang="en-GB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152400" y="1143000"/>
            <a:ext cx="89916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800" b="1" dirty="0" smtClean="0">
                <a:latin typeface="+mj-lt"/>
                <a:cs typeface="Arial" panose="020B0604020202020204" pitchFamily="34" charset="0"/>
              </a:rPr>
              <a:t>Open Deliverables 2018: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+mj-lt"/>
                <a:cs typeface="Arial" panose="020B0604020202020204" pitchFamily="34" charset="0"/>
              </a:rPr>
              <a:t>Deliver statement of space agency contributions in support of each Article of the Paris Agreement (COP-21) by 32</a:t>
            </a:r>
            <a:r>
              <a:rPr lang="en-GB" sz="1800" baseline="30000" dirty="0" smtClean="0">
                <a:latin typeface="+mj-lt"/>
                <a:cs typeface="Arial" panose="020B0604020202020204" pitchFamily="34" charset="0"/>
              </a:rPr>
              <a:t>nd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 CEOS Plenary (CEOS Plenary Action-31-01)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+mj-lt"/>
                <a:cs typeface="Arial" panose="020B0604020202020204" pitchFamily="34" charset="0"/>
              </a:rPr>
              <a:t>Update 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of Inventory baseline to V3.0 by 31 Dec 2018 (CMRS-17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), includes: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800" dirty="0">
                <a:latin typeface="+mj-lt"/>
                <a:cs typeface="Arial" panose="020B0604020202020204" pitchFamily="34" charset="0"/>
              </a:rPr>
              <a:t>Change reference for Inventory and Gap Analysis to the 2016 GCOS-IP and update the inventory content (has partly been addressed already);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800" dirty="0">
                <a:latin typeface="+mj-lt"/>
                <a:cs typeface="Arial" panose="020B0604020202020204" pitchFamily="34" charset="0"/>
              </a:rPr>
              <a:t>Change ECV Inventory to allow distinct analysis for FCDR, (T)CDR and ICDR;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+mj-lt"/>
                <a:cs typeface="Arial" panose="020B0604020202020204" pitchFamily="34" charset="0"/>
              </a:rPr>
              <a:t>Revitalisation of the climatemonitoring.info website by EUMETSAT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; </a:t>
            </a:r>
            <a:endParaRPr lang="en-GB" sz="1800" dirty="0" smtClean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latin typeface="+mj-lt"/>
                <a:cs typeface="Arial" panose="020B0604020202020204" pitchFamily="34" charset="0"/>
              </a:rPr>
              <a:t>Continued reporting to UNFCCC 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SBSTA.</a:t>
            </a:r>
            <a:endParaRPr lang="en-GB" sz="18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="1" dirty="0" smtClean="0">
                <a:latin typeface="+mj-lt"/>
                <a:cs typeface="Arial" panose="020B0604020202020204" pitchFamily="34" charset="0"/>
              </a:rPr>
              <a:t>Deliverables 2019:</a:t>
            </a:r>
            <a:endParaRPr lang="en-GB" sz="1800" b="1" dirty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+mj-lt"/>
                <a:cs typeface="Arial" panose="020B0604020202020204" pitchFamily="34" charset="0"/>
              </a:rPr>
              <a:t>Second 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gap analysis and 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coordinated action 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plan for endorsement by 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33</a:t>
            </a:r>
            <a:r>
              <a:rPr lang="en-GB" sz="1800" baseline="30000" dirty="0" smtClean="0">
                <a:latin typeface="+mj-lt"/>
                <a:cs typeface="Arial" panose="020B0604020202020204" pitchFamily="34" charset="0"/>
              </a:rPr>
              <a:t>rd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 CEOS 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and 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47</a:t>
            </a:r>
            <a:r>
              <a:rPr lang="en-GB" sz="1800" baseline="30000" dirty="0" smtClean="0">
                <a:latin typeface="+mj-lt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+mj-lt"/>
                <a:cs typeface="Arial" panose="020B0604020202020204" pitchFamily="34" charset="0"/>
              </a:rPr>
              <a:t> CGMS Plenaries (CMRS-20, CMRS-21);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+mj-lt"/>
                <a:cs typeface="Arial" panose="020B0604020202020204" pitchFamily="34" charset="0"/>
              </a:rPr>
              <a:t>Promotion of 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case studies and workshops supporting the Architecture and its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Inventory (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CMRS-13);</a:t>
            </a:r>
            <a:endParaRPr lang="en-GB" sz="1800" dirty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+mj-lt"/>
                <a:cs typeface="Arial" panose="020B0604020202020204" pitchFamily="34" charset="0"/>
              </a:rPr>
              <a:t>Continued reporting to UNFCCC SBSTA.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Consider definitions of FCDR and (T)CDR and update if needed;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Support GCOS in the preparation of next GCOS-IP update, in particular in the context of requirement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formulation.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AU" sz="1800" dirty="0">
              <a:latin typeface="+mj-lt"/>
              <a:cs typeface="Arial" panose="020B0604020202020204" pitchFamily="34" charset="0"/>
            </a:endParaRPr>
          </a:p>
          <a:p>
            <a:pPr marL="0" indent="0" defTabSz="914400">
              <a:buFont typeface="Arial"/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1486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458200" cy="4724400"/>
          </a:xfrm>
        </p:spPr>
        <p:txBody>
          <a:bodyPr/>
          <a:lstStyle/>
          <a:p>
            <a:r>
              <a:rPr lang="en-AU" dirty="0" smtClean="0"/>
              <a:t>WGClimate had not much interaction with other WGs and VCs so far;</a:t>
            </a:r>
          </a:p>
          <a:p>
            <a:r>
              <a:rPr lang="en-AU" dirty="0" smtClean="0"/>
              <a:t>With the Coordinated Action Plan this should change in the near future. Interactions envisaged from the Actions are:</a:t>
            </a:r>
          </a:p>
          <a:p>
            <a:pPr lvl="1"/>
            <a:r>
              <a:rPr lang="en-GB" sz="1800" dirty="0" smtClean="0"/>
              <a:t>With WGCV on quality evaluation of CDRs, e.g., establishment and use of long term fiducial reference measurements;</a:t>
            </a:r>
          </a:p>
          <a:p>
            <a:pPr lvl="1"/>
            <a:r>
              <a:rPr lang="en-GB" sz="1800" dirty="0" smtClean="0"/>
              <a:t>With WGISS on interoperability of CDRs in ECV Inventory;</a:t>
            </a:r>
          </a:p>
          <a:p>
            <a:pPr lvl="1"/>
            <a:r>
              <a:rPr lang="en-GB" sz="1800" dirty="0" smtClean="0"/>
              <a:t>With AC-VC on Carbon, Methane CDRs and new measurements;</a:t>
            </a:r>
          </a:p>
          <a:p>
            <a:pPr lvl="1"/>
            <a:r>
              <a:rPr lang="en-GB" sz="1800" dirty="0" smtClean="0"/>
              <a:t>With </a:t>
            </a:r>
            <a:r>
              <a:rPr lang="en-GB" sz="1800" dirty="0"/>
              <a:t>P-VC, CGMS-IPWG, </a:t>
            </a:r>
            <a:r>
              <a:rPr lang="en-US" sz="1800" dirty="0"/>
              <a:t>and WMO SCOPE-CM to develop a plan for providing an optimal set of </a:t>
            </a:r>
            <a:r>
              <a:rPr lang="en-GB" sz="1800" dirty="0"/>
              <a:t>precipitation CDRs;</a:t>
            </a:r>
            <a:endParaRPr lang="en-US" sz="1800" dirty="0"/>
          </a:p>
          <a:p>
            <a:pPr lvl="1"/>
            <a:r>
              <a:rPr lang="en-US" sz="1800" dirty="0"/>
              <a:t>With SST-VC on future </a:t>
            </a:r>
            <a:r>
              <a:rPr lang="en-US" sz="1800" dirty="0" smtClean="0"/>
              <a:t>utilization </a:t>
            </a:r>
            <a:r>
              <a:rPr lang="en-US" sz="1800" dirty="0"/>
              <a:t>of additional </a:t>
            </a:r>
            <a:r>
              <a:rPr lang="en-US" sz="1800" dirty="0" smtClean="0"/>
              <a:t>past measurements </a:t>
            </a:r>
            <a:r>
              <a:rPr lang="en-US" sz="1800" dirty="0"/>
              <a:t>for SST data </a:t>
            </a:r>
            <a:r>
              <a:rPr lang="en-US" sz="1800" dirty="0" smtClean="0"/>
              <a:t>records and continuation of measurements, e.g., C-band microwave;</a:t>
            </a:r>
            <a:endParaRPr lang="en-US" sz="1800" dirty="0"/>
          </a:p>
          <a:p>
            <a:pPr lvl="1"/>
            <a:r>
              <a:rPr lang="en-AU" sz="1800" dirty="0" smtClean="0"/>
              <a:t>With LSI-VC on LST, LAI and Biomass data products and measurements;</a:t>
            </a:r>
          </a:p>
          <a:p>
            <a:pPr lvl="1"/>
            <a:r>
              <a:rPr lang="en-AU" sz="1800" dirty="0" smtClean="0"/>
              <a:t>With CEOS MIM team on improvement of the MIM data base</a:t>
            </a: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Collaborative activities </a:t>
            </a:r>
            <a:r>
              <a:rPr lang="en-AU" dirty="0" smtClean="0"/>
              <a:t>of WGs </a:t>
            </a:r>
            <a:r>
              <a:rPr lang="en-AU" dirty="0"/>
              <a:t>and </a:t>
            </a:r>
            <a:r>
              <a:rPr lang="en-AU" dirty="0" smtClean="0"/>
              <a:t>VCs </a:t>
            </a:r>
            <a:r>
              <a:rPr lang="en-AU" dirty="0" smtClean="0"/>
              <a:t>should be true collaborations with full involvement of all sides. </a:t>
            </a:r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sz="3200" b="1" dirty="0"/>
              <a:t>Synergies Among Teams</a:t>
            </a:r>
          </a:p>
        </p:txBody>
      </p:sp>
    </p:spTree>
    <p:extLst>
      <p:ext uri="{BB962C8B-B14F-4D97-AF65-F5344CB8AC3E}">
        <p14:creationId xmlns:p14="http://schemas.microsoft.com/office/powerpoint/2010/main" val="4069970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7630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1800" dirty="0" smtClean="0"/>
              <a:t>Contributions of CEOS and CGMS Agencies to the ECV Inventory has been outstanding considering current capabilities to deliver CDRs;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Contributions of CEOS and CGMS Agencies to </a:t>
            </a:r>
            <a:r>
              <a:rPr lang="en-AU" sz="1800" dirty="0" smtClean="0"/>
              <a:t>the two step gap analysis has also been strong;</a:t>
            </a:r>
          </a:p>
          <a:p>
            <a:pPr>
              <a:spcBef>
                <a:spcPts val="600"/>
              </a:spcBef>
            </a:pPr>
            <a:r>
              <a:rPr lang="en-AU" sz="1800" dirty="0" smtClean="0"/>
              <a:t>Engagement with other WGClimate activities needs to be improved, in particular:</a:t>
            </a:r>
          </a:p>
          <a:p>
            <a:pPr lvl="1">
              <a:spcBef>
                <a:spcPts val="600"/>
              </a:spcBef>
            </a:pPr>
            <a:r>
              <a:rPr lang="en-AU" sz="1800" dirty="0" smtClean="0"/>
              <a:t>Participation from Asian Agencies into WGClimate meetings which are every 8 months. WGClimate plans to held one of the next two meetings in Asia;</a:t>
            </a:r>
          </a:p>
          <a:p>
            <a:pPr lvl="1">
              <a:spcBef>
                <a:spcPts val="600"/>
              </a:spcBef>
            </a:pPr>
            <a:r>
              <a:rPr lang="en-AU" sz="1800" dirty="0" smtClean="0"/>
              <a:t>It is important that WGClimate is broadening its scope covering the full architecture, i.e., towards the applications of </a:t>
            </a:r>
            <a:r>
              <a:rPr lang="en-AU" sz="1800" dirty="0" err="1" smtClean="0"/>
              <a:t>CDRs.</a:t>
            </a:r>
            <a:r>
              <a:rPr lang="en-AU" sz="1800" dirty="0" smtClean="0"/>
              <a:t> We will seek engagement from all CEOS agencies for such activities;</a:t>
            </a:r>
            <a:endParaRPr lang="en-AU" sz="1800" dirty="0"/>
          </a:p>
          <a:p>
            <a:pPr>
              <a:spcBef>
                <a:spcPts val="600"/>
              </a:spcBef>
            </a:pPr>
            <a:r>
              <a:rPr lang="en-AU" sz="1800" dirty="0" smtClean="0"/>
              <a:t>Key to the baseline work on the ECV Inventory including continuous gap analysis is the funding </a:t>
            </a:r>
            <a:r>
              <a:rPr lang="en-AU" sz="1800" dirty="0" smtClean="0"/>
              <a:t>(&gt;2 </a:t>
            </a:r>
            <a:r>
              <a:rPr lang="en-AU" sz="1800" dirty="0" smtClean="0"/>
              <a:t>FTE/year) currently provided by the EC and </a:t>
            </a:r>
            <a:r>
              <a:rPr lang="en-AU" sz="1800" dirty="0" smtClean="0"/>
              <a:t>EUMETSAT;</a:t>
            </a:r>
          </a:p>
          <a:p>
            <a:pPr>
              <a:spcBef>
                <a:spcPts val="600"/>
              </a:spcBef>
            </a:pPr>
            <a:r>
              <a:rPr lang="en-AU" sz="1800" dirty="0" smtClean="0"/>
              <a:t>Key is also that agencies continue to provide support to the people that are providing the inputs to the Inventory and those who devote time in gap analysis activities;</a:t>
            </a:r>
            <a:endParaRPr lang="en-AU" sz="1800" dirty="0" smtClean="0"/>
          </a:p>
          <a:p>
            <a:pPr>
              <a:spcBef>
                <a:spcPts val="600"/>
              </a:spcBef>
            </a:pPr>
            <a:r>
              <a:rPr lang="en-AU" sz="1800" dirty="0" smtClean="0"/>
              <a:t>Nomination process for next Vice-Chair will start soon, WGClimate #10 (Winter 2018/19) is expected to endorse selection of a candidate. Agencies nominating candidates need to provide the necessary support for it.</a:t>
            </a:r>
            <a:endParaRPr lang="en-AU" sz="1800" dirty="0"/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sz="3200" b="1" dirty="0"/>
              <a:t>Sustainable Commitment</a:t>
            </a:r>
          </a:p>
        </p:txBody>
      </p:sp>
    </p:spTree>
    <p:extLst>
      <p:ext uri="{BB962C8B-B14F-4D97-AF65-F5344CB8AC3E}">
        <p14:creationId xmlns:p14="http://schemas.microsoft.com/office/powerpoint/2010/main" val="1169140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DFB56C-1965-FD4C-8D9E-FAB76D2C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976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39C41C9-627C-7C44-97E5-E7458A7B2DF4}"/>
              </a:ext>
            </a:extLst>
          </p:cNvPr>
          <p:cNvSpPr/>
          <p:nvPr/>
        </p:nvSpPr>
        <p:spPr>
          <a:xfrm>
            <a:off x="2286000" y="1447800"/>
            <a:ext cx="4267200" cy="22474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 smtClean="0"/>
              <a:t>Questions</a:t>
            </a:r>
            <a:r>
              <a:rPr lang="en-US" dirty="0"/>
              <a:t> </a:t>
            </a:r>
            <a:r>
              <a:rPr lang="en-US" dirty="0" smtClean="0"/>
              <a:t>now!</a:t>
            </a:r>
          </a:p>
          <a:p>
            <a:endParaRPr lang="en-US" dirty="0"/>
          </a:p>
          <a:p>
            <a:r>
              <a:rPr lang="en-US" dirty="0" smtClean="0"/>
              <a:t>Or later to: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>
                <a:hlinkClick r:id="rId4"/>
              </a:rPr>
              <a:t>Joerg.Schulz@eumetsat.int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>
                <a:hlinkClick r:id="rId5"/>
              </a:rPr>
              <a:t>John.Dwyer@usgs.org</a:t>
            </a:r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917</Words>
  <Application>Microsoft Office PowerPoint</Application>
  <PresentationFormat>On-screen Show (4:3)</PresentationFormat>
  <Paragraphs>89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.AppleSystemUIFont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CEOS/CGMS Working Group Climate</vt:lpstr>
      <vt:lpstr>Achievements (I)</vt:lpstr>
      <vt:lpstr>Achievements (II)</vt:lpstr>
      <vt:lpstr>Achievements (III)</vt:lpstr>
      <vt:lpstr>Planned Outputs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Joerg Schulz</cp:lastModifiedBy>
  <cp:revision>243</cp:revision>
  <dcterms:modified xsi:type="dcterms:W3CDTF">2018-04-23T22:53:11Z</dcterms:modified>
</cp:coreProperties>
</file>