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2"/>
  </p:notesMasterIdLst>
  <p:sldIdLst>
    <p:sldId id="256" r:id="rId2"/>
    <p:sldId id="297" r:id="rId3"/>
    <p:sldId id="270" r:id="rId4"/>
    <p:sldId id="271" r:id="rId5"/>
    <p:sldId id="279" r:id="rId6"/>
    <p:sldId id="282" r:id="rId7"/>
    <p:sldId id="295" r:id="rId8"/>
    <p:sldId id="287" r:id="rId9"/>
    <p:sldId id="290" r:id="rId10"/>
    <p:sldId id="268" r:id="rId11"/>
    <p:sldId id="292" r:id="rId12"/>
    <p:sldId id="293" r:id="rId13"/>
    <p:sldId id="291" r:id="rId14"/>
    <p:sldId id="294" r:id="rId15"/>
    <p:sldId id="272" r:id="rId16"/>
    <p:sldId id="274" r:id="rId17"/>
    <p:sldId id="273" r:id="rId18"/>
    <p:sldId id="277" r:id="rId19"/>
    <p:sldId id="298" r:id="rId20"/>
    <p:sldId id="296" r:id="rId21"/>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35"/>
    <p:restoredTop sz="93336"/>
  </p:normalViewPr>
  <p:slideViewPr>
    <p:cSldViewPr>
      <p:cViewPr varScale="1">
        <p:scale>
          <a:sx n="101" d="100"/>
          <a:sy n="101" d="100"/>
        </p:scale>
        <p:origin x="-1880" y="-1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21070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8957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25000"/>
              </a:lnSpc>
              <a:spcBef>
                <a:spcPts val="0"/>
              </a:spcBef>
              <a:spcAft>
                <a:spcPts val="0"/>
              </a:spcAft>
              <a:buClrTx/>
              <a:buSzTx/>
              <a:buFontTx/>
              <a:buNone/>
              <a:tabLst/>
              <a:defRPr/>
            </a:pPr>
            <a:r>
              <a:rPr lang="en-US" sz="2400" dirty="0" smtClean="0">
                <a:effectLst/>
                <a:latin typeface="+mn-lt"/>
                <a:ea typeface="+mn-ea"/>
                <a:cs typeface="+mn-cs"/>
                <a:sym typeface="Avenir Roman"/>
              </a:rPr>
              <a:t>WGISS best aligns with CGMS Working Group (WG) IV Global Data Dissemination. Many members of WGISS (e.g. NOAA, NASA EUMETSAT </a:t>
            </a:r>
            <a:r>
              <a:rPr lang="en-US" sz="2400" dirty="0" err="1" smtClean="0">
                <a:effectLst/>
                <a:latin typeface="+mn-lt"/>
                <a:ea typeface="+mn-ea"/>
                <a:cs typeface="+mn-cs"/>
                <a:sym typeface="Avenir Roman"/>
              </a:rPr>
              <a:t>etc</a:t>
            </a:r>
            <a:r>
              <a:rPr lang="en-US" sz="2400" dirty="0" smtClean="0">
                <a:effectLst/>
                <a:latin typeface="+mn-lt"/>
                <a:ea typeface="+mn-ea"/>
                <a:cs typeface="+mn-cs"/>
                <a:sym typeface="Avenir Roman"/>
              </a:rPr>
              <a:t>) are also members of CGMS. In the past, WGISS members have participated in WG IV to respond to CGMS action items. As an example, in response to CGMS action item # A44.03 (identify how far WGISS Interoperable standards were adopted), WGISS provided a list of CEOS agencies who have implemented CEOS </a:t>
            </a:r>
            <a:r>
              <a:rPr lang="en-US" sz="2400" dirty="0" err="1" smtClean="0">
                <a:effectLst/>
                <a:latin typeface="+mn-lt"/>
                <a:ea typeface="+mn-ea"/>
                <a:cs typeface="+mn-cs"/>
                <a:sym typeface="Avenir Roman"/>
              </a:rPr>
              <a:t>Opensearch</a:t>
            </a:r>
            <a:r>
              <a:rPr lang="en-US" sz="2400" dirty="0" smtClean="0">
                <a:effectLst/>
                <a:latin typeface="+mn-lt"/>
                <a:ea typeface="+mn-ea"/>
                <a:cs typeface="+mn-cs"/>
                <a:sym typeface="Avenir Roman"/>
              </a:rPr>
              <a:t> Best Practices: EUMETSAT, NASA, ESA, CNES, USGS, JAXA, ISRO (NRSC) and CCMEO.</a:t>
            </a:r>
          </a:p>
          <a:p>
            <a:endParaRPr lang="en-US" dirty="0"/>
          </a:p>
        </p:txBody>
      </p:sp>
    </p:spTree>
    <p:extLst>
      <p:ext uri="{BB962C8B-B14F-4D97-AF65-F5344CB8AC3E}">
        <p14:creationId xmlns:p14="http://schemas.microsoft.com/office/powerpoint/2010/main" val="3768171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8957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83184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400" dirty="0" smtClean="0">
                <a:effectLst/>
                <a:latin typeface="+mn-lt"/>
                <a:ea typeface="+mn-ea"/>
                <a:cs typeface="+mn-cs"/>
                <a:sym typeface="Avenir Roman"/>
              </a:rPr>
              <a:t>WGISS promotes collaboration in the development of systems and services that manage and supply Earth Observation data. WGISS also addresses the internal management of EO data, the creation of information systems and the delivery of interoperable services. The activities and expertise of WGISS span the full range of the information life cycle from the requirements and metadata definition for the initial ingestion of satellite data into archives through to the incorporation of derived information into end-user applications.</a:t>
            </a:r>
          </a:p>
          <a:p>
            <a:r>
              <a:rPr lang="en-US" sz="2400" dirty="0" smtClean="0">
                <a:effectLst/>
                <a:latin typeface="+mn-lt"/>
                <a:ea typeface="+mn-ea"/>
                <a:cs typeface="+mn-cs"/>
                <a:sym typeface="Avenir Roman"/>
              </a:rPr>
              <a:t>Recent advances in technology open the floor for new and innovative approaches for data exploitation and use and require an adaptation and evolution of the approaches, infrastructures and services provided by CEOS agencies. WGISS contribution and role in providing a forum for technical exchange and sharing, and for the definition and prototyping of common and interoperable approaches and architectures for data management and exploitation will become more and more central for CEOS agencies and for CEOS as a whole in support to the achievement of its objectives</a:t>
            </a:r>
            <a:r>
              <a:rPr lang="en-US" dirty="0" smtClean="0">
                <a:effectLst/>
              </a:rPr>
              <a:t> </a:t>
            </a:r>
            <a:endParaRPr lang="en-US" dirty="0"/>
          </a:p>
        </p:txBody>
      </p:sp>
    </p:spTree>
    <p:extLst>
      <p:ext uri="{BB962C8B-B14F-4D97-AF65-F5344CB8AC3E}">
        <p14:creationId xmlns:p14="http://schemas.microsoft.com/office/powerpoint/2010/main" val="3807405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71273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8877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2400" b="1" i="1" dirty="0" smtClean="0">
                <a:effectLst/>
                <a:latin typeface="+mn-lt"/>
                <a:ea typeface="+mn-ea"/>
                <a:cs typeface="+mn-cs"/>
                <a:sym typeface="Avenir Roman"/>
              </a:rPr>
              <a:t>WGISS Connected Data Assets Operational Systems (IDN, CWIC, </a:t>
            </a:r>
            <a:r>
              <a:rPr lang="en-US" sz="2400" b="1" i="1" dirty="0" err="1" smtClean="0">
                <a:effectLst/>
                <a:latin typeface="+mn-lt"/>
                <a:ea typeface="+mn-ea"/>
                <a:cs typeface="+mn-cs"/>
                <a:sym typeface="Avenir Roman"/>
              </a:rPr>
              <a:t>FedEO</a:t>
            </a:r>
            <a:r>
              <a:rPr lang="en-US" sz="2400" b="1" i="1" dirty="0" smtClean="0">
                <a:effectLst/>
                <a:latin typeface="+mn-lt"/>
                <a:ea typeface="+mn-ea"/>
                <a:cs typeface="+mn-cs"/>
                <a:sym typeface="Avenir Roman"/>
              </a:rPr>
              <a:t>):</a:t>
            </a:r>
            <a:endParaRPr lang="en-US" sz="2400" dirty="0" smtClean="0">
              <a:effectLst/>
              <a:latin typeface="+mn-lt"/>
              <a:ea typeface="+mn-ea"/>
              <a:cs typeface="+mn-cs"/>
              <a:sym typeface="Avenir Roman"/>
            </a:endParaRPr>
          </a:p>
          <a:p>
            <a:pPr lvl="0"/>
            <a:r>
              <a:rPr lang="en-US" sz="2400" dirty="0" smtClean="0">
                <a:effectLst/>
                <a:latin typeface="+mn-lt"/>
                <a:ea typeface="+mn-ea"/>
                <a:cs typeface="+mn-cs"/>
                <a:sym typeface="Avenir Roman"/>
              </a:rPr>
              <a:t>Is maintained and operated in coordination among different agencies (System Level Team) and implements the OpenSearch Interoperability Best Practice defined in WGISS.</a:t>
            </a:r>
          </a:p>
          <a:p>
            <a:pPr lvl="0"/>
            <a:r>
              <a:rPr lang="en-US" sz="2400" dirty="0" smtClean="0">
                <a:effectLst/>
                <a:latin typeface="+mn-lt"/>
                <a:ea typeface="+mn-ea"/>
                <a:cs typeface="+mn-cs"/>
                <a:sym typeface="Avenir Roman"/>
              </a:rPr>
              <a:t>Provides a single entry point for GEO (</a:t>
            </a:r>
            <a:r>
              <a:rPr lang="en-US" sz="2400" dirty="0" err="1" smtClean="0">
                <a:effectLst/>
                <a:latin typeface="+mn-lt"/>
                <a:ea typeface="+mn-ea"/>
                <a:cs typeface="+mn-cs"/>
                <a:sym typeface="Avenir Roman"/>
              </a:rPr>
              <a:t>GEOPortal</a:t>
            </a:r>
            <a:r>
              <a:rPr lang="en-US" sz="2400" dirty="0" smtClean="0">
                <a:effectLst/>
                <a:latin typeface="+mn-lt"/>
                <a:ea typeface="+mn-ea"/>
                <a:cs typeface="+mn-cs"/>
                <a:sym typeface="Avenir Roman"/>
              </a:rPr>
              <a:t>) to discover and access CEOS agencies data.</a:t>
            </a:r>
          </a:p>
          <a:p>
            <a:pPr lvl="0"/>
            <a:r>
              <a:rPr lang="en-US" sz="2400" dirty="0" smtClean="0">
                <a:effectLst/>
                <a:latin typeface="+mn-lt"/>
                <a:ea typeface="+mn-ea"/>
                <a:cs typeface="+mn-cs"/>
                <a:sym typeface="Avenir Roman"/>
              </a:rPr>
              <a:t>Is being enlarged with new partners and continuously populated with additional Collections (e.g. ECVs/CDRs inventories from </a:t>
            </a:r>
            <a:r>
              <a:rPr lang="en-US" sz="2400" dirty="0" err="1" smtClean="0">
                <a:effectLst/>
                <a:latin typeface="+mn-lt"/>
                <a:ea typeface="+mn-ea"/>
                <a:cs typeface="+mn-cs"/>
                <a:sym typeface="Avenir Roman"/>
              </a:rPr>
              <a:t>WGClimate</a:t>
            </a:r>
            <a:r>
              <a:rPr lang="en-US" sz="2400" dirty="0" smtClean="0">
                <a:effectLst/>
                <a:latin typeface="+mn-lt"/>
                <a:ea typeface="+mn-ea"/>
                <a:cs typeface="+mn-cs"/>
                <a:sym typeface="Avenir Roman"/>
              </a:rPr>
              <a:t>).</a:t>
            </a:r>
          </a:p>
          <a:p>
            <a:pPr>
              <a:spcBef>
                <a:spcPts val="0"/>
              </a:spcBef>
              <a:buNone/>
            </a:pPr>
            <a:endParaRPr dirty="0"/>
          </a:p>
        </p:txBody>
      </p:sp>
    </p:spTree>
    <p:extLst>
      <p:ext uri="{BB962C8B-B14F-4D97-AF65-F5344CB8AC3E}">
        <p14:creationId xmlns:p14="http://schemas.microsoft.com/office/powerpoint/2010/main" val="1614197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50477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Purpose: to serve as a forum for exchange of technical information and lessons-learned experience about current and trending software technologies, services and other WWW / Internet related software technologies. </a:t>
            </a:r>
          </a:p>
          <a:p>
            <a:pPr marL="285750" indent="-285750">
              <a:buFont typeface="Arial"/>
              <a:buChar char="•"/>
            </a:pPr>
            <a:endParaRPr lang="en-US" sz="2000" dirty="0" smtClean="0"/>
          </a:p>
          <a:p>
            <a:endParaRPr lang="en-US" dirty="0"/>
          </a:p>
        </p:txBody>
      </p:sp>
    </p:spTree>
    <p:extLst>
      <p:ext uri="{BB962C8B-B14F-4D97-AF65-F5344CB8AC3E}">
        <p14:creationId xmlns:p14="http://schemas.microsoft.com/office/powerpoint/2010/main" val="1270436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765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0">
              <a:buNone/>
            </a:pPr>
            <a:r>
              <a:rPr lang="en-US" b="1" dirty="0" smtClean="0"/>
              <a:t>Objective: </a:t>
            </a:r>
            <a:r>
              <a:rPr lang="en-US" dirty="0" smtClean="0"/>
              <a:t>Implement a carbon data portal to facilitate the discoverability and accessibility of ECV products and space-borne </a:t>
            </a:r>
            <a:r>
              <a:rPr lang="en-US" dirty="0" err="1" smtClean="0"/>
              <a:t>CDRs.</a:t>
            </a:r>
            <a:r>
              <a:rPr lang="en-US" dirty="0" smtClean="0"/>
              <a:t> The portal will seamlessly access data both in CWIC and </a:t>
            </a:r>
            <a:r>
              <a:rPr lang="en-US" dirty="0" err="1" smtClean="0"/>
              <a:t>FedEO</a:t>
            </a:r>
            <a:r>
              <a:rPr lang="en-US" dirty="0" smtClean="0"/>
              <a:t> to provide necessary data and services to the carbon science community of both CEOS and GEOSS.</a:t>
            </a:r>
          </a:p>
          <a:p>
            <a:pPr marL="0" lvl="0" indent="0">
              <a:buNone/>
            </a:pPr>
            <a:r>
              <a:rPr lang="en-US" dirty="0" smtClean="0"/>
              <a:t> </a:t>
            </a:r>
            <a:endParaRPr lang="en-US" b="1" dirty="0" smtClean="0"/>
          </a:p>
          <a:p>
            <a:pPr lvl="0"/>
            <a:r>
              <a:rPr lang="en-US" b="1" dirty="0" smtClean="0"/>
              <a:t>Approach</a:t>
            </a:r>
            <a:r>
              <a:rPr lang="en-US" dirty="0" smtClean="0"/>
              <a:t>: Working with Mark Dowell (CEOS Carbon lead) and Stephen Plummer (WG Climate),</a:t>
            </a:r>
            <a:r>
              <a:rPr lang="en-US" b="1" dirty="0" smtClean="0"/>
              <a:t> </a:t>
            </a:r>
            <a:r>
              <a:rPr lang="en-US" dirty="0" smtClean="0"/>
              <a:t>WGISS will begin defining a preliminary set of “requirements” for a future Carbon Portal.  WGISS will start with the initial list of ECVs that are key for Carbon and start putting together a list of relevant data collections from identified data providers. </a:t>
            </a:r>
          </a:p>
          <a:p>
            <a:pPr lvl="0"/>
            <a:endParaRPr lang="en-US" sz="1000" dirty="0" smtClean="0"/>
          </a:p>
          <a:p>
            <a:pPr lvl="0"/>
            <a:r>
              <a:rPr lang="en-US" b="1" dirty="0" smtClean="0"/>
              <a:t>Additional Resources</a:t>
            </a:r>
            <a:r>
              <a:rPr lang="en-US" dirty="0" smtClean="0"/>
              <a:t>: requirements definition and development resources provided by NOAA; support from </a:t>
            </a:r>
            <a:r>
              <a:rPr lang="en-US" dirty="0" err="1" smtClean="0"/>
              <a:t>WGClimate</a:t>
            </a:r>
            <a:r>
              <a:rPr lang="en-US" dirty="0" smtClean="0"/>
              <a:t> and experts for requirements definition.</a:t>
            </a:r>
            <a:endParaRPr lang="en-US" sz="100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3D31D474-A30B-46C7-A7CB-BF5BB52F9BBE}" type="slidenum">
              <a:rPr lang="en-US" smtClean="0"/>
              <a:pPr>
                <a:defRPr/>
              </a:pPr>
              <a:t>14</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6629400"/>
            <a:ext cx="3048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pPr defTabSz="914400"/>
            <a:fld id="{86CB4B4D-7CA3-9044-876B-883B54F8677D}" type="slidenum">
              <a:rPr lang="uk-UA" smtClean="0"/>
              <a:pPr defTabSz="914400"/>
              <a:t>‹#›</a:t>
            </a:fld>
            <a:endParaRPr lang="uk-UA" dirty="0"/>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hape 3"/>
          <p:cNvSpPr/>
          <p:nvPr userDrawn="1"/>
        </p:nvSpPr>
        <p:spPr>
          <a:xfrm>
            <a:off x="76200" y="6629400"/>
            <a:ext cx="2362200" cy="187285"/>
          </a:xfrm>
          <a:prstGeom prst="roundRect">
            <a:avLst/>
          </a:prstGeom>
          <a:solidFill>
            <a:schemeClr val="lt1">
              <a:alpha val="49000"/>
            </a:schemeClr>
          </a:solidFill>
          <a:ln>
            <a:solidFill>
              <a:schemeClr val="tx2">
                <a:alpha val="60000"/>
              </a:schemeClr>
            </a:solidFill>
          </a:ln>
          <a:extLst>
            <a:ext uri="{C572A759-6A51-4108-AA02-DFA0A04FC94B}">
              <ma14:wrappingTextBoxFlag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wrap="square" lIns="0" tIns="0" rIns="0" bIns="0">
            <a:spAutoFit/>
          </a:bodyPr>
          <a:lstStyle/>
          <a:p>
            <a:pPr lvl="0" algn="ctr" defTabSz="914400">
              <a:defRPr>
                <a:solidFill>
                  <a:srgbClr val="000000"/>
                </a:solidFill>
              </a:defRPr>
            </a:pPr>
            <a:r>
              <a:rPr lang="en-AU" sz="1100" i="1" dirty="0">
                <a:solidFill>
                  <a:schemeClr val="tx2"/>
                </a:solidFill>
                <a:latin typeface="+mj-ea"/>
                <a:ea typeface="+mj-ea"/>
                <a:cs typeface="Proxima Nova Regular"/>
                <a:sym typeface="Proxima Nova Regular"/>
              </a:rPr>
              <a:t>SIT-33, 24-25 April 2018</a:t>
            </a:r>
            <a:endParaRPr sz="1100" i="1" dirty="0">
              <a:solidFill>
                <a:schemeClr val="tx2"/>
              </a:solidFill>
              <a:latin typeface="+mj-ea"/>
              <a:ea typeface="+mj-ea"/>
              <a:cs typeface="Proxima Nova Regular"/>
              <a:sym typeface="Proxima Nova Regular"/>
            </a:endParaRPr>
          </a:p>
        </p:txBody>
      </p:sp>
      <p:sp>
        <p:nvSpPr>
          <p:cNvPr id="9" name="Content Placeholder 3"/>
          <p:cNvSpPr>
            <a:spLocks noGrp="1"/>
          </p:cNvSpPr>
          <p:nvPr>
            <p:ph sz="quarter" idx="11" hasCustomPrompt="1"/>
          </p:nvPr>
        </p:nvSpPr>
        <p:spPr>
          <a:xfrm>
            <a:off x="2057400" y="304800"/>
            <a:ext cx="4953000" cy="533400"/>
          </a:xfrm>
          <a:prstGeom prst="rect">
            <a:avLst/>
          </a:prstGeom>
        </p:spPr>
        <p:txBody>
          <a:bodyPr/>
          <a:lstStyle>
            <a:lvl1pPr marL="0" indent="0">
              <a:buNone/>
              <a:defRPr>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a:t>Title TBA</a:t>
            </a: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22748CEA-2573-439B-8ADB-B1D3E9BE0BFF}" type="datetimeFigureOut">
              <a:rPr lang="en-US" kern="0" smtClean="0">
                <a:solidFill>
                  <a:srgbClr val="002569"/>
                </a:solidFill>
              </a:rPr>
              <a:pPr fontAlgn="auto">
                <a:spcBef>
                  <a:spcPts val="0"/>
                </a:spcBef>
                <a:spcAft>
                  <a:spcPts val="0"/>
                </a:spcAft>
              </a:pPr>
              <a:t>23/04/18</a:t>
            </a:fld>
            <a:endParaRPr lang="en-US" kern="0">
              <a:solidFill>
                <a:srgbClr val="002569"/>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kern="0">
              <a:solidFill>
                <a:srgbClr val="002569"/>
              </a:solidFill>
            </a:endParaRPr>
          </a:p>
        </p:txBody>
      </p:sp>
      <p:sp>
        <p:nvSpPr>
          <p:cNvPr id="6" name="Slide Number Placeholder 5"/>
          <p:cNvSpPr>
            <a:spLocks noGrp="1"/>
          </p:cNvSpPr>
          <p:nvPr>
            <p:ph type="sldNum" sz="quarter" idx="12"/>
          </p:nvPr>
        </p:nvSpPr>
        <p:spPr/>
        <p:txBody>
          <a:bodyPr/>
          <a:lstStyle/>
          <a:p>
            <a:fld id="{806C71DD-B2CE-4CF7-92F0-F691A3034D74}" type="slidenum">
              <a:rPr lang="en-US" smtClean="0"/>
              <a:pPr/>
              <a:t>‹#›</a:t>
            </a:fld>
            <a:endParaRPr lang="en-US"/>
          </a:p>
        </p:txBody>
      </p:sp>
    </p:spTree>
    <p:extLst>
      <p:ext uri="{BB962C8B-B14F-4D97-AF65-F5344CB8AC3E}">
        <p14:creationId xmlns:p14="http://schemas.microsoft.com/office/powerpoint/2010/main" val="31921768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xmlns:p14="http://schemas.microsoft.com/office/powerpoint/2010/mai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22789" y="2514600"/>
            <a:ext cx="6844811" cy="99313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US" sz="3600" b="1" dirty="0" smtClean="0">
                <a:solidFill>
                  <a:srgbClr val="FFFFFF"/>
                </a:solidFill>
                <a:latin typeface="+mj-lt"/>
              </a:rPr>
              <a:t>Working Group on Information Systems and Services (WGISS)</a:t>
            </a:r>
            <a:endParaRPr sz="3600" b="1" dirty="0">
              <a:solidFill>
                <a:srgbClr val="FFFFFF"/>
              </a:solidFill>
              <a:latin typeface="+mj-lt"/>
            </a:endParaRPr>
          </a:p>
        </p:txBody>
      </p:sp>
      <p:sp>
        <p:nvSpPr>
          <p:cNvPr id="11" name="Shape 11"/>
          <p:cNvSpPr/>
          <p:nvPr/>
        </p:nvSpPr>
        <p:spPr>
          <a:xfrm>
            <a:off x="622789" y="3759200"/>
            <a:ext cx="4810858" cy="254158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Mirko Albani, ESA, WGISS Chair</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a:solidFill>
                  <a:srgbClr val="FFFFFF"/>
                </a:solidFill>
                <a:latin typeface="+mj-lt"/>
                <a:ea typeface="Arial Bold"/>
                <a:cs typeface="Arial Bold"/>
                <a:sym typeface="Arial Bold"/>
              </a:rPr>
              <a:t>CEOS SIT-33</a:t>
            </a:r>
          </a:p>
          <a:p>
            <a:pPr lvl="0" defTabSz="914400">
              <a:lnSpc>
                <a:spcPct val="150000"/>
              </a:lnSpc>
              <a:defRPr>
                <a:solidFill>
                  <a:srgbClr val="000000"/>
                </a:solidFill>
              </a:defRPr>
            </a:pPr>
            <a:r>
              <a:rPr lang="en-US" dirty="0" smtClean="0">
                <a:solidFill>
                  <a:srgbClr val="FFFFFF"/>
                </a:solidFill>
                <a:latin typeface="+mj-lt"/>
                <a:ea typeface="Arial Bold"/>
                <a:cs typeface="Arial Bold"/>
              </a:rPr>
              <a:t>Session </a:t>
            </a:r>
            <a:r>
              <a:rPr lang="en-US" dirty="0">
                <a:solidFill>
                  <a:srgbClr val="FFFFFF"/>
                </a:solidFill>
                <a:latin typeface="+mj-lt"/>
                <a:ea typeface="Arial Bold"/>
                <a:cs typeface="Arial Bold"/>
              </a:rPr>
              <a:t>4</a:t>
            </a:r>
            <a:r>
              <a:rPr lang="en-US" dirty="0" smtClean="0">
                <a:solidFill>
                  <a:srgbClr val="FFFFFF"/>
                </a:solidFill>
                <a:latin typeface="+mj-lt"/>
                <a:ea typeface="Arial Bold"/>
                <a:cs typeface="Arial Bold"/>
              </a:rPr>
              <a:t>: </a:t>
            </a:r>
            <a:r>
              <a:rPr lang="en-US" dirty="0">
                <a:solidFill>
                  <a:srgbClr val="FFFFFF"/>
                </a:solidFill>
                <a:latin typeface="+mj-lt"/>
                <a:ea typeface="Arial Bold"/>
                <a:cs typeface="Arial Bold"/>
              </a:rPr>
              <a:t>Working </a:t>
            </a:r>
            <a:r>
              <a:rPr lang="en-US" dirty="0" smtClean="0">
                <a:solidFill>
                  <a:srgbClr val="FFFFFF"/>
                </a:solidFill>
                <a:latin typeface="+mj-lt"/>
                <a:ea typeface="Arial Bold"/>
                <a:cs typeface="Arial Bold"/>
              </a:rPr>
              <a:t>Groups, </a:t>
            </a:r>
            <a:r>
              <a:rPr lang="en-AU" dirty="0" smtClean="0">
                <a:solidFill>
                  <a:srgbClr val="FFFFFF"/>
                </a:solidFill>
                <a:latin typeface="+mj-lt"/>
                <a:ea typeface="Arial Bold"/>
                <a:cs typeface="Arial Bold"/>
                <a:sym typeface="Arial Bold"/>
              </a:rPr>
              <a:t>Agenda</a:t>
            </a:r>
            <a:r>
              <a:rPr dirty="0" smtClean="0">
                <a:solidFill>
                  <a:srgbClr val="FFFFFF"/>
                </a:solidFill>
                <a:latin typeface="+mj-lt"/>
                <a:ea typeface="Arial Bold"/>
                <a:cs typeface="Arial Bold"/>
                <a:sym typeface="Arial Bold"/>
              </a:rPr>
              <a:t> </a:t>
            </a:r>
            <a:r>
              <a:rPr dirty="0">
                <a:solidFill>
                  <a:srgbClr val="FFFFFF"/>
                </a:solidFill>
                <a:latin typeface="+mj-lt"/>
                <a:ea typeface="Arial Bold"/>
                <a:cs typeface="Arial Bold"/>
                <a:sym typeface="Arial Bold"/>
              </a:rPr>
              <a:t>Item </a:t>
            </a:r>
            <a:r>
              <a:rPr dirty="0" smtClean="0">
                <a:solidFill>
                  <a:srgbClr val="FFFFFF"/>
                </a:solidFill>
                <a:latin typeface="+mj-lt"/>
                <a:ea typeface="Arial Bold"/>
                <a:cs typeface="Arial Bold"/>
                <a:sym typeface="Arial Bold"/>
              </a:rPr>
              <a:t>#</a:t>
            </a:r>
            <a:r>
              <a:rPr lang="en-US" dirty="0" smtClean="0">
                <a:solidFill>
                  <a:srgbClr val="FFFFFF"/>
                </a:solidFill>
                <a:latin typeface="+mj-lt"/>
                <a:ea typeface="Arial Bold"/>
                <a:cs typeface="Arial Bold"/>
                <a:sym typeface="Arial Bold"/>
              </a:rPr>
              <a:t>4.5</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a:solidFill>
                  <a:srgbClr val="FFFFFF"/>
                </a:solidFill>
                <a:latin typeface="+mj-lt"/>
                <a:ea typeface="Arial Bold"/>
                <a:cs typeface="Arial Bold"/>
                <a:sym typeface="Arial Bold"/>
              </a:rPr>
              <a:t>Boulder, CO, USA</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a:solidFill>
                  <a:srgbClr val="FFFFFF"/>
                </a:solidFill>
                <a:latin typeface="+mj-lt"/>
                <a:ea typeface="Arial Bold"/>
                <a:cs typeface="Arial Bold"/>
                <a:sym typeface="Arial Bold"/>
              </a:rPr>
              <a:t>24 – 25 April 2018</a:t>
            </a:r>
            <a:endParaRPr dirty="0">
              <a:solidFill>
                <a:srgbClr val="FFFFFF"/>
              </a:solidFill>
              <a:latin typeface="+mj-lt"/>
              <a:ea typeface="Arial Bold"/>
              <a:cs typeface="Arial Bold"/>
              <a:sym typeface="Arial Bold"/>
            </a:endParaRPr>
          </a:p>
        </p:txBody>
      </p:sp>
      <p:pic>
        <p:nvPicPr>
          <p:cNvPr id="12" name="ceos_logo.png"/>
          <p:cNvPicPr/>
          <p:nvPr/>
        </p:nvPicPr>
        <p:blipFill>
          <a:blip r:embed="rId3">
            <a:extLst/>
          </a:blip>
          <a:stretch>
            <a:fillRect/>
          </a:stretch>
        </p:blipFill>
        <p:spPr>
          <a:xfrm>
            <a:off x="622789" y="1217405"/>
            <a:ext cx="2507906" cy="993132"/>
          </a:xfrm>
          <a:prstGeom prst="rect">
            <a:avLst/>
          </a:prstGeom>
          <a:ln w="12700">
            <a:miter lim="400000"/>
          </a:ln>
        </p:spPr>
      </p:pic>
      <p:sp>
        <p:nvSpPr>
          <p:cNvPr id="5" name="Shape 10"/>
          <p:cNvSpPr txBox="1">
            <a:spLocks/>
          </p:cNvSpPr>
          <p:nvPr/>
        </p:nvSpPr>
        <p:spPr>
          <a:xfrm>
            <a:off x="622789" y="2246634"/>
            <a:ext cx="2806211" cy="21018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latin typeface="+mj-lt"/>
              </a:rPr>
              <a:t>Committee on Earth Observation Satellites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7F35609-B81B-8744-8B15-A9184EC44040}"/>
              </a:ext>
            </a:extLst>
          </p:cNvPr>
          <p:cNvSpPr txBox="1"/>
          <p:nvPr/>
        </p:nvSpPr>
        <p:spPr>
          <a:xfrm>
            <a:off x="2438400" y="2590800"/>
            <a:ext cx="3157273"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chemeClr val="bg1"/>
                </a:solidFill>
                <a:effectLst/>
                <a:uFillTx/>
              </a:rPr>
              <a:t>Future Outlook</a:t>
            </a:r>
            <a:endParaRPr kumimoji="0" lang="en-US" sz="3600" b="0" i="0" u="none" strike="noStrike" cap="none" spc="0" normalizeH="0" baseline="0" dirty="0">
              <a:ln>
                <a:noFill/>
              </a:ln>
              <a:solidFill>
                <a:schemeClr val="bg1"/>
              </a:solidFill>
              <a:effectLst/>
              <a:uFillTx/>
            </a:endParaRPr>
          </a:p>
        </p:txBody>
      </p:sp>
    </p:spTree>
    <p:extLst>
      <p:ext uri="{BB962C8B-B14F-4D97-AF65-F5344CB8AC3E}">
        <p14:creationId xmlns:p14="http://schemas.microsoft.com/office/powerpoint/2010/main" val="161620106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76200" y="1295400"/>
            <a:ext cx="8763000" cy="4495800"/>
          </a:xfrm>
        </p:spPr>
        <p:txBody>
          <a:bodyPr/>
          <a:lstStyle/>
          <a:p>
            <a:r>
              <a:rPr lang="en-US" sz="1800" b="1" dirty="0"/>
              <a:t>CARB-15</a:t>
            </a:r>
            <a:r>
              <a:rPr lang="en-US" sz="1800" dirty="0"/>
              <a:t>: Carbon Data Portal prototype </a:t>
            </a:r>
            <a:r>
              <a:rPr lang="mr-IN" sz="1800" dirty="0"/>
              <a:t>–</a:t>
            </a:r>
            <a:r>
              <a:rPr lang="en-US" sz="1800" dirty="0"/>
              <a:t> Q3 </a:t>
            </a:r>
            <a:r>
              <a:rPr lang="en-US" sz="1800" dirty="0" smtClean="0"/>
              <a:t>2018</a:t>
            </a:r>
            <a:endParaRPr lang="en-US" sz="800" b="1" dirty="0" smtClean="0"/>
          </a:p>
          <a:p>
            <a:r>
              <a:rPr lang="en-US" sz="1800" b="1" dirty="0" smtClean="0"/>
              <a:t>FDA</a:t>
            </a:r>
            <a:r>
              <a:rPr lang="en-US" sz="1800" b="1" dirty="0"/>
              <a:t>-5</a:t>
            </a:r>
            <a:r>
              <a:rPr lang="en-US" sz="1800" dirty="0"/>
              <a:t>: Promote awareness of FDAs </a:t>
            </a:r>
            <a:r>
              <a:rPr lang="en-US" sz="1800" dirty="0" smtClean="0"/>
              <a:t>(support </a:t>
            </a:r>
            <a:r>
              <a:rPr lang="en-US" sz="1800" dirty="0" err="1" smtClean="0"/>
              <a:t>WGCapD</a:t>
            </a:r>
            <a:r>
              <a:rPr lang="en-US" sz="1800" dirty="0" smtClean="0"/>
              <a:t>) </a:t>
            </a:r>
            <a:r>
              <a:rPr lang="mr-IN" sz="1800" dirty="0"/>
              <a:t>–</a:t>
            </a:r>
            <a:r>
              <a:rPr lang="en-US" sz="1800" dirty="0"/>
              <a:t> </a:t>
            </a:r>
            <a:r>
              <a:rPr lang="en-US" sz="1800" dirty="0" smtClean="0"/>
              <a:t>Q4 </a:t>
            </a:r>
            <a:r>
              <a:rPr lang="en-US" sz="1800" dirty="0"/>
              <a:t>2018</a:t>
            </a:r>
          </a:p>
          <a:p>
            <a:r>
              <a:rPr lang="en-US" sz="1800" b="1" dirty="0"/>
              <a:t>FDA-8: </a:t>
            </a:r>
            <a:r>
              <a:rPr lang="en-US" sz="1800" dirty="0"/>
              <a:t>Establish a common description of Future Data Architecture functional blocks and identify interfaces and interoperability approaches. (support </a:t>
            </a:r>
            <a:r>
              <a:rPr lang="en-US" sz="1800" dirty="0" smtClean="0"/>
              <a:t>FDA AHT) </a:t>
            </a:r>
            <a:r>
              <a:rPr lang="mr-IN" sz="1800" dirty="0"/>
              <a:t>–</a:t>
            </a:r>
            <a:r>
              <a:rPr lang="en-US" sz="1800" dirty="0"/>
              <a:t> </a:t>
            </a:r>
            <a:r>
              <a:rPr lang="en-US" sz="1800" dirty="0" smtClean="0"/>
              <a:t>Q3 </a:t>
            </a:r>
            <a:r>
              <a:rPr lang="en-US" sz="1800" dirty="0"/>
              <a:t>2018</a:t>
            </a:r>
          </a:p>
          <a:p>
            <a:r>
              <a:rPr lang="en-US" sz="1800" b="1" dirty="0"/>
              <a:t>FDA-9:</a:t>
            </a:r>
            <a:r>
              <a:rPr lang="en-US" sz="1800" dirty="0"/>
              <a:t> Inventory and </a:t>
            </a:r>
            <a:r>
              <a:rPr lang="en-US" sz="1800" dirty="0" err="1"/>
              <a:t>characterise</a:t>
            </a:r>
            <a:r>
              <a:rPr lang="en-US" sz="1800" dirty="0"/>
              <a:t> existing FDAs operated by both public and private entities including the standards and approaches they use (e.g. Data Cubes, Exploitation Platforms, Copernicus DIAS, </a:t>
            </a:r>
            <a:r>
              <a:rPr lang="en-US" sz="1800" dirty="0" err="1"/>
              <a:t>etc</a:t>
            </a:r>
            <a:r>
              <a:rPr lang="en-US" sz="1800" dirty="0" smtClean="0"/>
              <a:t>)</a:t>
            </a:r>
            <a:r>
              <a:rPr lang="en-US" sz="1800" dirty="0"/>
              <a:t> </a:t>
            </a:r>
            <a:r>
              <a:rPr lang="mr-IN" sz="1800" dirty="0"/>
              <a:t>–</a:t>
            </a:r>
            <a:r>
              <a:rPr lang="en-US" sz="1800" dirty="0"/>
              <a:t> Q3 2018</a:t>
            </a:r>
          </a:p>
          <a:p>
            <a:r>
              <a:rPr lang="en-US" sz="1800" b="1" dirty="0"/>
              <a:t>FDA-10: </a:t>
            </a:r>
            <a:r>
              <a:rPr lang="en-US" sz="1800" dirty="0" err="1"/>
              <a:t>Finalise</a:t>
            </a:r>
            <a:r>
              <a:rPr lang="en-US" sz="1800" dirty="0"/>
              <a:t> inventory of Software and Tools available or used at CEOS agencies for EO data exploitation and use focusing on Open Source but remaining as broad and inclusive as possible and implement a mechanism for discovery and </a:t>
            </a:r>
            <a:r>
              <a:rPr lang="en-US" sz="1800" dirty="0" smtClean="0"/>
              <a:t>access</a:t>
            </a:r>
            <a:r>
              <a:rPr lang="en-US" sz="1800" dirty="0"/>
              <a:t> </a:t>
            </a:r>
            <a:r>
              <a:rPr lang="mr-IN" sz="1800" dirty="0"/>
              <a:t>–</a:t>
            </a:r>
            <a:r>
              <a:rPr lang="en-US" sz="1800" dirty="0"/>
              <a:t> Q3 2018</a:t>
            </a:r>
          </a:p>
          <a:p>
            <a:r>
              <a:rPr lang="en-US" sz="1800" b="1" dirty="0"/>
              <a:t>FDA-11: </a:t>
            </a:r>
            <a:r>
              <a:rPr lang="en-US" sz="1800" dirty="0" err="1"/>
              <a:t>Organise</a:t>
            </a:r>
            <a:r>
              <a:rPr lang="en-US" sz="1800" dirty="0"/>
              <a:t> several sessions/workshops to</a:t>
            </a:r>
            <a:r>
              <a:rPr lang="en-US" sz="1800" b="1" dirty="0"/>
              <a:t> </a:t>
            </a:r>
            <a:r>
              <a:rPr lang="en-US" sz="1800" dirty="0"/>
              <a:t>share lessons learned and outcomes from FDA systems and platform pilots and Interoperability Projects. </a:t>
            </a:r>
            <a:r>
              <a:rPr lang="en-US" sz="1800" dirty="0" smtClean="0"/>
              <a:t>With FDA AHT </a:t>
            </a:r>
            <a:r>
              <a:rPr lang="mr-IN" sz="1800" dirty="0" smtClean="0"/>
              <a:t>–</a:t>
            </a:r>
            <a:r>
              <a:rPr lang="en-US" sz="1800" dirty="0" smtClean="0"/>
              <a:t> Q4 2018</a:t>
            </a:r>
          </a:p>
          <a:p>
            <a:r>
              <a:rPr lang="en-US" sz="1800" b="1" dirty="0"/>
              <a:t>FDA-13: </a:t>
            </a:r>
            <a:r>
              <a:rPr lang="en-US" sz="1800" dirty="0"/>
              <a:t>Develop a User Metrics Best Practice </a:t>
            </a:r>
            <a:r>
              <a:rPr lang="mr-IN" sz="1800" dirty="0" smtClean="0"/>
              <a:t>–</a:t>
            </a:r>
            <a:r>
              <a:rPr lang="en-US" sz="1800" dirty="0" smtClean="0"/>
              <a:t> Q4 2018</a:t>
            </a:r>
            <a:endParaRPr lang="en-US" sz="1800" dirty="0"/>
          </a:p>
        </p:txBody>
      </p:sp>
      <p:sp>
        <p:nvSpPr>
          <p:cNvPr id="3" name="Content Placeholder 2"/>
          <p:cNvSpPr>
            <a:spLocks noGrp="1"/>
          </p:cNvSpPr>
          <p:nvPr>
            <p:ph sz="quarter" idx="11"/>
          </p:nvPr>
        </p:nvSpPr>
        <p:spPr>
          <a:xfrm>
            <a:off x="1981200" y="76200"/>
            <a:ext cx="5444152" cy="533400"/>
          </a:xfrm>
        </p:spPr>
        <p:txBody>
          <a:bodyPr/>
          <a:lstStyle/>
          <a:p>
            <a:pPr algn="ctr"/>
            <a:r>
              <a:rPr lang="en-US" b="1" dirty="0" smtClean="0"/>
              <a:t>CEOS Work Plan 2018-20</a:t>
            </a:r>
          </a:p>
          <a:p>
            <a:pPr algn="ctr"/>
            <a:r>
              <a:rPr lang="en-US" b="1" dirty="0" smtClean="0"/>
              <a:t>Actions Involving WGISS</a:t>
            </a:r>
            <a:endParaRPr lang="en-US" b="1" dirty="0"/>
          </a:p>
        </p:txBody>
      </p:sp>
    </p:spTree>
    <p:extLst>
      <p:ext uri="{BB962C8B-B14F-4D97-AF65-F5344CB8AC3E}">
        <p14:creationId xmlns:p14="http://schemas.microsoft.com/office/powerpoint/2010/main" val="69651884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48592" y="1264504"/>
            <a:ext cx="5109208" cy="5441096"/>
          </a:xfrm>
        </p:spPr>
        <p:txBody>
          <a:bodyPr/>
          <a:lstStyle/>
          <a:p>
            <a:r>
              <a:rPr lang="en-US" sz="1800" b="1" dirty="0" smtClean="0">
                <a:latin typeface="Helvetica"/>
                <a:cs typeface="Helvetica"/>
              </a:rPr>
              <a:t>DATA</a:t>
            </a:r>
            <a:r>
              <a:rPr lang="en-US" sz="1800" b="1" dirty="0">
                <a:latin typeface="Helvetica"/>
                <a:cs typeface="Helvetica"/>
              </a:rPr>
              <a:t>-2</a:t>
            </a:r>
            <a:r>
              <a:rPr lang="en-US" sz="1800" dirty="0">
                <a:latin typeface="Helvetica"/>
                <a:cs typeface="Helvetica"/>
              </a:rPr>
              <a:t>: </a:t>
            </a:r>
            <a:r>
              <a:rPr lang="en-US" sz="1800" dirty="0" smtClean="0">
                <a:latin typeface="Helvetica"/>
                <a:cs typeface="Helvetica"/>
              </a:rPr>
              <a:t>Full representation </a:t>
            </a:r>
            <a:r>
              <a:rPr lang="en-US" sz="1800" dirty="0">
                <a:latin typeface="Helvetica"/>
                <a:cs typeface="Helvetica"/>
              </a:rPr>
              <a:t>of CEOS Agency datasets in the IDN and accessibility via supported WGISS systems and standards </a:t>
            </a:r>
            <a:r>
              <a:rPr lang="mr-IN" sz="1800" dirty="0" smtClean="0">
                <a:latin typeface="Helvetica"/>
                <a:cs typeface="Helvetica"/>
              </a:rPr>
              <a:t>–</a:t>
            </a:r>
            <a:r>
              <a:rPr lang="en-US" sz="1800" dirty="0" smtClean="0">
                <a:latin typeface="Helvetica"/>
                <a:cs typeface="Helvetica"/>
              </a:rPr>
              <a:t> Q2 2019</a:t>
            </a:r>
          </a:p>
          <a:p>
            <a:r>
              <a:rPr lang="en-US" sz="1800" b="1" dirty="0">
                <a:latin typeface="Helvetica"/>
                <a:cs typeface="Helvetica"/>
              </a:rPr>
              <a:t>DATA-8</a:t>
            </a:r>
            <a:r>
              <a:rPr lang="en-US" sz="1800" dirty="0">
                <a:latin typeface="Helvetica"/>
                <a:cs typeface="Helvetica"/>
              </a:rPr>
              <a:t>: Maintain and evolve WGISS Connected Data Assets Infrastructure and Systems for CEOS Agencies data and services discovery and access </a:t>
            </a:r>
            <a:r>
              <a:rPr lang="mr-IN" sz="1800" dirty="0">
                <a:latin typeface="Helvetica"/>
                <a:cs typeface="Helvetica"/>
              </a:rPr>
              <a:t>–</a:t>
            </a:r>
            <a:r>
              <a:rPr lang="en-US" sz="1800" dirty="0">
                <a:latin typeface="Helvetica"/>
                <a:cs typeface="Helvetica"/>
              </a:rPr>
              <a:t> Q4 </a:t>
            </a:r>
            <a:r>
              <a:rPr lang="en-US" sz="1800" dirty="0" smtClean="0">
                <a:latin typeface="Helvetica"/>
                <a:cs typeface="Helvetica"/>
              </a:rPr>
              <a:t>2018</a:t>
            </a:r>
          </a:p>
          <a:p>
            <a:r>
              <a:rPr lang="en-US" sz="1800" b="1" dirty="0">
                <a:latin typeface="Helvetica"/>
                <a:cs typeface="Helvetica"/>
              </a:rPr>
              <a:t>DATA-9</a:t>
            </a:r>
            <a:r>
              <a:rPr lang="en-US" sz="1800" dirty="0">
                <a:latin typeface="Helvetica"/>
                <a:cs typeface="Helvetica"/>
              </a:rPr>
              <a:t>: ECVs/</a:t>
            </a:r>
            <a:r>
              <a:rPr lang="en-US" sz="1800" dirty="0" smtClean="0">
                <a:latin typeface="Helvetica"/>
                <a:cs typeface="Helvetica"/>
              </a:rPr>
              <a:t>CDRs Discovery </a:t>
            </a:r>
            <a:r>
              <a:rPr lang="en-US" sz="1800" dirty="0">
                <a:latin typeface="Helvetica"/>
                <a:cs typeface="Helvetica"/>
              </a:rPr>
              <a:t>and Access through WGISS Systems </a:t>
            </a:r>
            <a:r>
              <a:rPr lang="mr-IN" sz="1800" dirty="0" smtClean="0">
                <a:latin typeface="Helvetica"/>
                <a:cs typeface="Helvetica"/>
              </a:rPr>
              <a:t>–</a:t>
            </a:r>
            <a:r>
              <a:rPr lang="en-US" sz="1800" dirty="0" smtClean="0">
                <a:latin typeface="Helvetica"/>
                <a:cs typeface="Helvetica"/>
              </a:rPr>
              <a:t> Q3 2018</a:t>
            </a:r>
          </a:p>
          <a:p>
            <a:r>
              <a:rPr lang="en-US" sz="1800" b="1" dirty="0">
                <a:latin typeface="Helvetica"/>
                <a:cs typeface="Helvetica"/>
              </a:rPr>
              <a:t>DATA-11</a:t>
            </a:r>
            <a:r>
              <a:rPr lang="en-US" sz="1800" dirty="0">
                <a:latin typeface="Helvetica"/>
                <a:cs typeface="Helvetica"/>
              </a:rPr>
              <a:t>: Data and Technology Exploration webinars and </a:t>
            </a:r>
            <a:r>
              <a:rPr lang="en-US" sz="1800" dirty="0" smtClean="0">
                <a:latin typeface="Helvetica"/>
                <a:cs typeface="Helvetica"/>
              </a:rPr>
              <a:t>workshops - Q4 2019</a:t>
            </a:r>
          </a:p>
          <a:p>
            <a:r>
              <a:rPr lang="en-US" sz="1800" b="1" dirty="0">
                <a:latin typeface="Helvetica"/>
                <a:cs typeface="Helvetica"/>
              </a:rPr>
              <a:t>DATA-12</a:t>
            </a:r>
            <a:r>
              <a:rPr lang="en-US" sz="1800" dirty="0">
                <a:latin typeface="Helvetica"/>
                <a:cs typeface="Helvetica"/>
              </a:rPr>
              <a:t>: CEOS data holdings reported in GEO </a:t>
            </a:r>
            <a:r>
              <a:rPr lang="mr-IN" sz="1800" dirty="0" smtClean="0">
                <a:latin typeface="Helvetica"/>
                <a:cs typeface="Helvetica"/>
              </a:rPr>
              <a:t>–</a:t>
            </a:r>
            <a:r>
              <a:rPr lang="en-US" sz="1800" dirty="0" smtClean="0">
                <a:latin typeface="Helvetica"/>
                <a:cs typeface="Helvetica"/>
              </a:rPr>
              <a:t> Q3 2018</a:t>
            </a:r>
          </a:p>
          <a:p>
            <a:r>
              <a:rPr lang="en-US" sz="1800" b="1" dirty="0" smtClean="0">
                <a:latin typeface="Helvetica"/>
                <a:cs typeface="Helvetica"/>
              </a:rPr>
              <a:t>DATA</a:t>
            </a:r>
            <a:r>
              <a:rPr lang="en-US" sz="1800" b="1" dirty="0">
                <a:latin typeface="Helvetica"/>
                <a:cs typeface="Helvetica"/>
              </a:rPr>
              <a:t>-14: </a:t>
            </a:r>
            <a:r>
              <a:rPr lang="en-US" sz="1800" dirty="0">
                <a:latin typeface="Helvetica"/>
                <a:cs typeface="Helvetica"/>
              </a:rPr>
              <a:t>Develop a White Paper on Single Sign-On (SSO) authentication </a:t>
            </a:r>
            <a:r>
              <a:rPr lang="mr-IN" sz="1800" dirty="0" smtClean="0">
                <a:latin typeface="Helvetica"/>
                <a:cs typeface="Helvetica"/>
              </a:rPr>
              <a:t>–</a:t>
            </a:r>
            <a:r>
              <a:rPr lang="en-US" sz="1800" dirty="0" smtClean="0">
                <a:latin typeface="Helvetica"/>
                <a:cs typeface="Helvetica"/>
              </a:rPr>
              <a:t> Q4 2018</a:t>
            </a:r>
            <a:endParaRPr lang="en-US" sz="1800" dirty="0">
              <a:latin typeface="Helvetica"/>
              <a:cs typeface="Helvetica"/>
            </a:endParaRPr>
          </a:p>
        </p:txBody>
      </p:sp>
      <p:sp>
        <p:nvSpPr>
          <p:cNvPr id="3" name="Content Placeholder 2"/>
          <p:cNvSpPr>
            <a:spLocks noGrp="1"/>
          </p:cNvSpPr>
          <p:nvPr>
            <p:ph sz="quarter" idx="11"/>
          </p:nvPr>
        </p:nvSpPr>
        <p:spPr>
          <a:xfrm>
            <a:off x="2057400" y="148442"/>
            <a:ext cx="5444152" cy="533400"/>
          </a:xfrm>
        </p:spPr>
        <p:txBody>
          <a:bodyPr/>
          <a:lstStyle/>
          <a:p>
            <a:pPr algn="ctr"/>
            <a:r>
              <a:rPr lang="en-US" b="1" dirty="0" smtClean="0"/>
              <a:t>CEOS Work Plan 2018-20</a:t>
            </a:r>
          </a:p>
          <a:p>
            <a:pPr algn="ctr"/>
            <a:r>
              <a:rPr lang="en-US" b="1" dirty="0"/>
              <a:t>Actions Involving WGISS</a:t>
            </a:r>
          </a:p>
        </p:txBody>
      </p:sp>
      <p:pic>
        <p:nvPicPr>
          <p:cNvPr id="5" name="Picture 4"/>
          <p:cNvPicPr>
            <a:picLocks noChangeAspect="1"/>
          </p:cNvPicPr>
          <p:nvPr/>
        </p:nvPicPr>
        <p:blipFill>
          <a:blip r:embed="rId2"/>
          <a:stretch>
            <a:fillRect/>
          </a:stretch>
        </p:blipFill>
        <p:spPr>
          <a:xfrm>
            <a:off x="5791200" y="1676400"/>
            <a:ext cx="2730329" cy="3429000"/>
          </a:xfrm>
          <a:prstGeom prst="rect">
            <a:avLst/>
          </a:prstGeom>
        </p:spPr>
      </p:pic>
      <p:sp>
        <p:nvSpPr>
          <p:cNvPr id="4" name="TextBox 3"/>
          <p:cNvSpPr txBox="1"/>
          <p:nvPr/>
        </p:nvSpPr>
        <p:spPr>
          <a:xfrm>
            <a:off x="5715000" y="5334000"/>
            <a:ext cx="3200400"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smtClean="0">
                <a:ln>
                  <a:noFill/>
                </a:ln>
                <a:solidFill>
                  <a:srgbClr val="002569"/>
                </a:solidFill>
                <a:effectLst/>
                <a:uFillTx/>
                <a:latin typeface="+mj-lt"/>
              </a:rPr>
              <a:t>Defining planned outputs </a:t>
            </a:r>
            <a:r>
              <a:rPr lang="en-US" b="1" dirty="0" smtClean="0">
                <a:latin typeface="+mj-lt"/>
              </a:rPr>
              <a:t>to achieve</a:t>
            </a:r>
            <a:r>
              <a:rPr kumimoji="0" lang="en-US" sz="1800" b="1" i="0" u="none" strike="noStrike" cap="none" spc="0" normalizeH="0" baseline="0" dirty="0" smtClean="0">
                <a:ln>
                  <a:noFill/>
                </a:ln>
                <a:solidFill>
                  <a:srgbClr val="002569"/>
                </a:solidFill>
                <a:effectLst/>
                <a:uFillTx/>
                <a:latin typeface="+mj-lt"/>
              </a:rPr>
              <a:t> assigned actions </a:t>
            </a:r>
            <a:endParaRPr kumimoji="0" lang="en-US" sz="1800" b="1" i="0" u="none" strike="noStrike" cap="none" spc="0" normalizeH="0" baseline="0" dirty="0">
              <a:ln>
                <a:noFill/>
              </a:ln>
              <a:solidFill>
                <a:srgbClr val="002569"/>
              </a:solidFill>
              <a:effectLst/>
              <a:uFillTx/>
              <a:latin typeface="+mj-lt"/>
            </a:endParaRPr>
          </a:p>
        </p:txBody>
      </p:sp>
    </p:spTree>
    <p:extLst>
      <p:ext uri="{BB962C8B-B14F-4D97-AF65-F5344CB8AC3E}">
        <p14:creationId xmlns:p14="http://schemas.microsoft.com/office/powerpoint/2010/main" val="241839939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219200"/>
            <a:ext cx="8839200" cy="4191000"/>
          </a:xfrm>
        </p:spPr>
        <p:txBody>
          <a:bodyPr/>
          <a:lstStyle/>
          <a:p>
            <a:pPr marL="0" lvl="0" indent="0">
              <a:buNone/>
            </a:pPr>
            <a:r>
              <a:rPr lang="en-US" b="1" dirty="0" smtClean="0"/>
              <a:t>Objective</a:t>
            </a:r>
            <a:r>
              <a:rPr lang="en-US" dirty="0" smtClean="0"/>
              <a:t>: </a:t>
            </a:r>
            <a:r>
              <a:rPr lang="en-US" dirty="0"/>
              <a:t>facilitate discoverability and accessibility of ECV Products and space-born CDRs relevant for the CEOS Carbon Action via WGISS Interoperability Systems &amp; Standards (</a:t>
            </a:r>
            <a:r>
              <a:rPr lang="en-US" dirty="0" err="1"/>
              <a:t>FedEO</a:t>
            </a:r>
            <a:r>
              <a:rPr lang="en-US" dirty="0"/>
              <a:t>/CWIC/IDN, OpenSearch).</a:t>
            </a:r>
          </a:p>
          <a:p>
            <a:pPr marL="0" lvl="0" indent="0">
              <a:buNone/>
            </a:pPr>
            <a:endParaRPr lang="en-US" sz="1800" dirty="0" smtClean="0"/>
          </a:p>
          <a:p>
            <a:pPr marL="0" lvl="0" indent="0">
              <a:buNone/>
            </a:pPr>
            <a:r>
              <a:rPr lang="en-US" b="1" dirty="0" smtClean="0"/>
              <a:t>Approach</a:t>
            </a:r>
            <a:r>
              <a:rPr lang="en-US" dirty="0" smtClean="0"/>
              <a:t>: start from </a:t>
            </a:r>
            <a:r>
              <a:rPr lang="en-US" dirty="0" err="1" smtClean="0"/>
              <a:t>WGClimate</a:t>
            </a:r>
            <a:r>
              <a:rPr lang="en-US" dirty="0" smtClean="0"/>
              <a:t> ECV Inventory, assess what data records are already discoverable/accessible through WGISS systems, fill gaps.</a:t>
            </a:r>
          </a:p>
        </p:txBody>
      </p:sp>
      <p:sp>
        <p:nvSpPr>
          <p:cNvPr id="4" name="Content Placeholder 3"/>
          <p:cNvSpPr>
            <a:spLocks noGrp="1"/>
          </p:cNvSpPr>
          <p:nvPr>
            <p:ph sz="quarter" idx="11"/>
          </p:nvPr>
        </p:nvSpPr>
        <p:spPr>
          <a:xfrm>
            <a:off x="2057400" y="228600"/>
            <a:ext cx="5486400" cy="533400"/>
          </a:xfr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dirty="0" smtClean="0">
                <a:cs typeface="Arial Bold" panose="020B0704020202020204" pitchFamily="34" charset="0"/>
              </a:rPr>
              <a:t>Example of Actions Status</a:t>
            </a:r>
          </a:p>
          <a:p>
            <a:pPr marL="0" marR="0" lvl="0" indent="0" algn="ctr" defTabSz="914400" eaLnBrk="1" fontAlgn="auto" latinLnBrk="0" hangingPunct="1">
              <a:lnSpc>
                <a:spcPct val="100000"/>
              </a:lnSpc>
              <a:spcBef>
                <a:spcPts val="0"/>
              </a:spcBef>
              <a:spcAft>
                <a:spcPts val="0"/>
              </a:spcAft>
              <a:buClrTx/>
              <a:buSzTx/>
              <a:buFontTx/>
              <a:buNone/>
              <a:tabLst/>
              <a:defRPr/>
            </a:pPr>
            <a:r>
              <a:rPr lang="en-US" b="1" dirty="0" smtClean="0">
                <a:cs typeface="Arial Bold" panose="020B0704020202020204" pitchFamily="34" charset="0"/>
              </a:rPr>
              <a:t>DATA-9</a:t>
            </a:r>
            <a:endParaRPr lang="en-US" b="1" dirty="0">
              <a:cs typeface="Arial Bold" panose="020B0704020202020204" pitchFamily="34" charset="0"/>
            </a:endParaRPr>
          </a:p>
        </p:txBody>
      </p:sp>
      <p:sp>
        <p:nvSpPr>
          <p:cNvPr id="17" name="Oval 16"/>
          <p:cNvSpPr/>
          <p:nvPr/>
        </p:nvSpPr>
        <p:spPr>
          <a:xfrm>
            <a:off x="1701906" y="4224112"/>
            <a:ext cx="2377074" cy="20187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lnSpc>
                <a:spcPct val="50000"/>
              </a:lnSpc>
            </a:pPr>
            <a:endParaRPr lang="en-US" dirty="0"/>
          </a:p>
        </p:txBody>
      </p:sp>
      <p:sp>
        <p:nvSpPr>
          <p:cNvPr id="18" name="Oval 17"/>
          <p:cNvSpPr/>
          <p:nvPr/>
        </p:nvSpPr>
        <p:spPr>
          <a:xfrm>
            <a:off x="4078979" y="4224112"/>
            <a:ext cx="2263104" cy="20187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a:t>417</a:t>
            </a:r>
          </a:p>
        </p:txBody>
      </p:sp>
      <p:sp>
        <p:nvSpPr>
          <p:cNvPr id="19" name="TextBox 18"/>
          <p:cNvSpPr txBox="1"/>
          <p:nvPr/>
        </p:nvSpPr>
        <p:spPr>
          <a:xfrm>
            <a:off x="30615" y="4724854"/>
            <a:ext cx="2033268" cy="923330"/>
          </a:xfrm>
          <a:prstGeom prst="rect">
            <a:avLst/>
          </a:prstGeom>
          <a:noFill/>
        </p:spPr>
        <p:txBody>
          <a:bodyPr wrap="square" rtlCol="0">
            <a:spAutoFit/>
          </a:bodyPr>
          <a:lstStyle/>
          <a:p>
            <a:r>
              <a:rPr lang="en-US" b="1" dirty="0"/>
              <a:t>913 ECV </a:t>
            </a:r>
            <a:r>
              <a:rPr lang="en-US" b="1" dirty="0" smtClean="0"/>
              <a:t>Data Records considered</a:t>
            </a:r>
            <a:endParaRPr lang="en-US" b="1" dirty="0"/>
          </a:p>
        </p:txBody>
      </p:sp>
      <p:sp>
        <p:nvSpPr>
          <p:cNvPr id="20" name="Oval 19"/>
          <p:cNvSpPr/>
          <p:nvPr/>
        </p:nvSpPr>
        <p:spPr>
          <a:xfrm>
            <a:off x="2434565" y="4795101"/>
            <a:ext cx="1607806" cy="1339844"/>
          </a:xfrm>
          <a:prstGeom prst="ellipse">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288 in IDN via CWIC</a:t>
            </a:r>
          </a:p>
        </p:txBody>
      </p:sp>
      <p:sp>
        <p:nvSpPr>
          <p:cNvPr id="21" name="TextBox 20"/>
          <p:cNvSpPr txBox="1"/>
          <p:nvPr/>
        </p:nvSpPr>
        <p:spPr>
          <a:xfrm>
            <a:off x="2157782" y="4105052"/>
            <a:ext cx="1519842" cy="646331"/>
          </a:xfrm>
          <a:prstGeom prst="rect">
            <a:avLst/>
          </a:prstGeom>
          <a:noFill/>
        </p:spPr>
        <p:txBody>
          <a:bodyPr wrap="none" rtlCol="0">
            <a:spAutoFit/>
          </a:bodyPr>
          <a:lstStyle/>
          <a:p>
            <a:r>
              <a:rPr lang="en-US" b="1" dirty="0"/>
              <a:t>CURRENT ECV</a:t>
            </a:r>
          </a:p>
          <a:p>
            <a:endParaRPr lang="en-US" b="1" dirty="0"/>
          </a:p>
        </p:txBody>
      </p:sp>
      <p:sp>
        <p:nvSpPr>
          <p:cNvPr id="22" name="TextBox 21"/>
          <p:cNvSpPr txBox="1"/>
          <p:nvPr/>
        </p:nvSpPr>
        <p:spPr>
          <a:xfrm>
            <a:off x="4411239" y="4248940"/>
            <a:ext cx="1843684" cy="646331"/>
          </a:xfrm>
          <a:prstGeom prst="rect">
            <a:avLst/>
          </a:prstGeom>
          <a:noFill/>
        </p:spPr>
        <p:txBody>
          <a:bodyPr wrap="square" rtlCol="0">
            <a:spAutoFit/>
          </a:bodyPr>
          <a:lstStyle/>
          <a:p>
            <a:pPr algn="ctr"/>
            <a:r>
              <a:rPr lang="en-US" b="1" dirty="0"/>
              <a:t>FUTURE ECV</a:t>
            </a:r>
          </a:p>
          <a:p>
            <a:endParaRPr lang="en-US" b="1" dirty="0"/>
          </a:p>
        </p:txBody>
      </p:sp>
      <p:sp>
        <p:nvSpPr>
          <p:cNvPr id="23" name="TextBox 22"/>
          <p:cNvSpPr txBox="1"/>
          <p:nvPr/>
        </p:nvSpPr>
        <p:spPr>
          <a:xfrm>
            <a:off x="2157782" y="4383854"/>
            <a:ext cx="1559855" cy="369332"/>
          </a:xfrm>
          <a:prstGeom prst="rect">
            <a:avLst/>
          </a:prstGeom>
          <a:noFill/>
        </p:spPr>
        <p:txBody>
          <a:bodyPr wrap="none" rtlCol="0">
            <a:spAutoFit/>
          </a:bodyPr>
          <a:lstStyle/>
          <a:p>
            <a:r>
              <a:rPr lang="en-US" b="1" dirty="0">
                <a:solidFill>
                  <a:schemeClr val="bg1"/>
                </a:solidFill>
              </a:rPr>
              <a:t>204 not in IDN</a:t>
            </a:r>
          </a:p>
        </p:txBody>
      </p:sp>
      <p:grpSp>
        <p:nvGrpSpPr>
          <p:cNvPr id="24" name="Group 23"/>
          <p:cNvGrpSpPr/>
          <p:nvPr/>
        </p:nvGrpSpPr>
        <p:grpSpPr>
          <a:xfrm>
            <a:off x="1668908" y="4697420"/>
            <a:ext cx="820606" cy="850188"/>
            <a:chOff x="7294034" y="3663027"/>
            <a:chExt cx="914400" cy="914400"/>
          </a:xfrm>
        </p:grpSpPr>
        <p:sp>
          <p:nvSpPr>
            <p:cNvPr id="25" name="Oval 24"/>
            <p:cNvSpPr/>
            <p:nvPr/>
          </p:nvSpPr>
          <p:spPr>
            <a:xfrm>
              <a:off x="7294034" y="3663027"/>
              <a:ext cx="914400" cy="914400"/>
            </a:xfrm>
            <a:prstGeom prst="ellipse">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7377152" y="3759746"/>
              <a:ext cx="681992" cy="794453"/>
            </a:xfrm>
            <a:prstGeom prst="rect">
              <a:avLst/>
            </a:prstGeom>
            <a:noFill/>
          </p:spPr>
          <p:txBody>
            <a:bodyPr wrap="square" rtlCol="0">
              <a:spAutoFit/>
            </a:bodyPr>
            <a:lstStyle/>
            <a:p>
              <a:pPr algn="ctr"/>
              <a:r>
                <a:rPr lang="en-US" sz="1050" b="1" dirty="0">
                  <a:solidFill>
                    <a:schemeClr val="bg1"/>
                  </a:solidFill>
                </a:rPr>
                <a:t>4 in IDN via CNES</a:t>
              </a:r>
            </a:p>
          </p:txBody>
        </p:sp>
      </p:grpSp>
      <p:sp>
        <p:nvSpPr>
          <p:cNvPr id="27" name="TextBox 26"/>
          <p:cNvSpPr txBox="1"/>
          <p:nvPr/>
        </p:nvSpPr>
        <p:spPr>
          <a:xfrm>
            <a:off x="6942811" y="4538305"/>
            <a:ext cx="2033268" cy="1200329"/>
          </a:xfrm>
          <a:prstGeom prst="rect">
            <a:avLst/>
          </a:prstGeom>
          <a:noFill/>
        </p:spPr>
        <p:txBody>
          <a:bodyPr wrap="square" rtlCol="0">
            <a:spAutoFit/>
          </a:bodyPr>
          <a:lstStyle/>
          <a:p>
            <a:r>
              <a:rPr lang="en-US" b="1" dirty="0" smtClean="0"/>
              <a:t>Providers being contacted for registration in IDN</a:t>
            </a:r>
            <a:endParaRPr lang="en-US" b="1" dirty="0"/>
          </a:p>
        </p:txBody>
      </p:sp>
    </p:spTree>
    <p:extLst>
      <p:ext uri="{BB962C8B-B14F-4D97-AF65-F5344CB8AC3E}">
        <p14:creationId xmlns:p14="http://schemas.microsoft.com/office/powerpoint/2010/main" val="192569835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184150"/>
            <a:ext cx="5068128" cy="501650"/>
          </a:xfrm>
        </p:spPr>
        <p:txBody>
          <a:bodyPr/>
          <a:lstStyle/>
          <a:p>
            <a:pPr lvl="0" algn="ctr">
              <a:spcBef>
                <a:spcPts val="500"/>
              </a:spcBef>
              <a:buSzPct val="100000"/>
            </a:pPr>
            <a:r>
              <a:rPr lang="en-US" sz="2400" b="1" dirty="0">
                <a:latin typeface="+mj-lt"/>
                <a:cs typeface="Arial Bold" panose="020B0704020202020204" pitchFamily="34" charset="0"/>
              </a:rPr>
              <a:t>Example of Actions Status</a:t>
            </a:r>
            <a:br>
              <a:rPr lang="en-US" sz="2400" b="1" dirty="0">
                <a:latin typeface="+mj-lt"/>
                <a:cs typeface="Arial Bold" panose="020B0704020202020204" pitchFamily="34" charset="0"/>
              </a:rPr>
            </a:br>
            <a:r>
              <a:rPr lang="en-US" sz="2400" b="1" dirty="0" smtClean="0">
                <a:latin typeface="+mj-lt"/>
                <a:cs typeface="Arial Bold" panose="020B0704020202020204" pitchFamily="34" charset="0"/>
              </a:rPr>
              <a:t>CARB-15</a:t>
            </a:r>
            <a:endParaRPr lang="en-US" sz="2400" b="1" dirty="0">
              <a:solidFill>
                <a:schemeClr val="bg1"/>
              </a:solidFill>
              <a:latin typeface="+mj-lt"/>
            </a:endParaRPr>
          </a:p>
        </p:txBody>
      </p:sp>
      <p:pic>
        <p:nvPicPr>
          <p:cNvPr id="28674" name="Picture 2"/>
          <p:cNvPicPr>
            <a:picLocks noChangeAspect="1" noChangeArrowheads="1"/>
          </p:cNvPicPr>
          <p:nvPr/>
        </p:nvPicPr>
        <p:blipFill>
          <a:blip r:embed="rId3"/>
          <a:srcRect/>
          <a:stretch>
            <a:fillRect/>
          </a:stretch>
        </p:blipFill>
        <p:spPr bwMode="auto">
          <a:xfrm>
            <a:off x="237253" y="1387034"/>
            <a:ext cx="8716126" cy="4999315"/>
          </a:xfrm>
          <a:prstGeom prst="rect">
            <a:avLst/>
          </a:prstGeom>
          <a:noFill/>
          <a:ln w="9525">
            <a:noFill/>
            <a:miter lim="800000"/>
            <a:headEnd/>
            <a:tailEnd/>
          </a:ln>
        </p:spPr>
      </p:pic>
    </p:spTree>
    <p:extLst>
      <p:ext uri="{BB962C8B-B14F-4D97-AF65-F5344CB8AC3E}">
        <p14:creationId xmlns:p14="http://schemas.microsoft.com/office/powerpoint/2010/main" val="385062613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EA59182-9008-FF4C-97EB-CF4B82922312}"/>
              </a:ext>
            </a:extLst>
          </p:cNvPr>
          <p:cNvSpPr>
            <a:spLocks noGrp="1"/>
          </p:cNvSpPr>
          <p:nvPr>
            <p:ph sz="quarter" idx="10"/>
          </p:nvPr>
        </p:nvSpPr>
        <p:spPr>
          <a:xfrm>
            <a:off x="152400" y="1295400"/>
            <a:ext cx="8839200" cy="5257800"/>
          </a:xfrm>
        </p:spPr>
        <p:txBody>
          <a:bodyPr/>
          <a:lstStyle/>
          <a:p>
            <a:pPr>
              <a:spcBef>
                <a:spcPts val="600"/>
              </a:spcBef>
            </a:pPr>
            <a:r>
              <a:rPr lang="en-US" sz="2400" b="1" u="sng" dirty="0"/>
              <a:t>CEOS Carbon </a:t>
            </a:r>
            <a:r>
              <a:rPr lang="en-US" sz="2400" b="1" u="sng" dirty="0" smtClean="0"/>
              <a:t>Team</a:t>
            </a:r>
            <a:r>
              <a:rPr lang="en-US" sz="2400" b="1" dirty="0" smtClean="0"/>
              <a:t> - </a:t>
            </a:r>
            <a:r>
              <a:rPr lang="en-US" b="1" dirty="0" smtClean="0"/>
              <a:t>Ongoing</a:t>
            </a:r>
            <a:r>
              <a:rPr lang="en-US" dirty="0" smtClean="0"/>
              <a:t> </a:t>
            </a:r>
            <a:r>
              <a:rPr lang="en-US" dirty="0"/>
              <a:t>development of prototype Carbon Portal</a:t>
            </a:r>
          </a:p>
          <a:p>
            <a:pPr lvl="0">
              <a:spcBef>
                <a:spcPts val="600"/>
              </a:spcBef>
            </a:pPr>
            <a:endParaRPr lang="en-AU" sz="1200" b="1" u="sng" dirty="0"/>
          </a:p>
          <a:p>
            <a:pPr>
              <a:spcBef>
                <a:spcPts val="600"/>
              </a:spcBef>
            </a:pPr>
            <a:r>
              <a:rPr lang="en-AU" sz="2400" b="1" u="sng" dirty="0" err="1" smtClean="0"/>
              <a:t>WGClimate</a:t>
            </a:r>
            <a:r>
              <a:rPr lang="en-AU" sz="2400" dirty="0" smtClean="0"/>
              <a:t> - </a:t>
            </a:r>
            <a:r>
              <a:rPr lang="en-AU" b="1" dirty="0" smtClean="0"/>
              <a:t>Ongoing</a:t>
            </a:r>
            <a:r>
              <a:rPr lang="en-AU" dirty="0" smtClean="0"/>
              <a:t> </a:t>
            </a:r>
            <a:r>
              <a:rPr lang="en-AU" dirty="0"/>
              <a:t>review of </a:t>
            </a:r>
            <a:r>
              <a:rPr lang="en-AU" b="1" i="1" dirty="0"/>
              <a:t>ECV inventory </a:t>
            </a:r>
            <a:r>
              <a:rPr lang="en-AU" dirty="0"/>
              <a:t>to ensure CDRs access through WGISS Connected Data Assets Infrastructure</a:t>
            </a:r>
          </a:p>
          <a:p>
            <a:pPr lvl="0">
              <a:spcBef>
                <a:spcPts val="600"/>
              </a:spcBef>
            </a:pPr>
            <a:endParaRPr lang="en-AU" sz="1200" b="1" u="sng" dirty="0" smtClean="0"/>
          </a:p>
          <a:p>
            <a:pPr lvl="0">
              <a:spcBef>
                <a:spcPts val="600"/>
              </a:spcBef>
            </a:pPr>
            <a:r>
              <a:rPr lang="en-AU" sz="2400" b="1" u="sng" dirty="0" err="1" smtClean="0"/>
              <a:t>WGDisasters</a:t>
            </a:r>
            <a:r>
              <a:rPr lang="en-AU" sz="2400" b="1" dirty="0" smtClean="0"/>
              <a:t> </a:t>
            </a:r>
            <a:r>
              <a:rPr lang="mr-IN" sz="2400" b="1" dirty="0" smtClean="0"/>
              <a:t>–</a:t>
            </a:r>
            <a:r>
              <a:rPr lang="en-AU" sz="2400" b="1" dirty="0" smtClean="0"/>
              <a:t> </a:t>
            </a:r>
            <a:r>
              <a:rPr lang="en-AU" b="1" dirty="0" smtClean="0"/>
              <a:t>Opportunities</a:t>
            </a:r>
            <a:r>
              <a:rPr lang="en-AU" dirty="0"/>
              <a:t>:</a:t>
            </a:r>
            <a:r>
              <a:rPr lang="en-AU" dirty="0" smtClean="0"/>
              <a:t> Generic Recovery </a:t>
            </a:r>
            <a:r>
              <a:rPr lang="en-AU" dirty="0"/>
              <a:t>Observatory (RO),</a:t>
            </a:r>
            <a:r>
              <a:rPr lang="en-AU" sz="1400" dirty="0"/>
              <a:t> </a:t>
            </a:r>
            <a:r>
              <a:rPr lang="en-AU" dirty="0"/>
              <a:t>Disaster Risk Management (DRM) </a:t>
            </a:r>
            <a:r>
              <a:rPr lang="en-AU" dirty="0" smtClean="0"/>
              <a:t>Demonstrators</a:t>
            </a:r>
            <a:endParaRPr lang="en-AU" sz="1800" b="1" u="sng" dirty="0"/>
          </a:p>
          <a:p>
            <a:pPr>
              <a:spcBef>
                <a:spcPts val="600"/>
              </a:spcBef>
            </a:pPr>
            <a:endParaRPr lang="en-AU" sz="1200" b="1" u="sng" dirty="0"/>
          </a:p>
          <a:p>
            <a:pPr>
              <a:spcBef>
                <a:spcPts val="600"/>
              </a:spcBef>
            </a:pPr>
            <a:r>
              <a:rPr lang="en-AU" sz="2400" b="1" u="sng" dirty="0" err="1"/>
              <a:t>WGCapD</a:t>
            </a:r>
            <a:endParaRPr lang="en-AU" sz="2400" b="1" u="sng" dirty="0"/>
          </a:p>
          <a:p>
            <a:pPr lvl="1">
              <a:spcBef>
                <a:spcPts val="600"/>
              </a:spcBef>
            </a:pPr>
            <a:r>
              <a:rPr lang="en-US" b="1" dirty="0"/>
              <a:t>Ongoing</a:t>
            </a:r>
            <a:r>
              <a:rPr lang="en-US" dirty="0"/>
              <a:t>: WGISS Technology webinars publicized through </a:t>
            </a:r>
            <a:r>
              <a:rPr lang="en-US" dirty="0" err="1"/>
              <a:t>WGCapD</a:t>
            </a:r>
            <a:endParaRPr lang="en-US" dirty="0"/>
          </a:p>
          <a:p>
            <a:pPr lvl="1">
              <a:spcBef>
                <a:spcPts val="600"/>
              </a:spcBef>
            </a:pPr>
            <a:r>
              <a:rPr lang="en-AU" b="1" dirty="0"/>
              <a:t>Opportunities</a:t>
            </a:r>
            <a:r>
              <a:rPr lang="en-AU" dirty="0"/>
              <a:t>: </a:t>
            </a:r>
            <a:r>
              <a:rPr lang="en-US" dirty="0"/>
              <a:t>promote awareness on FDA through </a:t>
            </a:r>
            <a:r>
              <a:rPr lang="en-US" dirty="0" err="1"/>
              <a:t>WGCapD</a:t>
            </a:r>
            <a:r>
              <a:rPr lang="en-US" dirty="0"/>
              <a:t> (</a:t>
            </a:r>
            <a:r>
              <a:rPr lang="en-US" b="1" dirty="0"/>
              <a:t>FDA-5)</a:t>
            </a:r>
            <a:r>
              <a:rPr lang="en-US" dirty="0"/>
              <a:t>, storing </a:t>
            </a:r>
            <a:r>
              <a:rPr lang="en-US" dirty="0" err="1"/>
              <a:t>WGCapD</a:t>
            </a:r>
            <a:r>
              <a:rPr lang="en-US" dirty="0"/>
              <a:t> training material / documentation on WGISS Web site, explore joint discovery of data and associated information</a:t>
            </a:r>
          </a:p>
        </p:txBody>
      </p:sp>
      <p:sp>
        <p:nvSpPr>
          <p:cNvPr id="4" name="Content Placeholder 3">
            <a:extLst>
              <a:ext uri="{FF2B5EF4-FFF2-40B4-BE49-F238E27FC236}">
                <a16:creationId xmlns:a16="http://schemas.microsoft.com/office/drawing/2014/main" xmlns="" id="{78B163B6-507E-8640-AEF5-099E562E0219}"/>
              </a:ext>
            </a:extLst>
          </p:cNvPr>
          <p:cNvSpPr>
            <a:spLocks noGrp="1"/>
          </p:cNvSpPr>
          <p:nvPr>
            <p:ph sz="quarter" idx="11"/>
          </p:nvPr>
        </p:nvSpPr>
        <p:spPr>
          <a:xfrm>
            <a:off x="2209800" y="228600"/>
            <a:ext cx="4953000" cy="533400"/>
          </a:xfrm>
        </p:spPr>
        <p:txBody>
          <a:bodyPr/>
          <a:lstStyle/>
          <a:p>
            <a:pPr algn="ctr"/>
            <a:r>
              <a:rPr lang="en-US" b="1" dirty="0" smtClean="0"/>
              <a:t>Cooperation with other groups</a:t>
            </a:r>
            <a:endParaRPr lang="en-US" b="1" dirty="0"/>
          </a:p>
        </p:txBody>
      </p:sp>
    </p:spTree>
    <p:extLst>
      <p:ext uri="{BB962C8B-B14F-4D97-AF65-F5344CB8AC3E}">
        <p14:creationId xmlns:p14="http://schemas.microsoft.com/office/powerpoint/2010/main" val="42636338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5486400" cy="609600"/>
          </a:xfrm>
        </p:spPr>
        <p:txBody>
          <a:bodyPr/>
          <a:lstStyle/>
          <a:p>
            <a:pPr algn="ctr"/>
            <a:r>
              <a:rPr lang="en-US" sz="2400" b="1" dirty="0">
                <a:latin typeface="Helvetica"/>
                <a:cs typeface="Helvetica"/>
              </a:rPr>
              <a:t>Cooperation with </a:t>
            </a:r>
            <a:r>
              <a:rPr lang="en-US" sz="2400" b="1" dirty="0" smtClean="0">
                <a:latin typeface="Helvetica"/>
                <a:cs typeface="Helvetica"/>
              </a:rPr>
              <a:t>other groups</a:t>
            </a:r>
            <a:r>
              <a:rPr lang="en-US" sz="2400" b="1" dirty="0">
                <a:latin typeface="Helvetica"/>
                <a:cs typeface="Helvetica"/>
              </a:rPr>
              <a:t>: WGISS-WGCV Joint </a:t>
            </a:r>
            <a:r>
              <a:rPr lang="en-US" sz="2400" b="1" dirty="0" smtClean="0">
                <a:latin typeface="Helvetica"/>
                <a:cs typeface="Helvetica"/>
              </a:rPr>
              <a:t>Session</a:t>
            </a:r>
            <a:endParaRPr lang="en-US" sz="2400" b="1" dirty="0">
              <a:latin typeface="Helvetica"/>
              <a:cs typeface="Helvetica"/>
            </a:endParaRPr>
          </a:p>
        </p:txBody>
      </p:sp>
      <p:sp>
        <p:nvSpPr>
          <p:cNvPr id="3" name="Content Placeholder 2"/>
          <p:cNvSpPr>
            <a:spLocks noGrp="1"/>
          </p:cNvSpPr>
          <p:nvPr>
            <p:ph idx="1"/>
          </p:nvPr>
        </p:nvSpPr>
        <p:spPr>
          <a:xfrm>
            <a:off x="152400" y="2133600"/>
            <a:ext cx="4343400" cy="1600200"/>
          </a:xfrm>
        </p:spPr>
        <p:txBody>
          <a:bodyPr/>
          <a:lstStyle/>
          <a:p>
            <a:pPr marL="457200" indent="-457200">
              <a:buFont typeface="+mj-lt"/>
              <a:buAutoNum type="arabicPeriod"/>
            </a:pPr>
            <a:r>
              <a:rPr lang="en-CA" sz="1800" b="1" dirty="0"/>
              <a:t>Data Formats and Interoperability in the framework of FDA	</a:t>
            </a:r>
            <a:endParaRPr lang="en-GB" sz="1800" dirty="0"/>
          </a:p>
          <a:p>
            <a:pPr marL="457200" indent="-457200">
              <a:buFont typeface="+mj-lt"/>
              <a:buAutoNum type="arabicPeriod"/>
            </a:pPr>
            <a:r>
              <a:rPr lang="en-GB" sz="1800" b="1" dirty="0"/>
              <a:t>Quality Indicators in Discovery </a:t>
            </a:r>
            <a:r>
              <a:rPr lang="en-GB" sz="1800" b="1" dirty="0" smtClean="0"/>
              <a:t>Metadata</a:t>
            </a:r>
            <a:endParaRPr lang="en-GB" sz="1800" b="1" dirty="0"/>
          </a:p>
        </p:txBody>
      </p:sp>
      <p:sp>
        <p:nvSpPr>
          <p:cNvPr id="4" name="Content Placeholder 2">
            <a:extLst>
              <a:ext uri="{FF2B5EF4-FFF2-40B4-BE49-F238E27FC236}">
                <a16:creationId xmlns:a16="http://schemas.microsoft.com/office/drawing/2014/main" xmlns="" id="{39417E36-603B-6C48-A80A-3AF31A89E683}"/>
              </a:ext>
            </a:extLst>
          </p:cNvPr>
          <p:cNvSpPr txBox="1">
            <a:spLocks/>
          </p:cNvSpPr>
          <p:nvPr/>
        </p:nvSpPr>
        <p:spPr>
          <a:xfrm>
            <a:off x="152400" y="1219200"/>
            <a:ext cx="8839200" cy="9144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defTabSz="914400">
              <a:spcBef>
                <a:spcPts val="1100"/>
              </a:spcBef>
              <a:buNone/>
            </a:pPr>
            <a:r>
              <a:rPr lang="en-US" dirty="0">
                <a:latin typeface="+mj-lt"/>
                <a:cs typeface="Arial" panose="020B0604020202020204" pitchFamily="34" charset="0"/>
              </a:rPr>
              <a:t>Four </a:t>
            </a:r>
            <a:r>
              <a:rPr lang="en-US" dirty="0" smtClean="0">
                <a:latin typeface="+mj-lt"/>
                <a:cs typeface="Arial" panose="020B0604020202020204" pitchFamily="34" charset="0"/>
              </a:rPr>
              <a:t>topics </a:t>
            </a:r>
            <a:r>
              <a:rPr lang="en-US" dirty="0">
                <a:latin typeface="+mj-lt"/>
                <a:cs typeface="Arial" panose="020B0604020202020204" pitchFamily="34" charset="0"/>
              </a:rPr>
              <a:t>discussed </a:t>
            </a:r>
            <a:r>
              <a:rPr lang="en-US" dirty="0" smtClean="0">
                <a:latin typeface="+mj-lt"/>
                <a:cs typeface="Arial" panose="020B0604020202020204" pitchFamily="34" charset="0"/>
              </a:rPr>
              <a:t>and follow-up actions defined during joint meeting held on April 9-10</a:t>
            </a:r>
            <a:endParaRPr lang="en-US" dirty="0">
              <a:latin typeface="+mj-lt"/>
              <a:cs typeface="Arial" panose="020B0604020202020204" pitchFamily="34" charset="0"/>
            </a:endParaRPr>
          </a:p>
        </p:txBody>
      </p:sp>
      <p:pic>
        <p:nvPicPr>
          <p:cNvPr id="5" name="Picture 4"/>
          <p:cNvPicPr>
            <a:picLocks noChangeAspect="1"/>
          </p:cNvPicPr>
          <p:nvPr/>
        </p:nvPicPr>
        <p:blipFill>
          <a:blip r:embed="rId2"/>
          <a:stretch>
            <a:fillRect/>
          </a:stretch>
        </p:blipFill>
        <p:spPr>
          <a:xfrm>
            <a:off x="1600200" y="3581400"/>
            <a:ext cx="5867400" cy="3024549"/>
          </a:xfrm>
          <a:prstGeom prst="rect">
            <a:avLst/>
          </a:prstGeom>
        </p:spPr>
      </p:pic>
      <p:sp>
        <p:nvSpPr>
          <p:cNvPr id="6" name="Content Placeholder 2"/>
          <p:cNvSpPr txBox="1">
            <a:spLocks/>
          </p:cNvSpPr>
          <p:nvPr/>
        </p:nvSpPr>
        <p:spPr>
          <a:xfrm>
            <a:off x="4572000" y="2133600"/>
            <a:ext cx="4419600" cy="16764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a:buFont typeface="+mj-lt"/>
              <a:buAutoNum type="arabicPeriod" startAt="3"/>
            </a:pPr>
            <a:r>
              <a:rPr lang="en-GB" sz="1800" b="1" dirty="0" smtClean="0"/>
              <a:t>CEOS Data Cubes and CEOS Test Sites Data Access in support of WGCV Activities</a:t>
            </a:r>
          </a:p>
          <a:p>
            <a:pPr>
              <a:buFont typeface="+mj-lt"/>
              <a:buAutoNum type="arabicPeriod" startAt="3"/>
            </a:pPr>
            <a:r>
              <a:rPr lang="en-GB" sz="1800" b="1" dirty="0" smtClean="0"/>
              <a:t>Standardization and Best Practices</a:t>
            </a:r>
            <a:endParaRPr lang="en-GB" sz="1800" b="1" dirty="0"/>
          </a:p>
        </p:txBody>
      </p:sp>
    </p:spTree>
    <p:extLst>
      <p:ext uri="{BB962C8B-B14F-4D97-AF65-F5344CB8AC3E}">
        <p14:creationId xmlns:p14="http://schemas.microsoft.com/office/powerpoint/2010/main" val="302143246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48592" y="1143000"/>
            <a:ext cx="8872261" cy="5441096"/>
          </a:xfrm>
        </p:spPr>
        <p:txBody>
          <a:bodyPr/>
          <a:lstStyle/>
          <a:p>
            <a:pPr>
              <a:spcBef>
                <a:spcPts val="600"/>
              </a:spcBef>
            </a:pPr>
            <a:r>
              <a:rPr lang="en-US" sz="2400" b="1" dirty="0" smtClean="0"/>
              <a:t>SEO</a:t>
            </a:r>
            <a:r>
              <a:rPr lang="en-US" sz="2400" b="1" dirty="0"/>
              <a:t> </a:t>
            </a:r>
            <a:r>
              <a:rPr lang="en-US" sz="2400" b="1" dirty="0" smtClean="0"/>
              <a:t>- </a:t>
            </a:r>
            <a:r>
              <a:rPr lang="en-US" b="1" dirty="0" smtClean="0"/>
              <a:t>Ongoing:</a:t>
            </a:r>
            <a:r>
              <a:rPr lang="en-US" dirty="0" smtClean="0"/>
              <a:t> COVE </a:t>
            </a:r>
            <a:r>
              <a:rPr lang="en-US" dirty="0"/>
              <a:t>tool </a:t>
            </a:r>
            <a:r>
              <a:rPr lang="en-US" dirty="0" smtClean="0"/>
              <a:t>harvesting metadata from WGISS </a:t>
            </a:r>
            <a:r>
              <a:rPr lang="en-US" dirty="0"/>
              <a:t>Connected Data Assets </a:t>
            </a:r>
            <a:r>
              <a:rPr lang="en-US" dirty="0" smtClean="0"/>
              <a:t>Infrastructure</a:t>
            </a:r>
          </a:p>
          <a:p>
            <a:pPr marL="0" lvl="0" indent="0">
              <a:spcBef>
                <a:spcPts val="600"/>
              </a:spcBef>
              <a:buNone/>
            </a:pPr>
            <a:endParaRPr lang="en-US" sz="1200" b="1" dirty="0" smtClean="0"/>
          </a:p>
          <a:p>
            <a:pPr lvl="0">
              <a:spcBef>
                <a:spcPts val="600"/>
              </a:spcBef>
            </a:pPr>
            <a:r>
              <a:rPr lang="en-US" sz="2400" b="1" dirty="0" smtClean="0"/>
              <a:t>Virtual Constellations</a:t>
            </a:r>
            <a:r>
              <a:rPr lang="en-US" sz="2400" dirty="0"/>
              <a:t> </a:t>
            </a:r>
            <a:r>
              <a:rPr lang="en-US" sz="2400" dirty="0" smtClean="0"/>
              <a:t>- </a:t>
            </a:r>
            <a:r>
              <a:rPr lang="en-US" b="1" dirty="0" smtClean="0"/>
              <a:t>Opportunities</a:t>
            </a:r>
            <a:r>
              <a:rPr lang="en-US" dirty="0" smtClean="0"/>
              <a:t>: being </a:t>
            </a:r>
            <a:r>
              <a:rPr lang="en-US" dirty="0"/>
              <a:t>addressed at SIT-</a:t>
            </a:r>
            <a:r>
              <a:rPr lang="en-US" dirty="0" smtClean="0"/>
              <a:t>33</a:t>
            </a:r>
          </a:p>
          <a:p>
            <a:pPr marL="0" indent="0">
              <a:spcBef>
                <a:spcPts val="600"/>
              </a:spcBef>
              <a:buNone/>
            </a:pPr>
            <a:endParaRPr lang="en-US" sz="1200" b="1" dirty="0" smtClean="0"/>
          </a:p>
          <a:p>
            <a:pPr>
              <a:spcBef>
                <a:spcPts val="600"/>
              </a:spcBef>
            </a:pPr>
            <a:r>
              <a:rPr lang="en-US" sz="2400" b="1" dirty="0" smtClean="0"/>
              <a:t>Others:</a:t>
            </a:r>
          </a:p>
          <a:p>
            <a:pPr lvl="1">
              <a:spcBef>
                <a:spcPts val="600"/>
              </a:spcBef>
            </a:pPr>
            <a:r>
              <a:rPr lang="en-US" sz="2400" b="1" dirty="0" smtClean="0"/>
              <a:t>GEO</a:t>
            </a:r>
            <a:r>
              <a:rPr lang="en-US" sz="2400" dirty="0"/>
              <a:t> </a:t>
            </a:r>
            <a:r>
              <a:rPr lang="en-US" sz="2400" dirty="0" smtClean="0"/>
              <a:t>- </a:t>
            </a:r>
            <a:r>
              <a:rPr lang="en-US" b="1" dirty="0" smtClean="0"/>
              <a:t>Ongoing: </a:t>
            </a:r>
            <a:r>
              <a:rPr lang="en-US" dirty="0" smtClean="0"/>
              <a:t>WGISS contributing to GEOSS-EVOLVE initiative in the GEO 2017-19 Work Plan, participation &amp; support to GEOSS Data Providers Workshops (e.g. “User Metrics” session at upcoming 3</a:t>
            </a:r>
            <a:r>
              <a:rPr lang="en-US" baseline="30000" dirty="0" smtClean="0"/>
              <a:t>rd</a:t>
            </a:r>
            <a:r>
              <a:rPr lang="en-US" dirty="0" smtClean="0"/>
              <a:t> </a:t>
            </a:r>
            <a:r>
              <a:rPr lang="en-US" dirty="0"/>
              <a:t>GEOSS Data Providers </a:t>
            </a:r>
            <a:r>
              <a:rPr lang="en-US" dirty="0" smtClean="0"/>
              <a:t>Workshop)</a:t>
            </a:r>
          </a:p>
          <a:p>
            <a:pPr lvl="1">
              <a:spcBef>
                <a:spcPts val="600"/>
              </a:spcBef>
            </a:pPr>
            <a:r>
              <a:rPr lang="en-US" sz="2400" b="1" dirty="0" smtClean="0"/>
              <a:t>CGMS </a:t>
            </a:r>
            <a:r>
              <a:rPr lang="en-US" b="1" dirty="0"/>
              <a:t>-</a:t>
            </a:r>
            <a:r>
              <a:rPr lang="en-US" b="1" dirty="0" smtClean="0"/>
              <a:t> Ongoing: </a:t>
            </a:r>
            <a:r>
              <a:rPr lang="en-US" dirty="0" smtClean="0"/>
              <a:t>Working </a:t>
            </a:r>
            <a:r>
              <a:rPr lang="en-US" dirty="0"/>
              <a:t>Group (WG) IV Global Data </a:t>
            </a:r>
            <a:r>
              <a:rPr lang="en-US" dirty="0" smtClean="0"/>
              <a:t>Dissemination</a:t>
            </a:r>
            <a:endParaRPr lang="en-US" b="1" dirty="0"/>
          </a:p>
          <a:p>
            <a:pPr lvl="1">
              <a:spcBef>
                <a:spcPts val="600"/>
              </a:spcBef>
            </a:pPr>
            <a:r>
              <a:rPr lang="en-US" sz="2400" b="1" dirty="0"/>
              <a:t>ESIP </a:t>
            </a:r>
            <a:r>
              <a:rPr lang="en-US" sz="2400" b="1" dirty="0" smtClean="0"/>
              <a:t>-</a:t>
            </a:r>
            <a:r>
              <a:rPr lang="en-US" b="1" dirty="0" smtClean="0"/>
              <a:t> </a:t>
            </a:r>
            <a:r>
              <a:rPr lang="en-US" b="1" dirty="0"/>
              <a:t>Ongoing: </a:t>
            </a:r>
            <a:r>
              <a:rPr lang="en-US" dirty="0" smtClean="0"/>
              <a:t>exchange of information and best practices on data stewardship</a:t>
            </a:r>
            <a:endParaRPr lang="en-US" dirty="0"/>
          </a:p>
          <a:p>
            <a:pPr lvl="1">
              <a:spcBef>
                <a:spcPts val="600"/>
              </a:spcBef>
            </a:pPr>
            <a:endParaRPr lang="en-US" sz="2400" b="1" dirty="0"/>
          </a:p>
        </p:txBody>
      </p:sp>
      <p:sp>
        <p:nvSpPr>
          <p:cNvPr id="3" name="Content Placeholder 2"/>
          <p:cNvSpPr>
            <a:spLocks noGrp="1"/>
          </p:cNvSpPr>
          <p:nvPr>
            <p:ph sz="quarter" idx="11"/>
          </p:nvPr>
        </p:nvSpPr>
        <p:spPr>
          <a:xfrm>
            <a:off x="1981200" y="221708"/>
            <a:ext cx="5444152" cy="533400"/>
          </a:xfrm>
        </p:spPr>
        <p:txBody>
          <a:bodyPr/>
          <a:lstStyle/>
          <a:p>
            <a:pPr algn="ctr"/>
            <a:r>
              <a:rPr lang="en-US" b="1" dirty="0" smtClean="0"/>
              <a:t>Cooperation with other </a:t>
            </a:r>
            <a:r>
              <a:rPr lang="en-US" b="1" dirty="0"/>
              <a:t>g</a:t>
            </a:r>
            <a:r>
              <a:rPr lang="en-US" b="1" dirty="0" smtClean="0"/>
              <a:t>roups</a:t>
            </a:r>
            <a:endParaRPr lang="en-US" b="1" dirty="0"/>
          </a:p>
        </p:txBody>
      </p:sp>
    </p:spTree>
    <p:extLst>
      <p:ext uri="{BB962C8B-B14F-4D97-AF65-F5344CB8AC3E}">
        <p14:creationId xmlns:p14="http://schemas.microsoft.com/office/powerpoint/2010/main" val="365895025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EA59182-9008-FF4C-97EB-CF4B82922312}"/>
              </a:ext>
            </a:extLst>
          </p:cNvPr>
          <p:cNvSpPr>
            <a:spLocks noGrp="1"/>
          </p:cNvSpPr>
          <p:nvPr>
            <p:ph sz="quarter" idx="10"/>
          </p:nvPr>
        </p:nvSpPr>
        <p:spPr>
          <a:xfrm>
            <a:off x="76200" y="1295400"/>
            <a:ext cx="8915400" cy="5257800"/>
          </a:xfrm>
        </p:spPr>
        <p:txBody>
          <a:bodyPr/>
          <a:lstStyle/>
          <a:p>
            <a:pPr lvl="0"/>
            <a:r>
              <a:rPr lang="en-US" sz="2400" dirty="0"/>
              <a:t>Interagency coordination working well, good cooperation spirit</a:t>
            </a:r>
          </a:p>
          <a:p>
            <a:pPr marL="0" indent="0">
              <a:buNone/>
            </a:pPr>
            <a:endParaRPr lang="en-US" sz="1200" dirty="0" smtClean="0"/>
          </a:p>
          <a:p>
            <a:r>
              <a:rPr lang="en-US" sz="2400" dirty="0" smtClean="0"/>
              <a:t>Healthy </a:t>
            </a:r>
            <a:r>
              <a:rPr lang="en-US" sz="2400" dirty="0"/>
              <a:t>p</a:t>
            </a:r>
            <a:r>
              <a:rPr lang="en-US" sz="2400" dirty="0" smtClean="0"/>
              <a:t>articipation </a:t>
            </a:r>
            <a:r>
              <a:rPr lang="en-US" sz="2400" dirty="0"/>
              <a:t>to </a:t>
            </a:r>
            <a:r>
              <a:rPr lang="en-US" sz="2400" dirty="0" smtClean="0"/>
              <a:t>meetings (average 20 people)</a:t>
            </a:r>
          </a:p>
          <a:p>
            <a:pPr lvl="1"/>
            <a:r>
              <a:rPr lang="en-US" dirty="0"/>
              <a:t>Some members attending all meetings (e.g. NASA, NOAA, USGS, CNES, ESA, GA/CSIRO, JAXA, RADI, AOE CAS, HUNAGI) </a:t>
            </a:r>
            <a:endParaRPr lang="en-US" dirty="0" smtClean="0"/>
          </a:p>
          <a:p>
            <a:pPr lvl="1"/>
            <a:r>
              <a:rPr lang="en-US" dirty="0"/>
              <a:t>O</a:t>
            </a:r>
            <a:r>
              <a:rPr lang="en-US" dirty="0" smtClean="0"/>
              <a:t>thers </a:t>
            </a:r>
            <a:r>
              <a:rPr lang="en-US" dirty="0"/>
              <a:t>attending sporadically depending on meeting location and topics under discussion</a:t>
            </a:r>
            <a:endParaRPr lang="en-US" dirty="0">
              <a:solidFill>
                <a:srgbClr val="FF0000"/>
              </a:solidFill>
            </a:endParaRPr>
          </a:p>
          <a:p>
            <a:pPr marL="0" indent="0">
              <a:buNone/>
            </a:pPr>
            <a:endParaRPr lang="en-US" sz="1200" dirty="0" smtClean="0"/>
          </a:p>
          <a:p>
            <a:pPr marL="342900" lvl="1" indent="-342900">
              <a:buFont typeface="Arial"/>
              <a:buChar char="•"/>
            </a:pPr>
            <a:r>
              <a:rPr lang="en-US" sz="2400" dirty="0"/>
              <a:t>S</a:t>
            </a:r>
            <a:r>
              <a:rPr lang="en-US" sz="2400" dirty="0" smtClean="0"/>
              <a:t>table </a:t>
            </a:r>
            <a:r>
              <a:rPr lang="en-US" sz="2400" dirty="0"/>
              <a:t>participation from all </a:t>
            </a:r>
            <a:r>
              <a:rPr lang="en-US" sz="2400" dirty="0" smtClean="0"/>
              <a:t>agencies would increase WGISS activities impact and capability to respond to CEOS 2018-20 Work Plan </a:t>
            </a:r>
            <a:endParaRPr lang="en-US" sz="2400" dirty="0"/>
          </a:p>
          <a:p>
            <a:pPr lvl="1"/>
            <a:r>
              <a:rPr lang="en-US" dirty="0" smtClean="0"/>
              <a:t>Organization </a:t>
            </a:r>
            <a:r>
              <a:rPr lang="en-US" dirty="0"/>
              <a:t>of targeted events during WGISS weeks </a:t>
            </a:r>
            <a:r>
              <a:rPr lang="en-US" dirty="0" smtClean="0"/>
              <a:t>proved </a:t>
            </a:r>
            <a:r>
              <a:rPr lang="en-US" dirty="0"/>
              <a:t>to attract more </a:t>
            </a:r>
            <a:r>
              <a:rPr lang="en-US" dirty="0" smtClean="0"/>
              <a:t>participants</a:t>
            </a:r>
            <a:r>
              <a:rPr lang="en-US" dirty="0"/>
              <a:t> </a:t>
            </a:r>
            <a:r>
              <a:rPr lang="en-US" dirty="0" smtClean="0"/>
              <a:t>(e.g. CEOS/GEO technical workshop, FDA)</a:t>
            </a:r>
          </a:p>
          <a:p>
            <a:pPr lvl="1"/>
            <a:r>
              <a:rPr lang="en-US" dirty="0" smtClean="0"/>
              <a:t>Promotional material being developed and actions being undertaken to enlarge engagement</a:t>
            </a:r>
          </a:p>
        </p:txBody>
      </p:sp>
      <p:sp>
        <p:nvSpPr>
          <p:cNvPr id="4" name="Content Placeholder 3">
            <a:extLst>
              <a:ext uri="{FF2B5EF4-FFF2-40B4-BE49-F238E27FC236}">
                <a16:creationId xmlns:a16="http://schemas.microsoft.com/office/drawing/2014/main" xmlns="" id="{78B163B6-507E-8640-AEF5-099E562E0219}"/>
              </a:ext>
            </a:extLst>
          </p:cNvPr>
          <p:cNvSpPr>
            <a:spLocks noGrp="1"/>
          </p:cNvSpPr>
          <p:nvPr>
            <p:ph sz="quarter" idx="11"/>
          </p:nvPr>
        </p:nvSpPr>
        <p:spPr/>
        <p:txBody>
          <a:bodyPr/>
          <a:lstStyle/>
          <a:p>
            <a:pPr algn="ctr"/>
            <a:r>
              <a:rPr lang="en-US" b="1" dirty="0"/>
              <a:t>WGISS </a:t>
            </a:r>
            <a:r>
              <a:rPr lang="en-US" b="1" dirty="0" smtClean="0"/>
              <a:t>Health Status </a:t>
            </a:r>
            <a:endParaRPr lang="en-US" b="1" dirty="0"/>
          </a:p>
        </p:txBody>
      </p:sp>
    </p:spTree>
    <p:extLst>
      <p:ext uri="{BB962C8B-B14F-4D97-AF65-F5344CB8AC3E}">
        <p14:creationId xmlns:p14="http://schemas.microsoft.com/office/powerpoint/2010/main" val="294190972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885084"/>
            <a:ext cx="8153400" cy="1723452"/>
          </a:xfrm>
        </p:spPr>
        <p:txBody>
          <a:bodyPr/>
          <a:lstStyle/>
          <a:p>
            <a:pPr marL="0" lvl="0" indent="0" algn="ctr">
              <a:buNone/>
            </a:pPr>
            <a:r>
              <a:rPr lang="en-US" sz="2800" dirty="0">
                <a:effectLst>
                  <a:outerShdw blurRad="38100" dist="38100" dir="2700000" algn="tl">
                    <a:srgbClr val="000000">
                      <a:alpha val="43137"/>
                    </a:srgbClr>
                  </a:outerShdw>
                </a:effectLst>
              </a:rPr>
              <a:t>WGISS Vice Chair Nomination </a:t>
            </a:r>
            <a:r>
              <a:rPr lang="en-US" sz="2800" dirty="0" smtClean="0">
                <a:effectLst>
                  <a:outerShdw blurRad="38100" dist="38100" dir="2700000" algn="tl">
                    <a:srgbClr val="000000">
                      <a:alpha val="43137"/>
                    </a:srgbClr>
                  </a:outerShdw>
                </a:effectLst>
              </a:rPr>
              <a:t>for the period October 2019 </a:t>
            </a:r>
            <a:r>
              <a:rPr lang="mr-IN" sz="2800" dirty="0" smtClean="0">
                <a:effectLst>
                  <a:outerShdw blurRad="38100" dist="38100" dir="2700000" algn="tl">
                    <a:srgbClr val="000000">
                      <a:alpha val="43137"/>
                    </a:srgbClr>
                  </a:outerShdw>
                </a:effectLst>
              </a:rPr>
              <a:t>–</a:t>
            </a:r>
            <a:r>
              <a:rPr lang="en-US" sz="2800" dirty="0" smtClean="0">
                <a:effectLst>
                  <a:outerShdw blurRad="38100" dist="38100" dir="2700000" algn="tl">
                    <a:srgbClr val="000000">
                      <a:alpha val="43137"/>
                    </a:srgbClr>
                  </a:outerShdw>
                </a:effectLst>
              </a:rPr>
              <a:t> October 21 </a:t>
            </a:r>
          </a:p>
          <a:p>
            <a:pPr marL="0" lvl="0" indent="0" algn="ctr">
              <a:buNone/>
            </a:pPr>
            <a:endParaRPr lang="en-US" sz="2800" dirty="0">
              <a:effectLst>
                <a:outerShdw blurRad="38100" dist="38100" dir="2700000" algn="tl">
                  <a:srgbClr val="000000">
                    <a:alpha val="43137"/>
                  </a:srgbClr>
                </a:outerShdw>
              </a:effectLst>
            </a:endParaRPr>
          </a:p>
        </p:txBody>
      </p:sp>
      <p:sp>
        <p:nvSpPr>
          <p:cNvPr id="4" name="Content Placeholder 3"/>
          <p:cNvSpPr>
            <a:spLocks noGrp="1"/>
          </p:cNvSpPr>
          <p:nvPr>
            <p:ph sz="quarter" idx="11"/>
          </p:nvPr>
        </p:nvSpPr>
        <p:spPr>
          <a:xfrm>
            <a:off x="2209800" y="304800"/>
            <a:ext cx="4953000" cy="533400"/>
          </a:xfrm>
        </p:spPr>
        <p:txBody>
          <a:bodyPr/>
          <a:lstStyle/>
          <a:p>
            <a:r>
              <a:rPr lang="en-US" b="1" dirty="0" smtClean="0"/>
              <a:t>WGISS Vice Chair Nomination</a:t>
            </a:r>
            <a:endParaRPr lang="en-US" b="1" dirty="0"/>
          </a:p>
        </p:txBody>
      </p:sp>
      <p:pic>
        <p:nvPicPr>
          <p:cNvPr id="3074" name="Picture 2" descr="Image result for hiring 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819" y="3985717"/>
            <a:ext cx="7039262" cy="1118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67000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7F35609-B81B-8744-8B15-A9184EC44040}"/>
              </a:ext>
            </a:extLst>
          </p:cNvPr>
          <p:cNvSpPr txBox="1"/>
          <p:nvPr/>
        </p:nvSpPr>
        <p:spPr>
          <a:xfrm>
            <a:off x="838200" y="2514600"/>
            <a:ext cx="7124605"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chemeClr val="bg1"/>
                </a:solidFill>
                <a:effectLst/>
                <a:uFillTx/>
              </a:rPr>
              <a:t>Background and</a:t>
            </a:r>
            <a:r>
              <a:rPr kumimoji="0" lang="en-US" sz="3600" b="0" i="0" u="none" strike="noStrike" cap="none" spc="0" normalizeH="0" dirty="0" smtClean="0">
                <a:ln>
                  <a:noFill/>
                </a:ln>
                <a:solidFill>
                  <a:schemeClr val="bg1"/>
                </a:solidFill>
                <a:effectLst/>
                <a:uFillTx/>
              </a:rPr>
              <a:t> ongoing activities</a:t>
            </a:r>
            <a:endParaRPr kumimoji="0" lang="en-US" sz="3600" b="0" i="0" u="none" strike="noStrike" cap="none" spc="0" normalizeH="0" baseline="0" dirty="0">
              <a:ln>
                <a:noFill/>
              </a:ln>
              <a:solidFill>
                <a:schemeClr val="bg1"/>
              </a:solidFill>
              <a:effectLst/>
              <a:uFillTx/>
            </a:endParaRPr>
          </a:p>
        </p:txBody>
      </p:sp>
    </p:spTree>
    <p:extLst>
      <p:ext uri="{BB962C8B-B14F-4D97-AF65-F5344CB8AC3E}">
        <p14:creationId xmlns:p14="http://schemas.microsoft.com/office/powerpoint/2010/main" val="89448414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thank you languages transpar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33400"/>
            <a:ext cx="9524999" cy="7357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11934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1981200" y="228600"/>
            <a:ext cx="4953000" cy="533400"/>
          </a:xfrm>
        </p:spPr>
        <p:txBody>
          <a:bodyPr/>
          <a:lstStyle/>
          <a:p>
            <a:pPr algn="ctr"/>
            <a:r>
              <a:rPr lang="en-US" b="1" dirty="0" smtClean="0"/>
              <a:t>WGISS Scope</a:t>
            </a:r>
            <a:endParaRPr lang="en-US" b="1" dirty="0"/>
          </a:p>
        </p:txBody>
      </p:sp>
      <p:sp>
        <p:nvSpPr>
          <p:cNvPr id="5" name="Content Placeholder 4"/>
          <p:cNvSpPr>
            <a:spLocks noGrp="1"/>
          </p:cNvSpPr>
          <p:nvPr>
            <p:ph sz="quarter" idx="10"/>
          </p:nvPr>
        </p:nvSpPr>
        <p:spPr>
          <a:xfrm>
            <a:off x="228600" y="1295400"/>
            <a:ext cx="8610600" cy="5509199"/>
          </a:xfrm>
          <a:prstGeom prst="rect">
            <a:avLst/>
          </a:prstGeom>
        </p:spPr>
        <p:txBody>
          <a:bodyPr wrap="square">
            <a:spAutoFit/>
          </a:bodyPr>
          <a:lstStyle/>
          <a:p>
            <a:r>
              <a:rPr lang="en-US" sz="2400" dirty="0" smtClean="0"/>
              <a:t>WGISS is </a:t>
            </a:r>
            <a:r>
              <a:rPr lang="en-US" sz="2400" dirty="0"/>
              <a:t>a subsidiary body supporting </a:t>
            </a:r>
            <a:r>
              <a:rPr lang="en-US" sz="2400" dirty="0" smtClean="0"/>
              <a:t>CEOS</a:t>
            </a:r>
          </a:p>
          <a:p>
            <a:pPr marL="742950" lvl="1" indent="-285750">
              <a:spcBef>
                <a:spcPts val="1100"/>
              </a:spcBef>
              <a:buFont typeface="Wingdings" charset="2"/>
              <a:buChar char="Ø"/>
            </a:pPr>
            <a:r>
              <a:rPr lang="en-US" dirty="0" smtClean="0"/>
              <a:t>Promotes </a:t>
            </a:r>
            <a:r>
              <a:rPr lang="en-US" dirty="0"/>
              <a:t>collaboration in the development of systems and services that manage and supply </a:t>
            </a:r>
            <a:r>
              <a:rPr lang="en-US" dirty="0" smtClean="0"/>
              <a:t>Earth Observation data;</a:t>
            </a:r>
            <a:endParaRPr lang="en-US" dirty="0"/>
          </a:p>
          <a:p>
            <a:pPr marL="742950" lvl="1" indent="-285750">
              <a:spcBef>
                <a:spcPts val="1100"/>
              </a:spcBef>
              <a:buFont typeface="Wingdings" charset="2"/>
              <a:buChar char="Ø"/>
            </a:pPr>
            <a:r>
              <a:rPr lang="en-US" dirty="0"/>
              <a:t>C</a:t>
            </a:r>
            <a:r>
              <a:rPr lang="en-US" dirty="0" smtClean="0"/>
              <a:t>reates </a:t>
            </a:r>
            <a:r>
              <a:rPr lang="en-US" dirty="0"/>
              <a:t>and demonstrates prototypes supporting CEOS and Group on Earth Observation (GEO) </a:t>
            </a:r>
            <a:r>
              <a:rPr lang="en-US" dirty="0" smtClean="0"/>
              <a:t>requirements;</a:t>
            </a:r>
          </a:p>
          <a:p>
            <a:pPr marL="742950" lvl="1" indent="-285750">
              <a:spcBef>
                <a:spcPts val="1100"/>
              </a:spcBef>
              <a:buFont typeface="Wingdings" charset="2"/>
              <a:buChar char="Ø"/>
            </a:pPr>
            <a:r>
              <a:rPr lang="en-US" dirty="0" smtClean="0"/>
              <a:t>Addresses </a:t>
            </a:r>
            <a:r>
              <a:rPr lang="en-US" dirty="0"/>
              <a:t>the internal management of EO data, the creation of information systems and the delivery of interoperable services. </a:t>
            </a:r>
            <a:endParaRPr lang="en-US" dirty="0" smtClean="0"/>
          </a:p>
          <a:p>
            <a:endParaRPr lang="en-US" sz="2400" dirty="0" smtClean="0"/>
          </a:p>
          <a:p>
            <a:r>
              <a:rPr lang="en-US" sz="2400" dirty="0" smtClean="0"/>
              <a:t>The </a:t>
            </a:r>
            <a:r>
              <a:rPr lang="en-US" sz="2400" dirty="0"/>
              <a:t>activities and expertise of WGISS </a:t>
            </a:r>
            <a:r>
              <a:rPr lang="en-US" sz="2400" b="1" dirty="0"/>
              <a:t>span the full range of the information life cycle </a:t>
            </a:r>
            <a:r>
              <a:rPr lang="en-US" sz="2400" dirty="0"/>
              <a:t>from the </a:t>
            </a:r>
            <a:r>
              <a:rPr lang="en-US" sz="2400" i="1" dirty="0"/>
              <a:t>requirements and metadata definition for the initial ingestion of satellite data into archives through to the incorporation of derived information into end-user applications</a:t>
            </a:r>
            <a:r>
              <a:rPr lang="en-US" sz="2400" dirty="0"/>
              <a:t>. </a:t>
            </a:r>
          </a:p>
          <a:p>
            <a:endParaRPr lang="en-US" sz="2400" dirty="0"/>
          </a:p>
        </p:txBody>
      </p:sp>
    </p:spTree>
    <p:extLst>
      <p:ext uri="{BB962C8B-B14F-4D97-AF65-F5344CB8AC3E}">
        <p14:creationId xmlns:p14="http://schemas.microsoft.com/office/powerpoint/2010/main" val="44249830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0"/>
          </p:nvPr>
        </p:nvPicPr>
        <p:blipFill>
          <a:blip r:embed="rId2"/>
          <a:srcRect l="-3670" r="-3670"/>
          <a:stretch>
            <a:fillRect/>
          </a:stretch>
        </p:blipFill>
        <p:spPr>
          <a:xfrm>
            <a:off x="381000" y="1154265"/>
            <a:ext cx="8229600" cy="5703735"/>
          </a:xfrm>
        </p:spPr>
      </p:pic>
      <p:sp>
        <p:nvSpPr>
          <p:cNvPr id="4" name="Content Placeholder 3"/>
          <p:cNvSpPr>
            <a:spLocks noGrp="1"/>
          </p:cNvSpPr>
          <p:nvPr>
            <p:ph sz="quarter" idx="11"/>
          </p:nvPr>
        </p:nvSpPr>
        <p:spPr/>
        <p:txBody>
          <a:bodyPr/>
          <a:lstStyle/>
          <a:p>
            <a:pPr algn="ctr"/>
            <a:r>
              <a:rPr lang="en-US" b="1" dirty="0"/>
              <a:t>WGISS Structure</a:t>
            </a:r>
          </a:p>
        </p:txBody>
      </p:sp>
    </p:spTree>
    <p:extLst>
      <p:ext uri="{BB962C8B-B14F-4D97-AF65-F5344CB8AC3E}">
        <p14:creationId xmlns:p14="http://schemas.microsoft.com/office/powerpoint/2010/main" val="71293371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2057400" y="152400"/>
            <a:ext cx="4953000" cy="533400"/>
          </a:xfrm>
        </p:spPr>
        <p:txBody>
          <a:bodyPr/>
          <a:lstStyle/>
          <a:p>
            <a:pPr algn="ctr"/>
            <a:r>
              <a:rPr lang="en-GB" altLang="en-US" b="1" dirty="0" smtClean="0">
                <a:ea typeface="ＭＳ Ｐゴシック" charset="0"/>
                <a:cs typeface="Arial Bold" panose="020B0704020202020204" pitchFamily="34" charset="0"/>
              </a:rPr>
              <a:t>Preservation &amp; Stewardship </a:t>
            </a:r>
          </a:p>
          <a:p>
            <a:pPr algn="ctr"/>
            <a:r>
              <a:rPr lang="en-GB" altLang="en-US" b="1" dirty="0" smtClean="0">
                <a:ea typeface="ＭＳ Ｐゴシック" charset="0"/>
                <a:cs typeface="Arial Bold" panose="020B0704020202020204" pitchFamily="34" charset="0"/>
              </a:rPr>
              <a:t>Best Practices </a:t>
            </a:r>
            <a:r>
              <a:rPr lang="en-US" b="1" dirty="0" smtClean="0">
                <a:ea typeface="ＭＳ Ｐゴシック" charset="0"/>
                <a:cs typeface="Arial Bold" panose="020B0704020202020204" pitchFamily="34" charset="0"/>
              </a:rPr>
              <a:t>Document </a:t>
            </a:r>
            <a:r>
              <a:rPr lang="en-US" b="1" dirty="0">
                <a:ea typeface="ＭＳ Ｐゴシック" charset="0"/>
                <a:cs typeface="Arial Bold" panose="020B0704020202020204" pitchFamily="34" charset="0"/>
              </a:rPr>
              <a:t>Tree </a:t>
            </a:r>
            <a:endParaRPr lang="en-US" b="1" dirty="0"/>
          </a:p>
        </p:txBody>
      </p:sp>
      <p:sp>
        <p:nvSpPr>
          <p:cNvPr id="40" name="Rectangle 39"/>
          <p:cNvSpPr/>
          <p:nvPr/>
        </p:nvSpPr>
        <p:spPr>
          <a:xfrm>
            <a:off x="4856315" y="6641894"/>
            <a:ext cx="4572000" cy="215444"/>
          </a:xfrm>
          <a:prstGeom prst="rect">
            <a:avLst/>
          </a:prstGeom>
        </p:spPr>
        <p:txBody>
          <a:bodyPr>
            <a:spAutoFit/>
          </a:bodyPr>
          <a:lstStyle/>
          <a:p>
            <a:r>
              <a:rPr lang="en-US" sz="800" dirty="0" smtClean="0"/>
              <a:t>Image Source: http</a:t>
            </a:r>
            <a:r>
              <a:rPr lang="en-US" sz="800" dirty="0"/>
              <a:t>://eastenders.wikia.com/wiki/File:Under-construction.png</a:t>
            </a:r>
          </a:p>
        </p:txBody>
      </p:sp>
      <p:grpSp>
        <p:nvGrpSpPr>
          <p:cNvPr id="46" name="Group 45"/>
          <p:cNvGrpSpPr/>
          <p:nvPr/>
        </p:nvGrpSpPr>
        <p:grpSpPr>
          <a:xfrm>
            <a:off x="0" y="1164285"/>
            <a:ext cx="9144000" cy="5816254"/>
            <a:chOff x="0" y="1164285"/>
            <a:chExt cx="9144000" cy="5816254"/>
          </a:xfrm>
        </p:grpSpPr>
        <p:grpSp>
          <p:nvGrpSpPr>
            <p:cNvPr id="47" name="Group 46"/>
            <p:cNvGrpSpPr/>
            <p:nvPr/>
          </p:nvGrpSpPr>
          <p:grpSpPr>
            <a:xfrm>
              <a:off x="0" y="1164285"/>
              <a:ext cx="9144000" cy="5816254"/>
              <a:chOff x="0" y="1041746"/>
              <a:chExt cx="9144000" cy="5816254"/>
            </a:xfrm>
          </p:grpSpPr>
          <p:sp>
            <p:nvSpPr>
              <p:cNvPr id="49" name="Rectangle 48"/>
              <p:cNvSpPr/>
              <p:nvPr/>
            </p:nvSpPr>
            <p:spPr bwMode="auto">
              <a:xfrm>
                <a:off x="0" y="3400425"/>
                <a:ext cx="9144000" cy="3457575"/>
              </a:xfrm>
              <a:prstGeom prst="rect">
                <a:avLst/>
              </a:prstGeom>
              <a:solidFill>
                <a:schemeClr val="bg1">
                  <a:lumMod val="75000"/>
                </a:schemeClr>
              </a:solidFill>
              <a:ln w="9525" cap="flat" cmpd="sng" algn="ctr">
                <a:noFill/>
                <a:prstDash val="solid"/>
                <a:round/>
                <a:headEnd type="none" w="med" len="med"/>
                <a:tailEnd type="none" w="med" len="med"/>
              </a:ln>
              <a:effectLst/>
              <a:extLst/>
            </p:spPr>
            <p:txBody>
              <a:bodyPr/>
              <a:lstStyle/>
              <a:p>
                <a:pPr>
                  <a:defRPr/>
                </a:pPr>
                <a:r>
                  <a:rPr lang="de-DE" sz="1600" b="1">
                    <a:solidFill>
                      <a:schemeClr val="tx1"/>
                    </a:solidFill>
                    <a:latin typeface="Calibri" panose="020F0502020204030204" pitchFamily="34" charset="0"/>
                    <a:ea typeface="ＭＳ Ｐゴシック" charset="0"/>
                    <a:cs typeface="+mn-cs"/>
                  </a:rPr>
                  <a:t>Technical Documents</a:t>
                </a:r>
                <a:endParaRPr lang="en-US" sz="1600" b="1">
                  <a:solidFill>
                    <a:schemeClr val="tx1"/>
                  </a:solidFill>
                  <a:latin typeface="Calibri" panose="020F0502020204030204" pitchFamily="34" charset="0"/>
                  <a:ea typeface="ＭＳ Ｐゴシック" charset="0"/>
                  <a:cs typeface="+mn-cs"/>
                </a:endParaRPr>
              </a:p>
            </p:txBody>
          </p:sp>
          <p:sp>
            <p:nvSpPr>
              <p:cNvPr id="50" name="Rectangle 49"/>
              <p:cNvSpPr/>
              <p:nvPr/>
            </p:nvSpPr>
            <p:spPr bwMode="auto">
              <a:xfrm>
                <a:off x="11028" y="1041746"/>
                <a:ext cx="9132971" cy="2376488"/>
              </a:xfrm>
              <a:prstGeom prst="rect">
                <a:avLst/>
              </a:prstGeom>
              <a:solidFill>
                <a:schemeClr val="bg1">
                  <a:lumMod val="85000"/>
                </a:schemeClr>
              </a:solidFill>
              <a:ln w="9525" cap="flat" cmpd="sng" algn="ctr">
                <a:noFill/>
                <a:prstDash val="solid"/>
                <a:round/>
                <a:headEnd type="none" w="med" len="med"/>
                <a:tailEnd type="none" w="med" len="med"/>
              </a:ln>
              <a:effectLst/>
              <a:extLst/>
            </p:spPr>
            <p:txBody>
              <a:bodyPr/>
              <a:lstStyle/>
              <a:p>
                <a:pPr>
                  <a:defRPr/>
                </a:pPr>
                <a:r>
                  <a:rPr lang="de-DE" sz="1600" b="1">
                    <a:solidFill>
                      <a:schemeClr val="tx1"/>
                    </a:solidFill>
                    <a:latin typeface="Calibri" panose="020F0502020204030204" pitchFamily="34" charset="0"/>
                    <a:ea typeface="ＭＳ Ｐゴシック" charset="0"/>
                    <a:cs typeface="+mn-cs"/>
                  </a:rPr>
                  <a:t>Policy Documents</a:t>
                </a:r>
                <a:endParaRPr lang="en-US" sz="1600" b="1">
                  <a:solidFill>
                    <a:schemeClr val="tx1"/>
                  </a:solidFill>
                  <a:latin typeface="Calibri" panose="020F0502020204030204" pitchFamily="34" charset="0"/>
                  <a:ea typeface="ＭＳ Ｐゴシック" charset="0"/>
                  <a:cs typeface="+mn-cs"/>
                </a:endParaRPr>
              </a:p>
            </p:txBody>
          </p:sp>
          <p:sp>
            <p:nvSpPr>
              <p:cNvPr id="51" name="Rectangle 50"/>
              <p:cNvSpPr>
                <a:spLocks noChangeArrowheads="1"/>
              </p:cNvSpPr>
              <p:nvPr/>
            </p:nvSpPr>
            <p:spPr bwMode="auto">
              <a:xfrm>
                <a:off x="4071265" y="3562696"/>
                <a:ext cx="1512887" cy="792163"/>
              </a:xfrm>
              <a:prstGeom prst="rect">
                <a:avLst/>
              </a:prstGeom>
              <a:solidFill>
                <a:srgbClr val="C4DC94"/>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400" b="1" kern="0">
                    <a:solidFill>
                      <a:prstClr val="black"/>
                    </a:solidFill>
                    <a:latin typeface="Calibri"/>
                    <a:ea typeface="+mn-ea"/>
                    <a:cs typeface="+mn-cs"/>
                  </a:rPr>
                  <a:t>Preservation Workflow</a:t>
                </a:r>
              </a:p>
            </p:txBody>
          </p:sp>
          <p:sp>
            <p:nvSpPr>
              <p:cNvPr id="52" name="Rectangle 51"/>
              <p:cNvSpPr>
                <a:spLocks noChangeArrowheads="1"/>
              </p:cNvSpPr>
              <p:nvPr/>
            </p:nvSpPr>
            <p:spPr bwMode="auto">
              <a:xfrm>
                <a:off x="2324821" y="5848696"/>
                <a:ext cx="1514475" cy="790575"/>
              </a:xfrm>
              <a:prstGeom prst="rect">
                <a:avLst/>
              </a:prstGeom>
              <a:solidFill>
                <a:srgbClr val="E9F2D6"/>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de-DE" sz="1400" b="1" kern="0" dirty="0">
                    <a:solidFill>
                      <a:prstClr val="black"/>
                    </a:solidFill>
                    <a:latin typeface="Calibri"/>
                    <a:ea typeface="+mn-ea"/>
                    <a:cs typeface="+mn-cs"/>
                  </a:rPr>
                  <a:t>EO Data Set</a:t>
                </a:r>
                <a:br>
                  <a:rPr lang="de-DE" sz="1400" b="1" kern="0" dirty="0">
                    <a:solidFill>
                      <a:prstClr val="black"/>
                    </a:solidFill>
                    <a:latin typeface="Calibri"/>
                    <a:ea typeface="+mn-ea"/>
                    <a:cs typeface="+mn-cs"/>
                  </a:rPr>
                </a:br>
                <a:r>
                  <a:rPr lang="en-GB" sz="1400" b="1" kern="0" dirty="0" smtClean="0">
                    <a:solidFill>
                      <a:prstClr val="black"/>
                    </a:solidFill>
                    <a:latin typeface="Calibri"/>
                    <a:ea typeface="+mn-ea"/>
                    <a:cs typeface="+mn-cs"/>
                  </a:rPr>
                  <a:t>Consolidation</a:t>
                </a:r>
                <a:r>
                  <a:rPr lang="de-DE" sz="1400" b="1" kern="0" dirty="0" smtClean="0">
                    <a:solidFill>
                      <a:prstClr val="black"/>
                    </a:solidFill>
                    <a:latin typeface="Calibri"/>
                    <a:ea typeface="+mn-ea"/>
                    <a:cs typeface="+mn-cs"/>
                  </a:rPr>
                  <a:t> </a:t>
                </a:r>
                <a:r>
                  <a:rPr lang="en-GB" sz="1400" b="1" kern="0" dirty="0" smtClean="0">
                    <a:solidFill>
                      <a:prstClr val="black"/>
                    </a:solidFill>
                    <a:latin typeface="Calibri"/>
                    <a:ea typeface="+mn-ea"/>
                    <a:cs typeface="+mn-cs"/>
                  </a:rPr>
                  <a:t>Process</a:t>
                </a:r>
                <a:endParaRPr lang="en-GB" sz="1400" b="1" kern="0" dirty="0">
                  <a:solidFill>
                    <a:prstClr val="black"/>
                  </a:solidFill>
                  <a:latin typeface="Calibri"/>
                  <a:ea typeface="+mn-ea"/>
                  <a:cs typeface="+mn-cs"/>
                </a:endParaRPr>
              </a:p>
            </p:txBody>
          </p:sp>
          <p:sp>
            <p:nvSpPr>
              <p:cNvPr id="53" name="Rectangle 52"/>
              <p:cNvSpPr>
                <a:spLocks noChangeArrowheads="1"/>
              </p:cNvSpPr>
              <p:nvPr/>
            </p:nvSpPr>
            <p:spPr bwMode="auto">
              <a:xfrm>
                <a:off x="3455844" y="4866105"/>
                <a:ext cx="904490" cy="797522"/>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de-DE" sz="1100" b="1" kern="0" dirty="0" smtClean="0">
                    <a:solidFill>
                      <a:schemeClr val="tx1"/>
                    </a:solidFill>
                    <a:latin typeface="Calibri"/>
                    <a:ea typeface="+mn-ea"/>
                    <a:cs typeface="+mn-cs"/>
                  </a:rPr>
                  <a:t>EO Data Preservation </a:t>
                </a:r>
                <a:r>
                  <a:rPr lang="de-DE" sz="1100" b="1" kern="0" dirty="0">
                    <a:solidFill>
                      <a:schemeClr val="tx1"/>
                    </a:solidFill>
                    <a:latin typeface="Calibri"/>
                    <a:ea typeface="+mn-ea"/>
                    <a:cs typeface="+mn-cs"/>
                  </a:rPr>
                  <a:t>Guidelines</a:t>
                </a:r>
              </a:p>
            </p:txBody>
          </p:sp>
          <p:sp>
            <p:nvSpPr>
              <p:cNvPr id="54" name="Rectangle 53"/>
              <p:cNvSpPr>
                <a:spLocks noChangeArrowheads="1"/>
              </p:cNvSpPr>
              <p:nvPr/>
            </p:nvSpPr>
            <p:spPr bwMode="auto">
              <a:xfrm>
                <a:off x="6709690" y="3562696"/>
                <a:ext cx="1512887" cy="792163"/>
              </a:xfrm>
              <a:prstGeom prst="rect">
                <a:avLst/>
              </a:prstGeom>
              <a:solidFill>
                <a:srgbClr val="FFFFFF"/>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GB" sz="1400" b="1" kern="0" dirty="0" smtClean="0">
                    <a:solidFill>
                      <a:prstClr val="black"/>
                    </a:solidFill>
                    <a:latin typeface="Calibri"/>
                    <a:ea typeface="+mn-ea"/>
                    <a:cs typeface="+mn-cs"/>
                  </a:rPr>
                  <a:t>Glossary of Acronyms and Terms</a:t>
                </a:r>
                <a:endParaRPr lang="en-GB" sz="1400" b="1" kern="0" dirty="0">
                  <a:solidFill>
                    <a:prstClr val="black"/>
                  </a:solidFill>
                  <a:latin typeface="Calibri"/>
                  <a:ea typeface="+mn-ea"/>
                  <a:cs typeface="+mn-cs"/>
                </a:endParaRPr>
              </a:p>
            </p:txBody>
          </p:sp>
          <p:sp>
            <p:nvSpPr>
              <p:cNvPr id="55" name="Rectangle 54"/>
              <p:cNvSpPr>
                <a:spLocks noChangeArrowheads="1"/>
              </p:cNvSpPr>
              <p:nvPr/>
            </p:nvSpPr>
            <p:spPr bwMode="auto">
              <a:xfrm>
                <a:off x="4071265" y="2372071"/>
                <a:ext cx="1512887" cy="792163"/>
              </a:xfrm>
              <a:prstGeom prst="rect">
                <a:avLst/>
              </a:prstGeom>
              <a:solidFill>
                <a:srgbClr val="B0C991"/>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de-DE" sz="1400" b="1" kern="0" dirty="0">
                    <a:solidFill>
                      <a:prstClr val="black"/>
                    </a:solidFill>
                    <a:latin typeface="Calibri"/>
                    <a:ea typeface="+mn-ea"/>
                    <a:cs typeface="+mn-cs"/>
                  </a:rPr>
                  <a:t>CEOS EO Space Data Sets</a:t>
                </a:r>
              </a:p>
            </p:txBody>
          </p:sp>
          <p:sp>
            <p:nvSpPr>
              <p:cNvPr id="56" name="Rectangle 55"/>
              <p:cNvSpPr>
                <a:spLocks noChangeArrowheads="1"/>
              </p:cNvSpPr>
              <p:nvPr/>
            </p:nvSpPr>
            <p:spPr bwMode="auto">
              <a:xfrm>
                <a:off x="6566815" y="1148109"/>
                <a:ext cx="1938066" cy="792162"/>
              </a:xfrm>
              <a:prstGeom prst="rect">
                <a:avLst/>
              </a:prstGeom>
              <a:solidFill>
                <a:srgbClr val="9DC7B3"/>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400" b="1" kern="0" dirty="0">
                    <a:solidFill>
                      <a:schemeClr val="tx1"/>
                    </a:solidFill>
                    <a:latin typeface="Calibri"/>
                    <a:ea typeface="+mn-ea"/>
                    <a:cs typeface="+mn-cs"/>
                  </a:rPr>
                  <a:t>EO Data Stewardship </a:t>
                </a:r>
                <a:br>
                  <a:rPr lang="en-US" sz="1400" b="1" kern="0" dirty="0">
                    <a:solidFill>
                      <a:schemeClr val="tx1"/>
                    </a:solidFill>
                    <a:latin typeface="Calibri"/>
                    <a:ea typeface="+mn-ea"/>
                    <a:cs typeface="+mn-cs"/>
                  </a:rPr>
                </a:br>
                <a:r>
                  <a:rPr lang="en-US" sz="1400" b="1" kern="0" dirty="0">
                    <a:solidFill>
                      <a:schemeClr val="tx1"/>
                    </a:solidFill>
                    <a:latin typeface="Calibri"/>
                    <a:ea typeface="+mn-ea"/>
                    <a:cs typeface="+mn-cs"/>
                  </a:rPr>
                  <a:t>Cooperative Framework</a:t>
                </a:r>
              </a:p>
            </p:txBody>
          </p:sp>
          <p:cxnSp>
            <p:nvCxnSpPr>
              <p:cNvPr id="57" name="Straight Arrow Connector 29"/>
              <p:cNvCxnSpPr>
                <a:cxnSpLocks noChangeShapeType="1"/>
                <a:stCxn id="55" idx="2"/>
                <a:endCxn id="51" idx="0"/>
              </p:cNvCxnSpPr>
              <p:nvPr/>
            </p:nvCxnSpPr>
            <p:spPr bwMode="auto">
              <a:xfrm>
                <a:off x="4828502" y="3164234"/>
                <a:ext cx="0" cy="398462"/>
              </a:xfrm>
              <a:prstGeom prst="straightConnector1">
                <a:avLst/>
              </a:prstGeom>
              <a:noFill/>
              <a:ln w="19050">
                <a:solidFill>
                  <a:srgbClr val="4F6228"/>
                </a:solidFill>
                <a:round/>
                <a:headEnd type="arrow" w="med" len="med"/>
                <a:tailEnd/>
              </a:ln>
              <a:extLst>
                <a:ext uri="{909E8E84-426E-40dd-AFC4-6F175D3DCCD1}">
                  <a14:hiddenFill xmlns:a14="http://schemas.microsoft.com/office/drawing/2010/main">
                    <a:noFill/>
                  </a14:hiddenFill>
                </a:ext>
              </a:extLst>
            </p:spPr>
          </p:cxnSp>
          <p:sp>
            <p:nvSpPr>
              <p:cNvPr id="58" name="Rectangle 57"/>
              <p:cNvSpPr>
                <a:spLocks noChangeArrowheads="1"/>
              </p:cNvSpPr>
              <p:nvPr/>
            </p:nvSpPr>
            <p:spPr bwMode="auto">
              <a:xfrm>
                <a:off x="4577996" y="4855523"/>
                <a:ext cx="1052348" cy="795977"/>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de-DE" sz="1100" b="1" kern="0" dirty="0">
                    <a:solidFill>
                      <a:schemeClr val="tx1"/>
                    </a:solidFill>
                    <a:latin typeface="Calibri"/>
                    <a:ea typeface="+mn-ea"/>
                    <a:cs typeface="+mn-cs"/>
                  </a:rPr>
                  <a:t>Preserved Data </a:t>
                </a:r>
                <a:endParaRPr lang="de-DE" sz="1100" b="1" kern="0" dirty="0" smtClean="0">
                  <a:solidFill>
                    <a:schemeClr val="tx1"/>
                  </a:solidFill>
                  <a:latin typeface="Calibri"/>
                  <a:ea typeface="+mn-ea"/>
                  <a:cs typeface="+mn-cs"/>
                </a:endParaRPr>
              </a:p>
              <a:p>
                <a:pPr algn="ctr" fontAlgn="auto">
                  <a:spcBef>
                    <a:spcPts val="0"/>
                  </a:spcBef>
                  <a:spcAft>
                    <a:spcPts val="0"/>
                  </a:spcAft>
                  <a:defRPr/>
                </a:pPr>
                <a:r>
                  <a:rPr lang="de-DE" sz="1100" b="1" kern="0" dirty="0" smtClean="0">
                    <a:solidFill>
                      <a:schemeClr val="tx1"/>
                    </a:solidFill>
                    <a:latin typeface="Calibri"/>
                    <a:ea typeface="+mn-ea"/>
                    <a:cs typeface="+mn-cs"/>
                  </a:rPr>
                  <a:t>Set </a:t>
                </a:r>
                <a:r>
                  <a:rPr lang="de-DE" sz="1100" b="1" kern="0" dirty="0">
                    <a:solidFill>
                      <a:schemeClr val="tx1"/>
                    </a:solidFill>
                    <a:latin typeface="Calibri"/>
                    <a:ea typeface="+mn-ea"/>
                    <a:cs typeface="+mn-cs"/>
                  </a:rPr>
                  <a:t>Content</a:t>
                </a:r>
              </a:p>
            </p:txBody>
          </p:sp>
          <p:sp>
            <p:nvSpPr>
              <p:cNvPr id="59" name="Rectangle 58"/>
              <p:cNvSpPr>
                <a:spLocks noChangeArrowheads="1"/>
              </p:cNvSpPr>
              <p:nvPr/>
            </p:nvSpPr>
            <p:spPr bwMode="auto">
              <a:xfrm>
                <a:off x="2318665" y="4868333"/>
                <a:ext cx="983335" cy="781926"/>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de-DE" sz="1100" b="1" kern="0" dirty="0">
                    <a:solidFill>
                      <a:prstClr val="black"/>
                    </a:solidFill>
                    <a:latin typeface="Calibri"/>
                    <a:ea typeface="+mn-ea"/>
                    <a:cs typeface="+mn-cs"/>
                  </a:rPr>
                  <a:t>Persistent </a:t>
                </a:r>
                <a:r>
                  <a:rPr lang="en-GB" sz="1100" b="1" kern="0" dirty="0" smtClean="0">
                    <a:solidFill>
                      <a:prstClr val="black"/>
                    </a:solidFill>
                    <a:latin typeface="Calibri"/>
                    <a:ea typeface="+mn-ea"/>
                    <a:cs typeface="+mn-cs"/>
                  </a:rPr>
                  <a:t>Identifiers</a:t>
                </a:r>
                <a:r>
                  <a:rPr lang="de-DE" sz="1100" b="1" kern="0" dirty="0" smtClean="0">
                    <a:solidFill>
                      <a:prstClr val="black"/>
                    </a:solidFill>
                    <a:latin typeface="Calibri"/>
                    <a:ea typeface="+mn-ea"/>
                    <a:cs typeface="+mn-cs"/>
                  </a:rPr>
                  <a:t> </a:t>
                </a:r>
                <a:r>
                  <a:rPr lang="de-DE" sz="1100" b="1" kern="0" dirty="0">
                    <a:solidFill>
                      <a:prstClr val="black"/>
                    </a:solidFill>
                    <a:latin typeface="Calibri"/>
                    <a:ea typeface="+mn-ea"/>
                    <a:cs typeface="+mn-cs"/>
                  </a:rPr>
                  <a:t>Best Practice</a:t>
                </a:r>
              </a:p>
            </p:txBody>
          </p:sp>
          <p:sp>
            <p:nvSpPr>
              <p:cNvPr id="60" name="Rectangle 59"/>
              <p:cNvSpPr>
                <a:spLocks noChangeArrowheads="1"/>
              </p:cNvSpPr>
              <p:nvPr/>
            </p:nvSpPr>
            <p:spPr bwMode="auto">
              <a:xfrm>
                <a:off x="6668954" y="2330276"/>
                <a:ext cx="1512887" cy="790575"/>
              </a:xfrm>
              <a:prstGeom prst="rect">
                <a:avLst/>
              </a:prstGeom>
              <a:solidFill>
                <a:srgbClr val="E9F2D6"/>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de-DE" sz="1400" b="1" kern="0" dirty="0">
                    <a:solidFill>
                      <a:prstClr val="black"/>
                    </a:solidFill>
                    <a:latin typeface="Calibri"/>
                    <a:ea typeface="+mn-ea"/>
                    <a:cs typeface="+mn-cs"/>
                  </a:rPr>
                  <a:t>Data </a:t>
                </a:r>
                <a:r>
                  <a:rPr lang="en-GB" sz="1400" b="1" kern="0" dirty="0" smtClean="0">
                    <a:solidFill>
                      <a:prstClr val="black"/>
                    </a:solidFill>
                    <a:latin typeface="Calibri"/>
                    <a:ea typeface="+mn-ea"/>
                    <a:cs typeface="+mn-cs"/>
                  </a:rPr>
                  <a:t>Purge</a:t>
                </a:r>
                <a:r>
                  <a:rPr lang="de-DE" sz="1400" b="1" kern="0" dirty="0" smtClean="0">
                    <a:solidFill>
                      <a:prstClr val="black"/>
                    </a:solidFill>
                    <a:latin typeface="Calibri"/>
                    <a:ea typeface="+mn-ea"/>
                    <a:cs typeface="+mn-cs"/>
                  </a:rPr>
                  <a:t> </a:t>
                </a:r>
                <a:r>
                  <a:rPr lang="de-DE" sz="1400" b="1" kern="0" dirty="0">
                    <a:solidFill>
                      <a:prstClr val="black"/>
                    </a:solidFill>
                    <a:latin typeface="Calibri"/>
                    <a:ea typeface="+mn-ea"/>
                    <a:cs typeface="+mn-cs"/>
                  </a:rPr>
                  <a:t>Alert </a:t>
                </a:r>
                <a:r>
                  <a:rPr lang="en-GB" sz="1400" b="1" kern="0" dirty="0" smtClean="0">
                    <a:solidFill>
                      <a:prstClr val="black"/>
                    </a:solidFill>
                    <a:latin typeface="Calibri"/>
                  </a:rPr>
                  <a:t>Procedure</a:t>
                </a:r>
                <a:r>
                  <a:rPr lang="de-DE" sz="1400" b="1" kern="0" dirty="0" smtClean="0">
                    <a:solidFill>
                      <a:prstClr val="black"/>
                    </a:solidFill>
                    <a:latin typeface="Calibri"/>
                  </a:rPr>
                  <a:t> &amp; </a:t>
                </a:r>
                <a:r>
                  <a:rPr lang="de-DE" sz="1400" b="1" kern="0" dirty="0">
                    <a:solidFill>
                      <a:prstClr val="black"/>
                    </a:solidFill>
                    <a:latin typeface="Calibri"/>
                  </a:rPr>
                  <a:t>White Paper</a:t>
                </a:r>
              </a:p>
              <a:p>
                <a:pPr algn="ctr" fontAlgn="auto">
                  <a:spcBef>
                    <a:spcPts val="0"/>
                  </a:spcBef>
                  <a:spcAft>
                    <a:spcPts val="0"/>
                  </a:spcAft>
                  <a:defRPr/>
                </a:pPr>
                <a:endParaRPr lang="de-DE" sz="1400" b="1" kern="0" dirty="0">
                  <a:solidFill>
                    <a:prstClr val="black"/>
                  </a:solidFill>
                  <a:latin typeface="Calibri"/>
                  <a:ea typeface="+mn-ea"/>
                  <a:cs typeface="+mn-cs"/>
                </a:endParaRPr>
              </a:p>
            </p:txBody>
          </p:sp>
          <p:sp>
            <p:nvSpPr>
              <p:cNvPr id="61" name="Rectangle 60"/>
              <p:cNvSpPr>
                <a:spLocks noChangeArrowheads="1"/>
              </p:cNvSpPr>
              <p:nvPr/>
            </p:nvSpPr>
            <p:spPr bwMode="auto">
              <a:xfrm>
                <a:off x="3893465" y="1114771"/>
                <a:ext cx="1871662" cy="874713"/>
              </a:xfrm>
              <a:prstGeom prst="rect">
                <a:avLst/>
              </a:prstGeom>
              <a:solidFill>
                <a:srgbClr val="9DC7B3"/>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400" b="1" kern="0">
                    <a:solidFill>
                      <a:schemeClr val="tx1"/>
                    </a:solidFill>
                    <a:latin typeface="Calibri"/>
                    <a:ea typeface="+mn-ea"/>
                    <a:cs typeface="+mn-cs"/>
                  </a:rPr>
                  <a:t>Individual organizations'</a:t>
                </a:r>
                <a:br>
                  <a:rPr lang="en-US" sz="1400" b="1" kern="0">
                    <a:solidFill>
                      <a:schemeClr val="tx1"/>
                    </a:solidFill>
                    <a:latin typeface="Calibri"/>
                    <a:ea typeface="+mn-ea"/>
                    <a:cs typeface="+mn-cs"/>
                  </a:rPr>
                </a:br>
                <a:r>
                  <a:rPr lang="en-US" sz="1400" b="1" kern="0">
                    <a:solidFill>
                      <a:schemeClr val="tx1"/>
                    </a:solidFill>
                    <a:latin typeface="Calibri"/>
                    <a:ea typeface="+mn-ea"/>
                    <a:cs typeface="+mn-cs"/>
                  </a:rPr>
                  <a:t> policies (stewardship, access, ...)</a:t>
                </a:r>
              </a:p>
            </p:txBody>
          </p:sp>
          <p:cxnSp>
            <p:nvCxnSpPr>
              <p:cNvPr id="62" name="Straight Arrow Connector 37"/>
              <p:cNvCxnSpPr>
                <a:cxnSpLocks noChangeShapeType="1"/>
                <a:endCxn id="51" idx="2"/>
              </p:cNvCxnSpPr>
              <p:nvPr/>
            </p:nvCxnSpPr>
            <p:spPr bwMode="auto">
              <a:xfrm flipV="1">
                <a:off x="4825327" y="4354859"/>
                <a:ext cx="3175" cy="338137"/>
              </a:xfrm>
              <a:prstGeom prst="straightConnector1">
                <a:avLst/>
              </a:prstGeom>
              <a:noFill/>
              <a:ln w="19050">
                <a:solidFill>
                  <a:srgbClr val="4F6228"/>
                </a:solidFill>
                <a:round/>
                <a:headEnd/>
                <a:tailEnd type="arrow" w="med" len="med"/>
              </a:ln>
              <a:extLst>
                <a:ext uri="{909E8E84-426E-40dd-AFC4-6F175D3DCCD1}">
                  <a14:hiddenFill xmlns:a14="http://schemas.microsoft.com/office/drawing/2010/main">
                    <a:noFill/>
                  </a14:hiddenFill>
                </a:ext>
              </a:extLst>
            </p:spPr>
          </p:cxnSp>
          <p:sp>
            <p:nvSpPr>
              <p:cNvPr id="63" name="TextBox 2"/>
              <p:cNvSpPr txBox="1">
                <a:spLocks noChangeArrowheads="1"/>
              </p:cNvSpPr>
              <p:nvPr/>
            </p:nvSpPr>
            <p:spPr bwMode="auto">
              <a:xfrm>
                <a:off x="3923627" y="3295996"/>
                <a:ext cx="914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de-DE" sz="1000" b="1">
                    <a:solidFill>
                      <a:schemeClr val="tx1"/>
                    </a:solidFill>
                  </a:rPr>
                  <a:t>Applied to</a:t>
                </a:r>
                <a:endParaRPr lang="en-US" sz="1000" b="1">
                  <a:solidFill>
                    <a:schemeClr val="tx1"/>
                  </a:solidFill>
                </a:endParaRPr>
              </a:p>
            </p:txBody>
          </p:sp>
          <p:sp>
            <p:nvSpPr>
              <p:cNvPr id="64" name="Rectangle 63"/>
              <p:cNvSpPr>
                <a:spLocks noChangeArrowheads="1"/>
              </p:cNvSpPr>
              <p:nvPr/>
            </p:nvSpPr>
            <p:spPr bwMode="auto">
              <a:xfrm>
                <a:off x="3996769" y="5836961"/>
                <a:ext cx="1512888" cy="790575"/>
              </a:xfrm>
              <a:prstGeom prst="rect">
                <a:avLst/>
              </a:prstGeom>
              <a:solidFill>
                <a:srgbClr val="E9F2D6"/>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a:defRPr/>
                </a:pPr>
                <a:r>
                  <a:rPr lang="de-DE" sz="1400" b="1">
                    <a:solidFill>
                      <a:srgbClr val="000000"/>
                    </a:solidFill>
                    <a:latin typeface="Calibri" charset="0"/>
                  </a:rPr>
                  <a:t>…</a:t>
                </a:r>
              </a:p>
            </p:txBody>
          </p:sp>
          <p:sp>
            <p:nvSpPr>
              <p:cNvPr id="65" name="TextBox 29"/>
              <p:cNvSpPr txBox="1">
                <a:spLocks noChangeArrowheads="1"/>
              </p:cNvSpPr>
              <p:nvPr/>
            </p:nvSpPr>
            <p:spPr bwMode="auto">
              <a:xfrm>
                <a:off x="3966490" y="4423121"/>
                <a:ext cx="7556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de-DE" sz="1000" b="1">
                    <a:solidFill>
                      <a:schemeClr val="tx1"/>
                    </a:solidFill>
                  </a:rPr>
                  <a:t>Support</a:t>
                </a:r>
                <a:endParaRPr lang="en-US" sz="1000" b="1">
                  <a:solidFill>
                    <a:schemeClr val="tx1"/>
                  </a:solidFill>
                </a:endParaRPr>
              </a:p>
            </p:txBody>
          </p:sp>
          <p:sp>
            <p:nvSpPr>
              <p:cNvPr id="66" name="TextBox 71"/>
              <p:cNvSpPr txBox="1">
                <a:spLocks noChangeArrowheads="1"/>
              </p:cNvSpPr>
              <p:nvPr/>
            </p:nvSpPr>
            <p:spPr bwMode="auto">
              <a:xfrm>
                <a:off x="445415" y="5866159"/>
                <a:ext cx="172878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de-DE" sz="1000" b="1" i="1">
                    <a:solidFill>
                      <a:schemeClr val="tx1"/>
                    </a:solidFill>
                  </a:rPr>
                  <a:t>Technical implementation procedures</a:t>
                </a:r>
                <a:endParaRPr lang="en-US" sz="1000" b="1" i="1">
                  <a:solidFill>
                    <a:schemeClr val="tx1"/>
                  </a:solidFill>
                </a:endParaRPr>
              </a:p>
            </p:txBody>
          </p:sp>
          <p:sp>
            <p:nvSpPr>
              <p:cNvPr id="67" name="TextBox 72"/>
              <p:cNvSpPr txBox="1">
                <a:spLocks noChangeArrowheads="1"/>
              </p:cNvSpPr>
              <p:nvPr/>
            </p:nvSpPr>
            <p:spPr bwMode="auto">
              <a:xfrm>
                <a:off x="445415" y="4858096"/>
                <a:ext cx="172878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de-DE" sz="1000" b="1" i="1">
                    <a:solidFill>
                      <a:schemeClr val="tx1"/>
                    </a:solidFill>
                  </a:rPr>
                  <a:t>Guidelines and best practices on specific topics</a:t>
                </a:r>
                <a:endParaRPr lang="en-US" sz="1000" b="1" i="1">
                  <a:solidFill>
                    <a:schemeClr val="tx1"/>
                  </a:solidFill>
                </a:endParaRPr>
              </a:p>
            </p:txBody>
          </p:sp>
          <p:sp>
            <p:nvSpPr>
              <p:cNvPr id="68" name="TextBox 76"/>
              <p:cNvSpPr txBox="1">
                <a:spLocks noChangeArrowheads="1"/>
              </p:cNvSpPr>
              <p:nvPr/>
            </p:nvSpPr>
            <p:spPr bwMode="auto">
              <a:xfrm>
                <a:off x="445415" y="3883371"/>
                <a:ext cx="1728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de-DE" sz="1000" b="1" i="1">
                    <a:solidFill>
                      <a:schemeClr val="tx1"/>
                    </a:solidFill>
                  </a:rPr>
                  <a:t>General guidelines and best practices</a:t>
                </a:r>
                <a:endParaRPr lang="en-US" sz="1000" b="1" i="1">
                  <a:solidFill>
                    <a:schemeClr val="tx1"/>
                  </a:solidFill>
                </a:endParaRPr>
              </a:p>
            </p:txBody>
          </p:sp>
          <p:sp>
            <p:nvSpPr>
              <p:cNvPr id="69" name="Rectangle 67"/>
              <p:cNvSpPr>
                <a:spLocks noChangeArrowheads="1"/>
              </p:cNvSpPr>
              <p:nvPr/>
            </p:nvSpPr>
            <p:spPr bwMode="auto">
              <a:xfrm>
                <a:off x="2174202" y="4715221"/>
                <a:ext cx="6769100" cy="2087563"/>
              </a:xfrm>
              <a:prstGeom prst="rect">
                <a:avLst/>
              </a:pr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 name="Rectangle 69"/>
              <p:cNvSpPr>
                <a:spLocks noChangeArrowheads="1"/>
              </p:cNvSpPr>
              <p:nvPr/>
            </p:nvSpPr>
            <p:spPr bwMode="auto">
              <a:xfrm>
                <a:off x="8054964" y="4858097"/>
                <a:ext cx="824437" cy="783378"/>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a:defRPr/>
                </a:pPr>
                <a:r>
                  <a:rPr lang="de-DE" sz="1100" b="1" dirty="0">
                    <a:solidFill>
                      <a:schemeClr val="tx1"/>
                    </a:solidFill>
                    <a:latin typeface="Calibri" charset="0"/>
                  </a:rPr>
                  <a:t>Reference Model for Data Stewardship</a:t>
                </a:r>
              </a:p>
            </p:txBody>
          </p:sp>
          <p:sp>
            <p:nvSpPr>
              <p:cNvPr id="71" name="TextBox 85"/>
              <p:cNvSpPr txBox="1">
                <a:spLocks noChangeArrowheads="1"/>
              </p:cNvSpPr>
              <p:nvPr/>
            </p:nvSpPr>
            <p:spPr bwMode="auto">
              <a:xfrm>
                <a:off x="445415" y="2699096"/>
                <a:ext cx="1728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de-DE" sz="1000" b="1" i="1" dirty="0">
                    <a:solidFill>
                      <a:schemeClr val="tx1"/>
                    </a:solidFill>
                  </a:rPr>
                  <a:t>High </a:t>
                </a:r>
                <a:r>
                  <a:rPr lang="de-DE" sz="1000" b="1" i="1" dirty="0" err="1">
                    <a:solidFill>
                      <a:schemeClr val="tx1"/>
                    </a:solidFill>
                  </a:rPr>
                  <a:t>level</a:t>
                </a:r>
                <a:r>
                  <a:rPr lang="de-DE" sz="1000" b="1" i="1" dirty="0">
                    <a:solidFill>
                      <a:schemeClr val="tx1"/>
                    </a:solidFill>
                  </a:rPr>
                  <a:t> </a:t>
                </a:r>
                <a:r>
                  <a:rPr lang="de-DE" sz="1000" b="1" i="1" dirty="0" err="1">
                    <a:solidFill>
                      <a:schemeClr val="tx1"/>
                    </a:solidFill>
                  </a:rPr>
                  <a:t>framework</a:t>
                </a:r>
                <a:r>
                  <a:rPr lang="de-DE" sz="1000" b="1" i="1" dirty="0">
                    <a:solidFill>
                      <a:schemeClr val="tx1"/>
                    </a:solidFill>
                  </a:rPr>
                  <a:t> </a:t>
                </a:r>
                <a:r>
                  <a:rPr lang="de-DE" sz="1000" b="1" i="1" dirty="0" err="1">
                    <a:solidFill>
                      <a:schemeClr val="tx1"/>
                    </a:solidFill>
                  </a:rPr>
                  <a:t>documents</a:t>
                </a:r>
                <a:endParaRPr lang="en-US" sz="1000" b="1" i="1" dirty="0">
                  <a:solidFill>
                    <a:schemeClr val="tx1"/>
                  </a:solidFill>
                </a:endParaRPr>
              </a:p>
            </p:txBody>
          </p:sp>
          <p:cxnSp>
            <p:nvCxnSpPr>
              <p:cNvPr id="72" name="Straight Arrow Connector 37"/>
              <p:cNvCxnSpPr>
                <a:cxnSpLocks noChangeShapeType="1"/>
                <a:stCxn id="56" idx="1"/>
                <a:endCxn id="61" idx="3"/>
              </p:cNvCxnSpPr>
              <p:nvPr/>
            </p:nvCxnSpPr>
            <p:spPr bwMode="auto">
              <a:xfrm flipH="1">
                <a:off x="5765127" y="1544190"/>
                <a:ext cx="801688" cy="7938"/>
              </a:xfrm>
              <a:prstGeom prst="straightConnector1">
                <a:avLst/>
              </a:prstGeom>
              <a:noFill/>
              <a:ln w="19050">
                <a:solidFill>
                  <a:srgbClr val="4F6228"/>
                </a:solidFill>
                <a:round/>
                <a:headEnd type="arrow" w="med" len="med"/>
                <a:tailEnd/>
              </a:ln>
              <a:extLst>
                <a:ext uri="{909E8E84-426E-40dd-AFC4-6F175D3DCCD1}">
                  <a14:hiddenFill xmlns:a14="http://schemas.microsoft.com/office/drawing/2010/main">
                    <a:noFill/>
                  </a14:hiddenFill>
                </a:ext>
              </a:extLst>
            </p:spPr>
          </p:cxnSp>
          <p:cxnSp>
            <p:nvCxnSpPr>
              <p:cNvPr id="73" name="Straight Arrow Connector 37"/>
              <p:cNvCxnSpPr>
                <a:cxnSpLocks noChangeShapeType="1"/>
                <a:stCxn id="55" idx="0"/>
                <a:endCxn id="61" idx="2"/>
              </p:cNvCxnSpPr>
              <p:nvPr/>
            </p:nvCxnSpPr>
            <p:spPr bwMode="auto">
              <a:xfrm flipV="1">
                <a:off x="4828502" y="1989484"/>
                <a:ext cx="1588" cy="382587"/>
              </a:xfrm>
              <a:prstGeom prst="straightConnector1">
                <a:avLst/>
              </a:prstGeom>
              <a:noFill/>
              <a:ln w="19050">
                <a:solidFill>
                  <a:srgbClr val="4F6228"/>
                </a:solidFill>
                <a:round/>
                <a:headEnd type="arrow" w="med" len="med"/>
                <a:tailEnd/>
              </a:ln>
              <a:extLst>
                <a:ext uri="{909E8E84-426E-40dd-AFC4-6F175D3DCCD1}">
                  <a14:hiddenFill xmlns:a14="http://schemas.microsoft.com/office/drawing/2010/main">
                    <a:noFill/>
                  </a14:hiddenFill>
                </a:ext>
              </a:extLst>
            </p:spPr>
          </p:cxnSp>
          <p:sp>
            <p:nvSpPr>
              <p:cNvPr id="74" name="TextBox 116"/>
              <p:cNvSpPr txBox="1">
                <a:spLocks noChangeArrowheads="1"/>
              </p:cNvSpPr>
              <p:nvPr/>
            </p:nvSpPr>
            <p:spPr bwMode="auto">
              <a:xfrm>
                <a:off x="3829965" y="2113309"/>
                <a:ext cx="9144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de-DE" sz="1000" b="1">
                    <a:solidFill>
                      <a:schemeClr val="tx1"/>
                    </a:solidFill>
                  </a:rPr>
                  <a:t>Applied to</a:t>
                </a:r>
                <a:endParaRPr lang="en-US" sz="1000" b="1">
                  <a:solidFill>
                    <a:schemeClr val="tx1"/>
                  </a:solidFill>
                </a:endParaRPr>
              </a:p>
            </p:txBody>
          </p:sp>
          <p:pic>
            <p:nvPicPr>
              <p:cNvPr id="75" name="Picture 7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57938" y="3972136"/>
                <a:ext cx="320796" cy="369914"/>
              </a:xfrm>
              <a:prstGeom prst="rect">
                <a:avLst/>
              </a:prstGeom>
            </p:spPr>
          </p:pic>
          <p:pic>
            <p:nvPicPr>
              <p:cNvPr id="76" name="Picture 7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10374" y="6398222"/>
                <a:ext cx="299626" cy="345503"/>
              </a:xfrm>
              <a:prstGeom prst="rect">
                <a:avLst/>
              </a:prstGeom>
            </p:spPr>
          </p:pic>
          <p:pic>
            <p:nvPicPr>
              <p:cNvPr id="77" name="Picture 7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19476" y="5431859"/>
                <a:ext cx="278441" cy="321074"/>
              </a:xfrm>
              <a:prstGeom prst="rect">
                <a:avLst/>
              </a:prstGeom>
            </p:spPr>
          </p:pic>
          <p:pic>
            <p:nvPicPr>
              <p:cNvPr id="78" name="Picture 7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60509" y="5472631"/>
                <a:ext cx="296824" cy="342272"/>
              </a:xfrm>
              <a:prstGeom prst="rect">
                <a:avLst/>
              </a:prstGeom>
            </p:spPr>
          </p:pic>
          <p:sp>
            <p:nvSpPr>
              <p:cNvPr id="79" name="Rectangle 78"/>
              <p:cNvSpPr>
                <a:spLocks noChangeArrowheads="1"/>
              </p:cNvSpPr>
              <p:nvPr/>
            </p:nvSpPr>
            <p:spPr bwMode="auto">
              <a:xfrm>
                <a:off x="5886357" y="4860870"/>
                <a:ext cx="929309" cy="822380"/>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100" b="1" kern="0" dirty="0" smtClean="0">
                    <a:solidFill>
                      <a:schemeClr val="tx1"/>
                    </a:solidFill>
                    <a:latin typeface="Calibri"/>
                    <a:ea typeface="+mn-ea"/>
                    <a:cs typeface="+mn-cs"/>
                  </a:rPr>
                  <a:t>Associated Knowledge</a:t>
                </a:r>
                <a:r>
                  <a:rPr lang="de-DE" sz="1100" b="1" kern="0" dirty="0" smtClean="0">
                    <a:solidFill>
                      <a:schemeClr val="tx1"/>
                    </a:solidFill>
                    <a:latin typeface="Calibri"/>
                    <a:ea typeface="+mn-ea"/>
                    <a:cs typeface="+mn-cs"/>
                  </a:rPr>
                  <a:t> </a:t>
                </a:r>
                <a:r>
                  <a:rPr lang="en-GB" sz="1100" b="1" kern="0" dirty="0" smtClean="0">
                    <a:solidFill>
                      <a:schemeClr val="tx1"/>
                    </a:solidFill>
                    <a:latin typeface="Calibri"/>
                    <a:ea typeface="+mn-ea"/>
                    <a:cs typeface="+mn-cs"/>
                  </a:rPr>
                  <a:t>Preservation</a:t>
                </a:r>
                <a:endParaRPr lang="en-GB" sz="1100" b="1" kern="0" dirty="0">
                  <a:solidFill>
                    <a:schemeClr val="tx1"/>
                  </a:solidFill>
                  <a:latin typeface="Calibri"/>
                  <a:ea typeface="+mn-ea"/>
                  <a:cs typeface="+mn-cs"/>
                </a:endParaRPr>
              </a:p>
            </p:txBody>
          </p:sp>
          <p:sp>
            <p:nvSpPr>
              <p:cNvPr id="80" name="Rectangle 79"/>
              <p:cNvSpPr>
                <a:spLocks noChangeArrowheads="1"/>
              </p:cNvSpPr>
              <p:nvPr/>
            </p:nvSpPr>
            <p:spPr bwMode="auto">
              <a:xfrm>
                <a:off x="7023010" y="4854520"/>
                <a:ext cx="850993" cy="796980"/>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100" b="1" kern="0" dirty="0" smtClean="0">
                    <a:solidFill>
                      <a:schemeClr val="tx1"/>
                    </a:solidFill>
                    <a:latin typeface="Calibri"/>
                    <a:ea typeface="+mn-ea"/>
                    <a:cs typeface="+mn-cs"/>
                  </a:rPr>
                  <a:t>CEOS Maturity Matrix</a:t>
                </a:r>
                <a:endParaRPr lang="en-GB" sz="1100" b="1" kern="0" dirty="0">
                  <a:solidFill>
                    <a:schemeClr val="tx1"/>
                  </a:solidFill>
                  <a:latin typeface="Calibri"/>
                  <a:ea typeface="+mn-ea"/>
                  <a:cs typeface="+mn-cs"/>
                </a:endParaRPr>
              </a:p>
            </p:txBody>
          </p:sp>
          <p:pic>
            <p:nvPicPr>
              <p:cNvPr id="81" name="Picture 8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20600" y="2907695"/>
                <a:ext cx="320796" cy="369914"/>
              </a:xfrm>
              <a:prstGeom prst="rect">
                <a:avLst/>
              </a:prstGeom>
            </p:spPr>
          </p:pic>
          <p:pic>
            <p:nvPicPr>
              <p:cNvPr id="82" name="Picture 8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46000" y="4076095"/>
                <a:ext cx="320796" cy="369914"/>
              </a:xfrm>
              <a:prstGeom prst="rect">
                <a:avLst/>
              </a:prstGeom>
            </p:spPr>
          </p:pic>
          <p:pic>
            <p:nvPicPr>
              <p:cNvPr id="83" name="Picture 8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93000" y="5485795"/>
                <a:ext cx="297894" cy="343505"/>
              </a:xfrm>
              <a:prstGeom prst="rect">
                <a:avLst/>
              </a:prstGeom>
            </p:spPr>
          </p:pic>
          <p:pic>
            <p:nvPicPr>
              <p:cNvPr id="84" name="Picture 8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636300" y="5536595"/>
                <a:ext cx="285200" cy="328868"/>
              </a:xfrm>
              <a:prstGeom prst="rect">
                <a:avLst/>
              </a:prstGeom>
            </p:spPr>
          </p:pic>
          <p:pic>
            <p:nvPicPr>
              <p:cNvPr id="85" name="Picture 8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07491" y="5486346"/>
                <a:ext cx="285200" cy="328868"/>
              </a:xfrm>
              <a:prstGeom prst="rect">
                <a:avLst/>
              </a:prstGeom>
            </p:spPr>
          </p:pic>
        </p:grpSp>
        <p:pic>
          <p:nvPicPr>
            <p:cNvPr id="48" name="Picture 4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662045" y="5605327"/>
              <a:ext cx="285200" cy="328868"/>
            </a:xfrm>
            <a:prstGeom prst="rect">
              <a:avLst/>
            </a:prstGeom>
          </p:spPr>
        </p:pic>
      </p:grpSp>
    </p:spTree>
    <p:extLst>
      <p:ext uri="{BB962C8B-B14F-4D97-AF65-F5344CB8AC3E}">
        <p14:creationId xmlns:p14="http://schemas.microsoft.com/office/powerpoint/2010/main" val="181679443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2133600" y="152400"/>
            <a:ext cx="4953000" cy="533400"/>
          </a:xfrm>
        </p:spPr>
        <p:txBody>
          <a:bodyPr/>
          <a:lstStyle/>
          <a:p>
            <a:pPr algn="ctr"/>
            <a:r>
              <a:rPr lang="en-US" b="1" dirty="0" smtClean="0"/>
              <a:t>Discovery and Access</a:t>
            </a:r>
          </a:p>
          <a:p>
            <a:pPr algn="ctr"/>
            <a:r>
              <a:rPr lang="en-US" b="1" dirty="0" smtClean="0"/>
              <a:t>WGISS Connected Data Assets</a:t>
            </a:r>
            <a:endParaRPr lang="en-US" b="1" dirty="0"/>
          </a:p>
        </p:txBody>
      </p:sp>
      <p:pic>
        <p:nvPicPr>
          <p:cNvPr id="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057400"/>
            <a:ext cx="6096000" cy="4309601"/>
          </a:xfrm>
          <a:prstGeom prst="rect">
            <a:avLst/>
          </a:prstGeom>
        </p:spPr>
      </p:pic>
      <p:sp>
        <p:nvSpPr>
          <p:cNvPr id="3" name="Rectangle 2"/>
          <p:cNvSpPr/>
          <p:nvPr/>
        </p:nvSpPr>
        <p:spPr>
          <a:xfrm>
            <a:off x="152400" y="1276290"/>
            <a:ext cx="8534400" cy="707886"/>
          </a:xfrm>
          <a:prstGeom prst="rect">
            <a:avLst/>
          </a:prstGeom>
        </p:spPr>
        <p:txBody>
          <a:bodyPr wrap="square">
            <a:spAutoFit/>
          </a:bodyPr>
          <a:lstStyle/>
          <a:p>
            <a:pPr lvl="0" algn="ctr"/>
            <a:r>
              <a:rPr lang="en-US" sz="2000" dirty="0" smtClean="0">
                <a:sym typeface="Avenir Roman"/>
              </a:rPr>
              <a:t>Relying on CWIC/IDN/</a:t>
            </a:r>
            <a:r>
              <a:rPr lang="en-US" sz="2000" dirty="0" err="1" smtClean="0">
                <a:sym typeface="Avenir Roman"/>
              </a:rPr>
              <a:t>FedEO</a:t>
            </a:r>
            <a:r>
              <a:rPr lang="en-US" sz="2000" dirty="0" smtClean="0">
                <a:sym typeface="Avenir Roman"/>
              </a:rPr>
              <a:t>, provides </a:t>
            </a:r>
            <a:r>
              <a:rPr lang="en-US" sz="2000" dirty="0">
                <a:sym typeface="Avenir Roman"/>
              </a:rPr>
              <a:t>a single entry point for external clients to discover and access CEOS agencies </a:t>
            </a:r>
            <a:r>
              <a:rPr lang="en-US" sz="2000" dirty="0" smtClean="0">
                <a:sym typeface="Avenir Roman"/>
              </a:rPr>
              <a:t>data</a:t>
            </a:r>
            <a:endParaRPr lang="en-US" sz="2800" dirty="0"/>
          </a:p>
        </p:txBody>
      </p:sp>
      <p:pic>
        <p:nvPicPr>
          <p:cNvPr id="8" name="Content Placeholder 3"/>
          <p:cNvPicPr>
            <a:picLocks noChangeAspect="1"/>
          </p:cNvPicPr>
          <p:nvPr/>
        </p:nvPicPr>
        <p:blipFill rotWithShape="1">
          <a:blip r:embed="rId4"/>
          <a:srcRect l="12310" t="10915" r="12072"/>
          <a:stretch/>
        </p:blipFill>
        <p:spPr>
          <a:xfrm>
            <a:off x="6019800" y="4953000"/>
            <a:ext cx="2916195" cy="1828800"/>
          </a:xfrm>
          <a:prstGeom prst="rect">
            <a:avLst/>
          </a:prstGeom>
        </p:spPr>
      </p:pic>
      <p:sp>
        <p:nvSpPr>
          <p:cNvPr id="2" name="Rectangle 1"/>
          <p:cNvSpPr/>
          <p:nvPr/>
        </p:nvSpPr>
        <p:spPr>
          <a:xfrm>
            <a:off x="6400800" y="2286000"/>
            <a:ext cx="2514600" cy="2308324"/>
          </a:xfrm>
          <a:prstGeom prst="rect">
            <a:avLst/>
          </a:prstGeom>
        </p:spPr>
        <p:txBody>
          <a:bodyPr wrap="square">
            <a:spAutoFit/>
          </a:bodyPr>
          <a:lstStyle/>
          <a:p>
            <a:r>
              <a:rPr lang="en-US" i="1" dirty="0" smtClean="0">
                <a:sym typeface="Avenir Roman"/>
              </a:rPr>
              <a:t>Search</a:t>
            </a:r>
            <a:r>
              <a:rPr lang="en-US" dirty="0" smtClean="0">
                <a:sym typeface="Avenir Roman"/>
              </a:rPr>
              <a:t> </a:t>
            </a:r>
            <a:r>
              <a:rPr lang="en-US" dirty="0">
                <a:sym typeface="Avenir Roman"/>
              </a:rPr>
              <a:t>over 32,000 collections in the </a:t>
            </a:r>
            <a:r>
              <a:rPr lang="en-US" dirty="0" smtClean="0">
                <a:sym typeface="Avenir Roman"/>
              </a:rPr>
              <a:t>IDN</a:t>
            </a:r>
          </a:p>
          <a:p>
            <a:endParaRPr lang="en-US" i="1" dirty="0" smtClean="0">
              <a:sym typeface="Avenir Roman"/>
            </a:endParaRPr>
          </a:p>
          <a:p>
            <a:r>
              <a:rPr lang="en-US" i="1" dirty="0" smtClean="0">
                <a:sym typeface="Avenir Roman"/>
              </a:rPr>
              <a:t>Access</a:t>
            </a:r>
            <a:r>
              <a:rPr lang="en-US" dirty="0" smtClean="0">
                <a:sym typeface="Avenir Roman"/>
              </a:rPr>
              <a:t> </a:t>
            </a:r>
            <a:r>
              <a:rPr lang="en-US" dirty="0">
                <a:sym typeface="Avenir Roman"/>
              </a:rPr>
              <a:t>over 5000 collections with associated over 300+ million granules (granule search)</a:t>
            </a:r>
          </a:p>
        </p:txBody>
      </p:sp>
    </p:spTree>
    <p:extLst>
      <p:ext uri="{BB962C8B-B14F-4D97-AF65-F5344CB8AC3E}">
        <p14:creationId xmlns:p14="http://schemas.microsoft.com/office/powerpoint/2010/main" val="218781371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1502119" y="26512"/>
            <a:ext cx="6423699" cy="632882"/>
          </a:xfrm>
          <a:prstGeom prst="rect">
            <a:avLst/>
          </a:prstGeom>
        </p:spPr>
        <p:txBody>
          <a:bodyPr lIns="91425" tIns="91425" rIns="91425" bIns="91425" anchor="b" anchorCtr="0">
            <a:normAutofit/>
          </a:bodyPr>
          <a:lstStyle/>
          <a:p>
            <a:pPr algn="ctr"/>
            <a:r>
              <a:rPr lang="en-US" sz="2400" b="1" dirty="0"/>
              <a:t>WGISS Connected Data Assets </a:t>
            </a:r>
          </a:p>
        </p:txBody>
      </p:sp>
      <p:sp>
        <p:nvSpPr>
          <p:cNvPr id="34" name="Content Placeholder 2"/>
          <p:cNvSpPr>
            <a:spLocks noGrp="1"/>
          </p:cNvSpPr>
          <p:nvPr>
            <p:ph idx="1"/>
          </p:nvPr>
        </p:nvSpPr>
        <p:spPr>
          <a:xfrm>
            <a:off x="152400" y="1219200"/>
            <a:ext cx="8839200" cy="5105400"/>
          </a:xfrm>
        </p:spPr>
        <p:txBody>
          <a:bodyPr/>
          <a:lstStyle/>
          <a:p>
            <a:pPr lvl="0"/>
            <a:r>
              <a:rPr lang="en-US" sz="2000" dirty="0">
                <a:latin typeface="+mj-lt"/>
                <a:sym typeface="Avenir Roman"/>
              </a:rPr>
              <a:t>M</a:t>
            </a:r>
            <a:r>
              <a:rPr lang="en-US" sz="2000" dirty="0" smtClean="0">
                <a:latin typeface="+mj-lt"/>
                <a:sym typeface="Avenir Roman"/>
              </a:rPr>
              <a:t>aintained </a:t>
            </a:r>
            <a:r>
              <a:rPr lang="en-US" sz="2000" dirty="0">
                <a:latin typeface="+mj-lt"/>
                <a:sym typeface="Avenir Roman"/>
              </a:rPr>
              <a:t>and operated in coordination among different agencies (System Level Team</a:t>
            </a:r>
            <a:r>
              <a:rPr lang="en-US" sz="2000" dirty="0" smtClean="0">
                <a:latin typeface="+mj-lt"/>
                <a:sym typeface="Avenir Roman"/>
              </a:rPr>
              <a:t>); implementing </a:t>
            </a:r>
            <a:r>
              <a:rPr lang="en-US" sz="2000" dirty="0">
                <a:latin typeface="+mj-lt"/>
                <a:sym typeface="Avenir Roman"/>
              </a:rPr>
              <a:t>the </a:t>
            </a:r>
            <a:r>
              <a:rPr lang="en-US" sz="2000" dirty="0" smtClean="0">
                <a:latin typeface="+mj-lt"/>
                <a:sym typeface="Avenir Roman"/>
              </a:rPr>
              <a:t>OpenSearch </a:t>
            </a:r>
            <a:r>
              <a:rPr lang="en-US" sz="2000" dirty="0">
                <a:latin typeface="+mj-lt"/>
                <a:sym typeface="Avenir Roman"/>
              </a:rPr>
              <a:t>Interoperability Best </a:t>
            </a:r>
            <a:r>
              <a:rPr lang="en-US" sz="2000" dirty="0" smtClean="0">
                <a:latin typeface="+mj-lt"/>
                <a:sym typeface="Avenir Roman"/>
              </a:rPr>
              <a:t>Practice defined by WGISS.</a:t>
            </a:r>
            <a:endParaRPr lang="en-US" sz="2000" dirty="0">
              <a:latin typeface="+mj-lt"/>
              <a:sym typeface="Avenir Roman"/>
            </a:endParaRPr>
          </a:p>
          <a:p>
            <a:pPr lvl="0"/>
            <a:endParaRPr lang="en-US" sz="2000" dirty="0" smtClean="0">
              <a:latin typeface="+mj-lt"/>
              <a:sym typeface="Avenir Roman"/>
            </a:endParaRPr>
          </a:p>
          <a:p>
            <a:pPr lvl="0"/>
            <a:r>
              <a:rPr lang="en-US" sz="2000" dirty="0" smtClean="0">
                <a:latin typeface="+mj-lt"/>
                <a:sym typeface="Avenir Roman"/>
              </a:rPr>
              <a:t>Client Portals:</a:t>
            </a:r>
            <a:endParaRPr lang="en-US" sz="2800" dirty="0">
              <a:latin typeface="+mj-lt"/>
            </a:endParaRPr>
          </a:p>
          <a:p>
            <a:pPr marL="742950" lvl="1" indent="-285750">
              <a:buFont typeface="Wingdings" charset="2"/>
              <a:buChar char="Ø"/>
            </a:pPr>
            <a:r>
              <a:rPr lang="en-US" sz="1600" dirty="0">
                <a:latin typeface="+mj-lt"/>
                <a:cs typeface="Arial" panose="020B0604020202020204" pitchFamily="34" charset="0"/>
              </a:rPr>
              <a:t>GEOSS Platform (</a:t>
            </a:r>
            <a:r>
              <a:rPr lang="en-US" sz="1600" dirty="0" err="1">
                <a:latin typeface="+mj-lt"/>
                <a:cs typeface="Arial" panose="020B0604020202020204" pitchFamily="34" charset="0"/>
              </a:rPr>
              <a:t>GEOPortal</a:t>
            </a:r>
            <a:r>
              <a:rPr lang="en-US" sz="1600" dirty="0">
                <a:latin typeface="+mj-lt"/>
                <a:cs typeface="Arial" panose="020B0604020202020204" pitchFamily="34" charset="0"/>
              </a:rPr>
              <a:t> and Data Access Broker - DAB)</a:t>
            </a:r>
          </a:p>
          <a:p>
            <a:pPr marL="742950" lvl="1" indent="-285750">
              <a:buFont typeface="Wingdings" charset="2"/>
              <a:buChar char="Ø"/>
            </a:pPr>
            <a:r>
              <a:rPr lang="en-US" sz="1600" dirty="0">
                <a:latin typeface="+mj-lt"/>
                <a:cs typeface="Arial" panose="020B0604020202020204" pitchFamily="34" charset="0"/>
              </a:rPr>
              <a:t>AMERIGEOSS Data and Services Portal  </a:t>
            </a:r>
          </a:p>
          <a:p>
            <a:pPr marL="742950" lvl="1" indent="-285750">
              <a:buFont typeface="Wingdings" charset="2"/>
              <a:buChar char="Ø"/>
            </a:pPr>
            <a:r>
              <a:rPr lang="en-US" sz="1600" dirty="0">
                <a:latin typeface="+mj-lt"/>
                <a:cs typeface="Arial" panose="020B0604020202020204" pitchFamily="34" charset="0"/>
              </a:rPr>
              <a:t>ESA </a:t>
            </a:r>
            <a:r>
              <a:rPr lang="en-US" sz="1600" dirty="0" err="1">
                <a:latin typeface="+mj-lt"/>
                <a:cs typeface="Arial" panose="020B0604020202020204" pitchFamily="34" charset="0"/>
              </a:rPr>
              <a:t>EOPortal</a:t>
            </a:r>
            <a:r>
              <a:rPr lang="en-US" sz="1600" dirty="0">
                <a:latin typeface="+mj-lt"/>
                <a:cs typeface="Arial" panose="020B0604020202020204" pitchFamily="34" charset="0"/>
              </a:rPr>
              <a:t> </a:t>
            </a:r>
          </a:p>
          <a:p>
            <a:pPr marL="742950" lvl="1" indent="-285750">
              <a:buFont typeface="Wingdings" charset="2"/>
              <a:buChar char="Ø"/>
            </a:pPr>
            <a:r>
              <a:rPr lang="en-US" sz="1600" dirty="0">
                <a:latin typeface="+mj-lt"/>
                <a:cs typeface="Arial" panose="020B0604020202020204" pitchFamily="34" charset="0"/>
              </a:rPr>
              <a:t>COVE </a:t>
            </a:r>
          </a:p>
          <a:p>
            <a:pPr marL="742950" lvl="1" indent="-285750">
              <a:buFont typeface="Wingdings" charset="2"/>
              <a:buChar char="Ø"/>
            </a:pPr>
            <a:r>
              <a:rPr lang="en-US" sz="1600" dirty="0">
                <a:latin typeface="+mj-lt"/>
                <a:cs typeface="Arial" panose="020B0604020202020204" pitchFamily="34" charset="0"/>
              </a:rPr>
              <a:t>CEOS Carbon Portal</a:t>
            </a:r>
            <a:endParaRPr lang="en-US" sz="1600" dirty="0">
              <a:latin typeface="+mj-lt"/>
              <a:cs typeface="Arial" panose="020B0604020202020204" pitchFamily="34" charset="0"/>
              <a:sym typeface="Avenir Roman"/>
            </a:endParaRPr>
          </a:p>
          <a:p>
            <a:pPr lvl="0"/>
            <a:endParaRPr lang="en-US" sz="2000" dirty="0" smtClean="0">
              <a:latin typeface="+mj-lt"/>
              <a:sym typeface="Avenir Roman"/>
            </a:endParaRPr>
          </a:p>
          <a:p>
            <a:pPr lvl="0"/>
            <a:r>
              <a:rPr lang="en-US" sz="2000" dirty="0" smtClean="0">
                <a:latin typeface="+mj-lt"/>
                <a:sym typeface="Avenir Roman"/>
              </a:rPr>
              <a:t>Is </a:t>
            </a:r>
            <a:r>
              <a:rPr lang="en-US" sz="2000" dirty="0">
                <a:latin typeface="+mj-lt"/>
                <a:sym typeface="Avenir Roman"/>
              </a:rPr>
              <a:t>being enlarged with new partners and continuously populated with additional </a:t>
            </a:r>
            <a:r>
              <a:rPr lang="en-US" sz="2000" dirty="0" smtClean="0">
                <a:latin typeface="+mj-lt"/>
                <a:sym typeface="Avenir Roman"/>
              </a:rPr>
              <a:t>data collections, e.g.: </a:t>
            </a:r>
          </a:p>
          <a:p>
            <a:pPr marL="742950" lvl="1" indent="-285750">
              <a:buFont typeface="Wingdings" charset="2"/>
              <a:buChar char="Ø"/>
            </a:pPr>
            <a:r>
              <a:rPr lang="en-US" sz="1600" dirty="0">
                <a:latin typeface="+mj-lt"/>
                <a:cs typeface="Arial" panose="020B0604020202020204" pitchFamily="34" charset="0"/>
                <a:sym typeface="Avenir Roman"/>
              </a:rPr>
              <a:t>ECVs/CDRs inventories from </a:t>
            </a:r>
            <a:r>
              <a:rPr lang="en-US" sz="1600" dirty="0" err="1" smtClean="0">
                <a:latin typeface="+mj-lt"/>
                <a:cs typeface="Arial" panose="020B0604020202020204" pitchFamily="34" charset="0"/>
                <a:sym typeface="Avenir Roman"/>
              </a:rPr>
              <a:t>WGClimate</a:t>
            </a:r>
            <a:endParaRPr lang="en-US" sz="1600" dirty="0">
              <a:latin typeface="+mj-lt"/>
              <a:cs typeface="Arial" panose="020B0604020202020204" pitchFamily="34" charset="0"/>
              <a:sym typeface="Avenir Roman"/>
            </a:endParaRPr>
          </a:p>
          <a:p>
            <a:pPr marL="742950" lvl="1" indent="-285750">
              <a:buFont typeface="Wingdings" charset="2"/>
              <a:buChar char="Ø"/>
            </a:pPr>
            <a:r>
              <a:rPr lang="en-US" sz="1600" dirty="0">
                <a:latin typeface="+mj-lt"/>
                <a:cs typeface="Arial" panose="020B0604020202020204" pitchFamily="34" charset="0"/>
              </a:rPr>
              <a:t>NOAA One Stop testing granule search, over 100 million granules will be accessible soon</a:t>
            </a:r>
          </a:p>
          <a:p>
            <a:pPr marL="742950" lvl="1" indent="-285750">
              <a:buFont typeface="Wingdings" charset="2"/>
              <a:buChar char="Ø"/>
            </a:pPr>
            <a:r>
              <a:rPr lang="en-US" sz="1600" dirty="0" err="1">
                <a:latin typeface="+mj-lt"/>
                <a:cs typeface="Arial" panose="020B0604020202020204" pitchFamily="34" charset="0"/>
              </a:rPr>
              <a:t>MoU</a:t>
            </a:r>
            <a:r>
              <a:rPr lang="en-US" sz="1600" dirty="0">
                <a:latin typeface="+mj-lt"/>
                <a:cs typeface="Arial" panose="020B0604020202020204" pitchFamily="34" charset="0"/>
              </a:rPr>
              <a:t> under preparation with NRSCC for </a:t>
            </a:r>
            <a:r>
              <a:rPr lang="en-US" sz="1600" dirty="0" err="1">
                <a:latin typeface="+mj-lt"/>
                <a:cs typeface="Arial" panose="020B0604020202020204" pitchFamily="34" charset="0"/>
              </a:rPr>
              <a:t>ChinaGEOSS</a:t>
            </a:r>
            <a:r>
              <a:rPr lang="en-US" sz="1600" dirty="0">
                <a:latin typeface="+mj-lt"/>
                <a:cs typeface="Arial" panose="020B0604020202020204" pitchFamily="34" charset="0"/>
              </a:rPr>
              <a:t> </a:t>
            </a:r>
            <a:r>
              <a:rPr lang="en-US" sz="1600" dirty="0" smtClean="0">
                <a:latin typeface="+mj-lt"/>
                <a:cs typeface="Arial" panose="020B0604020202020204" pitchFamily="34" charset="0"/>
              </a:rPr>
              <a:t>(35 </a:t>
            </a:r>
            <a:r>
              <a:rPr lang="en-US" sz="1600" dirty="0">
                <a:latin typeface="+mj-lt"/>
                <a:cs typeface="Arial" panose="020B0604020202020204" pitchFamily="34" charset="0"/>
              </a:rPr>
              <a:t>millions granules)</a:t>
            </a:r>
          </a:p>
        </p:txBody>
      </p:sp>
    </p:spTree>
    <p:extLst>
      <p:ext uri="{BB962C8B-B14F-4D97-AF65-F5344CB8AC3E}">
        <p14:creationId xmlns:p14="http://schemas.microsoft.com/office/powerpoint/2010/main" val="147558070"/>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2057400" y="152400"/>
            <a:ext cx="5410200" cy="533400"/>
          </a:xfrm>
        </p:spPr>
        <p:txBody>
          <a:bodyPr/>
          <a:lstStyle/>
          <a:p>
            <a:pPr algn="ctr"/>
            <a:r>
              <a:rPr lang="en-US" b="1" dirty="0" smtClean="0"/>
              <a:t>Interoperability and Use</a:t>
            </a:r>
          </a:p>
          <a:p>
            <a:pPr algn="ctr"/>
            <a:r>
              <a:rPr lang="en-US" b="1" dirty="0" smtClean="0"/>
              <a:t>FDA </a:t>
            </a:r>
            <a:r>
              <a:rPr lang="en-US" b="1" dirty="0"/>
              <a:t>Themes supported via WGISS</a:t>
            </a:r>
          </a:p>
          <a:p>
            <a:endParaRPr lang="en-US" dirty="0"/>
          </a:p>
        </p:txBody>
      </p:sp>
      <p:sp>
        <p:nvSpPr>
          <p:cNvPr id="6" name="Content Placeholder 7"/>
          <p:cNvSpPr>
            <a:spLocks noGrp="1"/>
          </p:cNvSpPr>
          <p:nvPr>
            <p:ph sz="quarter" idx="10"/>
          </p:nvPr>
        </p:nvSpPr>
        <p:spPr>
          <a:xfrm>
            <a:off x="228600" y="1295400"/>
            <a:ext cx="8686800" cy="5029200"/>
          </a:xfrm>
        </p:spPr>
        <p:txBody>
          <a:bodyPr/>
          <a:lstStyle/>
          <a:p>
            <a:pPr defTabSz="914400"/>
            <a:r>
              <a:rPr lang="en-US" sz="1800" b="1" dirty="0"/>
              <a:t>CEOS Analysis Ready Data (ARD)</a:t>
            </a:r>
            <a:endParaRPr lang="en-US" sz="1600" b="1" dirty="0"/>
          </a:p>
          <a:p>
            <a:pPr lvl="1"/>
            <a:r>
              <a:rPr lang="en-US" sz="1400" dirty="0"/>
              <a:t>Develop and provision CARD4L-compliant optical and/or </a:t>
            </a:r>
            <a:r>
              <a:rPr lang="en-US" sz="1400" dirty="0" smtClean="0"/>
              <a:t>SAR </a:t>
            </a:r>
            <a:r>
              <a:rPr lang="en-US" sz="1400" dirty="0"/>
              <a:t>products</a:t>
            </a:r>
          </a:p>
          <a:p>
            <a:pPr lvl="1"/>
            <a:r>
              <a:rPr lang="en-US" sz="1400" dirty="0"/>
              <a:t>Examine ARD for ocean and atmosphere domains</a:t>
            </a:r>
          </a:p>
          <a:p>
            <a:pPr defTabSz="914400"/>
            <a:endParaRPr lang="en-US" sz="1400" b="1" dirty="0"/>
          </a:p>
          <a:p>
            <a:pPr defTabSz="914400"/>
            <a:r>
              <a:rPr lang="en-US" sz="1800" b="1" dirty="0"/>
              <a:t>Interoperable Free and Open Tools</a:t>
            </a:r>
          </a:p>
          <a:p>
            <a:pPr lvl="1" defTabSz="914400"/>
            <a:r>
              <a:rPr lang="en-US" sz="1400" dirty="0"/>
              <a:t>Continue supporting the CEOS Data Cube (CDC) initiative</a:t>
            </a:r>
          </a:p>
          <a:p>
            <a:pPr lvl="1" defTabSz="914400"/>
            <a:r>
              <a:rPr lang="en-US" sz="1400" dirty="0"/>
              <a:t>Demonstrate new technologies through ongoing support of ‘pilot projects’ and consideration of alternate candidate architectures</a:t>
            </a:r>
          </a:p>
          <a:p>
            <a:pPr defTabSz="914400"/>
            <a:r>
              <a:rPr lang="en-US" sz="1800" b="1" dirty="0" smtClean="0"/>
              <a:t>Data</a:t>
            </a:r>
            <a:r>
              <a:rPr lang="en-US" sz="1800" b="1" dirty="0"/>
              <a:t>, Processing, and Architecture Interface Standards</a:t>
            </a:r>
          </a:p>
          <a:p>
            <a:pPr lvl="1"/>
            <a:r>
              <a:rPr lang="en-US" sz="1400" dirty="0"/>
              <a:t>Develop standards for pixel-level data discovery, access, and common analytical processing requests (e.g., cloud free mosaics of ARD) exploiting EO satellite data among various CEOS exploitation platforms</a:t>
            </a:r>
          </a:p>
          <a:p>
            <a:pPr defTabSz="914400"/>
            <a:r>
              <a:rPr lang="en-US" sz="1800" b="1" dirty="0" smtClean="0"/>
              <a:t>Analytical </a:t>
            </a:r>
            <a:r>
              <a:rPr lang="en-US" sz="1800" b="1" dirty="0"/>
              <a:t>Processing Capabilities</a:t>
            </a:r>
          </a:p>
          <a:p>
            <a:pPr lvl="1"/>
            <a:r>
              <a:rPr lang="en-US" sz="1400" dirty="0"/>
              <a:t>Prototype portable web-based analytical processing APIs/Web Services that work across CEOS exploitation platforms in full computing environments for time series and other analysis</a:t>
            </a:r>
          </a:p>
          <a:p>
            <a:endParaRPr lang="en-US" sz="1050" b="1" dirty="0"/>
          </a:p>
          <a:p>
            <a:pPr defTabSz="914400"/>
            <a:r>
              <a:rPr lang="en-US" sz="1800" b="1" dirty="0"/>
              <a:t>User Metrics</a:t>
            </a:r>
          </a:p>
          <a:p>
            <a:pPr lvl="1" defTabSz="914400"/>
            <a:r>
              <a:rPr lang="en-US" sz="1400" dirty="0"/>
              <a:t>Develop a data use metrics framework through which agencies can contribute to how EO data is being used, rather than just downloaded data quantities</a:t>
            </a:r>
          </a:p>
        </p:txBody>
      </p:sp>
      <p:grpSp>
        <p:nvGrpSpPr>
          <p:cNvPr id="7" name="Group 6"/>
          <p:cNvGrpSpPr/>
          <p:nvPr/>
        </p:nvGrpSpPr>
        <p:grpSpPr>
          <a:xfrm>
            <a:off x="228600" y="1295400"/>
            <a:ext cx="8534400" cy="845195"/>
            <a:chOff x="457200" y="1295400"/>
            <a:chExt cx="8534400" cy="1075701"/>
          </a:xfrm>
        </p:grpSpPr>
        <p:sp>
          <p:nvSpPr>
            <p:cNvPr id="8" name="Rectangle 7"/>
            <p:cNvSpPr/>
            <p:nvPr/>
          </p:nvSpPr>
          <p:spPr>
            <a:xfrm>
              <a:off x="609600" y="1695392"/>
              <a:ext cx="7620000" cy="675709"/>
            </a:xfrm>
            <a:prstGeom prst="rect">
              <a:avLst/>
            </a:prstGeom>
            <a:solidFill>
              <a:srgbClr val="FFFFFF"/>
            </a:solidFill>
          </p:spPr>
          <p:txBody>
            <a:bodyPr wrap="square">
              <a:spAutoFit/>
            </a:bodyPr>
            <a:lstStyle/>
            <a:p>
              <a:r>
                <a:rPr lang="en-GB" b="1" dirty="0" smtClean="0">
                  <a:solidFill>
                    <a:schemeClr val="accent6"/>
                  </a:solidFill>
                </a:rPr>
                <a:t>Block A: Analysis </a:t>
              </a:r>
              <a:r>
                <a:rPr lang="en-GB" b="1" dirty="0">
                  <a:solidFill>
                    <a:schemeClr val="accent6"/>
                  </a:solidFill>
                </a:rPr>
                <a:t>Ready </a:t>
              </a:r>
              <a:r>
                <a:rPr lang="en-GB" b="1" dirty="0" smtClean="0">
                  <a:solidFill>
                    <a:schemeClr val="accent6"/>
                  </a:solidFill>
                </a:rPr>
                <a:t>Data, CARD4L and interoperable products</a:t>
              </a:r>
            </a:p>
            <a:p>
              <a:endParaRPr lang="en-GB" sz="1050" b="1" dirty="0">
                <a:solidFill>
                  <a:schemeClr val="accent6"/>
                </a:solidFill>
              </a:endParaRPr>
            </a:p>
          </p:txBody>
        </p:sp>
        <p:sp>
          <p:nvSpPr>
            <p:cNvPr id="9" name="Rounded Rectangle 8"/>
            <p:cNvSpPr/>
            <p:nvPr/>
          </p:nvSpPr>
          <p:spPr>
            <a:xfrm>
              <a:off x="457200" y="1295400"/>
              <a:ext cx="8534400" cy="1066800"/>
            </a:xfrm>
            <a:prstGeom prst="roundRect">
              <a:avLst/>
            </a:prstGeom>
            <a:no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2569"/>
                </a:solidFill>
                <a:effectLst/>
                <a:uFillTx/>
              </a:endParaRPr>
            </a:p>
          </p:txBody>
        </p:sp>
      </p:grpSp>
      <p:grpSp>
        <p:nvGrpSpPr>
          <p:cNvPr id="11" name="Group 10"/>
          <p:cNvGrpSpPr/>
          <p:nvPr/>
        </p:nvGrpSpPr>
        <p:grpSpPr>
          <a:xfrm>
            <a:off x="228600" y="2125007"/>
            <a:ext cx="8534400" cy="3549193"/>
            <a:chOff x="457200" y="2362200"/>
            <a:chExt cx="8534400" cy="3312000"/>
          </a:xfrm>
        </p:grpSpPr>
        <p:sp>
          <p:nvSpPr>
            <p:cNvPr id="12" name="Rounded Rectangle 11"/>
            <p:cNvSpPr/>
            <p:nvPr/>
          </p:nvSpPr>
          <p:spPr>
            <a:xfrm>
              <a:off x="457200" y="2362200"/>
              <a:ext cx="8534400" cy="3312000"/>
            </a:xfrm>
            <a:prstGeom prst="roundRect">
              <a:avLst>
                <a:gd name="adj" fmla="val 5791"/>
              </a:avLst>
            </a:prstGeom>
            <a:no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2569"/>
                </a:solidFill>
                <a:effectLst/>
                <a:uFillTx/>
              </a:endParaRPr>
            </a:p>
          </p:txBody>
        </p:sp>
        <p:sp>
          <p:nvSpPr>
            <p:cNvPr id="13" name="Rectangle 12"/>
            <p:cNvSpPr/>
            <p:nvPr/>
          </p:nvSpPr>
          <p:spPr>
            <a:xfrm>
              <a:off x="604605" y="2414476"/>
              <a:ext cx="7924800" cy="344649"/>
            </a:xfrm>
            <a:prstGeom prst="rect">
              <a:avLst/>
            </a:prstGeom>
            <a:solidFill>
              <a:srgbClr val="FFFFFF"/>
            </a:solidFill>
          </p:spPr>
          <p:txBody>
            <a:bodyPr wrap="square">
              <a:spAutoFit/>
            </a:bodyPr>
            <a:lstStyle/>
            <a:p>
              <a:r>
                <a:rPr lang="en-US" b="1" dirty="0" smtClean="0">
                  <a:solidFill>
                    <a:schemeClr val="accent6"/>
                  </a:solidFill>
                </a:rPr>
                <a:t>Block B: Agency </a:t>
              </a:r>
              <a:r>
                <a:rPr lang="en-US" b="1" dirty="0">
                  <a:solidFill>
                    <a:schemeClr val="accent6"/>
                  </a:solidFill>
                </a:rPr>
                <a:t>roles in stimulating </a:t>
              </a:r>
              <a:r>
                <a:rPr lang="en-GB" b="1" dirty="0">
                  <a:solidFill>
                    <a:schemeClr val="accent6"/>
                  </a:solidFill>
                </a:rPr>
                <a:t>EO “use-environments</a:t>
              </a:r>
              <a:r>
                <a:rPr lang="en-GB" b="1" dirty="0" smtClean="0">
                  <a:solidFill>
                    <a:schemeClr val="accent6"/>
                  </a:solidFill>
                </a:rPr>
                <a:t>”</a:t>
              </a:r>
              <a:endParaRPr lang="en-GB" b="1" dirty="0">
                <a:solidFill>
                  <a:schemeClr val="accent6"/>
                </a:solidFill>
              </a:endParaRPr>
            </a:p>
          </p:txBody>
        </p:sp>
      </p:grpSp>
      <p:grpSp>
        <p:nvGrpSpPr>
          <p:cNvPr id="14" name="Group 13"/>
          <p:cNvGrpSpPr/>
          <p:nvPr/>
        </p:nvGrpSpPr>
        <p:grpSpPr>
          <a:xfrm>
            <a:off x="228600" y="5675744"/>
            <a:ext cx="8534400" cy="1066800"/>
            <a:chOff x="457200" y="5675744"/>
            <a:chExt cx="8534400" cy="1066800"/>
          </a:xfrm>
        </p:grpSpPr>
        <p:sp>
          <p:nvSpPr>
            <p:cNvPr id="15" name="Rounded Rectangle 14"/>
            <p:cNvSpPr/>
            <p:nvPr/>
          </p:nvSpPr>
          <p:spPr>
            <a:xfrm>
              <a:off x="457200" y="5675744"/>
              <a:ext cx="8534400" cy="1066800"/>
            </a:xfrm>
            <a:prstGeom prst="roundRect">
              <a:avLst/>
            </a:prstGeom>
            <a:no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2569"/>
                </a:solidFill>
                <a:effectLst/>
                <a:uFillTx/>
              </a:endParaRPr>
            </a:p>
          </p:txBody>
        </p:sp>
        <p:sp>
          <p:nvSpPr>
            <p:cNvPr id="16" name="Rectangle 15"/>
            <p:cNvSpPr/>
            <p:nvPr/>
          </p:nvSpPr>
          <p:spPr>
            <a:xfrm>
              <a:off x="685800" y="6019800"/>
              <a:ext cx="8229600" cy="646331"/>
            </a:xfrm>
            <a:prstGeom prst="rect">
              <a:avLst/>
            </a:prstGeom>
            <a:solidFill>
              <a:srgbClr val="FFFFFF"/>
            </a:solidFill>
          </p:spPr>
          <p:txBody>
            <a:bodyPr wrap="square">
              <a:spAutoFit/>
            </a:bodyPr>
            <a:lstStyle/>
            <a:p>
              <a:r>
                <a:rPr lang="en-GB" b="1" dirty="0" smtClean="0">
                  <a:solidFill>
                    <a:schemeClr val="accent6"/>
                  </a:solidFill>
                </a:rPr>
                <a:t>Block C: </a:t>
              </a:r>
              <a:r>
                <a:rPr lang="en-US" b="1" dirty="0">
                  <a:solidFill>
                    <a:schemeClr val="accent6"/>
                  </a:solidFill>
                </a:rPr>
                <a:t>Earth Observation Resources Analysis and User </a:t>
              </a:r>
              <a:r>
                <a:rPr lang="en-US" b="1" dirty="0" smtClean="0">
                  <a:solidFill>
                    <a:schemeClr val="accent6"/>
                  </a:solidFill>
                </a:rPr>
                <a:t>Metrics</a:t>
              </a:r>
            </a:p>
            <a:p>
              <a:endParaRPr lang="en-GB" b="1" dirty="0" smtClean="0">
                <a:solidFill>
                  <a:schemeClr val="accent6"/>
                </a:solidFill>
              </a:endParaRPr>
            </a:p>
          </p:txBody>
        </p:sp>
      </p:grpSp>
      <p:sp>
        <p:nvSpPr>
          <p:cNvPr id="17" name="Rounded Rectangle 16"/>
          <p:cNvSpPr/>
          <p:nvPr/>
        </p:nvSpPr>
        <p:spPr>
          <a:xfrm rot="19631917">
            <a:off x="2412344" y="3471082"/>
            <a:ext cx="3219140" cy="851295"/>
          </a:xfrm>
          <a:prstGeom prst="roundRect">
            <a:avLst/>
          </a:prstGeom>
          <a:solidFill>
            <a:schemeClr val="bg1">
              <a:alpha val="80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GB" sz="4400" b="1" i="0" u="none" strike="noStrike" cap="none" spc="0" normalizeH="0" baseline="0" dirty="0" smtClean="0">
                <a:ln>
                  <a:noFill/>
                </a:ln>
                <a:solidFill>
                  <a:srgbClr val="FFC000"/>
                </a:solidFill>
                <a:effectLst/>
                <a:uFillTx/>
              </a:rPr>
              <a:t>BLOCK B</a:t>
            </a:r>
            <a:endParaRPr kumimoji="0" lang="en-GB" sz="4400" b="1" i="0" u="none" strike="noStrike" cap="none" spc="0" normalizeH="0" baseline="0" dirty="0">
              <a:ln>
                <a:noFill/>
              </a:ln>
              <a:solidFill>
                <a:srgbClr val="FFC000"/>
              </a:solidFill>
              <a:effectLst/>
              <a:uFillTx/>
            </a:endParaRPr>
          </a:p>
        </p:txBody>
      </p:sp>
      <p:sp>
        <p:nvSpPr>
          <p:cNvPr id="18" name="Rounded Rectangle 17"/>
          <p:cNvSpPr/>
          <p:nvPr/>
        </p:nvSpPr>
        <p:spPr>
          <a:xfrm rot="19631917">
            <a:off x="3598176" y="5092341"/>
            <a:ext cx="3219140" cy="851295"/>
          </a:xfrm>
          <a:prstGeom prst="roundRect">
            <a:avLst/>
          </a:prstGeom>
          <a:solidFill>
            <a:schemeClr val="bg1">
              <a:alpha val="80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GB" sz="4400" b="1" i="0" u="none" strike="noStrike" cap="none" spc="0" normalizeH="0" baseline="0" dirty="0" smtClean="0">
                <a:ln>
                  <a:noFill/>
                </a:ln>
                <a:solidFill>
                  <a:srgbClr val="FFC000"/>
                </a:solidFill>
                <a:effectLst/>
                <a:uFillTx/>
              </a:rPr>
              <a:t>BLOCK C</a:t>
            </a:r>
            <a:endParaRPr kumimoji="0" lang="en-GB" sz="4400" b="1" i="0" u="none" strike="noStrike" cap="none" spc="0" normalizeH="0" baseline="0" dirty="0">
              <a:ln>
                <a:noFill/>
              </a:ln>
              <a:solidFill>
                <a:srgbClr val="FFC000"/>
              </a:solidFill>
              <a:effectLst/>
              <a:uFillTx/>
            </a:endParaRPr>
          </a:p>
        </p:txBody>
      </p:sp>
    </p:spTree>
    <p:extLst>
      <p:ext uri="{BB962C8B-B14F-4D97-AF65-F5344CB8AC3E}">
        <p14:creationId xmlns:p14="http://schemas.microsoft.com/office/powerpoint/2010/main" val="107225018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2057400" y="152400"/>
            <a:ext cx="4953000" cy="533400"/>
          </a:xfrm>
        </p:spPr>
        <p:txBody>
          <a:bodyPr/>
          <a:lstStyle/>
          <a:p>
            <a:pPr algn="ctr"/>
            <a:r>
              <a:rPr lang="en-US" b="1" dirty="0" smtClean="0"/>
              <a:t>Technology Exploration</a:t>
            </a:r>
          </a:p>
          <a:p>
            <a:pPr algn="ctr"/>
            <a:r>
              <a:rPr lang="en-US" b="1" dirty="0" smtClean="0"/>
              <a:t>Webinars</a:t>
            </a:r>
            <a:endParaRPr lang="en-US" b="1" dirty="0"/>
          </a:p>
          <a:p>
            <a:endParaRPr lang="en-US" dirty="0"/>
          </a:p>
        </p:txBody>
      </p:sp>
      <p:sp>
        <p:nvSpPr>
          <p:cNvPr id="5" name="Content Placeholder 1"/>
          <p:cNvSpPr>
            <a:spLocks noGrp="1"/>
          </p:cNvSpPr>
          <p:nvPr>
            <p:ph sz="quarter" idx="10"/>
          </p:nvPr>
        </p:nvSpPr>
        <p:spPr>
          <a:xfrm>
            <a:off x="152400" y="1219200"/>
            <a:ext cx="8763000" cy="4724400"/>
          </a:xfrm>
        </p:spPr>
        <p:txBody>
          <a:bodyPr/>
          <a:lstStyle/>
          <a:p>
            <a:pPr marL="514350" indent="-514350">
              <a:buFont typeface="+mj-lt"/>
              <a:buAutoNum type="arabicPeriod"/>
            </a:pPr>
            <a:r>
              <a:rPr lang="en-US" sz="1600" b="1" dirty="0" smtClean="0"/>
              <a:t>Relevancy Ranking of Data Search Results</a:t>
            </a:r>
          </a:p>
          <a:p>
            <a:pPr lvl="1"/>
            <a:r>
              <a:rPr lang="en-US" sz="1600" dirty="0" smtClean="0"/>
              <a:t>14</a:t>
            </a:r>
            <a:r>
              <a:rPr lang="en-US" sz="1600" baseline="30000" dirty="0" smtClean="0"/>
              <a:t>th</a:t>
            </a:r>
            <a:r>
              <a:rPr lang="en-US" sz="1600" dirty="0" smtClean="0"/>
              <a:t> of March 2017</a:t>
            </a:r>
          </a:p>
          <a:p>
            <a:pPr lvl="2"/>
            <a:r>
              <a:rPr lang="en-US" sz="1400" dirty="0"/>
              <a:t>Stefano </a:t>
            </a:r>
            <a:r>
              <a:rPr lang="en-US" sz="1400" dirty="0" err="1" smtClean="0"/>
              <a:t>Nativi</a:t>
            </a:r>
            <a:r>
              <a:rPr lang="en-US" sz="1400" dirty="0" smtClean="0"/>
              <a:t> (GEOSS EVOLVE)</a:t>
            </a:r>
          </a:p>
          <a:p>
            <a:pPr lvl="2"/>
            <a:r>
              <a:rPr lang="en-US" sz="1400" dirty="0" smtClean="0"/>
              <a:t>Chris </a:t>
            </a:r>
            <a:r>
              <a:rPr lang="en-US" sz="1400" dirty="0" err="1" smtClean="0"/>
              <a:t>Lynnes</a:t>
            </a:r>
            <a:r>
              <a:rPr lang="en-US" sz="1400" dirty="0" smtClean="0"/>
              <a:t> and James Norton (NASA)</a:t>
            </a:r>
            <a:endParaRPr lang="en-US" sz="1600" dirty="0" smtClean="0"/>
          </a:p>
          <a:p>
            <a:pPr marL="514350" indent="-514350">
              <a:buFont typeface="+mj-lt"/>
              <a:buAutoNum type="arabicPeriod"/>
            </a:pPr>
            <a:r>
              <a:rPr lang="en-US" sz="1600" b="1" dirty="0" smtClean="0"/>
              <a:t>Data Cubes for Large Scale Data Analytics</a:t>
            </a:r>
          </a:p>
          <a:p>
            <a:pPr lvl="1"/>
            <a:r>
              <a:rPr lang="en-US" sz="1600" dirty="0" smtClean="0"/>
              <a:t>19</a:t>
            </a:r>
            <a:r>
              <a:rPr lang="en-US" sz="1600" baseline="30000" dirty="0" smtClean="0"/>
              <a:t>th</a:t>
            </a:r>
            <a:r>
              <a:rPr lang="en-US" sz="1600" dirty="0" smtClean="0"/>
              <a:t> of June 2017</a:t>
            </a:r>
          </a:p>
          <a:p>
            <a:pPr lvl="2"/>
            <a:r>
              <a:rPr lang="en-US" sz="1400" dirty="0"/>
              <a:t>Rob Woodcock </a:t>
            </a:r>
            <a:r>
              <a:rPr lang="en-US" sz="1400" dirty="0" smtClean="0"/>
              <a:t>(CSIRO)</a:t>
            </a:r>
          </a:p>
          <a:p>
            <a:pPr lvl="2"/>
            <a:r>
              <a:rPr lang="en-US" sz="1400" dirty="0"/>
              <a:t>Brian Killough </a:t>
            </a:r>
            <a:r>
              <a:rPr lang="en-US" sz="1400" dirty="0" smtClean="0"/>
              <a:t>(CEOS SEO)</a:t>
            </a:r>
            <a:endParaRPr lang="en-US" sz="1600" dirty="0" smtClean="0"/>
          </a:p>
          <a:p>
            <a:pPr marL="514350" indent="-514350">
              <a:buFont typeface="+mj-lt"/>
              <a:buAutoNum type="arabicPeriod"/>
            </a:pPr>
            <a:r>
              <a:rPr lang="en-US" sz="1600" b="1" dirty="0" smtClean="0"/>
              <a:t>Burgeoning Role of Python for Earth Observation Data Analysis </a:t>
            </a:r>
          </a:p>
          <a:p>
            <a:pPr lvl="1"/>
            <a:r>
              <a:rPr lang="en-US" sz="1600" dirty="0" smtClean="0"/>
              <a:t>22</a:t>
            </a:r>
            <a:r>
              <a:rPr lang="en-US" sz="1600" baseline="30000" dirty="0" smtClean="0"/>
              <a:t>nd</a:t>
            </a:r>
            <a:r>
              <a:rPr lang="en-US" sz="1600" dirty="0" smtClean="0"/>
              <a:t> of August 2017</a:t>
            </a:r>
          </a:p>
          <a:p>
            <a:pPr lvl="2"/>
            <a:r>
              <a:rPr lang="en-US" sz="1400" dirty="0"/>
              <a:t>Syed Rizvi (Open Data Cube</a:t>
            </a:r>
            <a:r>
              <a:rPr lang="en-US" sz="1400" dirty="0" smtClean="0"/>
              <a:t>)</a:t>
            </a:r>
          </a:p>
          <a:p>
            <a:pPr lvl="2"/>
            <a:r>
              <a:rPr lang="en-US" sz="1400" dirty="0"/>
              <a:t>Rich </a:t>
            </a:r>
            <a:r>
              <a:rPr lang="en-US" sz="1400" dirty="0" err="1"/>
              <a:t>Signell</a:t>
            </a:r>
            <a:r>
              <a:rPr lang="en-US" sz="1400" dirty="0"/>
              <a:t> (USGS</a:t>
            </a:r>
            <a:r>
              <a:rPr lang="en-US" sz="1400" dirty="0" smtClean="0"/>
              <a:t>)</a:t>
            </a:r>
          </a:p>
          <a:p>
            <a:pPr lvl="2"/>
            <a:r>
              <a:rPr lang="en-US" sz="1400" dirty="0" err="1"/>
              <a:t>Alber</a:t>
            </a:r>
            <a:r>
              <a:rPr lang="en-US" sz="1400" dirty="0"/>
              <a:t> Sanchez (INPE</a:t>
            </a:r>
            <a:r>
              <a:rPr lang="en-US" sz="1400" dirty="0" smtClean="0"/>
              <a:t>)</a:t>
            </a:r>
          </a:p>
          <a:p>
            <a:pPr marL="514350" indent="-514350" rtl="0">
              <a:buFont typeface="+mj-lt"/>
              <a:buAutoNum type="arabicPeriod"/>
            </a:pPr>
            <a:r>
              <a:rPr lang="en-US" sz="1600" b="1" dirty="0"/>
              <a:t>The OGC Coverage Standards Suite:  Introduction and Overview</a:t>
            </a:r>
          </a:p>
          <a:p>
            <a:pPr lvl="1" rtl="0"/>
            <a:r>
              <a:rPr lang="en-US" sz="1800" dirty="0"/>
              <a:t>19</a:t>
            </a:r>
            <a:r>
              <a:rPr lang="en-US" sz="1800" baseline="30000" dirty="0"/>
              <a:t>th</a:t>
            </a:r>
            <a:r>
              <a:rPr lang="en-US" sz="1800" dirty="0"/>
              <a:t> of January </a:t>
            </a:r>
            <a:r>
              <a:rPr lang="en-US" sz="1800" dirty="0" smtClean="0"/>
              <a:t>2018</a:t>
            </a:r>
          </a:p>
          <a:p>
            <a:pPr lvl="2" rtl="0"/>
            <a:r>
              <a:rPr lang="en-US" sz="1400" dirty="0" err="1"/>
              <a:t>Dr</a:t>
            </a:r>
            <a:r>
              <a:rPr lang="en-US" sz="1400" dirty="0"/>
              <a:t> Peter Baumann </a:t>
            </a:r>
            <a:r>
              <a:rPr lang="en-US" sz="1400" dirty="0" smtClean="0"/>
              <a:t>(</a:t>
            </a:r>
            <a:r>
              <a:rPr lang="en-US" sz="1400" dirty="0" err="1" smtClean="0"/>
              <a:t>Rasdaman</a:t>
            </a:r>
            <a:r>
              <a:rPr lang="en-US" sz="1400" dirty="0" smtClean="0"/>
              <a:t>)</a:t>
            </a:r>
            <a:endParaRPr lang="en-US" sz="1800" dirty="0"/>
          </a:p>
          <a:p>
            <a:pPr marL="457200" indent="-457200">
              <a:buFont typeface="+mj-lt"/>
              <a:buAutoNum type="arabicPeriod"/>
            </a:pPr>
            <a:r>
              <a:rPr lang="en-US" sz="1600" b="1" dirty="0"/>
              <a:t>Scrum and scale agile methods</a:t>
            </a:r>
          </a:p>
          <a:p>
            <a:pPr lvl="1" rtl="0"/>
            <a:r>
              <a:rPr lang="en-US" sz="1800" dirty="0" smtClean="0"/>
              <a:t>June </a:t>
            </a:r>
            <a:r>
              <a:rPr lang="en-US" sz="1800" dirty="0"/>
              <a:t>2018</a:t>
            </a:r>
          </a:p>
          <a:p>
            <a:pPr lvl="2"/>
            <a:endParaRPr lang="en-US" sz="1400" dirty="0"/>
          </a:p>
        </p:txBody>
      </p:sp>
      <p:sp>
        <p:nvSpPr>
          <p:cNvPr id="6" name="Rectangle 5"/>
          <p:cNvSpPr/>
          <p:nvPr/>
        </p:nvSpPr>
        <p:spPr>
          <a:xfrm>
            <a:off x="5486400" y="1752600"/>
            <a:ext cx="3276600"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200" dirty="0"/>
              <a:t>Joint webinars and advertising with:</a:t>
            </a:r>
          </a:p>
          <a:p>
            <a:pPr marL="285750" lvl="1" indent="-285750">
              <a:buFont typeface="Arial" panose="020B0604020202020204" pitchFamily="34" charset="0"/>
              <a:buChar char="•"/>
            </a:pPr>
            <a:r>
              <a:rPr lang="en-US" sz="1200" dirty="0" err="1"/>
              <a:t>WGCapD</a:t>
            </a:r>
            <a:endParaRPr lang="en-US" sz="1200" dirty="0"/>
          </a:p>
          <a:p>
            <a:pPr marL="285750" lvl="1" indent="-285750">
              <a:buFont typeface="Arial" panose="020B0604020202020204" pitchFamily="34" charset="0"/>
              <a:buChar char="•"/>
            </a:pPr>
            <a:r>
              <a:rPr lang="en-US" sz="1200" dirty="0"/>
              <a:t>NextGEOSS</a:t>
            </a:r>
          </a:p>
          <a:p>
            <a:pPr marL="285750" lvl="1" indent="-285750">
              <a:buFont typeface="Arial" panose="020B0604020202020204" pitchFamily="34" charset="0"/>
              <a:buChar char="•"/>
            </a:pPr>
            <a:r>
              <a:rPr lang="en-US" sz="1200" dirty="0"/>
              <a:t>GEOSS Evolve</a:t>
            </a:r>
          </a:p>
          <a:p>
            <a:pPr marL="285750" lvl="1" indent="-285750">
              <a:buFont typeface="Arial" panose="020B0604020202020204" pitchFamily="34" charset="0"/>
              <a:buChar char="•"/>
            </a:pPr>
            <a:r>
              <a:rPr lang="en-US" sz="1200" dirty="0" smtClean="0"/>
              <a:t>Federation of Earth Science Information Partners (ESIP)</a:t>
            </a:r>
            <a:endParaRPr lang="en-US" sz="1200" dirty="0"/>
          </a:p>
        </p:txBody>
      </p:sp>
      <p:sp>
        <p:nvSpPr>
          <p:cNvPr id="7" name="Rectangle 6"/>
          <p:cNvSpPr/>
          <p:nvPr/>
        </p:nvSpPr>
        <p:spPr>
          <a:xfrm>
            <a:off x="4321584" y="6324600"/>
            <a:ext cx="4827241" cy="27699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100" dirty="0"/>
              <a:t>http://ceos.org/ourwork/workinggroups/wgiss/technology-exploration</a:t>
            </a:r>
            <a:r>
              <a:rPr lang="en-US" sz="1200" dirty="0"/>
              <a: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3429000"/>
            <a:ext cx="1681163" cy="1681163"/>
          </a:xfrm>
          <a:prstGeom prst="rect">
            <a:avLst/>
          </a:prstGeom>
        </p:spPr>
      </p:pic>
    </p:spTree>
    <p:extLst>
      <p:ext uri="{BB962C8B-B14F-4D97-AF65-F5344CB8AC3E}">
        <p14:creationId xmlns:p14="http://schemas.microsoft.com/office/powerpoint/2010/main" val="237099415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9419</TotalTime>
  <Words>1926</Words>
  <Application>Microsoft Macintosh PowerPoint</Application>
  <PresentationFormat>On-screen Show (4:3)</PresentationFormat>
  <Paragraphs>194</Paragraphs>
  <Slides>20</Slides>
  <Notes>13</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Default</vt:lpstr>
      <vt:lpstr>Working Group on Information Systems and Services (WGISS)</vt:lpstr>
      <vt:lpstr>PowerPoint Presentation</vt:lpstr>
      <vt:lpstr>PowerPoint Presentation</vt:lpstr>
      <vt:lpstr>PowerPoint Presentation</vt:lpstr>
      <vt:lpstr>PowerPoint Presentation</vt:lpstr>
      <vt:lpstr>PowerPoint Presentation</vt:lpstr>
      <vt:lpstr>WGISS Connected Data Assets </vt:lpstr>
      <vt:lpstr>PowerPoint Presentation</vt:lpstr>
      <vt:lpstr>PowerPoint Presentation</vt:lpstr>
      <vt:lpstr>PowerPoint Presentation</vt:lpstr>
      <vt:lpstr>PowerPoint Presentation</vt:lpstr>
      <vt:lpstr>PowerPoint Presentation</vt:lpstr>
      <vt:lpstr>PowerPoint Presentation</vt:lpstr>
      <vt:lpstr>Example of Actions Status CARB-15</vt:lpstr>
      <vt:lpstr>PowerPoint Presentation</vt:lpstr>
      <vt:lpstr>Cooperation with other groups: WGISS-WGCV Joint Session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Mirko Albani</cp:lastModifiedBy>
  <cp:revision>374</cp:revision>
  <dcterms:modified xsi:type="dcterms:W3CDTF">2018-04-23T19:26:22Z</dcterms:modified>
</cp:coreProperties>
</file>