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sldIdLst>
    <p:sldId id="256" r:id="rId2"/>
    <p:sldId id="278" r:id="rId3"/>
    <p:sldId id="290" r:id="rId4"/>
    <p:sldId id="288" r:id="rId5"/>
    <p:sldId id="279" r:id="rId6"/>
    <p:sldId id="286" r:id="rId7"/>
    <p:sldId id="285" r:id="rId8"/>
    <p:sldId id="289" r:id="rId9"/>
    <p:sldId id="271" r:id="rId10"/>
    <p:sldId id="272" r:id="rId11"/>
    <p:sldId id="273" r:id="rId12"/>
    <p:sldId id="287" r:id="rId13"/>
    <p:sldId id="282" r:id="rId14"/>
    <p:sldId id="291" r:id="rId15"/>
    <p:sldId id="284" r:id="rId16"/>
  </p:sldIdLst>
  <p:sldSz cx="9144000" cy="6858000" type="screen4x3"/>
  <p:notesSz cx="7010400" cy="92964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35"/>
    <p:restoredTop sz="93336"/>
  </p:normalViewPr>
  <p:slideViewPr>
    <p:cSldViewPr>
      <p:cViewPr varScale="1">
        <p:scale>
          <a:sx n="51" d="100"/>
          <a:sy n="51" d="100"/>
        </p:scale>
        <p:origin x="1248" y="48"/>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81100" y="696913"/>
            <a:ext cx="4648200" cy="3486150"/>
          </a:xfrm>
          <a:prstGeom prst="rect">
            <a:avLst/>
          </a:prstGeom>
        </p:spPr>
        <p:txBody>
          <a:bodyPr lIns="93177" tIns="46589" rIns="93177" bIns="46589"/>
          <a:lstStyle/>
          <a:p>
            <a:pPr lvl="0"/>
            <a:endParaRPr/>
          </a:p>
        </p:txBody>
      </p:sp>
      <p:sp>
        <p:nvSpPr>
          <p:cNvPr id="8" name="Shape 8"/>
          <p:cNvSpPr>
            <a:spLocks noGrp="1"/>
          </p:cNvSpPr>
          <p:nvPr>
            <p:ph type="body" sz="quarter" idx="1"/>
          </p:nvPr>
        </p:nvSpPr>
        <p:spPr>
          <a:xfrm>
            <a:off x="934720" y="4415790"/>
            <a:ext cx="5140960" cy="4183380"/>
          </a:xfrm>
          <a:prstGeom prst="rect">
            <a:avLst/>
          </a:prstGeom>
        </p:spPr>
        <p:txBody>
          <a:bodyPr lIns="93177" tIns="46589" rIns="93177" bIns="46589"/>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21070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909830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916508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627647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637720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479124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99220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814116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400963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49162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425079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78452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729704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5064495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045901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6629400"/>
            <a:ext cx="2362200" cy="187285"/>
          </a:xfrm>
          <a:prstGeom prst="roundRect">
            <a:avLst/>
          </a:prstGeom>
          <a:solidFill>
            <a:schemeClr val="lt1">
              <a:alpha val="49000"/>
            </a:schemeClr>
          </a:solidFill>
          <a:ln>
            <a:solidFill>
              <a:schemeClr val="tx2">
                <a:alpha val="60000"/>
              </a:schemeClr>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a:solidFill>
                  <a:schemeClr val="tx2"/>
                </a:solidFill>
                <a:latin typeface="+mj-ea"/>
                <a:ea typeface="+mj-ea"/>
                <a:cs typeface="Proxima Nova Regular"/>
                <a:sym typeface="Proxima Nova Regular"/>
              </a:rPr>
              <a:t>SIT-33, 24-25 April 2018</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a:t>Title TBA</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6997211" cy="993131"/>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AU" sz="3200" b="1" dirty="0">
                <a:solidFill>
                  <a:srgbClr val="FFFFFF"/>
                </a:solidFill>
                <a:latin typeface="+mj-lt"/>
              </a:rPr>
              <a:t>Session 4: Working Groups</a:t>
            </a:r>
            <a:br>
              <a:rPr lang="en-AU" sz="3200" b="1" dirty="0">
                <a:solidFill>
                  <a:srgbClr val="FFFFFF"/>
                </a:solidFill>
                <a:latin typeface="+mj-lt"/>
              </a:rPr>
            </a:br>
            <a:r>
              <a:rPr lang="en-AU" sz="3200" dirty="0">
                <a:solidFill>
                  <a:schemeClr val="bg1"/>
                </a:solidFill>
                <a:latin typeface="+mj-lt"/>
              </a:rPr>
              <a:t>Introduction</a:t>
            </a:r>
            <a:endParaRPr sz="3200" dirty="0">
              <a:solidFill>
                <a:schemeClr val="bg1"/>
              </a:solidFill>
              <a:latin typeface="+mj-lt"/>
            </a:endParaRPr>
          </a:p>
        </p:txBody>
      </p:sp>
      <p:pic>
        <p:nvPicPr>
          <p:cNvPr id="12" name="ceos_logo.png"/>
          <p:cNvPicPr/>
          <p:nvPr/>
        </p:nvPicPr>
        <p:blipFill>
          <a:blip r:embed="rId3">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
        <p:nvSpPr>
          <p:cNvPr id="6" name="Shape 11"/>
          <p:cNvSpPr/>
          <p:nvPr/>
        </p:nvSpPr>
        <p:spPr>
          <a:xfrm>
            <a:off x="533400" y="3507731"/>
            <a:ext cx="4810858" cy="3121669"/>
          </a:xfrm>
          <a:prstGeom prst="rect">
            <a:avLst/>
          </a:prstGeom>
          <a:ln w="12700">
            <a:miter lim="400000"/>
          </a:ln>
          <a:extLst>
            <a:ext uri="{C572A759-6A51-4108-AA02-DFA0A04FC94B}">
              <ma14:wrappingTextBoxFlag xmlns:lc="http://schemas.openxmlformats.org/drawingml/2006/lockedCanvas" xmlns:ma14="http://schemas.microsoft.com/office/mac/drawingml/2011/main" xmlns="" val="1"/>
            </a:ext>
          </a:extLst>
        </p:spPr>
        <p:txBody>
          <a:bodyPr lIns="0" tIns="0" rIns="0" bIns="0"/>
          <a:ls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a:lstStyle>
          <a:p>
            <a:pPr defTabSz="914400">
              <a:lnSpc>
                <a:spcPct val="150000"/>
              </a:lnSpc>
              <a:defRPr>
                <a:solidFill>
                  <a:srgbClr val="000000"/>
                </a:solidFill>
              </a:defRPr>
            </a:pPr>
            <a:r>
              <a:rPr lang="en-US" sz="1600" dirty="0">
                <a:solidFill>
                  <a:srgbClr val="FFFFFF"/>
                </a:solidFill>
                <a:ea typeface="Arial Bold"/>
                <a:cs typeface="Arial Bold"/>
                <a:sym typeface="Arial Bold"/>
              </a:rPr>
              <a:t>Steve </a:t>
            </a:r>
            <a:r>
              <a:rPr lang="en-US" sz="1600" dirty="0" err="1">
                <a:solidFill>
                  <a:srgbClr val="FFFFFF"/>
                </a:solidFill>
                <a:ea typeface="Arial Bold"/>
                <a:cs typeface="Arial Bold"/>
                <a:sym typeface="Arial Bold"/>
              </a:rPr>
              <a:t>Volz</a:t>
            </a:r>
            <a:r>
              <a:rPr lang="en-US" sz="1600" dirty="0">
                <a:solidFill>
                  <a:srgbClr val="FFFFFF"/>
                </a:solidFill>
                <a:ea typeface="Arial Bold"/>
                <a:cs typeface="Arial Bold"/>
                <a:sym typeface="Arial Bold"/>
              </a:rPr>
              <a:t>, CEOS SIT Chair</a:t>
            </a:r>
          </a:p>
          <a:p>
            <a:pPr defTabSz="914400">
              <a:defRPr>
                <a:solidFill>
                  <a:srgbClr val="000000"/>
                </a:solidFill>
              </a:defRPr>
            </a:pPr>
            <a:r>
              <a:rPr lang="en-US" sz="1400" dirty="0">
                <a:solidFill>
                  <a:srgbClr val="FFFFFF"/>
                </a:solidFill>
                <a:ea typeface="Arial Bold"/>
                <a:cs typeface="Arial Bold"/>
                <a:sym typeface="Arial Bold"/>
              </a:rPr>
              <a:t>National Oceanic and Atmospheric Administration (NOAA)</a:t>
            </a:r>
          </a:p>
          <a:p>
            <a:pPr defTabSz="914400">
              <a:defRPr>
                <a:solidFill>
                  <a:srgbClr val="000000"/>
                </a:solidFill>
              </a:defRPr>
            </a:pPr>
            <a:endParaRPr lang="en-US" sz="900" dirty="0">
              <a:solidFill>
                <a:srgbClr val="FFFFFF"/>
              </a:solidFill>
              <a:ea typeface="Arial Bold"/>
              <a:cs typeface="Arial Bold"/>
              <a:sym typeface="Arial Bold"/>
            </a:endParaRPr>
          </a:p>
          <a:p>
            <a:pPr defTabSz="914400">
              <a:defRPr>
                <a:solidFill>
                  <a:srgbClr val="000000"/>
                </a:solidFill>
              </a:defRPr>
            </a:pPr>
            <a:r>
              <a:rPr lang="en-US" sz="1600" dirty="0" smtClean="0">
                <a:solidFill>
                  <a:srgbClr val="FFFFFF"/>
                </a:solidFill>
                <a:ea typeface="Arial Bold"/>
                <a:cs typeface="Arial Bold"/>
                <a:sym typeface="Arial Bold"/>
              </a:rPr>
              <a:t>Mark Dowell, </a:t>
            </a:r>
            <a:r>
              <a:rPr lang="en-US" sz="1600" dirty="0">
                <a:solidFill>
                  <a:srgbClr val="FFFFFF"/>
                </a:solidFill>
                <a:ea typeface="Arial Bold"/>
                <a:cs typeface="Arial Bold"/>
                <a:sym typeface="Arial Bold"/>
              </a:rPr>
              <a:t>CEOS </a:t>
            </a:r>
            <a:r>
              <a:rPr lang="en-US" sz="1600" dirty="0" smtClean="0">
                <a:solidFill>
                  <a:srgbClr val="FFFFFF"/>
                </a:solidFill>
                <a:ea typeface="Arial Bold"/>
                <a:cs typeface="Arial Bold"/>
                <a:sym typeface="Arial Bold"/>
              </a:rPr>
              <a:t>Chair Team</a:t>
            </a:r>
            <a:endParaRPr lang="en-US" sz="1600" dirty="0">
              <a:solidFill>
                <a:srgbClr val="FFFFFF"/>
              </a:solidFill>
              <a:ea typeface="Arial Bold"/>
              <a:cs typeface="Arial Bold"/>
              <a:sym typeface="Arial Bold"/>
            </a:endParaRPr>
          </a:p>
          <a:p>
            <a:pPr defTabSz="914400">
              <a:defRPr>
                <a:solidFill>
                  <a:srgbClr val="000000"/>
                </a:solidFill>
              </a:defRPr>
            </a:pPr>
            <a:r>
              <a:rPr lang="en-US" sz="1400" dirty="0">
                <a:solidFill>
                  <a:srgbClr val="FFFFFF"/>
                </a:solidFill>
                <a:ea typeface="Arial Bold"/>
                <a:cs typeface="Arial Bold"/>
                <a:sym typeface="Arial Bold"/>
              </a:rPr>
              <a:t>European Commission (COM)</a:t>
            </a: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CEOS </a:t>
            </a:r>
            <a:r>
              <a:rPr lang="en-AU" dirty="0">
                <a:solidFill>
                  <a:srgbClr val="FFFFFF"/>
                </a:solidFill>
                <a:latin typeface="+mj-lt"/>
                <a:ea typeface="Arial Bold"/>
                <a:cs typeface="Arial Bold"/>
                <a:sym typeface="Arial Bold"/>
              </a:rPr>
              <a:t>SIT-33</a:t>
            </a: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Session 4, </a:t>
            </a:r>
            <a:r>
              <a:rPr dirty="0" smtClean="0">
                <a:solidFill>
                  <a:srgbClr val="FFFFFF"/>
                </a:solidFill>
                <a:latin typeface="+mj-lt"/>
                <a:ea typeface="Arial Bold"/>
                <a:cs typeface="Arial Bold"/>
                <a:sym typeface="Arial Bold"/>
              </a:rPr>
              <a:t>Agenda </a:t>
            </a:r>
            <a:r>
              <a:rPr dirty="0">
                <a:solidFill>
                  <a:srgbClr val="FFFFFF"/>
                </a:solidFill>
                <a:latin typeface="+mj-lt"/>
                <a:ea typeface="Arial Bold"/>
                <a:cs typeface="Arial Bold"/>
                <a:sym typeface="Arial Bold"/>
              </a:rPr>
              <a:t>Item </a:t>
            </a:r>
            <a:r>
              <a:rPr lang="en-US" dirty="0" smtClean="0">
                <a:solidFill>
                  <a:srgbClr val="FFFFFF"/>
                </a:solidFill>
                <a:latin typeface="+mj-lt"/>
                <a:ea typeface="Arial Bold"/>
                <a:cs typeface="Arial Bold"/>
                <a:sym typeface="Arial Bold"/>
              </a:rPr>
              <a:t>4.1</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Boulder, CO, USA</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24 – 25 April 2018</a:t>
            </a:r>
            <a:endParaRPr dirty="0">
              <a:solidFill>
                <a:srgbClr val="FFFFFF"/>
              </a:solidFill>
              <a:latin typeface="+mj-lt"/>
              <a:ea typeface="Arial Bold"/>
              <a:cs typeface="Arial Bold"/>
              <a:sym typeface="Arial Bold"/>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10</a:t>
            </a:fld>
            <a:endParaRPr lang="uk-UA" dirty="0"/>
          </a:p>
        </p:txBody>
      </p:sp>
      <p:sp>
        <p:nvSpPr>
          <p:cNvPr id="7" name="Content Placeholder 2">
            <a:extLst>
              <a:ext uri="{FF2B5EF4-FFF2-40B4-BE49-F238E27FC236}">
                <a16:creationId xmlns:a16="http://schemas.microsoft.com/office/drawing/2014/main" xmlns="" id="{6D6F17FA-1BC8-F743-B53A-7CAAF9EB3526}"/>
              </a:ext>
            </a:extLst>
          </p:cNvPr>
          <p:cNvSpPr>
            <a:spLocks noGrp="1"/>
          </p:cNvSpPr>
          <p:nvPr>
            <p:ph sz="quarter" idx="10"/>
          </p:nvPr>
        </p:nvSpPr>
        <p:spPr>
          <a:xfrm>
            <a:off x="281690" y="4419600"/>
            <a:ext cx="8153400" cy="1812235"/>
          </a:xfrm>
        </p:spPr>
        <p:txBody>
          <a:bodyPr/>
          <a:lstStyle/>
          <a:p>
            <a:pPr>
              <a:buFont typeface="Arial" charset="0"/>
              <a:buChar char="•"/>
            </a:pPr>
            <a:r>
              <a:rPr lang="en-US" b="1" dirty="0"/>
              <a:t>WG activity appears healthy</a:t>
            </a:r>
          </a:p>
          <a:p>
            <a:pPr>
              <a:buFont typeface="Arial" charset="0"/>
              <a:buChar char="•"/>
            </a:pPr>
            <a:r>
              <a:rPr lang="en-US" b="1" dirty="0"/>
              <a:t>Identification of Vice Chairs sometimes an issue – all WGs currently have Chairs and Vice Chairs</a:t>
            </a:r>
          </a:p>
        </p:txBody>
      </p:sp>
      <p:sp>
        <p:nvSpPr>
          <p:cNvPr id="9" name="Content Placeholder 3">
            <a:extLst>
              <a:ext uri="{FF2B5EF4-FFF2-40B4-BE49-F238E27FC236}">
                <a16:creationId xmlns:a16="http://schemas.microsoft.com/office/drawing/2014/main" xmlns="" id="{C631139E-C6E7-3145-89C0-2E1C06280205}"/>
              </a:ext>
            </a:extLst>
          </p:cNvPr>
          <p:cNvSpPr>
            <a:spLocks noGrp="1"/>
          </p:cNvSpPr>
          <p:nvPr>
            <p:ph sz="quarter" idx="11"/>
          </p:nvPr>
        </p:nvSpPr>
        <p:spPr>
          <a:xfrm>
            <a:off x="1905000" y="76200"/>
            <a:ext cx="5486400" cy="1143000"/>
          </a:xfrm>
        </p:spPr>
        <p:txBody>
          <a:bodyPr/>
          <a:lstStyle/>
          <a:p>
            <a:r>
              <a:rPr lang="en-US" sz="2800" b="1" dirty="0"/>
              <a:t>Group Health and </a:t>
            </a:r>
            <a:r>
              <a:rPr lang="en-US" sz="2800" b="1" dirty="0" smtClean="0"/>
              <a:t>Viability</a:t>
            </a:r>
          </a:p>
          <a:p>
            <a:r>
              <a:rPr lang="en-US" b="1" dirty="0" smtClean="0">
                <a:solidFill>
                  <a:srgbClr val="92D050"/>
                </a:solidFill>
              </a:rPr>
              <a:t>SIT Assessment</a:t>
            </a:r>
            <a:endParaRPr lang="en-US" b="1" dirty="0"/>
          </a:p>
        </p:txBody>
      </p:sp>
      <p:pic>
        <p:nvPicPr>
          <p:cNvPr id="4" name="Picture 3"/>
          <p:cNvPicPr>
            <a:picLocks noChangeAspect="1"/>
          </p:cNvPicPr>
          <p:nvPr/>
        </p:nvPicPr>
        <p:blipFill>
          <a:blip r:embed="rId3"/>
          <a:stretch>
            <a:fillRect/>
          </a:stretch>
        </p:blipFill>
        <p:spPr>
          <a:xfrm>
            <a:off x="76200" y="1219200"/>
            <a:ext cx="9012482" cy="2819400"/>
          </a:xfrm>
          <a:prstGeom prst="rect">
            <a:avLst/>
          </a:prstGeom>
        </p:spPr>
      </p:pic>
    </p:spTree>
    <p:extLst>
      <p:ext uri="{BB962C8B-B14F-4D97-AF65-F5344CB8AC3E}">
        <p14:creationId xmlns:p14="http://schemas.microsoft.com/office/powerpoint/2010/main" val="1896319789"/>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11</a:t>
            </a:fld>
            <a:endParaRPr lang="uk-UA" dirty="0"/>
          </a:p>
        </p:txBody>
      </p:sp>
      <p:sp>
        <p:nvSpPr>
          <p:cNvPr id="4" name="Content Placeholder 3">
            <a:extLst>
              <a:ext uri="{FF2B5EF4-FFF2-40B4-BE49-F238E27FC236}">
                <a16:creationId xmlns:a16="http://schemas.microsoft.com/office/drawing/2014/main" xmlns="" id="{C631139E-C6E7-3145-89C0-2E1C06280205}"/>
              </a:ext>
            </a:extLst>
          </p:cNvPr>
          <p:cNvSpPr>
            <a:spLocks noGrp="1"/>
          </p:cNvSpPr>
          <p:nvPr>
            <p:ph sz="quarter" idx="11"/>
          </p:nvPr>
        </p:nvSpPr>
        <p:spPr>
          <a:xfrm>
            <a:off x="1828800" y="152400"/>
            <a:ext cx="5791200" cy="914400"/>
          </a:xfrm>
        </p:spPr>
        <p:txBody>
          <a:bodyPr/>
          <a:lstStyle/>
          <a:p>
            <a:r>
              <a:rPr lang="en-US" sz="2800" b="1" dirty="0" smtClean="0"/>
              <a:t>VC/WG </a:t>
            </a:r>
            <a:r>
              <a:rPr lang="en-US" sz="2800" b="1" dirty="0"/>
              <a:t>Outputs Cited in 2018-2020 CEOS Work Plan</a:t>
            </a:r>
          </a:p>
        </p:txBody>
      </p:sp>
      <p:sp>
        <p:nvSpPr>
          <p:cNvPr id="7" name="Content Placeholder 2">
            <a:extLst>
              <a:ext uri="{FF2B5EF4-FFF2-40B4-BE49-F238E27FC236}">
                <a16:creationId xmlns:a16="http://schemas.microsoft.com/office/drawing/2014/main" xmlns="" id="{6D6F17FA-1BC8-F743-B53A-7CAAF9EB3526}"/>
              </a:ext>
            </a:extLst>
          </p:cNvPr>
          <p:cNvSpPr>
            <a:spLocks noGrp="1"/>
          </p:cNvSpPr>
          <p:nvPr>
            <p:ph sz="quarter" idx="10"/>
          </p:nvPr>
        </p:nvSpPr>
        <p:spPr>
          <a:xfrm>
            <a:off x="35169" y="1371600"/>
            <a:ext cx="4689231" cy="5105400"/>
          </a:xfrm>
        </p:spPr>
        <p:txBody>
          <a:bodyPr/>
          <a:lstStyle/>
          <a:p>
            <a:pPr>
              <a:buFont typeface="Arial" charset="0"/>
              <a:buChar char="•"/>
            </a:pPr>
            <a:r>
              <a:rPr lang="en-US" b="1" dirty="0"/>
              <a:t>NOTE: not all Deliverables are created equal!</a:t>
            </a:r>
          </a:p>
          <a:p>
            <a:pPr>
              <a:buFont typeface="Arial" charset="0"/>
              <a:buChar char="•"/>
            </a:pPr>
            <a:r>
              <a:rPr lang="en-US" b="1" dirty="0"/>
              <a:t>WGs have well established Deliverables within CEOS WP</a:t>
            </a:r>
          </a:p>
          <a:p>
            <a:pPr>
              <a:buFont typeface="Arial" charset="0"/>
              <a:buChar char="•"/>
            </a:pPr>
            <a:r>
              <a:rPr lang="en-US" b="1" dirty="0"/>
              <a:t>Ocean VCs have noticeably fewer Deliverables (nil for OST)</a:t>
            </a:r>
          </a:p>
          <a:p>
            <a:pPr>
              <a:buFont typeface="Arial" charset="0"/>
              <a:buChar char="•"/>
            </a:pPr>
            <a:r>
              <a:rPr lang="en-US" b="1" dirty="0"/>
              <a:t>COVERAGE initiative has four Work Plan Deliverables that span Ocean VCs</a:t>
            </a:r>
          </a:p>
          <a:p>
            <a:pPr>
              <a:buFont typeface="Arial" charset="0"/>
              <a:buChar char="•"/>
            </a:pPr>
            <a:r>
              <a:rPr lang="en-US" b="1" dirty="0"/>
              <a:t>Ocean VCs also cited in Blue Planet Deliverables</a:t>
            </a:r>
          </a:p>
          <a:p>
            <a:pPr>
              <a:buFont typeface="Arial" charset="0"/>
              <a:buChar char="•"/>
            </a:pPr>
            <a:r>
              <a:rPr lang="en-US" b="1" dirty="0"/>
              <a:t>For comparison, </a:t>
            </a:r>
            <a:r>
              <a:rPr lang="en-US" b="1" i="1" dirty="0"/>
              <a:t>ad hoc</a:t>
            </a:r>
            <a:r>
              <a:rPr lang="en-US" b="1" dirty="0"/>
              <a:t> teams like GFOI and SDGs have ~3 Deliverables each in the Work Plan</a:t>
            </a:r>
          </a:p>
        </p:txBody>
      </p:sp>
      <p:pic>
        <p:nvPicPr>
          <p:cNvPr id="6" name="Picture 5"/>
          <p:cNvPicPr>
            <a:picLocks noChangeAspect="1"/>
          </p:cNvPicPr>
          <p:nvPr/>
        </p:nvPicPr>
        <p:blipFill>
          <a:blip r:embed="rId3"/>
          <a:stretch>
            <a:fillRect/>
          </a:stretch>
        </p:blipFill>
        <p:spPr>
          <a:xfrm>
            <a:off x="4648200" y="1371600"/>
            <a:ext cx="4452522" cy="3048000"/>
          </a:xfrm>
          <a:prstGeom prst="rect">
            <a:avLst/>
          </a:prstGeom>
        </p:spPr>
      </p:pic>
      <p:sp>
        <p:nvSpPr>
          <p:cNvPr id="8" name="TextBox 7"/>
          <p:cNvSpPr txBox="1"/>
          <p:nvPr/>
        </p:nvSpPr>
        <p:spPr>
          <a:xfrm rot="19546306">
            <a:off x="6913398" y="5718949"/>
            <a:ext cx="1413205" cy="369330"/>
          </a:xfrm>
          <a:prstGeom prst="rect">
            <a:avLst/>
          </a:prstGeom>
          <a:noFill/>
          <a:ln w="12700" cap="flat">
            <a:solidFill>
              <a:srgbClr val="CC0066"/>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0066"/>
                </a:solidFill>
                <a:effectLst>
                  <a:outerShdw blurRad="38100" dist="38100" dir="2700000" algn="tl">
                    <a:srgbClr val="000000">
                      <a:alpha val="43137"/>
                    </a:srgbClr>
                  </a:outerShdw>
                </a:effectLst>
                <a:uFillTx/>
              </a:rPr>
              <a:t>Same as VC</a:t>
            </a:r>
            <a:endParaRPr kumimoji="0" lang="en-US" sz="1800" b="1" i="0" u="none" strike="noStrike" cap="none" spc="0" normalizeH="0" baseline="0" dirty="0">
              <a:ln>
                <a:noFill/>
              </a:ln>
              <a:solidFill>
                <a:srgbClr val="CC0066"/>
              </a:solidFill>
              <a:effectLst>
                <a:outerShdw blurRad="38100" dist="38100" dir="2700000" algn="tl">
                  <a:srgbClr val="000000">
                    <a:alpha val="43137"/>
                  </a:srgbClr>
                </a:outerShdw>
              </a:effectLst>
              <a:uFillTx/>
            </a:endParaRPr>
          </a:p>
        </p:txBody>
      </p:sp>
    </p:spTree>
    <p:extLst>
      <p:ext uri="{BB962C8B-B14F-4D97-AF65-F5344CB8AC3E}">
        <p14:creationId xmlns:p14="http://schemas.microsoft.com/office/powerpoint/2010/main" val="457708200"/>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12</a:t>
            </a:fld>
            <a:endParaRPr lang="uk-UA" dirty="0"/>
          </a:p>
        </p:txBody>
      </p:sp>
      <p:sp>
        <p:nvSpPr>
          <p:cNvPr id="5" name="Content Placeholder 3">
            <a:extLst>
              <a:ext uri="{FF2B5EF4-FFF2-40B4-BE49-F238E27FC236}">
                <a16:creationId xmlns:a16="http://schemas.microsoft.com/office/drawing/2014/main" xmlns="" id="{C631139E-C6E7-3145-89C0-2E1C06280205}"/>
              </a:ext>
            </a:extLst>
          </p:cNvPr>
          <p:cNvSpPr>
            <a:spLocks noGrp="1"/>
          </p:cNvSpPr>
          <p:nvPr>
            <p:ph sz="quarter" idx="11"/>
          </p:nvPr>
        </p:nvSpPr>
        <p:spPr>
          <a:xfrm>
            <a:off x="2057400" y="76200"/>
            <a:ext cx="5562600" cy="1066800"/>
          </a:xfrm>
        </p:spPr>
        <p:txBody>
          <a:bodyPr/>
          <a:lstStyle/>
          <a:p>
            <a:r>
              <a:rPr lang="en-US" sz="2800" b="1" dirty="0" smtClean="0"/>
              <a:t>WGs Asked to Provide Following Info to SIT </a:t>
            </a:r>
            <a:r>
              <a:rPr lang="en-US" b="1" dirty="0" smtClean="0"/>
              <a:t>(</a:t>
            </a:r>
            <a:r>
              <a:rPr lang="en-US" b="1" dirty="0" smtClean="0">
                <a:solidFill>
                  <a:srgbClr val="92D050"/>
                </a:solidFill>
              </a:rPr>
              <a:t>template</a:t>
            </a:r>
            <a:r>
              <a:rPr lang="en-US" b="1" dirty="0" smtClean="0"/>
              <a:t>)</a:t>
            </a:r>
            <a:endParaRPr lang="en-US" b="1" dirty="0"/>
          </a:p>
        </p:txBody>
      </p:sp>
      <p:sp>
        <p:nvSpPr>
          <p:cNvPr id="6" name="Content Placeholder 2">
            <a:extLst>
              <a:ext uri="{FF2B5EF4-FFF2-40B4-BE49-F238E27FC236}">
                <a16:creationId xmlns:a16="http://schemas.microsoft.com/office/drawing/2014/main" xmlns="" id="{6D6F17FA-1BC8-F743-B53A-7CAAF9EB3526}"/>
              </a:ext>
            </a:extLst>
          </p:cNvPr>
          <p:cNvSpPr>
            <a:spLocks noGrp="1"/>
          </p:cNvSpPr>
          <p:nvPr>
            <p:ph sz="quarter" idx="10"/>
          </p:nvPr>
        </p:nvSpPr>
        <p:spPr>
          <a:xfrm>
            <a:off x="152400" y="1219200"/>
            <a:ext cx="8763000" cy="5410200"/>
          </a:xfrm>
        </p:spPr>
        <p:txBody>
          <a:bodyPr/>
          <a:lstStyle/>
          <a:p>
            <a:pPr>
              <a:spcBef>
                <a:spcPts val="0"/>
              </a:spcBef>
            </a:pPr>
            <a:r>
              <a:rPr lang="en-US" dirty="0" smtClean="0"/>
              <a:t>Linkages </a:t>
            </a:r>
            <a:r>
              <a:rPr lang="en-US" dirty="0"/>
              <a:t>to CEOS Work Plan (</a:t>
            </a:r>
            <a:r>
              <a:rPr lang="en-US" i="1" dirty="0"/>
              <a:t>e.g</a:t>
            </a:r>
            <a:r>
              <a:rPr lang="en-US" i="1" dirty="0" smtClean="0"/>
              <a:t>., </a:t>
            </a:r>
            <a:r>
              <a:rPr lang="en-US" dirty="0"/>
              <a:t>action numbers), open SIT and Plenary </a:t>
            </a:r>
            <a:r>
              <a:rPr lang="en-US" dirty="0" smtClean="0"/>
              <a:t>Actions</a:t>
            </a:r>
            <a:endParaRPr lang="en-US" dirty="0"/>
          </a:p>
          <a:p>
            <a:pPr lvl="1">
              <a:spcBef>
                <a:spcPts val="0"/>
              </a:spcBef>
            </a:pPr>
            <a:r>
              <a:rPr lang="en-US" sz="1800" dirty="0"/>
              <a:t>Indication of required decisions and discussion points</a:t>
            </a:r>
          </a:p>
          <a:p>
            <a:pPr>
              <a:spcBef>
                <a:spcPts val="0"/>
              </a:spcBef>
            </a:pPr>
            <a:r>
              <a:rPr lang="en-US" dirty="0"/>
              <a:t>Team Achievements and Planned Outcomes </a:t>
            </a:r>
            <a:r>
              <a:rPr lang="en-US" dirty="0" smtClean="0"/>
              <a:t>– </a:t>
            </a:r>
          </a:p>
          <a:p>
            <a:pPr lvl="1">
              <a:spcBef>
                <a:spcPts val="0"/>
              </a:spcBef>
            </a:pPr>
            <a:r>
              <a:rPr lang="en-US" sz="1800" dirty="0" smtClean="0"/>
              <a:t>Major past achievements/planned future outputs that contribute </a:t>
            </a:r>
            <a:r>
              <a:rPr lang="en-US" sz="1800" dirty="0"/>
              <a:t>to </a:t>
            </a:r>
            <a:r>
              <a:rPr lang="en-US" sz="1800" dirty="0" smtClean="0"/>
              <a:t>global </a:t>
            </a:r>
            <a:r>
              <a:rPr lang="en-US" sz="1800" dirty="0"/>
              <a:t>observing architecture and national planning </a:t>
            </a:r>
            <a:r>
              <a:rPr lang="en-US" sz="1800" dirty="0" smtClean="0"/>
              <a:t>purposes e.g., datasets, products, standards, architecture studies, gap analyses</a:t>
            </a:r>
            <a:endParaRPr lang="en-US" sz="1800" dirty="0"/>
          </a:p>
          <a:p>
            <a:pPr>
              <a:spcBef>
                <a:spcPts val="0"/>
              </a:spcBef>
            </a:pPr>
            <a:r>
              <a:rPr lang="en-US" dirty="0"/>
              <a:t>Synergies </a:t>
            </a:r>
            <a:r>
              <a:rPr lang="en-US" dirty="0" smtClean="0"/>
              <a:t>Amongst </a:t>
            </a:r>
            <a:r>
              <a:rPr lang="en-US" dirty="0"/>
              <a:t>T</a:t>
            </a:r>
            <a:r>
              <a:rPr lang="en-US" dirty="0" smtClean="0"/>
              <a:t>eams </a:t>
            </a:r>
            <a:r>
              <a:rPr lang="en-US" dirty="0"/>
              <a:t>(e.g. WG-VC, </a:t>
            </a:r>
            <a:r>
              <a:rPr lang="en-US" dirty="0" smtClean="0"/>
              <a:t>WG-WG, other)</a:t>
            </a:r>
          </a:p>
          <a:p>
            <a:pPr lvl="1">
              <a:spcBef>
                <a:spcPts val="0"/>
              </a:spcBef>
            </a:pPr>
            <a:r>
              <a:rPr lang="en-US" sz="1800" dirty="0" smtClean="0"/>
              <a:t>Obstacles/barriers to progress and suggestions on how to overcome</a:t>
            </a:r>
            <a:endParaRPr lang="en-US" sz="1800" dirty="0"/>
          </a:p>
          <a:p>
            <a:pPr>
              <a:spcBef>
                <a:spcPts val="0"/>
              </a:spcBef>
            </a:pPr>
            <a:r>
              <a:rPr lang="en-US" dirty="0"/>
              <a:t>Sustainable C</a:t>
            </a:r>
            <a:r>
              <a:rPr lang="en-US" dirty="0" smtClean="0"/>
              <a:t>ommitment</a:t>
            </a:r>
          </a:p>
          <a:p>
            <a:pPr lvl="1">
              <a:spcBef>
                <a:spcPts val="0"/>
              </a:spcBef>
            </a:pPr>
            <a:r>
              <a:rPr lang="en-AU" sz="1800" dirty="0"/>
              <a:t>Identify the active agencies in your team and whether this implies a viable team for your objectives</a:t>
            </a:r>
          </a:p>
          <a:p>
            <a:pPr lvl="1">
              <a:spcBef>
                <a:spcPts val="0"/>
              </a:spcBef>
            </a:pPr>
            <a:r>
              <a:rPr lang="en-AU" sz="1800" dirty="0"/>
              <a:t>How frequently does your team physically meet?</a:t>
            </a:r>
          </a:p>
          <a:p>
            <a:pPr lvl="1">
              <a:spcBef>
                <a:spcPts val="0"/>
              </a:spcBef>
            </a:pPr>
            <a:r>
              <a:rPr lang="en-AU" sz="1800" dirty="0"/>
              <a:t>Are their any obstacles to the future viability of your team meeting its objectives?</a:t>
            </a:r>
          </a:p>
          <a:p>
            <a:pPr>
              <a:spcBef>
                <a:spcPts val="0"/>
              </a:spcBef>
            </a:pPr>
            <a:r>
              <a:rPr lang="en-AU" dirty="0" smtClean="0"/>
              <a:t>Proactive </a:t>
            </a:r>
            <a:r>
              <a:rPr lang="en-AU" dirty="0"/>
              <a:t>Consideration of Plenary and SIT TWS </a:t>
            </a:r>
            <a:r>
              <a:rPr lang="en-AU" dirty="0" smtClean="0"/>
              <a:t>Deliverables </a:t>
            </a:r>
            <a:r>
              <a:rPr lang="en-AU" dirty="0"/>
              <a:t>and </a:t>
            </a:r>
            <a:r>
              <a:rPr lang="en-AU" dirty="0" smtClean="0"/>
              <a:t>Discussion </a:t>
            </a:r>
            <a:r>
              <a:rPr lang="en-AU" dirty="0"/>
              <a:t>I</a:t>
            </a:r>
            <a:r>
              <a:rPr lang="en-AU" dirty="0" smtClean="0"/>
              <a:t>tems</a:t>
            </a:r>
            <a:endParaRPr lang="en-AU" dirty="0"/>
          </a:p>
          <a:p>
            <a:pPr lvl="1">
              <a:spcBef>
                <a:spcPts val="0"/>
              </a:spcBef>
            </a:pPr>
            <a:endParaRPr lang="en-US" dirty="0"/>
          </a:p>
          <a:p>
            <a:pPr marL="0" indent="0">
              <a:spcBef>
                <a:spcPts val="0"/>
              </a:spcBef>
              <a:buNone/>
            </a:pPr>
            <a:endParaRPr lang="en-US" dirty="0"/>
          </a:p>
        </p:txBody>
      </p:sp>
      <p:sp>
        <p:nvSpPr>
          <p:cNvPr id="7" name="TextBox 6"/>
          <p:cNvSpPr txBox="1"/>
          <p:nvPr/>
        </p:nvSpPr>
        <p:spPr>
          <a:xfrm rot="19546306">
            <a:off x="7296690" y="5970797"/>
            <a:ext cx="1413205" cy="369330"/>
          </a:xfrm>
          <a:prstGeom prst="rect">
            <a:avLst/>
          </a:prstGeom>
          <a:noFill/>
          <a:ln w="12700" cap="flat">
            <a:solidFill>
              <a:srgbClr val="CC0066"/>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0066"/>
                </a:solidFill>
                <a:effectLst>
                  <a:outerShdw blurRad="38100" dist="38100" dir="2700000" algn="tl">
                    <a:srgbClr val="000000">
                      <a:alpha val="43137"/>
                    </a:srgbClr>
                  </a:outerShdw>
                </a:effectLst>
                <a:uFillTx/>
              </a:rPr>
              <a:t>Same as VC</a:t>
            </a:r>
            <a:endParaRPr kumimoji="0" lang="en-US" sz="1800" b="1" i="0" u="none" strike="noStrike" cap="none" spc="0" normalizeH="0" baseline="0" dirty="0">
              <a:ln>
                <a:noFill/>
              </a:ln>
              <a:solidFill>
                <a:srgbClr val="CC0066"/>
              </a:solidFill>
              <a:effectLst>
                <a:outerShdw blurRad="38100" dist="38100" dir="2700000" algn="tl">
                  <a:srgbClr val="000000">
                    <a:alpha val="43137"/>
                  </a:srgbClr>
                </a:outerShdw>
              </a:effectLst>
              <a:uFillTx/>
            </a:endParaRPr>
          </a:p>
        </p:txBody>
      </p:sp>
    </p:spTree>
    <p:extLst>
      <p:ext uri="{BB962C8B-B14F-4D97-AF65-F5344CB8AC3E}">
        <p14:creationId xmlns:p14="http://schemas.microsoft.com/office/powerpoint/2010/main" val="3577712376"/>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13</a:t>
            </a:fld>
            <a:endParaRPr lang="uk-UA" dirty="0"/>
          </a:p>
        </p:txBody>
      </p:sp>
      <p:sp>
        <p:nvSpPr>
          <p:cNvPr id="3" name="Content Placeholder 2"/>
          <p:cNvSpPr>
            <a:spLocks noGrp="1"/>
          </p:cNvSpPr>
          <p:nvPr>
            <p:ph sz="quarter" idx="10"/>
          </p:nvPr>
        </p:nvSpPr>
        <p:spPr/>
        <p:txBody>
          <a:bodyPr/>
          <a:lstStyle/>
          <a:p>
            <a:r>
              <a:rPr lang="en-US" b="1" i="1" dirty="0"/>
              <a:t>Plenary Action 31-01</a:t>
            </a:r>
          </a:p>
        </p:txBody>
      </p:sp>
      <p:sp>
        <p:nvSpPr>
          <p:cNvPr id="5" name="Content Placeholder 3">
            <a:extLst>
              <a:ext uri="{FF2B5EF4-FFF2-40B4-BE49-F238E27FC236}">
                <a16:creationId xmlns:a16="http://schemas.microsoft.com/office/drawing/2014/main" xmlns="" id="{C631139E-C6E7-3145-89C0-2E1C06280205}"/>
              </a:ext>
            </a:extLst>
          </p:cNvPr>
          <p:cNvSpPr>
            <a:spLocks noGrp="1"/>
          </p:cNvSpPr>
          <p:nvPr>
            <p:ph sz="quarter" idx="11"/>
          </p:nvPr>
        </p:nvSpPr>
        <p:spPr>
          <a:xfrm>
            <a:off x="1981200" y="76200"/>
            <a:ext cx="5486400" cy="990600"/>
          </a:xfrm>
        </p:spPr>
        <p:txBody>
          <a:bodyPr/>
          <a:lstStyle/>
          <a:p>
            <a:r>
              <a:rPr lang="en-US" sz="3200" b="1" dirty="0"/>
              <a:t>30</a:t>
            </a:r>
            <a:r>
              <a:rPr lang="en-US" sz="3200" b="1" baseline="30000" dirty="0"/>
              <a:t>th</a:t>
            </a:r>
            <a:r>
              <a:rPr lang="en-US" sz="3200" b="1" dirty="0"/>
              <a:t> Plenary Actions</a:t>
            </a:r>
          </a:p>
        </p:txBody>
      </p:sp>
      <p:pic>
        <p:nvPicPr>
          <p:cNvPr id="6" name="Picture 5">
            <a:extLst>
              <a:ext uri="{FF2B5EF4-FFF2-40B4-BE49-F238E27FC236}">
                <a16:creationId xmlns:a16="http://schemas.microsoft.com/office/drawing/2014/main" xmlns="" id="{9A1FCABB-B00A-594D-B5D7-02B20D67C9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3500" y="2057400"/>
            <a:ext cx="6400800" cy="682506"/>
          </a:xfrm>
          <a:prstGeom prst="rect">
            <a:avLst/>
          </a:prstGeom>
        </p:spPr>
      </p:pic>
      <p:sp>
        <p:nvSpPr>
          <p:cNvPr id="7" name="TextBox 6"/>
          <p:cNvSpPr txBox="1"/>
          <p:nvPr/>
        </p:nvSpPr>
        <p:spPr>
          <a:xfrm>
            <a:off x="6400800" y="1628955"/>
            <a:ext cx="739944" cy="27699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2569"/>
                </a:solidFill>
                <a:effectLst/>
                <a:uFillTx/>
              </a:rPr>
              <a:t>Due Date</a:t>
            </a:r>
            <a:endParaRPr kumimoji="0" lang="en-US" sz="12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3815222987"/>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14</a:t>
            </a:fld>
            <a:endParaRPr lang="uk-UA" dirty="0"/>
          </a:p>
        </p:txBody>
      </p:sp>
      <p:sp>
        <p:nvSpPr>
          <p:cNvPr id="3" name="Content Placeholder 2">
            <a:extLst>
              <a:ext uri="{FF2B5EF4-FFF2-40B4-BE49-F238E27FC236}">
                <a16:creationId xmlns:a16="http://schemas.microsoft.com/office/drawing/2014/main" xmlns="" id="{6D6F17FA-1BC8-F743-B53A-7CAAF9EB3526}"/>
              </a:ext>
            </a:extLst>
          </p:cNvPr>
          <p:cNvSpPr>
            <a:spLocks noGrp="1"/>
          </p:cNvSpPr>
          <p:nvPr>
            <p:ph sz="quarter" idx="10"/>
          </p:nvPr>
        </p:nvSpPr>
        <p:spPr>
          <a:xfrm>
            <a:off x="12492" y="1219200"/>
            <a:ext cx="8902908" cy="5029200"/>
          </a:xfrm>
        </p:spPr>
        <p:txBody>
          <a:bodyPr/>
          <a:lstStyle/>
          <a:p>
            <a:pPr>
              <a:buFont typeface="Arial" charset="0"/>
              <a:buChar char="•"/>
            </a:pPr>
            <a:r>
              <a:rPr lang="en-US" sz="2400" dirty="0"/>
              <a:t>For each entity, what action is necessary to ensure the necessary leadership, engagement and connection to the CEOS objectives?</a:t>
            </a:r>
          </a:p>
          <a:p>
            <a:pPr>
              <a:buFont typeface="Arial" charset="0"/>
              <a:buChar char="•"/>
            </a:pPr>
            <a:endParaRPr lang="en-US" sz="1600" dirty="0"/>
          </a:p>
          <a:p>
            <a:pPr>
              <a:buFont typeface="Arial" charset="0"/>
              <a:buChar char="•"/>
            </a:pPr>
            <a:r>
              <a:rPr lang="en-US" sz="2400" dirty="0"/>
              <a:t>Should we (can we) achieve greater specificity in tangible outcomes from each entity (as appropriate)?</a:t>
            </a:r>
          </a:p>
          <a:p>
            <a:pPr>
              <a:buFont typeface="Arial" charset="0"/>
              <a:buChar char="•"/>
            </a:pPr>
            <a:endParaRPr lang="en-US" sz="1600" dirty="0"/>
          </a:p>
          <a:p>
            <a:pPr>
              <a:buFont typeface="Arial" charset="0"/>
              <a:buChar char="•"/>
            </a:pPr>
            <a:r>
              <a:rPr lang="en-US" sz="2400" dirty="0"/>
              <a:t>Is more direction required to maximize the value of VC/WG outputs for CEOS objectives and in support of individual CEOS agency objectives (like planning processes</a:t>
            </a:r>
            <a:r>
              <a:rPr lang="en-US" sz="2400" dirty="0" smtClean="0"/>
              <a:t>)?</a:t>
            </a:r>
          </a:p>
          <a:p>
            <a:pPr>
              <a:buFont typeface="Arial" charset="0"/>
              <a:buChar char="•"/>
            </a:pPr>
            <a:endParaRPr lang="en-US" sz="1600" dirty="0" smtClean="0"/>
          </a:p>
          <a:p>
            <a:pPr>
              <a:buFont typeface="Arial" charset="0"/>
              <a:buChar char="•"/>
            </a:pPr>
            <a:r>
              <a:rPr lang="en-AU" sz="2400" dirty="0" smtClean="0"/>
              <a:t>How </a:t>
            </a:r>
            <a:r>
              <a:rPr lang="en-AU" sz="2400" dirty="0"/>
              <a:t>realistic are these ambitions given operating realities </a:t>
            </a:r>
            <a:r>
              <a:rPr lang="mr-IN" sz="2400" dirty="0"/>
              <a:t>–</a:t>
            </a:r>
            <a:r>
              <a:rPr lang="en-AU" sz="2400" dirty="0"/>
              <a:t> and what further support would be needed in each case?</a:t>
            </a:r>
          </a:p>
          <a:p>
            <a:pPr lvl="1">
              <a:buFont typeface=".AppleSystemUIFont" charset="-120"/>
              <a:buChar char="-"/>
            </a:pPr>
            <a:endParaRPr lang="en-AU" sz="2400" dirty="0"/>
          </a:p>
        </p:txBody>
      </p:sp>
      <p:sp>
        <p:nvSpPr>
          <p:cNvPr id="4" name="Content Placeholder 3">
            <a:extLst>
              <a:ext uri="{FF2B5EF4-FFF2-40B4-BE49-F238E27FC236}">
                <a16:creationId xmlns:a16="http://schemas.microsoft.com/office/drawing/2014/main" xmlns="" id="{C631139E-C6E7-3145-89C0-2E1C06280205}"/>
              </a:ext>
            </a:extLst>
          </p:cNvPr>
          <p:cNvSpPr>
            <a:spLocks noGrp="1"/>
          </p:cNvSpPr>
          <p:nvPr>
            <p:ph sz="quarter" idx="11"/>
          </p:nvPr>
        </p:nvSpPr>
        <p:spPr>
          <a:xfrm>
            <a:off x="1828800" y="152400"/>
            <a:ext cx="5867400" cy="990600"/>
          </a:xfrm>
        </p:spPr>
        <p:txBody>
          <a:bodyPr/>
          <a:lstStyle/>
          <a:p>
            <a:r>
              <a:rPr lang="en-US" sz="3200" b="1" dirty="0"/>
              <a:t>Discussion Seeds </a:t>
            </a:r>
            <a:r>
              <a:rPr lang="mr-IN" sz="3200" b="1" dirty="0"/>
              <a:t>–</a:t>
            </a:r>
            <a:r>
              <a:rPr lang="en-US" sz="3200" b="1" dirty="0"/>
              <a:t> for Later</a:t>
            </a:r>
          </a:p>
        </p:txBody>
      </p:sp>
      <p:sp>
        <p:nvSpPr>
          <p:cNvPr id="5" name="TextBox 4"/>
          <p:cNvSpPr txBox="1"/>
          <p:nvPr/>
        </p:nvSpPr>
        <p:spPr>
          <a:xfrm rot="19546306">
            <a:off x="7520705" y="6063735"/>
            <a:ext cx="1413205" cy="369330"/>
          </a:xfrm>
          <a:prstGeom prst="rect">
            <a:avLst/>
          </a:prstGeom>
          <a:noFill/>
          <a:ln w="12700" cap="flat">
            <a:solidFill>
              <a:srgbClr val="CC0066"/>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0066"/>
                </a:solidFill>
                <a:effectLst>
                  <a:outerShdw blurRad="38100" dist="38100" dir="2700000" algn="tl">
                    <a:srgbClr val="000000">
                      <a:alpha val="43137"/>
                    </a:srgbClr>
                  </a:outerShdw>
                </a:effectLst>
                <a:uFillTx/>
              </a:rPr>
              <a:t>Same as VC</a:t>
            </a:r>
            <a:endParaRPr kumimoji="0" lang="en-US" sz="1800" b="1" i="0" u="none" strike="noStrike" cap="none" spc="0" normalizeH="0" baseline="0" dirty="0">
              <a:ln>
                <a:noFill/>
              </a:ln>
              <a:solidFill>
                <a:srgbClr val="CC0066"/>
              </a:solidFill>
              <a:effectLst>
                <a:outerShdw blurRad="38100" dist="38100" dir="2700000" algn="tl">
                  <a:srgbClr val="000000">
                    <a:alpha val="43137"/>
                  </a:srgbClr>
                </a:outerShdw>
              </a:effectLst>
              <a:uFillTx/>
            </a:endParaRPr>
          </a:p>
        </p:txBody>
      </p:sp>
    </p:spTree>
    <p:extLst>
      <p:ext uri="{BB962C8B-B14F-4D97-AF65-F5344CB8AC3E}">
        <p14:creationId xmlns:p14="http://schemas.microsoft.com/office/powerpoint/2010/main" val="1258999862"/>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E245AD59-6576-ED4A-9741-E4631967DAB3}"/>
              </a:ext>
            </a:extLst>
          </p:cNvPr>
          <p:cNvSpPr>
            <a:spLocks noGrp="1"/>
          </p:cNvSpPr>
          <p:nvPr>
            <p:ph type="sldNum" sz="quarter" idx="2"/>
          </p:nvPr>
        </p:nvSpPr>
        <p:spPr/>
        <p:txBody>
          <a:bodyPr/>
          <a:lstStyle/>
          <a:p>
            <a:pPr defTabSz="914400"/>
            <a:fld id="{86CB4B4D-7CA3-9044-876B-883B54F8677D}" type="slidenum">
              <a:rPr lang="uk-UA" smtClean="0"/>
              <a:pPr defTabSz="914400"/>
              <a:t>15</a:t>
            </a:fld>
            <a:endParaRPr lang="uk-UA" dirty="0"/>
          </a:p>
        </p:txBody>
      </p:sp>
      <p:sp>
        <p:nvSpPr>
          <p:cNvPr id="3" name="Content Placeholder 2">
            <a:extLst>
              <a:ext uri="{FF2B5EF4-FFF2-40B4-BE49-F238E27FC236}">
                <a16:creationId xmlns:a16="http://schemas.microsoft.com/office/drawing/2014/main" xmlns="" id="{14E9D4B6-C023-D446-9E81-CB0927026EB0}"/>
              </a:ext>
            </a:extLst>
          </p:cNvPr>
          <p:cNvSpPr>
            <a:spLocks noGrp="1"/>
          </p:cNvSpPr>
          <p:nvPr>
            <p:ph sz="quarter" idx="10"/>
          </p:nvPr>
        </p:nvSpPr>
        <p:spPr>
          <a:xfrm>
            <a:off x="457200" y="1447800"/>
            <a:ext cx="8153400" cy="4724400"/>
          </a:xfrm>
        </p:spPr>
        <p:txBody>
          <a:bodyPr/>
          <a:lstStyle/>
          <a:p>
            <a:pPr marL="0" indent="0">
              <a:buNone/>
            </a:pPr>
            <a:r>
              <a:rPr lang="en-US" b="1" dirty="0"/>
              <a:t>Session </a:t>
            </a:r>
            <a:r>
              <a:rPr lang="en-US" b="1" dirty="0" smtClean="0"/>
              <a:t>4: </a:t>
            </a:r>
            <a:r>
              <a:rPr lang="en-US" dirty="0" smtClean="0"/>
              <a:t>WGs</a:t>
            </a:r>
            <a:endParaRPr lang="en-US" dirty="0"/>
          </a:p>
          <a:p>
            <a:pPr marL="0" indent="0">
              <a:buNone/>
            </a:pPr>
            <a:endParaRPr lang="en-US" dirty="0"/>
          </a:p>
          <a:p>
            <a:pPr marL="0" indent="0">
              <a:buNone/>
            </a:pPr>
            <a:r>
              <a:rPr lang="en-US" b="1" dirty="0"/>
              <a:t>4.1, 10 min:</a:t>
            </a:r>
            <a:r>
              <a:rPr lang="en-US" dirty="0"/>
              <a:t>	Session Introduction (Steve Volz, Mark Dowell)</a:t>
            </a:r>
          </a:p>
          <a:p>
            <a:pPr marL="0" indent="0">
              <a:buNone/>
            </a:pPr>
            <a:r>
              <a:rPr lang="en-US" b="1" dirty="0"/>
              <a:t>4.2, 10 min:</a:t>
            </a:r>
            <a:r>
              <a:rPr lang="en-US" dirty="0"/>
              <a:t>	</a:t>
            </a:r>
            <a:r>
              <a:rPr lang="en-US" dirty="0" err="1"/>
              <a:t>WGCapD</a:t>
            </a:r>
            <a:r>
              <a:rPr lang="en-US" dirty="0"/>
              <a:t> (Nancy </a:t>
            </a:r>
            <a:r>
              <a:rPr lang="en-US" dirty="0" err="1"/>
              <a:t>Searby</a:t>
            </a:r>
            <a:r>
              <a:rPr lang="en-US" dirty="0"/>
              <a:t>)</a:t>
            </a:r>
          </a:p>
          <a:p>
            <a:pPr marL="0" indent="0">
              <a:buNone/>
            </a:pPr>
            <a:r>
              <a:rPr lang="en-US" b="1" dirty="0"/>
              <a:t>4.3, 10 min:</a:t>
            </a:r>
            <a:r>
              <a:rPr lang="en-US" dirty="0"/>
              <a:t>	WGCV (Kurt </a:t>
            </a:r>
            <a:r>
              <a:rPr lang="en-US" dirty="0" err="1"/>
              <a:t>Thome</a:t>
            </a:r>
            <a:r>
              <a:rPr lang="en-US" dirty="0"/>
              <a:t>)</a:t>
            </a:r>
          </a:p>
          <a:p>
            <a:pPr marL="0" indent="0">
              <a:buNone/>
            </a:pPr>
            <a:r>
              <a:rPr lang="en-US" b="1" dirty="0"/>
              <a:t>4.4, 20 min:</a:t>
            </a:r>
            <a:r>
              <a:rPr lang="en-US" dirty="0"/>
              <a:t>	</a:t>
            </a:r>
            <a:r>
              <a:rPr lang="en-US" dirty="0" err="1"/>
              <a:t>WGDisasters</a:t>
            </a:r>
            <a:r>
              <a:rPr lang="en-US" dirty="0"/>
              <a:t> (Simona </a:t>
            </a:r>
            <a:r>
              <a:rPr lang="en-US" dirty="0" err="1"/>
              <a:t>Zoffoli</a:t>
            </a:r>
            <a:r>
              <a:rPr lang="en-US" dirty="0"/>
              <a:t>)</a:t>
            </a:r>
          </a:p>
          <a:p>
            <a:pPr marL="0" indent="0">
              <a:buNone/>
            </a:pPr>
            <a:r>
              <a:rPr lang="en-US" b="1" dirty="0"/>
              <a:t>4.5, 10 min:</a:t>
            </a:r>
            <a:r>
              <a:rPr lang="en-US" dirty="0"/>
              <a:t>	WGISS (Mirko </a:t>
            </a:r>
            <a:r>
              <a:rPr lang="en-US" dirty="0" err="1"/>
              <a:t>Albani</a:t>
            </a:r>
            <a:r>
              <a:rPr lang="en-US" dirty="0"/>
              <a:t>)</a:t>
            </a:r>
          </a:p>
          <a:p>
            <a:pPr marL="0" indent="0">
              <a:buNone/>
            </a:pPr>
            <a:r>
              <a:rPr lang="en-US" b="1" dirty="0"/>
              <a:t>4.6, 15 min:</a:t>
            </a:r>
            <a:r>
              <a:rPr lang="en-US" dirty="0"/>
              <a:t>	</a:t>
            </a:r>
            <a:r>
              <a:rPr lang="en-US" dirty="0" err="1"/>
              <a:t>WGClimate</a:t>
            </a:r>
            <a:r>
              <a:rPr lang="en-US" dirty="0"/>
              <a:t> (</a:t>
            </a:r>
            <a:r>
              <a:rPr lang="en-US" dirty="0" err="1"/>
              <a:t>Jörg</a:t>
            </a:r>
            <a:r>
              <a:rPr lang="en-US" dirty="0"/>
              <a:t> Schulz)</a:t>
            </a:r>
          </a:p>
          <a:p>
            <a:pPr marL="0" indent="0">
              <a:buNone/>
            </a:pPr>
            <a:endParaRPr lang="en-US" dirty="0"/>
          </a:p>
          <a:p>
            <a:pPr marL="0" indent="0">
              <a:buNone/>
            </a:pPr>
            <a:r>
              <a:rPr lang="en-US" b="1" dirty="0"/>
              <a:t>3.10/4.7, 30 min:</a:t>
            </a:r>
          </a:p>
          <a:p>
            <a:pPr marL="0" indent="0">
              <a:buNone/>
            </a:pPr>
            <a:r>
              <a:rPr lang="en-US" dirty="0"/>
              <a:t>Session 3 / 4 Virtual Constellations and Working Groups Wrap-up</a:t>
            </a:r>
          </a:p>
          <a:p>
            <a:pPr lvl="3"/>
            <a:r>
              <a:rPr lang="en-US" sz="1600" dirty="0"/>
              <a:t>Sustaining activity, WG framework support to VCs, Support to agency mission planning, Broader observing strategy, 2018 activities</a:t>
            </a:r>
          </a:p>
          <a:p>
            <a:pPr marL="0" indent="0">
              <a:buNone/>
            </a:pPr>
            <a:endParaRPr lang="en-US" dirty="0"/>
          </a:p>
        </p:txBody>
      </p:sp>
      <p:sp>
        <p:nvSpPr>
          <p:cNvPr id="4" name="Content Placeholder 3">
            <a:extLst>
              <a:ext uri="{FF2B5EF4-FFF2-40B4-BE49-F238E27FC236}">
                <a16:creationId xmlns:a16="http://schemas.microsoft.com/office/drawing/2014/main" xmlns="" id="{69081F3C-B017-8F4E-A822-23CDDE3B33DB}"/>
              </a:ext>
            </a:extLst>
          </p:cNvPr>
          <p:cNvSpPr>
            <a:spLocks noGrp="1"/>
          </p:cNvSpPr>
          <p:nvPr>
            <p:ph sz="quarter" idx="11"/>
          </p:nvPr>
        </p:nvSpPr>
        <p:spPr/>
        <p:txBody>
          <a:bodyPr/>
          <a:lstStyle/>
          <a:p>
            <a:pPr algn="ctr"/>
            <a:r>
              <a:rPr lang="en-US" sz="3200" b="1" dirty="0"/>
              <a:t>Session 4 Agenda</a:t>
            </a:r>
          </a:p>
        </p:txBody>
      </p:sp>
    </p:spTree>
    <p:extLst>
      <p:ext uri="{BB962C8B-B14F-4D97-AF65-F5344CB8AC3E}">
        <p14:creationId xmlns:p14="http://schemas.microsoft.com/office/powerpoint/2010/main" val="3441391984"/>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a:t>
            </a:fld>
            <a:endParaRPr lang="uk-UA" dirty="0"/>
          </a:p>
        </p:txBody>
      </p:sp>
      <p:sp>
        <p:nvSpPr>
          <p:cNvPr id="3" name="Content Placeholder 2"/>
          <p:cNvSpPr>
            <a:spLocks noGrp="1"/>
          </p:cNvSpPr>
          <p:nvPr>
            <p:ph sz="quarter" idx="10"/>
          </p:nvPr>
        </p:nvSpPr>
        <p:spPr>
          <a:xfrm>
            <a:off x="152400" y="1295400"/>
            <a:ext cx="8915400" cy="4724400"/>
          </a:xfrm>
        </p:spPr>
        <p:txBody>
          <a:bodyPr/>
          <a:lstStyle/>
          <a:p>
            <a:pPr marL="0" indent="0">
              <a:buNone/>
            </a:pPr>
            <a:r>
              <a:rPr lang="en-US" b="1" dirty="0"/>
              <a:t>OBJECTIVE</a:t>
            </a:r>
            <a:r>
              <a:rPr lang="en-US" i="1" dirty="0"/>
              <a:t>: To support tangible and sustainable outcomes from CEOS Working Groups by providing an opportunity to air key issues, identify barriers to progress, and discuss ways to overcome those barriers. Reflect on findings from the recent WG questionnaires and telecons.</a:t>
            </a:r>
            <a:endParaRPr lang="en-AU" dirty="0"/>
          </a:p>
          <a:p>
            <a:pPr marL="0" indent="0">
              <a:buNone/>
            </a:pPr>
            <a:endParaRPr lang="en-US" dirty="0"/>
          </a:p>
          <a:p>
            <a:pPr marL="0" indent="0">
              <a:buNone/>
            </a:pPr>
            <a:r>
              <a:rPr lang="en-US" b="1" dirty="0"/>
              <a:t>KEY SESSION QUESTIONS:</a:t>
            </a:r>
            <a:endParaRPr lang="en-US" dirty="0"/>
          </a:p>
          <a:p>
            <a:r>
              <a:rPr lang="en-US" i="1" dirty="0"/>
              <a:t>How does CEOS best ensure continuity and sustainability of WGs?</a:t>
            </a:r>
            <a:endParaRPr lang="en-AU" dirty="0"/>
          </a:p>
          <a:p>
            <a:r>
              <a:rPr lang="en-US" i="1" dirty="0"/>
              <a:t>What outputs are the WGs delivering? What additional outputs are needed or could they deliver?</a:t>
            </a:r>
            <a:endParaRPr lang="en-AU" dirty="0"/>
          </a:p>
          <a:p>
            <a:r>
              <a:rPr lang="en-US" i="1" dirty="0"/>
              <a:t>What obstacles are being raised by the WGs? And can they be resolved? If so, how?</a:t>
            </a:r>
            <a:endParaRPr lang="en-AU" dirty="0"/>
          </a:p>
          <a:p>
            <a:r>
              <a:rPr lang="en-US" i="1" dirty="0"/>
              <a:t>Can and how can, the work of the WGs support the VCs, as well as current and future CEOS Work Plan and GEO Work </a:t>
            </a:r>
            <a:r>
              <a:rPr lang="en-US" i="1" dirty="0" err="1"/>
              <a:t>Programme</a:t>
            </a:r>
            <a:r>
              <a:rPr lang="en-US" i="1" dirty="0"/>
              <a:t> items?</a:t>
            </a:r>
            <a:endParaRPr lang="en-AU" dirty="0"/>
          </a:p>
        </p:txBody>
      </p:sp>
      <p:sp>
        <p:nvSpPr>
          <p:cNvPr id="6" name="Content Placeholder 3">
            <a:extLst>
              <a:ext uri="{FF2B5EF4-FFF2-40B4-BE49-F238E27FC236}">
                <a16:creationId xmlns:a16="http://schemas.microsoft.com/office/drawing/2014/main" xmlns="" id="{C631139E-C6E7-3145-89C0-2E1C06280205}"/>
              </a:ext>
            </a:extLst>
          </p:cNvPr>
          <p:cNvSpPr>
            <a:spLocks noGrp="1"/>
          </p:cNvSpPr>
          <p:nvPr>
            <p:ph sz="quarter" idx="11"/>
          </p:nvPr>
        </p:nvSpPr>
        <p:spPr>
          <a:xfrm>
            <a:off x="2057400" y="76200"/>
            <a:ext cx="4953000" cy="914400"/>
          </a:xfrm>
        </p:spPr>
        <p:txBody>
          <a:bodyPr/>
          <a:lstStyle/>
          <a:p>
            <a:r>
              <a:rPr lang="en-US" sz="3200" b="1" dirty="0"/>
              <a:t>Session Objective and Questions</a:t>
            </a:r>
          </a:p>
        </p:txBody>
      </p:sp>
    </p:spTree>
    <p:extLst>
      <p:ext uri="{BB962C8B-B14F-4D97-AF65-F5344CB8AC3E}">
        <p14:creationId xmlns:p14="http://schemas.microsoft.com/office/powerpoint/2010/main" val="225973283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3</a:t>
            </a:fld>
            <a:endParaRPr lang="uk-UA" dirty="0"/>
          </a:p>
        </p:txBody>
      </p:sp>
      <p:sp>
        <p:nvSpPr>
          <p:cNvPr id="3" name="Content Placeholder 2">
            <a:extLst>
              <a:ext uri="{FF2B5EF4-FFF2-40B4-BE49-F238E27FC236}">
                <a16:creationId xmlns:a16="http://schemas.microsoft.com/office/drawing/2014/main" xmlns="" id="{6D6F17FA-1BC8-F743-B53A-7CAAF9EB3526}"/>
              </a:ext>
            </a:extLst>
          </p:cNvPr>
          <p:cNvSpPr>
            <a:spLocks noGrp="1"/>
          </p:cNvSpPr>
          <p:nvPr>
            <p:ph sz="quarter" idx="10"/>
          </p:nvPr>
        </p:nvSpPr>
        <p:spPr>
          <a:xfrm>
            <a:off x="76200" y="1219200"/>
            <a:ext cx="8991600" cy="3657600"/>
          </a:xfrm>
        </p:spPr>
        <p:txBody>
          <a:bodyPr/>
          <a:lstStyle/>
          <a:p>
            <a:pPr marL="311150" lvl="1" indent="-311150">
              <a:buFont typeface="Arial" panose="020B0604020202020204" pitchFamily="34" charset="0"/>
              <a:buChar char="•"/>
            </a:pPr>
            <a:r>
              <a:rPr lang="en-AU" sz="2400" dirty="0"/>
              <a:t>Ensuring tangible outcomes from, and sustainable commitment to, our VCs and WGs</a:t>
            </a:r>
          </a:p>
          <a:p>
            <a:pPr marL="311150" lvl="1" indent="-311150">
              <a:buFont typeface="Arial" panose="020B0604020202020204" pitchFamily="34" charset="0"/>
              <a:buChar char="•"/>
            </a:pPr>
            <a:r>
              <a:rPr lang="en-AU" sz="2400" dirty="0"/>
              <a:t>Maximizing the value of their output for CEOS objectives (e.g., ECVs and SDGs) and for individual CEOS Agency objectives</a:t>
            </a:r>
          </a:p>
          <a:p>
            <a:pPr marL="311150" lvl="1" indent="-311150">
              <a:buFont typeface="Arial" panose="020B0604020202020204" pitchFamily="34" charset="0"/>
              <a:buChar char="•"/>
            </a:pPr>
            <a:r>
              <a:rPr lang="en-AU" sz="2400" dirty="0"/>
              <a:t>Ensuring the necessary support for our existing thematic teams to flourish and to deliver</a:t>
            </a:r>
          </a:p>
          <a:p>
            <a:pPr marL="311150" lvl="1" indent="-311150">
              <a:buFont typeface="Arial" panose="020B0604020202020204" pitchFamily="34" charset="0"/>
              <a:buChar char="•"/>
            </a:pPr>
            <a:r>
              <a:rPr lang="en-AU" sz="2400" dirty="0"/>
              <a:t>Clearer </a:t>
            </a:r>
            <a:r>
              <a:rPr lang="en-US" sz="2400" dirty="0"/>
              <a:t>overall CEOS observing system assessment and desired observing strategies</a:t>
            </a:r>
            <a:r>
              <a:rPr lang="en-GB" sz="2400" dirty="0"/>
              <a:t> </a:t>
            </a:r>
            <a:r>
              <a:rPr lang="mr-IN" sz="2400" dirty="0"/>
              <a:t>–</a:t>
            </a:r>
            <a:r>
              <a:rPr lang="en-GB" sz="2400" dirty="0"/>
              <a:t> and known contribution from each CEOS Entity</a:t>
            </a:r>
            <a:endParaRPr lang="en-AU" sz="2400" dirty="0"/>
          </a:p>
        </p:txBody>
      </p:sp>
      <p:sp>
        <p:nvSpPr>
          <p:cNvPr id="4" name="Content Placeholder 3">
            <a:extLst>
              <a:ext uri="{FF2B5EF4-FFF2-40B4-BE49-F238E27FC236}">
                <a16:creationId xmlns:a16="http://schemas.microsoft.com/office/drawing/2014/main" xmlns="" id="{C631139E-C6E7-3145-89C0-2E1C06280205}"/>
              </a:ext>
            </a:extLst>
          </p:cNvPr>
          <p:cNvSpPr>
            <a:spLocks noGrp="1"/>
          </p:cNvSpPr>
          <p:nvPr>
            <p:ph sz="quarter" idx="11"/>
          </p:nvPr>
        </p:nvSpPr>
        <p:spPr>
          <a:xfrm>
            <a:off x="2057400" y="304800"/>
            <a:ext cx="5486400" cy="533400"/>
          </a:xfrm>
        </p:spPr>
        <p:txBody>
          <a:bodyPr/>
          <a:lstStyle/>
          <a:p>
            <a:r>
              <a:rPr lang="en-US" sz="3200" b="1" dirty="0"/>
              <a:t>Strategic </a:t>
            </a:r>
            <a:r>
              <a:rPr lang="en-US" sz="3200" b="1" dirty="0" smtClean="0"/>
              <a:t>Directions - VCs</a:t>
            </a:r>
            <a:endParaRPr lang="en-US" sz="3200" b="1" dirty="0"/>
          </a:p>
        </p:txBody>
      </p:sp>
      <p:sp>
        <p:nvSpPr>
          <p:cNvPr id="5" name="TextBox 4"/>
          <p:cNvSpPr txBox="1"/>
          <p:nvPr/>
        </p:nvSpPr>
        <p:spPr>
          <a:xfrm>
            <a:off x="304800" y="5562600"/>
            <a:ext cx="8458200" cy="609600"/>
          </a:xfrm>
          <a:prstGeom prst="rect">
            <a:avLst/>
          </a:prstGeom>
          <a:solidFill>
            <a:schemeClr val="accent1">
              <a:lumMod val="20000"/>
              <a:lumOff val="80000"/>
            </a:schemeClr>
          </a:solidFill>
          <a:ln w="12700" cap="flat">
            <a:solidFill>
              <a:schemeClr val="accent1">
                <a:lumMod val="50000"/>
              </a:schemeClr>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noAutofit/>
          </a:bodyPr>
          <a:lstStyle/>
          <a:p>
            <a:pPr algn="ctr" rtl="0" latinLnBrk="1" hangingPunct="0"/>
            <a:r>
              <a:rPr lang="en-US" b="1" i="1" dirty="0">
                <a:latin typeface="Arial Black" panose="020B0A04020102020204" pitchFamily="34" charset="0"/>
              </a:rPr>
              <a:t>STRATEGIC DIRECTIONS AND PARTNERSHIPS FOR CEOS</a:t>
            </a:r>
            <a:r>
              <a:rPr lang="en-US" i="1" dirty="0">
                <a:latin typeface="Arial Black" panose="020B0A04020102020204" pitchFamily="34" charset="0"/>
              </a:rPr>
              <a:t> </a:t>
            </a:r>
          </a:p>
          <a:p>
            <a:pPr algn="ctr" rtl="0" latinLnBrk="1" hangingPunct="0"/>
            <a:r>
              <a:rPr lang="en-US" b="1" i="1" dirty="0">
                <a:latin typeface="Arial Black" panose="020B0A04020102020204" pitchFamily="34" charset="0"/>
              </a:rPr>
              <a:t>DISCUSSION PAPER – SIT-33</a:t>
            </a:r>
            <a:endParaRPr lang="en-US" i="1" dirty="0">
              <a:latin typeface="Arial Black" panose="020B0A04020102020204" pitchFamily="34" charset="0"/>
            </a:endParaRPr>
          </a:p>
          <a:p>
            <a:pPr marL="0" marR="0" indent="0" algn="ctr" defTabSz="457200" rtl="0" fontAlgn="auto" latinLnBrk="1" hangingPunct="0">
              <a:lnSpc>
                <a:spcPct val="100000"/>
              </a:lnSpc>
              <a:spcBef>
                <a:spcPts val="0"/>
              </a:spcBef>
              <a:spcAft>
                <a:spcPts val="0"/>
              </a:spcAft>
              <a:buClrTx/>
              <a:buSzTx/>
              <a:buFontTx/>
              <a:buNone/>
              <a:tabLst/>
            </a:pPr>
            <a:endParaRPr kumimoji="0" lang="en-US" sz="1800" b="0" i="1" u="none" strike="noStrike" cap="none" spc="0" normalizeH="0" baseline="0" dirty="0">
              <a:ln>
                <a:noFill/>
              </a:ln>
              <a:solidFill>
                <a:srgbClr val="002569"/>
              </a:solidFill>
              <a:effectLst/>
              <a:uFillTx/>
              <a:latin typeface="Arial Black" panose="020B0A04020102020204" pitchFamily="34" charset="0"/>
            </a:endParaRPr>
          </a:p>
        </p:txBody>
      </p:sp>
      <p:sp>
        <p:nvSpPr>
          <p:cNvPr id="6" name="TextBox 5"/>
          <p:cNvSpPr txBox="1"/>
          <p:nvPr/>
        </p:nvSpPr>
        <p:spPr>
          <a:xfrm rot="19546306">
            <a:off x="6176226" y="4692136"/>
            <a:ext cx="1413205" cy="369330"/>
          </a:xfrm>
          <a:prstGeom prst="rect">
            <a:avLst/>
          </a:prstGeom>
          <a:noFill/>
          <a:ln w="12700" cap="flat">
            <a:solidFill>
              <a:srgbClr val="CC0066"/>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0066"/>
                </a:solidFill>
                <a:effectLst>
                  <a:outerShdw blurRad="38100" dist="38100" dir="2700000" algn="tl">
                    <a:srgbClr val="000000">
                      <a:alpha val="43137"/>
                    </a:srgbClr>
                  </a:outerShdw>
                </a:effectLst>
                <a:uFillTx/>
              </a:rPr>
              <a:t>Same as VC</a:t>
            </a:r>
            <a:endParaRPr kumimoji="0" lang="en-US" sz="1800" b="1" i="0" u="none" strike="noStrike" cap="none" spc="0" normalizeH="0" baseline="0" dirty="0">
              <a:ln>
                <a:noFill/>
              </a:ln>
              <a:solidFill>
                <a:srgbClr val="CC0066"/>
              </a:solidFill>
              <a:effectLst>
                <a:outerShdw blurRad="38100" dist="38100" dir="2700000" algn="tl">
                  <a:srgbClr val="000000">
                    <a:alpha val="43137"/>
                  </a:srgbClr>
                </a:outerShdw>
              </a:effectLst>
              <a:uFillTx/>
            </a:endParaRPr>
          </a:p>
        </p:txBody>
      </p:sp>
    </p:spTree>
    <p:extLst>
      <p:ext uri="{BB962C8B-B14F-4D97-AF65-F5344CB8AC3E}">
        <p14:creationId xmlns:p14="http://schemas.microsoft.com/office/powerpoint/2010/main" val="1078751933"/>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4</a:t>
            </a:fld>
            <a:endParaRPr lang="uk-UA" dirty="0"/>
          </a:p>
        </p:txBody>
      </p:sp>
      <p:sp>
        <p:nvSpPr>
          <p:cNvPr id="3" name="Content Placeholder 2">
            <a:extLst>
              <a:ext uri="{FF2B5EF4-FFF2-40B4-BE49-F238E27FC236}">
                <a16:creationId xmlns:a16="http://schemas.microsoft.com/office/drawing/2014/main" xmlns="" id="{6D6F17FA-1BC8-F743-B53A-7CAAF9EB3526}"/>
              </a:ext>
            </a:extLst>
          </p:cNvPr>
          <p:cNvSpPr>
            <a:spLocks noGrp="1"/>
          </p:cNvSpPr>
          <p:nvPr>
            <p:ph sz="quarter" idx="10"/>
          </p:nvPr>
        </p:nvSpPr>
        <p:spPr>
          <a:xfrm>
            <a:off x="152400" y="1295400"/>
            <a:ext cx="8763000" cy="5334000"/>
          </a:xfrm>
        </p:spPr>
        <p:txBody>
          <a:bodyPr/>
          <a:lstStyle/>
          <a:p>
            <a:pPr marL="0" indent="0">
              <a:buNone/>
            </a:pPr>
            <a:r>
              <a:rPr lang="en-US" sz="2400" b="1" dirty="0"/>
              <a:t>Updated status on reality of each group in 2018 - sought frank assessments from </a:t>
            </a:r>
            <a:r>
              <a:rPr lang="en-US" sz="2400" b="1" dirty="0" smtClean="0"/>
              <a:t>leadership.</a:t>
            </a:r>
          </a:p>
          <a:p>
            <a:pPr>
              <a:buFont typeface="Arial" charset="0"/>
              <a:buChar char="•"/>
            </a:pPr>
            <a:endParaRPr lang="en-US" sz="1600" b="1" dirty="0" smtClean="0"/>
          </a:p>
          <a:p>
            <a:pPr>
              <a:buFont typeface="Arial" charset="0"/>
              <a:buChar char="•"/>
            </a:pPr>
            <a:r>
              <a:rPr lang="en-US" sz="2400" b="1" dirty="0"/>
              <a:t>VC and WG </a:t>
            </a:r>
            <a:r>
              <a:rPr lang="en-US" sz="2400" b="1" dirty="0" err="1"/>
              <a:t>T</a:t>
            </a:r>
            <a:r>
              <a:rPr lang="en-US" sz="2400" b="1" dirty="0" err="1" smtClean="0"/>
              <a:t>elecons</a:t>
            </a:r>
            <a:r>
              <a:rPr lang="en-US" sz="2400" b="1" dirty="0" smtClean="0"/>
              <a:t> </a:t>
            </a:r>
            <a:r>
              <a:rPr lang="en-US" sz="2400" b="1" dirty="0"/>
              <a:t>with SIT Chair Team</a:t>
            </a:r>
          </a:p>
          <a:p>
            <a:pPr>
              <a:buFont typeface="Arial" charset="0"/>
              <a:buChar char="•"/>
            </a:pPr>
            <a:endParaRPr lang="en-US" sz="1600" b="1" dirty="0" smtClean="0"/>
          </a:p>
          <a:p>
            <a:pPr>
              <a:buFont typeface="Arial" charset="0"/>
              <a:buChar char="•"/>
            </a:pPr>
            <a:r>
              <a:rPr lang="en-US" sz="2400" b="1" dirty="0"/>
              <a:t>Dedicated </a:t>
            </a:r>
            <a:r>
              <a:rPr lang="en-US" sz="2400" b="1" dirty="0" smtClean="0"/>
              <a:t>Questionnaire </a:t>
            </a:r>
            <a:r>
              <a:rPr lang="en-US" sz="2400" b="1" dirty="0"/>
              <a:t>to VCs and </a:t>
            </a:r>
            <a:r>
              <a:rPr lang="en-US" sz="2400" b="1" dirty="0" smtClean="0"/>
              <a:t>WGs and Former VC and WG Leadership</a:t>
            </a:r>
            <a:endParaRPr lang="en-US" sz="2400" b="1" dirty="0"/>
          </a:p>
          <a:p>
            <a:pPr>
              <a:buFont typeface="Arial" charset="0"/>
              <a:buChar char="•"/>
            </a:pPr>
            <a:endParaRPr lang="en-US" sz="1600" b="1" dirty="0"/>
          </a:p>
          <a:p>
            <a:pPr>
              <a:buFont typeface="Arial" charset="0"/>
              <a:buChar char="•"/>
            </a:pPr>
            <a:r>
              <a:rPr lang="en-US" sz="2400" b="1" dirty="0"/>
              <a:t>Analysis of 2018-2020 CEOS Work Plan for </a:t>
            </a:r>
            <a:r>
              <a:rPr lang="en-US" sz="2400" b="1" dirty="0" smtClean="0"/>
              <a:t>Tangible Outputs</a:t>
            </a:r>
            <a:endParaRPr lang="en-US" sz="2400" b="1" dirty="0"/>
          </a:p>
          <a:p>
            <a:pPr>
              <a:buFont typeface="Arial" charset="0"/>
              <a:buChar char="•"/>
            </a:pPr>
            <a:endParaRPr lang="en-US" sz="1600" b="1" dirty="0" smtClean="0"/>
          </a:p>
          <a:p>
            <a:pPr>
              <a:buFont typeface="Arial" charset="0"/>
              <a:buChar char="•"/>
            </a:pPr>
            <a:r>
              <a:rPr lang="en-US" sz="2400" b="1" dirty="0" smtClean="0"/>
              <a:t>Corresponding </a:t>
            </a:r>
            <a:r>
              <a:rPr lang="en-US" sz="2400" b="1" dirty="0"/>
              <a:t>R</a:t>
            </a:r>
            <a:r>
              <a:rPr lang="en-US" sz="2400" b="1" dirty="0" smtClean="0"/>
              <a:t>eporting </a:t>
            </a:r>
            <a:r>
              <a:rPr lang="en-US" sz="2400" b="1" dirty="0"/>
              <a:t>T</a:t>
            </a:r>
            <a:r>
              <a:rPr lang="en-US" sz="2400" b="1" dirty="0" smtClean="0"/>
              <a:t>emplate </a:t>
            </a:r>
            <a:r>
              <a:rPr lang="en-US" sz="2400" b="1" dirty="0"/>
              <a:t>for </a:t>
            </a:r>
            <a:r>
              <a:rPr lang="en-US" sz="2400" b="1" dirty="0" smtClean="0"/>
              <a:t>SIT-33</a:t>
            </a:r>
            <a:endParaRPr lang="en-US" sz="2400" b="1" dirty="0"/>
          </a:p>
        </p:txBody>
      </p:sp>
      <p:sp>
        <p:nvSpPr>
          <p:cNvPr id="4" name="Content Placeholder 3">
            <a:extLst>
              <a:ext uri="{FF2B5EF4-FFF2-40B4-BE49-F238E27FC236}">
                <a16:creationId xmlns:a16="http://schemas.microsoft.com/office/drawing/2014/main" xmlns="" id="{C631139E-C6E7-3145-89C0-2E1C06280205}"/>
              </a:ext>
            </a:extLst>
          </p:cNvPr>
          <p:cNvSpPr>
            <a:spLocks noGrp="1"/>
          </p:cNvSpPr>
          <p:nvPr>
            <p:ph sz="quarter" idx="11"/>
          </p:nvPr>
        </p:nvSpPr>
        <p:spPr/>
        <p:txBody>
          <a:bodyPr/>
          <a:lstStyle/>
          <a:p>
            <a:r>
              <a:rPr lang="en-US" sz="3200" b="1" dirty="0"/>
              <a:t>Preparation Process</a:t>
            </a:r>
          </a:p>
        </p:txBody>
      </p:sp>
      <p:sp>
        <p:nvSpPr>
          <p:cNvPr id="5" name="TextBox 4"/>
          <p:cNvSpPr txBox="1"/>
          <p:nvPr/>
        </p:nvSpPr>
        <p:spPr>
          <a:xfrm rot="19546306">
            <a:off x="7220490" y="5775674"/>
            <a:ext cx="1413205" cy="369330"/>
          </a:xfrm>
          <a:prstGeom prst="rect">
            <a:avLst/>
          </a:prstGeom>
          <a:noFill/>
          <a:ln w="12700" cap="flat">
            <a:solidFill>
              <a:srgbClr val="CC0066"/>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0066"/>
                </a:solidFill>
                <a:effectLst>
                  <a:outerShdw blurRad="38100" dist="38100" dir="2700000" algn="tl">
                    <a:srgbClr val="000000">
                      <a:alpha val="43137"/>
                    </a:srgbClr>
                  </a:outerShdw>
                </a:effectLst>
                <a:uFillTx/>
              </a:rPr>
              <a:t>Same as VC</a:t>
            </a:r>
            <a:endParaRPr kumimoji="0" lang="en-US" sz="1800" b="1" i="0" u="none" strike="noStrike" cap="none" spc="0" normalizeH="0" baseline="0" dirty="0">
              <a:ln>
                <a:noFill/>
              </a:ln>
              <a:solidFill>
                <a:srgbClr val="CC0066"/>
              </a:solidFill>
              <a:effectLst>
                <a:outerShdw blurRad="38100" dist="38100" dir="2700000" algn="tl">
                  <a:srgbClr val="000000">
                    <a:alpha val="43137"/>
                  </a:srgbClr>
                </a:outerShdw>
              </a:effectLst>
              <a:uFillTx/>
            </a:endParaRPr>
          </a:p>
        </p:txBody>
      </p:sp>
    </p:spTree>
    <p:extLst>
      <p:ext uri="{BB962C8B-B14F-4D97-AF65-F5344CB8AC3E}">
        <p14:creationId xmlns:p14="http://schemas.microsoft.com/office/powerpoint/2010/main" val="127610745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additive="base">
                                        <p:cTn id="1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anim calcmode="lin" valueType="num">
                                      <p:cBhvr additive="base">
                                        <p:cTn id="1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5</a:t>
            </a:fld>
            <a:endParaRPr lang="uk-UA" dirty="0"/>
          </a:p>
        </p:txBody>
      </p:sp>
      <p:sp>
        <p:nvSpPr>
          <p:cNvPr id="3" name="Content Placeholder 2"/>
          <p:cNvSpPr>
            <a:spLocks noGrp="1"/>
          </p:cNvSpPr>
          <p:nvPr>
            <p:ph sz="quarter" idx="10"/>
          </p:nvPr>
        </p:nvSpPr>
        <p:spPr>
          <a:xfrm>
            <a:off x="152400" y="1219200"/>
            <a:ext cx="8839200" cy="5257800"/>
          </a:xfrm>
        </p:spPr>
        <p:txBody>
          <a:bodyPr/>
          <a:lstStyle/>
          <a:p>
            <a:r>
              <a:rPr lang="en-US" sz="2400" dirty="0"/>
              <a:t>All WGs asked to respond to 10 questions (all </a:t>
            </a:r>
            <a:r>
              <a:rPr lang="en-US" sz="2400" dirty="0" smtClean="0"/>
              <a:t>responded and three former Chairs responded)</a:t>
            </a:r>
            <a:endParaRPr lang="en-US" sz="2400" dirty="0"/>
          </a:p>
          <a:p>
            <a:r>
              <a:rPr lang="en-US" sz="2400" dirty="0"/>
              <a:t>Effort to try and assemble a common information set to take stock of the current status of each WG</a:t>
            </a:r>
          </a:p>
          <a:p>
            <a:r>
              <a:rPr lang="en-US" sz="2400" dirty="0"/>
              <a:t>Gather views on the suitability of the current WG reporting and feedback structure within CEOS</a:t>
            </a:r>
            <a:endParaRPr lang="en-AU" sz="2400" dirty="0"/>
          </a:p>
          <a:p>
            <a:pPr lvl="0"/>
            <a:r>
              <a:rPr lang="en-US" sz="2400" dirty="0"/>
              <a:t>Determine how to best highlight the significant contributions of the WGs to the CEOS community</a:t>
            </a:r>
            <a:endParaRPr lang="en-AU" sz="2400" dirty="0"/>
          </a:p>
          <a:p>
            <a:pPr lvl="0"/>
            <a:r>
              <a:rPr lang="en-US" sz="2400" dirty="0"/>
              <a:t>Identify shortcomings, best practices, and successes across WGs</a:t>
            </a:r>
            <a:r>
              <a:rPr lang="en-US" sz="2400" dirty="0" smtClean="0"/>
              <a:t>.</a:t>
            </a:r>
            <a:endParaRPr lang="en-AU" sz="2400" dirty="0"/>
          </a:p>
        </p:txBody>
      </p:sp>
      <p:sp>
        <p:nvSpPr>
          <p:cNvPr id="5" name="Content Placeholder 3">
            <a:extLst>
              <a:ext uri="{FF2B5EF4-FFF2-40B4-BE49-F238E27FC236}">
                <a16:creationId xmlns:a16="http://schemas.microsoft.com/office/drawing/2014/main" xmlns="" id="{C631139E-C6E7-3145-89C0-2E1C06280205}"/>
              </a:ext>
            </a:extLst>
          </p:cNvPr>
          <p:cNvSpPr>
            <a:spLocks noGrp="1"/>
          </p:cNvSpPr>
          <p:nvPr>
            <p:ph sz="quarter" idx="11"/>
          </p:nvPr>
        </p:nvSpPr>
        <p:spPr>
          <a:xfrm>
            <a:off x="2057400" y="76200"/>
            <a:ext cx="4953000" cy="990600"/>
          </a:xfrm>
        </p:spPr>
        <p:txBody>
          <a:bodyPr/>
          <a:lstStyle/>
          <a:p>
            <a:r>
              <a:rPr lang="en-US" sz="2800" b="1" dirty="0"/>
              <a:t>Working Group Questionnaire - </a:t>
            </a:r>
            <a:r>
              <a:rPr lang="en-US" sz="2800" b="1" dirty="0">
                <a:solidFill>
                  <a:srgbClr val="92D050"/>
                </a:solidFill>
              </a:rPr>
              <a:t>Process</a:t>
            </a:r>
          </a:p>
        </p:txBody>
      </p:sp>
      <p:sp>
        <p:nvSpPr>
          <p:cNvPr id="6" name="TextBox 5"/>
          <p:cNvSpPr txBox="1"/>
          <p:nvPr/>
        </p:nvSpPr>
        <p:spPr>
          <a:xfrm rot="19546306">
            <a:off x="7296690" y="5970797"/>
            <a:ext cx="1413205" cy="369330"/>
          </a:xfrm>
          <a:prstGeom prst="rect">
            <a:avLst/>
          </a:prstGeom>
          <a:noFill/>
          <a:ln w="12700" cap="flat">
            <a:solidFill>
              <a:srgbClr val="CC0066"/>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0066"/>
                </a:solidFill>
                <a:effectLst>
                  <a:outerShdw blurRad="38100" dist="38100" dir="2700000" algn="tl">
                    <a:srgbClr val="000000">
                      <a:alpha val="43137"/>
                    </a:srgbClr>
                  </a:outerShdw>
                </a:effectLst>
                <a:uFillTx/>
              </a:rPr>
              <a:t>Same as VC</a:t>
            </a:r>
            <a:endParaRPr kumimoji="0" lang="en-US" sz="1800" b="1" i="0" u="none" strike="noStrike" cap="none" spc="0" normalizeH="0" baseline="0" dirty="0">
              <a:ln>
                <a:noFill/>
              </a:ln>
              <a:solidFill>
                <a:srgbClr val="CC0066"/>
              </a:solidFill>
              <a:effectLst>
                <a:outerShdw blurRad="38100" dist="38100" dir="2700000" algn="tl">
                  <a:srgbClr val="000000">
                    <a:alpha val="43137"/>
                  </a:srgbClr>
                </a:outerShdw>
              </a:effectLst>
              <a:uFillTx/>
            </a:endParaRPr>
          </a:p>
        </p:txBody>
      </p:sp>
    </p:spTree>
    <p:extLst>
      <p:ext uri="{BB962C8B-B14F-4D97-AF65-F5344CB8AC3E}">
        <p14:creationId xmlns:p14="http://schemas.microsoft.com/office/powerpoint/2010/main" val="336994662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6</a:t>
            </a:fld>
            <a:endParaRPr lang="uk-UA" dirty="0"/>
          </a:p>
        </p:txBody>
      </p:sp>
      <p:sp>
        <p:nvSpPr>
          <p:cNvPr id="5" name="Content Placeholder 3">
            <a:extLst>
              <a:ext uri="{FF2B5EF4-FFF2-40B4-BE49-F238E27FC236}">
                <a16:creationId xmlns:a16="http://schemas.microsoft.com/office/drawing/2014/main" xmlns="" id="{C631139E-C6E7-3145-89C0-2E1C06280205}"/>
              </a:ext>
            </a:extLst>
          </p:cNvPr>
          <p:cNvSpPr>
            <a:spLocks noGrp="1"/>
          </p:cNvSpPr>
          <p:nvPr>
            <p:ph sz="quarter" idx="11"/>
          </p:nvPr>
        </p:nvSpPr>
        <p:spPr>
          <a:xfrm>
            <a:off x="2057400" y="76200"/>
            <a:ext cx="4953000" cy="990600"/>
          </a:xfrm>
        </p:spPr>
        <p:txBody>
          <a:bodyPr/>
          <a:lstStyle/>
          <a:p>
            <a:r>
              <a:rPr lang="en-US" sz="2800" b="1" dirty="0" smtClean="0"/>
              <a:t>WG Responses - </a:t>
            </a:r>
            <a:r>
              <a:rPr lang="en-US" sz="2800" b="1" dirty="0" smtClean="0">
                <a:solidFill>
                  <a:srgbClr val="92D050"/>
                </a:solidFill>
              </a:rPr>
              <a:t>Process</a:t>
            </a:r>
            <a:endParaRPr lang="en-US" sz="2800" b="1" dirty="0">
              <a:solidFill>
                <a:srgbClr val="92D050"/>
              </a:solidFill>
            </a:endParaRPr>
          </a:p>
        </p:txBody>
      </p:sp>
      <p:pic>
        <p:nvPicPr>
          <p:cNvPr id="3" name="Picture 2"/>
          <p:cNvPicPr>
            <a:picLocks noChangeAspect="1"/>
          </p:cNvPicPr>
          <p:nvPr/>
        </p:nvPicPr>
        <p:blipFill>
          <a:blip r:embed="rId3"/>
          <a:stretch>
            <a:fillRect/>
          </a:stretch>
        </p:blipFill>
        <p:spPr>
          <a:xfrm>
            <a:off x="1421662" y="1457400"/>
            <a:ext cx="6300676" cy="4333800"/>
          </a:xfrm>
          <a:prstGeom prst="rect">
            <a:avLst/>
          </a:prstGeom>
        </p:spPr>
      </p:pic>
    </p:spTree>
    <p:extLst>
      <p:ext uri="{BB962C8B-B14F-4D97-AF65-F5344CB8AC3E}">
        <p14:creationId xmlns:p14="http://schemas.microsoft.com/office/powerpoint/2010/main" val="3579796789"/>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7</a:t>
            </a:fld>
            <a:endParaRPr lang="uk-UA" dirty="0"/>
          </a:p>
        </p:txBody>
      </p:sp>
      <p:sp>
        <p:nvSpPr>
          <p:cNvPr id="3" name="Content Placeholder 2"/>
          <p:cNvSpPr>
            <a:spLocks noGrp="1"/>
          </p:cNvSpPr>
          <p:nvPr>
            <p:ph sz="quarter" idx="10"/>
          </p:nvPr>
        </p:nvSpPr>
        <p:spPr>
          <a:xfrm>
            <a:off x="76200" y="1219200"/>
            <a:ext cx="8991600" cy="5257800"/>
          </a:xfrm>
        </p:spPr>
        <p:txBody>
          <a:bodyPr/>
          <a:lstStyle/>
          <a:p>
            <a:pPr marL="0" indent="0">
              <a:buNone/>
            </a:pPr>
            <a:r>
              <a:rPr lang="en-US" sz="1600" dirty="0" smtClean="0"/>
              <a:t>“We are motivated to integrate our different Agency assets and the values of them for users so that they aren’t as confused by our many assets and </a:t>
            </a:r>
            <a:r>
              <a:rPr lang="en-US" sz="1600" b="1" dirty="0" smtClean="0"/>
              <a:t>can make better decisions with EO more efficiently</a:t>
            </a:r>
            <a:r>
              <a:rPr lang="en-US" sz="1600" dirty="0" smtClean="0"/>
              <a:t>.”</a:t>
            </a:r>
          </a:p>
          <a:p>
            <a:pPr marL="0" indent="0">
              <a:buNone/>
            </a:pPr>
            <a:r>
              <a:rPr lang="en-US" sz="1600" dirty="0"/>
              <a:t>“WGXX </a:t>
            </a:r>
            <a:r>
              <a:rPr lang="en-US" sz="1600" b="1" dirty="0"/>
              <a:t>promotes collaboration in the development of systems </a:t>
            </a:r>
            <a:r>
              <a:rPr lang="en-US" sz="1600" dirty="0"/>
              <a:t>and services that manage and supply Earth Observation </a:t>
            </a:r>
            <a:r>
              <a:rPr lang="en-US" sz="1600" dirty="0" smtClean="0"/>
              <a:t>data</a:t>
            </a:r>
            <a:r>
              <a:rPr lang="en-US" sz="1600" dirty="0"/>
              <a:t>.”</a:t>
            </a:r>
          </a:p>
          <a:p>
            <a:pPr marL="0" indent="0">
              <a:buNone/>
            </a:pPr>
            <a:endParaRPr lang="en-US" sz="700" dirty="0"/>
          </a:p>
          <a:p>
            <a:pPr marL="0" indent="0">
              <a:buNone/>
            </a:pPr>
            <a:r>
              <a:rPr lang="en-US" sz="1600" dirty="0" smtClean="0"/>
              <a:t>“The hope of course is that we </a:t>
            </a:r>
            <a:r>
              <a:rPr lang="en-US" sz="1600" b="1" dirty="0" smtClean="0"/>
              <a:t>enable the global space agency community to provide the right data for many</a:t>
            </a:r>
            <a:r>
              <a:rPr lang="en-US" sz="1600" dirty="0" smtClean="0"/>
              <a:t>…applications and </a:t>
            </a:r>
            <a:r>
              <a:rPr lang="en-US" sz="1600" b="1" dirty="0" smtClean="0"/>
              <a:t>help the …agencies in making the right plans </a:t>
            </a:r>
            <a:r>
              <a:rPr lang="en-US" sz="1600" dirty="0" smtClean="0"/>
              <a:t>for continued and additional measurements that may fall between the cracks in individual agency planning.”</a:t>
            </a:r>
          </a:p>
          <a:p>
            <a:pPr marL="0" indent="0">
              <a:buNone/>
            </a:pPr>
            <a:endParaRPr lang="en-US" sz="700" dirty="0"/>
          </a:p>
          <a:p>
            <a:pPr marL="0" indent="0">
              <a:buNone/>
            </a:pPr>
            <a:r>
              <a:rPr lang="en-US" sz="1600" dirty="0" smtClean="0"/>
              <a:t>“WGXX, as the other CEOS working groups, relies for its activities on a best effort contribution from participating agencies.   Additional resources are committed by some agencies to support development and operations of key CEOS infrastructure…ensuring the availability of these resources in \the mid-long-term might be a challenge…as there is no plan or commitment ensuring this..”</a:t>
            </a:r>
          </a:p>
          <a:p>
            <a:pPr marL="0" indent="0">
              <a:buNone/>
            </a:pPr>
            <a:endParaRPr lang="en-US" sz="800" dirty="0"/>
          </a:p>
          <a:p>
            <a:pPr marL="0" indent="0">
              <a:buNone/>
            </a:pPr>
            <a:r>
              <a:rPr lang="en-US" sz="1600" dirty="0"/>
              <a:t>“One issue is that WGXX members tend to be active within specific satellite projects in their agencies.  Collaborations with other projects tends to distract from their primary efforts</a:t>
            </a:r>
            <a:r>
              <a:rPr lang="en-US" sz="1600" dirty="0" smtClean="0"/>
              <a:t>”</a:t>
            </a:r>
          </a:p>
        </p:txBody>
      </p:sp>
      <p:sp>
        <p:nvSpPr>
          <p:cNvPr id="6" name="Content Placeholder 3">
            <a:extLst>
              <a:ext uri="{FF2B5EF4-FFF2-40B4-BE49-F238E27FC236}">
                <a16:creationId xmlns:a16="http://schemas.microsoft.com/office/drawing/2014/main" xmlns="" id="{C631139E-C6E7-3145-89C0-2E1C06280205}"/>
              </a:ext>
            </a:extLst>
          </p:cNvPr>
          <p:cNvSpPr>
            <a:spLocks noGrp="1"/>
          </p:cNvSpPr>
          <p:nvPr>
            <p:ph sz="quarter" idx="11"/>
          </p:nvPr>
        </p:nvSpPr>
        <p:spPr>
          <a:xfrm>
            <a:off x="1828800" y="76200"/>
            <a:ext cx="5791200" cy="990600"/>
          </a:xfrm>
        </p:spPr>
        <p:txBody>
          <a:bodyPr/>
          <a:lstStyle/>
          <a:p>
            <a:r>
              <a:rPr lang="en-US" b="1" dirty="0" smtClean="0"/>
              <a:t>Working Group Questionnaire         </a:t>
            </a:r>
            <a:r>
              <a:rPr lang="en-US" b="1" dirty="0" smtClean="0">
                <a:solidFill>
                  <a:srgbClr val="92D050"/>
                </a:solidFill>
              </a:rPr>
              <a:t>Key </a:t>
            </a:r>
            <a:r>
              <a:rPr lang="en-US" b="1" dirty="0">
                <a:solidFill>
                  <a:srgbClr val="92D050"/>
                </a:solidFill>
              </a:rPr>
              <a:t>Statements </a:t>
            </a:r>
          </a:p>
        </p:txBody>
      </p:sp>
      <p:sp>
        <p:nvSpPr>
          <p:cNvPr id="5" name="TextBox 4"/>
          <p:cNvSpPr txBox="1"/>
          <p:nvPr/>
        </p:nvSpPr>
        <p:spPr>
          <a:xfrm>
            <a:off x="3962400" y="6477784"/>
            <a:ext cx="1810750"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0" i="0" u="none" strike="noStrike" cap="none" spc="0" normalizeH="0" baseline="0" dirty="0" smtClean="0">
                <a:ln>
                  <a:noFill/>
                </a:ln>
                <a:solidFill>
                  <a:srgbClr val="002569"/>
                </a:solidFill>
                <a:effectLst/>
                <a:uFillTx/>
              </a:rPr>
              <a:t>Non-Attributional</a:t>
            </a:r>
            <a:endParaRPr kumimoji="0" lang="en-US" sz="18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170258188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8</a:t>
            </a:fld>
            <a:endParaRPr lang="uk-UA" dirty="0"/>
          </a:p>
        </p:txBody>
      </p:sp>
      <p:sp>
        <p:nvSpPr>
          <p:cNvPr id="3" name="Content Placeholder 2"/>
          <p:cNvSpPr>
            <a:spLocks noGrp="1"/>
          </p:cNvSpPr>
          <p:nvPr>
            <p:ph sz="quarter" idx="10"/>
          </p:nvPr>
        </p:nvSpPr>
        <p:spPr>
          <a:xfrm>
            <a:off x="152400" y="1219200"/>
            <a:ext cx="8915400" cy="5258584"/>
          </a:xfrm>
        </p:spPr>
        <p:txBody>
          <a:bodyPr/>
          <a:lstStyle/>
          <a:p>
            <a:pPr marL="0" indent="0">
              <a:buNone/>
            </a:pPr>
            <a:r>
              <a:rPr lang="en-US" sz="1800" dirty="0" smtClean="0"/>
              <a:t>“WGXX membership is not well connected to the CEOS Plenary.  Efforts to incorporate other WGs and VCs at the meeting have helped but </a:t>
            </a:r>
            <a:r>
              <a:rPr lang="en-US" sz="1800" b="1" dirty="0" smtClean="0"/>
              <a:t>it has still been difficult to get a broader connection between the membership and what is happening at the SIT and Plenary levels</a:t>
            </a:r>
            <a:r>
              <a:rPr lang="en-US" sz="1800" dirty="0" smtClean="0"/>
              <a:t>.”</a:t>
            </a:r>
          </a:p>
          <a:p>
            <a:pPr marL="0" indent="0">
              <a:buNone/>
            </a:pPr>
            <a:endParaRPr lang="en-US" sz="800" dirty="0"/>
          </a:p>
          <a:p>
            <a:pPr marL="0" indent="0">
              <a:buNone/>
            </a:pPr>
            <a:r>
              <a:rPr lang="en-US" sz="1800" dirty="0" smtClean="0"/>
              <a:t>“Maybe someone from CEOS leadership could sometimes participate to WGXX plenary meetings to have a better insight of the WG activities and provide suggestions from an “</a:t>
            </a:r>
            <a:r>
              <a:rPr lang="en-US" sz="1800" b="1" dirty="0" smtClean="0"/>
              <a:t>external” point of view</a:t>
            </a:r>
            <a:r>
              <a:rPr lang="en-US" sz="1800" dirty="0" smtClean="0"/>
              <a:t>.”</a:t>
            </a:r>
          </a:p>
          <a:p>
            <a:pPr marL="0" indent="0">
              <a:buNone/>
            </a:pPr>
            <a:r>
              <a:rPr lang="en-US" sz="1800" dirty="0" smtClean="0"/>
              <a:t>“CEOS leadership could help in highlighting benefits deriving from participation to WGXX.”</a:t>
            </a:r>
          </a:p>
          <a:p>
            <a:pPr marL="0" indent="0">
              <a:buNone/>
            </a:pPr>
            <a:endParaRPr lang="en-US" sz="800" dirty="0" smtClean="0"/>
          </a:p>
          <a:p>
            <a:pPr marL="0" indent="0">
              <a:buNone/>
            </a:pPr>
            <a:r>
              <a:rPr lang="en-US" sz="1800" dirty="0"/>
              <a:t>“</a:t>
            </a:r>
            <a:r>
              <a:rPr lang="en-US" sz="1800" b="1" dirty="0"/>
              <a:t>Structure of the WG is kept lean</a:t>
            </a:r>
            <a:r>
              <a:rPr lang="en-US" sz="1800" dirty="0"/>
              <a:t>, </a:t>
            </a:r>
            <a:r>
              <a:rPr lang="en-US" sz="1800" b="1" dirty="0"/>
              <a:t>no subgroups </a:t>
            </a:r>
            <a:r>
              <a:rPr lang="en-US" sz="1800" dirty="0"/>
              <a:t>just specific activities that are carried by whole group.”</a:t>
            </a:r>
          </a:p>
          <a:p>
            <a:pPr marL="0" indent="0">
              <a:buNone/>
            </a:pPr>
            <a:r>
              <a:rPr lang="en-US" sz="1800" dirty="0"/>
              <a:t>“</a:t>
            </a:r>
            <a:r>
              <a:rPr lang="en-US" sz="1800" b="1" dirty="0"/>
              <a:t>Subgroup organization provides </a:t>
            </a:r>
            <a:r>
              <a:rPr lang="en-US" sz="1800" dirty="0"/>
              <a:t>an opportunity to incorporate efforts and results from subgroup members that are not members of a CEOS agency</a:t>
            </a:r>
            <a:r>
              <a:rPr lang="en-US" sz="1800" dirty="0" smtClean="0"/>
              <a:t>.”</a:t>
            </a:r>
          </a:p>
          <a:p>
            <a:pPr marL="0" indent="0">
              <a:buNone/>
            </a:pPr>
            <a:endParaRPr lang="en-US" sz="800" dirty="0"/>
          </a:p>
          <a:p>
            <a:pPr marL="0" indent="0">
              <a:buNone/>
            </a:pPr>
            <a:r>
              <a:rPr lang="en-US" sz="1800" dirty="0"/>
              <a:t>“Chinese and Japanese engagement would probably make the biggest impact</a:t>
            </a:r>
            <a:r>
              <a:rPr lang="en-US" sz="1800" dirty="0" smtClean="0"/>
              <a:t>.”</a:t>
            </a:r>
            <a:endParaRPr lang="en-US" sz="1800" dirty="0"/>
          </a:p>
        </p:txBody>
      </p:sp>
      <p:sp>
        <p:nvSpPr>
          <p:cNvPr id="6" name="Content Placeholder 3">
            <a:extLst>
              <a:ext uri="{FF2B5EF4-FFF2-40B4-BE49-F238E27FC236}">
                <a16:creationId xmlns:a16="http://schemas.microsoft.com/office/drawing/2014/main" xmlns="" id="{C631139E-C6E7-3145-89C0-2E1C06280205}"/>
              </a:ext>
            </a:extLst>
          </p:cNvPr>
          <p:cNvSpPr>
            <a:spLocks noGrp="1"/>
          </p:cNvSpPr>
          <p:nvPr>
            <p:ph sz="quarter" idx="11"/>
          </p:nvPr>
        </p:nvSpPr>
        <p:spPr>
          <a:xfrm>
            <a:off x="1828800" y="76200"/>
            <a:ext cx="5791200" cy="990600"/>
          </a:xfrm>
        </p:spPr>
        <p:txBody>
          <a:bodyPr/>
          <a:lstStyle/>
          <a:p>
            <a:r>
              <a:rPr lang="en-US" b="1" dirty="0" smtClean="0"/>
              <a:t>Working Group Questionnaire         </a:t>
            </a:r>
            <a:r>
              <a:rPr lang="en-US" b="1" dirty="0" smtClean="0">
                <a:solidFill>
                  <a:srgbClr val="92D050"/>
                </a:solidFill>
              </a:rPr>
              <a:t>Key Statements (</a:t>
            </a:r>
            <a:r>
              <a:rPr lang="en-US" b="1" dirty="0" err="1" smtClean="0">
                <a:solidFill>
                  <a:srgbClr val="92D050"/>
                </a:solidFill>
              </a:rPr>
              <a:t>con’t</a:t>
            </a:r>
            <a:r>
              <a:rPr lang="en-US" b="1" dirty="0" smtClean="0">
                <a:solidFill>
                  <a:srgbClr val="92D050"/>
                </a:solidFill>
              </a:rPr>
              <a:t>) </a:t>
            </a:r>
            <a:endParaRPr lang="en-US" b="1" dirty="0">
              <a:solidFill>
                <a:srgbClr val="92D050"/>
              </a:solidFill>
            </a:endParaRPr>
          </a:p>
        </p:txBody>
      </p:sp>
      <p:sp>
        <p:nvSpPr>
          <p:cNvPr id="5" name="TextBox 4"/>
          <p:cNvSpPr txBox="1"/>
          <p:nvPr/>
        </p:nvSpPr>
        <p:spPr>
          <a:xfrm>
            <a:off x="3962400" y="6477784"/>
            <a:ext cx="1810750"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0" i="0" u="none" strike="noStrike" cap="none" spc="0" normalizeH="0" baseline="0" dirty="0" smtClean="0">
                <a:ln>
                  <a:noFill/>
                </a:ln>
                <a:solidFill>
                  <a:srgbClr val="002569"/>
                </a:solidFill>
                <a:effectLst/>
                <a:uFillTx/>
              </a:rPr>
              <a:t>Non-Attributional</a:t>
            </a:r>
            <a:endParaRPr kumimoji="0" lang="en-US" sz="18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1752785454"/>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9</a:t>
            </a:fld>
            <a:endParaRPr lang="uk-UA" dirty="0"/>
          </a:p>
        </p:txBody>
      </p:sp>
      <p:sp>
        <p:nvSpPr>
          <p:cNvPr id="3" name="Content Placeholder 2">
            <a:extLst>
              <a:ext uri="{FF2B5EF4-FFF2-40B4-BE49-F238E27FC236}">
                <a16:creationId xmlns:a16="http://schemas.microsoft.com/office/drawing/2014/main" xmlns="" id="{6D6F17FA-1BC8-F743-B53A-7CAAF9EB3526}"/>
              </a:ext>
            </a:extLst>
          </p:cNvPr>
          <p:cNvSpPr>
            <a:spLocks noGrp="1"/>
          </p:cNvSpPr>
          <p:nvPr>
            <p:ph sz="quarter" idx="10"/>
          </p:nvPr>
        </p:nvSpPr>
        <p:spPr>
          <a:xfrm>
            <a:off x="228600" y="1219200"/>
            <a:ext cx="8153400" cy="4724400"/>
          </a:xfrm>
        </p:spPr>
        <p:txBody>
          <a:bodyPr/>
          <a:lstStyle/>
          <a:p>
            <a:pPr>
              <a:buFont typeface="Arial" charset="0"/>
              <a:buChar char="•"/>
            </a:pPr>
            <a:r>
              <a:rPr lang="en-US" b="1" dirty="0"/>
              <a:t>Health of leadership, contribution and engagement from CEOS Agencies, meeting processes and active link to CEOS were all looked at</a:t>
            </a:r>
          </a:p>
          <a:p>
            <a:pPr>
              <a:buFont typeface="Arial" charset="0"/>
              <a:buChar char="•"/>
            </a:pPr>
            <a:endParaRPr lang="en-US" b="1" dirty="0"/>
          </a:p>
          <a:p>
            <a:pPr>
              <a:buFont typeface="Arial" charset="0"/>
              <a:buChar char="•"/>
            </a:pPr>
            <a:r>
              <a:rPr lang="en-US" b="1" dirty="0"/>
              <a:t>All WGs demonstrate vibrant activity, participation, and contributions to the CEOS Work Plan</a:t>
            </a:r>
          </a:p>
        </p:txBody>
      </p:sp>
      <p:sp>
        <p:nvSpPr>
          <p:cNvPr id="6" name="Content Placeholder 3">
            <a:extLst>
              <a:ext uri="{FF2B5EF4-FFF2-40B4-BE49-F238E27FC236}">
                <a16:creationId xmlns:a16="http://schemas.microsoft.com/office/drawing/2014/main" xmlns="" id="{C631139E-C6E7-3145-89C0-2E1C06280205}"/>
              </a:ext>
            </a:extLst>
          </p:cNvPr>
          <p:cNvSpPr>
            <a:spLocks noGrp="1"/>
          </p:cNvSpPr>
          <p:nvPr>
            <p:ph sz="quarter" idx="11"/>
          </p:nvPr>
        </p:nvSpPr>
        <p:spPr>
          <a:xfrm>
            <a:off x="1905000" y="76200"/>
            <a:ext cx="5486400" cy="1143000"/>
          </a:xfrm>
        </p:spPr>
        <p:txBody>
          <a:bodyPr/>
          <a:lstStyle/>
          <a:p>
            <a:r>
              <a:rPr lang="en-US" sz="2800" b="1" dirty="0"/>
              <a:t>Group Health and </a:t>
            </a:r>
            <a:r>
              <a:rPr lang="en-US" sz="2800" b="1" dirty="0" smtClean="0"/>
              <a:t>Viability</a:t>
            </a:r>
          </a:p>
          <a:p>
            <a:r>
              <a:rPr lang="en-US" b="1" dirty="0" smtClean="0">
                <a:solidFill>
                  <a:srgbClr val="92D050"/>
                </a:solidFill>
              </a:rPr>
              <a:t>SIT Assessment</a:t>
            </a:r>
            <a:endParaRPr lang="en-US" b="1" dirty="0"/>
          </a:p>
        </p:txBody>
      </p:sp>
    </p:spTree>
    <p:extLst>
      <p:ext uri="{BB962C8B-B14F-4D97-AF65-F5344CB8AC3E}">
        <p14:creationId xmlns:p14="http://schemas.microsoft.com/office/powerpoint/2010/main" val="1253932023"/>
      </p:ext>
    </p:extLst>
  </p:cSld>
  <p:clrMapOvr>
    <a:masterClrMapping/>
  </p:clrMapOvr>
  <p:transition spd="med"/>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9446</TotalTime>
  <Words>1196</Words>
  <Application>Microsoft Office PowerPoint</Application>
  <PresentationFormat>On-screen Show (4:3)</PresentationFormat>
  <Paragraphs>136</Paragraphs>
  <Slides>15</Slides>
  <Notes>15</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15</vt:i4>
      </vt:variant>
    </vt:vector>
  </HeadingPairs>
  <TitlesOfParts>
    <vt:vector size="27" baseType="lpstr">
      <vt:lpstr>.AppleSystemUIFont</vt:lpstr>
      <vt:lpstr>Arial</vt:lpstr>
      <vt:lpstr>Arial Black</vt:lpstr>
      <vt:lpstr>Arial Bold</vt:lpstr>
      <vt:lpstr>Avenir Roman</vt:lpstr>
      <vt:lpstr>Calibri</vt:lpstr>
      <vt:lpstr>Courier New</vt:lpstr>
      <vt:lpstr>Droid Serif</vt:lpstr>
      <vt:lpstr>Helvetica</vt:lpstr>
      <vt:lpstr>Proxima Nova Regular</vt:lpstr>
      <vt:lpstr>Wingdings</vt:lpstr>
      <vt:lpstr>Default</vt:lpstr>
      <vt:lpstr>Session 4: Working Groups 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Kerry Sawyer</cp:lastModifiedBy>
  <cp:revision>271</cp:revision>
  <cp:lastPrinted>2018-04-21T20:39:34Z</cp:lastPrinted>
  <dcterms:modified xsi:type="dcterms:W3CDTF">2018-04-24T18:57:52Z</dcterms:modified>
</cp:coreProperties>
</file>