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
  </p:notesMasterIdLst>
  <p:sldIdLst>
    <p:sldId id="256" r:id="rId2"/>
    <p:sldId id="262" r:id="rId3"/>
    <p:sldId id="261" r:id="rId4"/>
    <p:sldId id="260" r:id="rId5"/>
  </p:sldIdLst>
  <p:sldSz cx="9144000" cy="6858000" type="screen4x3"/>
  <p:notesSz cx="7010400" cy="92964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16"/>
    <p:restoredTop sz="94756"/>
  </p:normalViewPr>
  <p:slideViewPr>
    <p:cSldViewPr>
      <p:cViewPr varScale="1">
        <p:scale>
          <a:sx n="51" d="100"/>
          <a:sy n="51" d="100"/>
        </p:scale>
        <p:origin x="1253"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81100" y="696913"/>
            <a:ext cx="4648200" cy="3486150"/>
          </a:xfrm>
          <a:prstGeom prst="rect">
            <a:avLst/>
          </a:prstGeom>
        </p:spPr>
        <p:txBody>
          <a:bodyPr lIns="93177" tIns="46589" rIns="93177" bIns="46589"/>
          <a:lstStyle/>
          <a:p>
            <a:pPr lvl="0"/>
            <a:endParaRPr/>
          </a:p>
        </p:txBody>
      </p:sp>
      <p:sp>
        <p:nvSpPr>
          <p:cNvPr id="8" name="Shape 8"/>
          <p:cNvSpPr>
            <a:spLocks noGrp="1"/>
          </p:cNvSpPr>
          <p:nvPr>
            <p:ph type="body" sz="quarter" idx="1"/>
          </p:nvPr>
        </p:nvSpPr>
        <p:spPr>
          <a:xfrm>
            <a:off x="934720" y="4415790"/>
            <a:ext cx="5140960" cy="4183380"/>
          </a:xfrm>
          <a:prstGeom prst="rect">
            <a:avLst/>
          </a:prstGeom>
        </p:spPr>
        <p:txBody>
          <a:bodyPr lIns="93177" tIns="46589" rIns="93177" bIns="46589"/>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610517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292560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0575250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736914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6629400"/>
            <a:ext cx="304800" cy="187285"/>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1100" i="1" smtClean="0">
                <a:solidFill>
                  <a:schemeClr val="tx2"/>
                </a:solidFill>
                <a:latin typeface="+mj-lt"/>
                <a:ea typeface="+mj-ea"/>
                <a:cs typeface="Proxima Nova Regular"/>
              </a:defRPr>
            </a:lvl1pPr>
          </a:lstStyle>
          <a:p>
            <a:pPr defTabSz="914400"/>
            <a:fld id="{86CB4B4D-7CA3-9044-876B-883B54F8677D}" type="slidenum">
              <a:rPr lang="uk-UA" smtClean="0"/>
              <a:pPr defTabSz="914400"/>
              <a:t>‹#›</a:t>
            </a:fld>
            <a:endParaRPr lang="uk-UA" dirty="0"/>
          </a:p>
        </p:txBody>
      </p:sp>
      <p:sp>
        <p:nvSpPr>
          <p:cNvPr id="3" name="Content Placeholder 2"/>
          <p:cNvSpPr>
            <a:spLocks noGrp="1"/>
          </p:cNvSpPr>
          <p:nvPr>
            <p:ph sz="quarter" idx="10"/>
          </p:nvPr>
        </p:nvSpPr>
        <p:spPr>
          <a:xfrm>
            <a:off x="457200" y="1600200"/>
            <a:ext cx="8153400" cy="4724400"/>
          </a:xfrm>
          <a:prstGeom prst="rect">
            <a:avLst/>
          </a:prstGeom>
        </p:spPr>
        <p:txBody>
          <a:bodyPr/>
          <a:lstStyle>
            <a:lvl1pPr>
              <a:defRPr sz="2000">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hape 3"/>
          <p:cNvSpPr/>
          <p:nvPr userDrawn="1"/>
        </p:nvSpPr>
        <p:spPr>
          <a:xfrm>
            <a:off x="76200" y="6629400"/>
            <a:ext cx="2362200" cy="187285"/>
          </a:xfrm>
          <a:prstGeom prst="roundRect">
            <a:avLst/>
          </a:prstGeom>
          <a:solidFill>
            <a:schemeClr val="lt1">
              <a:alpha val="49000"/>
            </a:schemeClr>
          </a:solidFill>
          <a:ln>
            <a:solidFill>
              <a:schemeClr val="tx2">
                <a:alpha val="60000"/>
              </a:schemeClr>
            </a:solidFill>
          </a:ln>
          <a:extLst>
            <a:ext uri="{C572A759-6A51-4108-AA02-DFA0A04FC94B}">
              <ma14:wrappingTextBoxFlag xmlns="" xmlns:ma14="http://schemas.microsoft.com/office/mac/drawingml/2011/main"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914400">
              <a:defRPr>
                <a:solidFill>
                  <a:srgbClr val="000000"/>
                </a:solidFill>
              </a:defRPr>
            </a:pPr>
            <a:r>
              <a:rPr lang="en-AU" sz="1100" i="1" dirty="0">
                <a:solidFill>
                  <a:schemeClr val="tx2"/>
                </a:solidFill>
                <a:latin typeface="+mj-ea"/>
                <a:ea typeface="+mj-ea"/>
                <a:cs typeface="Proxima Nova Regular"/>
                <a:sym typeface="Proxima Nova Regular"/>
              </a:rPr>
              <a:t>SIT-33, 24-25 April 2018</a:t>
            </a:r>
            <a:endParaRPr sz="1100" i="1" dirty="0">
              <a:solidFill>
                <a:schemeClr val="tx2"/>
              </a:solidFill>
              <a:latin typeface="+mj-ea"/>
              <a:ea typeface="+mj-ea"/>
              <a:cs typeface="Proxima Nova Regular"/>
              <a:sym typeface="Proxima Nova Regular"/>
            </a:endParaRPr>
          </a:p>
        </p:txBody>
      </p:sp>
      <p:sp>
        <p:nvSpPr>
          <p:cNvPr id="9" name="Content Placeholder 3"/>
          <p:cNvSpPr>
            <a:spLocks noGrp="1"/>
          </p:cNvSpPr>
          <p:nvPr>
            <p:ph sz="quarter" idx="11" hasCustomPrompt="1"/>
          </p:nvPr>
        </p:nvSpPr>
        <p:spPr>
          <a:xfrm>
            <a:off x="2057400" y="304800"/>
            <a:ext cx="4953000" cy="533400"/>
          </a:xfrm>
          <a:prstGeom prst="rect">
            <a:avLst/>
          </a:prstGeom>
        </p:spPr>
        <p:txBody>
          <a:bodyPr/>
          <a:lstStyle>
            <a:lvl1pPr marL="0" indent="0">
              <a:buNone/>
              <a:defRPr>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tabLst/>
              <a:defRPr/>
            </a:pPr>
            <a:r>
              <a:rPr lang="en-US" dirty="0"/>
              <a:t>Title TBA</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22789" y="2514600"/>
            <a:ext cx="6159011" cy="1268411"/>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US" sz="3600" b="1" i="1" dirty="0" smtClean="0">
                <a:solidFill>
                  <a:srgbClr val="CCFF33"/>
                </a:solidFill>
                <a:latin typeface="+mj-lt"/>
              </a:rPr>
              <a:t>Discussion</a:t>
            </a:r>
            <a:r>
              <a:rPr lang="en-US" sz="3600" b="1" dirty="0" smtClean="0">
                <a:solidFill>
                  <a:srgbClr val="CCFF33"/>
                </a:solidFill>
                <a:latin typeface="+mj-lt"/>
              </a:rPr>
              <a:t> </a:t>
            </a:r>
            <a:r>
              <a:rPr lang="en-US" sz="3600" b="1" dirty="0" smtClean="0">
                <a:solidFill>
                  <a:srgbClr val="FFFFFF"/>
                </a:solidFill>
                <a:latin typeface="+mj-lt"/>
              </a:rPr>
              <a:t/>
            </a:r>
            <a:br>
              <a:rPr lang="en-US" sz="3600" b="1" dirty="0" smtClean="0">
                <a:solidFill>
                  <a:srgbClr val="FFFFFF"/>
                </a:solidFill>
                <a:latin typeface="+mj-lt"/>
              </a:rPr>
            </a:br>
            <a:r>
              <a:rPr lang="en-US" sz="3600" b="1" dirty="0" smtClean="0">
                <a:solidFill>
                  <a:srgbClr val="FFFFFF"/>
                </a:solidFill>
                <a:latin typeface="+mj-lt"/>
              </a:rPr>
              <a:t>Virtual Constellations</a:t>
            </a:r>
            <a:endParaRPr sz="3600" b="1" dirty="0">
              <a:solidFill>
                <a:srgbClr val="FFFFFF"/>
              </a:solidFill>
              <a:latin typeface="+mj-lt"/>
            </a:endParaRPr>
          </a:p>
        </p:txBody>
      </p:sp>
      <p:pic>
        <p:nvPicPr>
          <p:cNvPr id="12" name="ceos_logo.png"/>
          <p:cNvPicPr/>
          <p:nvPr/>
        </p:nvPicPr>
        <p:blipFill>
          <a:blip r:embed="rId3">
            <a:extLst/>
          </a:blip>
          <a:stretch>
            <a:fillRect/>
          </a:stretch>
        </p:blipFill>
        <p:spPr>
          <a:xfrm>
            <a:off x="622789" y="1217405"/>
            <a:ext cx="2507906" cy="993132"/>
          </a:xfrm>
          <a:prstGeom prst="rect">
            <a:avLst/>
          </a:prstGeom>
          <a:ln w="12700">
            <a:miter lim="400000"/>
          </a:ln>
        </p:spPr>
      </p:pic>
      <p:sp>
        <p:nvSpPr>
          <p:cNvPr id="5" name="Shape 10"/>
          <p:cNvSpPr txBox="1">
            <a:spLocks/>
          </p:cNvSpPr>
          <p:nvPr/>
        </p:nvSpPr>
        <p:spPr>
          <a:xfrm>
            <a:off x="622789" y="2246634"/>
            <a:ext cx="2806211" cy="210183"/>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a:solidFill>
                  <a:schemeClr val="bg1">
                    <a:lumMod val="20000"/>
                    <a:lumOff val="80000"/>
                  </a:schemeClr>
                </a:solidFill>
                <a:latin typeface="+mj-lt"/>
              </a:rPr>
              <a:t>Committee on Earth Observation Satellites</a:t>
            </a:r>
          </a:p>
        </p:txBody>
      </p:sp>
      <p:sp>
        <p:nvSpPr>
          <p:cNvPr id="6" name="Shape 11"/>
          <p:cNvSpPr/>
          <p:nvPr/>
        </p:nvSpPr>
        <p:spPr>
          <a:xfrm>
            <a:off x="599342" y="3783011"/>
            <a:ext cx="4810858" cy="2541589"/>
          </a:xfrm>
          <a:prstGeom prst="rect">
            <a:avLst/>
          </a:prstGeom>
          <a:ln w="12700">
            <a:miter lim="400000"/>
          </a:ln>
          <a:extLst>
            <a:ext uri="{C572A759-6A51-4108-AA02-DFA0A04FC94B}">
              <ma14:wrappingTextBoxFlag xmlns:lc="http://schemas.openxmlformats.org/drawingml/2006/lockedCanvas" xmlns:ma14="http://schemas.microsoft.com/office/mac/drawingml/2011/main" xmlns="" val="1"/>
            </a:ext>
          </a:extLst>
        </p:spPr>
        <p:txBody>
          <a:bodyPr lIns="0" tIns="0" rIns="0" bIns="0"/>
          <a:ls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a:lstStyle>
          <a:p>
            <a:pPr lvl="0" defTabSz="914400">
              <a:lnSpc>
                <a:spcPct val="150000"/>
              </a:lnSpc>
              <a:defRPr>
                <a:solidFill>
                  <a:srgbClr val="000000"/>
                </a:solidFill>
              </a:defRPr>
            </a:pPr>
            <a:endParaRPr lang="en-AU" dirty="0" smtClean="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smtClean="0">
                <a:solidFill>
                  <a:srgbClr val="FFFFFF"/>
                </a:solidFill>
                <a:latin typeface="+mj-lt"/>
                <a:ea typeface="Arial Bold"/>
                <a:cs typeface="Arial Bold"/>
                <a:sym typeface="Arial Bold"/>
              </a:rPr>
              <a:t>CEOS </a:t>
            </a:r>
            <a:r>
              <a:rPr lang="en-AU" dirty="0">
                <a:solidFill>
                  <a:srgbClr val="FFFFFF"/>
                </a:solidFill>
                <a:latin typeface="+mj-lt"/>
                <a:ea typeface="Arial Bold"/>
                <a:cs typeface="Arial Bold"/>
                <a:sym typeface="Arial Bold"/>
              </a:rPr>
              <a:t>SIT-33</a:t>
            </a:r>
          </a:p>
          <a:p>
            <a:pPr lvl="0" defTabSz="914400">
              <a:lnSpc>
                <a:spcPct val="150000"/>
              </a:lnSpc>
              <a:defRPr>
                <a:solidFill>
                  <a:srgbClr val="000000"/>
                </a:solidFill>
              </a:defRPr>
            </a:pPr>
            <a:r>
              <a:rPr lang="en-AU" dirty="0" smtClean="0">
                <a:solidFill>
                  <a:srgbClr val="FFFFFF"/>
                </a:solidFill>
                <a:latin typeface="+mj-lt"/>
                <a:ea typeface="Arial Bold"/>
                <a:cs typeface="Arial Bold"/>
                <a:sym typeface="Arial Bold"/>
              </a:rPr>
              <a:t>Session 3, </a:t>
            </a:r>
            <a:r>
              <a:rPr dirty="0" smtClean="0">
                <a:solidFill>
                  <a:srgbClr val="FFFFFF"/>
                </a:solidFill>
                <a:latin typeface="+mj-lt"/>
                <a:ea typeface="Arial Bold"/>
                <a:cs typeface="Arial Bold"/>
                <a:sym typeface="Arial Bold"/>
              </a:rPr>
              <a:t>Agenda </a:t>
            </a:r>
            <a:r>
              <a:rPr dirty="0">
                <a:solidFill>
                  <a:srgbClr val="FFFFFF"/>
                </a:solidFill>
                <a:latin typeface="+mj-lt"/>
                <a:ea typeface="Arial Bold"/>
                <a:cs typeface="Arial Bold"/>
                <a:sym typeface="Arial Bold"/>
              </a:rPr>
              <a:t>Item </a:t>
            </a:r>
            <a:r>
              <a:rPr lang="en-US" dirty="0" smtClean="0">
                <a:solidFill>
                  <a:srgbClr val="FFFFFF"/>
                </a:solidFill>
                <a:latin typeface="+mj-lt"/>
                <a:ea typeface="Arial Bold"/>
                <a:cs typeface="Arial Bold"/>
                <a:sym typeface="Arial Bold"/>
              </a:rPr>
              <a:t>3.9</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a:solidFill>
                  <a:srgbClr val="FFFFFF"/>
                </a:solidFill>
                <a:latin typeface="+mj-lt"/>
                <a:ea typeface="Arial Bold"/>
                <a:cs typeface="Arial Bold"/>
                <a:sym typeface="Arial Bold"/>
              </a:rPr>
              <a:t>Boulder, CO, USA</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a:solidFill>
                  <a:srgbClr val="FFFFFF"/>
                </a:solidFill>
                <a:latin typeface="+mj-lt"/>
                <a:ea typeface="Arial Bold"/>
                <a:cs typeface="Arial Bold"/>
                <a:sym typeface="Arial Bold"/>
              </a:rPr>
              <a:t>24 – 25 April 2018</a:t>
            </a:r>
            <a:endParaRPr dirty="0">
              <a:solidFill>
                <a:srgbClr val="FFFFFF"/>
              </a:solidFill>
              <a:latin typeface="+mj-lt"/>
              <a:ea typeface="Arial Bold"/>
              <a:cs typeface="Arial Bold"/>
              <a:sym typeface="Arial Bold"/>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2</a:t>
            </a:fld>
            <a:endParaRPr lang="uk-UA" dirty="0"/>
          </a:p>
        </p:txBody>
      </p:sp>
      <p:sp>
        <p:nvSpPr>
          <p:cNvPr id="3" name="Content Placeholder 2"/>
          <p:cNvSpPr>
            <a:spLocks noGrp="1"/>
          </p:cNvSpPr>
          <p:nvPr>
            <p:ph sz="quarter" idx="10"/>
          </p:nvPr>
        </p:nvSpPr>
        <p:spPr>
          <a:xfrm>
            <a:off x="23734" y="1219200"/>
            <a:ext cx="9044066" cy="5334000"/>
          </a:xfrm>
        </p:spPr>
        <p:txBody>
          <a:bodyPr/>
          <a:lstStyle/>
          <a:p>
            <a:pPr marL="0" indent="0">
              <a:buNone/>
            </a:pPr>
            <a:r>
              <a:rPr lang="en-US" dirty="0" smtClean="0"/>
              <a:t>“The interim goal of a Constellation is to demonstrate the value of a collaborative partnership in addressing a key observational gap; the end goal is to sustain the routine collection of critical observations.  Implementation of Constellation activities is ultimately dependent on the coordination of formal agreements among participating agencies.” </a:t>
            </a:r>
          </a:p>
          <a:p>
            <a:pPr marL="0" indent="0">
              <a:buNone/>
            </a:pPr>
            <a:r>
              <a:rPr lang="en-US" dirty="0"/>
              <a:t> </a:t>
            </a:r>
            <a:r>
              <a:rPr lang="en-US" dirty="0" smtClean="0"/>
              <a:t> - Virtual Constellations Process Paper 2013</a:t>
            </a:r>
          </a:p>
          <a:p>
            <a:r>
              <a:rPr lang="en-US" sz="1800" dirty="0" smtClean="0"/>
              <a:t>Four Prototype VCs created at SIT-19 (Sep 2006) to “give balance across different domains and geographies with an eye on leverage of international linkages to support continuity of funding for missions at the time which were under some threat”  </a:t>
            </a:r>
          </a:p>
          <a:p>
            <a:pPr lvl="1"/>
            <a:r>
              <a:rPr lang="en-US" sz="1800" dirty="0" smtClean="0"/>
              <a:t>Ocean Surface Topography (NOAA and EUMETSAT)</a:t>
            </a:r>
          </a:p>
          <a:p>
            <a:pPr lvl="1"/>
            <a:r>
              <a:rPr lang="en-US" sz="1800" dirty="0" smtClean="0"/>
              <a:t>Atmospheric Composition (NASA)</a:t>
            </a:r>
          </a:p>
          <a:p>
            <a:pPr lvl="1"/>
            <a:r>
              <a:rPr lang="en-US" sz="1800" dirty="0" smtClean="0"/>
              <a:t>Land Surface Imaging (USGS)</a:t>
            </a:r>
          </a:p>
          <a:p>
            <a:pPr lvl="1"/>
            <a:r>
              <a:rPr lang="en-US" sz="1800" dirty="0" smtClean="0"/>
              <a:t>Precipitation (JAXA and NASA)</a:t>
            </a:r>
          </a:p>
          <a:p>
            <a:endParaRPr lang="en-US" sz="1800" dirty="0" smtClean="0"/>
          </a:p>
          <a:p>
            <a:endParaRPr lang="en-US" dirty="0"/>
          </a:p>
        </p:txBody>
      </p:sp>
      <p:sp>
        <p:nvSpPr>
          <p:cNvPr id="4" name="Content Placeholder 3"/>
          <p:cNvSpPr>
            <a:spLocks noGrp="1"/>
          </p:cNvSpPr>
          <p:nvPr>
            <p:ph sz="quarter" idx="11"/>
          </p:nvPr>
        </p:nvSpPr>
        <p:spPr/>
        <p:txBody>
          <a:bodyPr/>
          <a:lstStyle/>
          <a:p>
            <a:r>
              <a:rPr lang="en-US" sz="3200" b="1" dirty="0" smtClean="0"/>
              <a:t>History of VCs</a:t>
            </a:r>
            <a:endParaRPr lang="en-US" sz="3200" b="1" dirty="0"/>
          </a:p>
        </p:txBody>
      </p:sp>
    </p:spTree>
    <p:extLst>
      <p:ext uri="{BB962C8B-B14F-4D97-AF65-F5344CB8AC3E}">
        <p14:creationId xmlns:p14="http://schemas.microsoft.com/office/powerpoint/2010/main" val="1581741172"/>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1CB7E98B-EA3D-3D4F-9B3D-5C72D745AAB6}"/>
              </a:ext>
            </a:extLst>
          </p:cNvPr>
          <p:cNvSpPr>
            <a:spLocks noGrp="1"/>
          </p:cNvSpPr>
          <p:nvPr>
            <p:ph type="sldNum" sz="quarter" idx="2"/>
          </p:nvPr>
        </p:nvSpPr>
        <p:spPr/>
        <p:txBody>
          <a:bodyPr/>
          <a:lstStyle/>
          <a:p>
            <a:pPr defTabSz="914400"/>
            <a:fld id="{86CB4B4D-7CA3-9044-876B-883B54F8677D}" type="slidenum">
              <a:rPr lang="uk-UA" smtClean="0"/>
              <a:pPr defTabSz="914400"/>
              <a:t>3</a:t>
            </a:fld>
            <a:endParaRPr lang="uk-UA" dirty="0"/>
          </a:p>
        </p:txBody>
      </p:sp>
      <p:sp>
        <p:nvSpPr>
          <p:cNvPr id="3" name="Content Placeholder 2">
            <a:extLst>
              <a:ext uri="{FF2B5EF4-FFF2-40B4-BE49-F238E27FC236}">
                <a16:creationId xmlns:a16="http://schemas.microsoft.com/office/drawing/2014/main" xmlns="" id="{6D6F17FA-1BC8-F743-B53A-7CAAF9EB3526}"/>
              </a:ext>
            </a:extLst>
          </p:cNvPr>
          <p:cNvSpPr>
            <a:spLocks noGrp="1"/>
          </p:cNvSpPr>
          <p:nvPr>
            <p:ph sz="quarter" idx="10"/>
          </p:nvPr>
        </p:nvSpPr>
        <p:spPr>
          <a:xfrm>
            <a:off x="12492" y="1219200"/>
            <a:ext cx="8902908" cy="5029200"/>
          </a:xfrm>
        </p:spPr>
        <p:txBody>
          <a:bodyPr/>
          <a:lstStyle/>
          <a:p>
            <a:pPr>
              <a:buFont typeface="Arial" charset="0"/>
              <a:buChar char="•"/>
            </a:pPr>
            <a:r>
              <a:rPr lang="en-US" sz="2400" dirty="0"/>
              <a:t>For each entity, what action is necessary to ensure the necessary leadership, engagement and connection to the CEOS objectives?</a:t>
            </a:r>
          </a:p>
          <a:p>
            <a:pPr>
              <a:buFont typeface="Arial" charset="0"/>
              <a:buChar char="•"/>
            </a:pPr>
            <a:endParaRPr lang="en-US" sz="1600" dirty="0"/>
          </a:p>
          <a:p>
            <a:pPr>
              <a:buFont typeface="Arial" charset="0"/>
              <a:buChar char="•"/>
            </a:pPr>
            <a:r>
              <a:rPr lang="en-US" sz="2400" dirty="0"/>
              <a:t>Should we (can we) achieve greater specificity in tangible outcomes from each entity (as appropriate)?</a:t>
            </a:r>
          </a:p>
          <a:p>
            <a:pPr>
              <a:buFont typeface="Arial" charset="0"/>
              <a:buChar char="•"/>
            </a:pPr>
            <a:endParaRPr lang="en-US" sz="1600" dirty="0"/>
          </a:p>
          <a:p>
            <a:pPr>
              <a:buFont typeface="Arial" charset="0"/>
              <a:buChar char="•"/>
            </a:pPr>
            <a:r>
              <a:rPr lang="en-US" sz="2400" dirty="0"/>
              <a:t>Is more direction required to maximize the value of VC/WG outputs for CEOS objectives and in support of individual CEOS agency objectives (like planning processes</a:t>
            </a:r>
            <a:r>
              <a:rPr lang="en-US" sz="2400" dirty="0" smtClean="0"/>
              <a:t>)?</a:t>
            </a:r>
          </a:p>
          <a:p>
            <a:pPr>
              <a:buFont typeface="Arial" charset="0"/>
              <a:buChar char="•"/>
            </a:pPr>
            <a:endParaRPr lang="en-US" sz="1600" dirty="0" smtClean="0"/>
          </a:p>
          <a:p>
            <a:pPr>
              <a:buFont typeface="Arial" charset="0"/>
              <a:buChar char="•"/>
            </a:pPr>
            <a:r>
              <a:rPr lang="en-AU" sz="2400" dirty="0" smtClean="0"/>
              <a:t>How </a:t>
            </a:r>
            <a:r>
              <a:rPr lang="en-AU" sz="2400" dirty="0"/>
              <a:t>realistic are these ambitions given operating realities </a:t>
            </a:r>
            <a:r>
              <a:rPr lang="mr-IN" sz="2400" dirty="0"/>
              <a:t>–</a:t>
            </a:r>
            <a:r>
              <a:rPr lang="en-AU" sz="2400" dirty="0"/>
              <a:t> and what further support would be needed in each case?</a:t>
            </a:r>
          </a:p>
          <a:p>
            <a:pPr lvl="1">
              <a:buFont typeface=".AppleSystemUIFont" charset="-120"/>
              <a:buChar char="-"/>
            </a:pPr>
            <a:endParaRPr lang="en-AU" sz="2400" dirty="0"/>
          </a:p>
        </p:txBody>
      </p:sp>
      <p:sp>
        <p:nvSpPr>
          <p:cNvPr id="4" name="Content Placeholder 3">
            <a:extLst>
              <a:ext uri="{FF2B5EF4-FFF2-40B4-BE49-F238E27FC236}">
                <a16:creationId xmlns:a16="http://schemas.microsoft.com/office/drawing/2014/main" xmlns="" id="{C631139E-C6E7-3145-89C0-2E1C06280205}"/>
              </a:ext>
            </a:extLst>
          </p:cNvPr>
          <p:cNvSpPr>
            <a:spLocks noGrp="1"/>
          </p:cNvSpPr>
          <p:nvPr>
            <p:ph sz="quarter" idx="11"/>
          </p:nvPr>
        </p:nvSpPr>
        <p:spPr>
          <a:xfrm>
            <a:off x="1828800" y="152400"/>
            <a:ext cx="5867400" cy="990600"/>
          </a:xfrm>
        </p:spPr>
        <p:txBody>
          <a:bodyPr/>
          <a:lstStyle/>
          <a:p>
            <a:r>
              <a:rPr lang="en-US" sz="3200" b="1" dirty="0"/>
              <a:t>Discussion </a:t>
            </a:r>
            <a:r>
              <a:rPr lang="en-US" sz="3200" b="1" dirty="0" smtClean="0"/>
              <a:t>Seeds</a:t>
            </a:r>
            <a:endParaRPr lang="en-US" sz="3200" b="1" dirty="0"/>
          </a:p>
        </p:txBody>
      </p:sp>
    </p:spTree>
    <p:extLst>
      <p:ext uri="{BB962C8B-B14F-4D97-AF65-F5344CB8AC3E}">
        <p14:creationId xmlns:p14="http://schemas.microsoft.com/office/powerpoint/2010/main" val="1291727575"/>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4</a:t>
            </a:fld>
            <a:endParaRPr lang="uk-UA" dirty="0"/>
          </a:p>
        </p:txBody>
      </p:sp>
      <p:sp>
        <p:nvSpPr>
          <p:cNvPr id="3" name="Content Placeholder 2"/>
          <p:cNvSpPr>
            <a:spLocks noGrp="1"/>
          </p:cNvSpPr>
          <p:nvPr>
            <p:ph sz="quarter" idx="10"/>
          </p:nvPr>
        </p:nvSpPr>
        <p:spPr>
          <a:xfrm>
            <a:off x="152400" y="1219200"/>
            <a:ext cx="8153400" cy="4724400"/>
          </a:xfrm>
        </p:spPr>
        <p:txBody>
          <a:bodyPr/>
          <a:lstStyle/>
          <a:p>
            <a:r>
              <a:rPr lang="en-US" sz="2400" dirty="0" smtClean="0"/>
              <a:t>Suggestions on how VC activities </a:t>
            </a:r>
            <a:r>
              <a:rPr lang="en-US" sz="2400" dirty="0"/>
              <a:t>can be supported and sustained, and the outputs used in establishing a broader observing strategy </a:t>
            </a:r>
            <a:r>
              <a:rPr lang="en-US" sz="2400" dirty="0" smtClean="0"/>
              <a:t>can </a:t>
            </a:r>
            <a:r>
              <a:rPr lang="en-US" sz="2400" dirty="0"/>
              <a:t>inform next generation systems. </a:t>
            </a:r>
            <a:endParaRPr lang="en-US" sz="2400" dirty="0" smtClean="0"/>
          </a:p>
          <a:p>
            <a:pPr marL="0" indent="0">
              <a:buNone/>
            </a:pPr>
            <a:endParaRPr lang="en-US" sz="1000" dirty="0" smtClean="0"/>
          </a:p>
          <a:p>
            <a:r>
              <a:rPr lang="en-US" sz="2400" dirty="0"/>
              <a:t>Identify specific </a:t>
            </a:r>
            <a:r>
              <a:rPr lang="en-US" sz="2400" dirty="0" smtClean="0"/>
              <a:t>VC </a:t>
            </a:r>
            <a:r>
              <a:rPr lang="en-US" sz="2400" dirty="0"/>
              <a:t>activities that can be addressed and realized over the next four months in anticipation of SIT Technical Workshop </a:t>
            </a:r>
            <a:r>
              <a:rPr lang="en-US" sz="2400" dirty="0" smtClean="0"/>
              <a:t>and accompanying VC/WG Day as well as </a:t>
            </a:r>
            <a:r>
              <a:rPr lang="en-US" sz="2400" dirty="0"/>
              <a:t>31</a:t>
            </a:r>
            <a:r>
              <a:rPr lang="en-US" sz="2400" baseline="30000" dirty="0"/>
              <a:t>st</a:t>
            </a:r>
            <a:r>
              <a:rPr lang="en-US" sz="2400" dirty="0"/>
              <a:t> CEOS and GEO-XV </a:t>
            </a:r>
            <a:r>
              <a:rPr lang="en-US" sz="2400" dirty="0" smtClean="0"/>
              <a:t>Plenaries.</a:t>
            </a:r>
          </a:p>
          <a:p>
            <a:endParaRPr lang="en-US" sz="1000" dirty="0" smtClean="0"/>
          </a:p>
          <a:p>
            <a:r>
              <a:rPr lang="en-US" sz="2400" dirty="0" smtClean="0"/>
              <a:t>Identify how CEOS can best ensure continuity and sustainability of VCs.</a:t>
            </a:r>
            <a:endParaRPr lang="en-US" sz="2400" dirty="0"/>
          </a:p>
        </p:txBody>
      </p:sp>
    </p:spTree>
    <p:extLst>
      <p:ext uri="{BB962C8B-B14F-4D97-AF65-F5344CB8AC3E}">
        <p14:creationId xmlns:p14="http://schemas.microsoft.com/office/powerpoint/2010/main" val="1829853697"/>
      </p:ext>
    </p:extLst>
  </p:cSld>
  <p:clrMapOvr>
    <a:masterClrMapping/>
  </p:clrMapOvr>
  <p:transition spd="med"/>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8959</TotalTime>
  <Words>321</Words>
  <Application>Microsoft Office PowerPoint</Application>
  <PresentationFormat>On-screen Show (4:3)</PresentationFormat>
  <Paragraphs>31</Paragraphs>
  <Slides>4</Slides>
  <Notes>4</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vt:i4>
      </vt:variant>
    </vt:vector>
  </HeadingPairs>
  <TitlesOfParts>
    <vt:vector size="15" baseType="lpstr">
      <vt:lpstr>.AppleSystemUIFont</vt:lpstr>
      <vt:lpstr>Arial</vt:lpstr>
      <vt:lpstr>Arial Bold</vt:lpstr>
      <vt:lpstr>Avenir Roman</vt:lpstr>
      <vt:lpstr>Calibri</vt:lpstr>
      <vt:lpstr>Courier New</vt:lpstr>
      <vt:lpstr>Droid Serif</vt:lpstr>
      <vt:lpstr>Helvetica</vt:lpstr>
      <vt:lpstr>Proxima Nova Regular</vt:lpstr>
      <vt:lpstr>Wingdings</vt:lpstr>
      <vt:lpstr>Default</vt:lpstr>
      <vt:lpstr>Discussion  Virtual Constellations</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Kerry Sawyer</cp:lastModifiedBy>
  <cp:revision>147</cp:revision>
  <cp:lastPrinted>2018-04-21T19:34:03Z</cp:lastPrinted>
  <dcterms:modified xsi:type="dcterms:W3CDTF">2018-04-23T04:19:07Z</dcterms:modified>
</cp:coreProperties>
</file>