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62" r:id="rId3"/>
    <p:sldId id="261" r:id="rId4"/>
    <p:sldId id="260" r:id="rId5"/>
  </p:sldIdLst>
  <p:sldSz cx="9144000" cy="6858000" type="screen4x3"/>
  <p:notesSz cx="7010400" cy="92964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6"/>
    <p:restoredTop sz="94756"/>
  </p:normalViewPr>
  <p:slideViewPr>
    <p:cSldViewPr>
      <p:cViewPr varScale="1">
        <p:scale>
          <a:sx n="51" d="100"/>
          <a:sy n="51" d="100"/>
        </p:scale>
        <p:origin x="1253"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81100" y="696913"/>
            <a:ext cx="4648200" cy="3486150"/>
          </a:xfrm>
          <a:prstGeom prst="rect">
            <a:avLst/>
          </a:prstGeom>
        </p:spPr>
        <p:txBody>
          <a:bodyPr lIns="93177" tIns="46589" rIns="93177" bIns="46589"/>
          <a:lstStyle/>
          <a:p>
            <a:pPr lvl="0"/>
            <a:endParaRPr/>
          </a:p>
        </p:txBody>
      </p:sp>
      <p:sp>
        <p:nvSpPr>
          <p:cNvPr id="8" name="Shape 8"/>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10517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92560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57525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736914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SIT-33, 24-25 April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159011" cy="12684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i="1" dirty="0" smtClean="0">
                <a:solidFill>
                  <a:srgbClr val="CCFF33"/>
                </a:solidFill>
                <a:latin typeface="+mj-lt"/>
              </a:rPr>
              <a:t>Discussion</a:t>
            </a:r>
            <a:r>
              <a:rPr lang="en-US" sz="3600" b="1" dirty="0" smtClean="0">
                <a:solidFill>
                  <a:srgbClr val="CCFF33"/>
                </a:solidFill>
                <a:latin typeface="+mj-lt"/>
              </a:rPr>
              <a:t> </a:t>
            </a:r>
            <a:r>
              <a:rPr lang="en-US" sz="3600" b="1" dirty="0" smtClean="0">
                <a:solidFill>
                  <a:srgbClr val="FFFFFF"/>
                </a:solidFill>
                <a:latin typeface="+mj-lt"/>
              </a:rPr>
              <a:t/>
            </a:r>
            <a:br>
              <a:rPr lang="en-US" sz="3600" b="1" dirty="0" smtClean="0">
                <a:solidFill>
                  <a:srgbClr val="FFFFFF"/>
                </a:solidFill>
                <a:latin typeface="+mj-lt"/>
              </a:rPr>
            </a:br>
            <a:r>
              <a:rPr lang="en-US" sz="3600" b="1" dirty="0" smtClean="0">
                <a:solidFill>
                  <a:srgbClr val="FFFFFF"/>
                </a:solidFill>
                <a:latin typeface="+mj-lt"/>
              </a:rPr>
              <a:t>Virtual Constellations</a:t>
            </a:r>
            <a:endParaRPr sz="3600" b="1" dirty="0">
              <a:solidFill>
                <a:srgbClr val="FFFFFF"/>
              </a:solidFill>
              <a:latin typeface="+mj-lt"/>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6" name="Shape 11"/>
          <p:cNvSpPr/>
          <p:nvPr/>
        </p:nvSpPr>
        <p:spPr>
          <a:xfrm>
            <a:off x="599342" y="3783011"/>
            <a:ext cx="4810858" cy="2541589"/>
          </a:xfrm>
          <a:prstGeom prst="rect">
            <a:avLst/>
          </a:prstGeom>
          <a:ln w="12700">
            <a:miter lim="400000"/>
          </a:ln>
          <a:extLst>
            <a:ext uri="{C572A759-6A51-4108-AA02-DFA0A04FC94B}">
              <ma14:wrappingTextBoxFlag xmlns:lc="http://schemas.openxmlformats.org/drawingml/2006/lockedCanvas" xmlns:ma14="http://schemas.microsoft.com/office/mac/drawingml/2011/main" xmlns="" val="1"/>
            </a:ext>
          </a:extLst>
        </p:spPr>
        <p:txBody>
          <a:bodyPr lIns="0" tIns="0" rIns="0" bIns="0"/>
          <a:ls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a:lstStyle>
          <a:p>
            <a:pPr lvl="0" defTabSz="914400">
              <a:lnSpc>
                <a:spcPct val="150000"/>
              </a:lnSpc>
              <a:defRPr>
                <a:solidFill>
                  <a:srgbClr val="000000"/>
                </a:solidFill>
              </a:defRPr>
            </a:pPr>
            <a:endParaRPr lang="en-AU" dirty="0" smtClean="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a:t>
            </a:r>
            <a:r>
              <a:rPr lang="en-AU" dirty="0">
                <a:solidFill>
                  <a:srgbClr val="FFFFFF"/>
                </a:solidFill>
                <a:latin typeface="+mj-lt"/>
                <a:ea typeface="Arial Bold"/>
                <a:cs typeface="Arial Bold"/>
                <a:sym typeface="Arial Bold"/>
              </a:rPr>
              <a:t>SIT-33</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Session 3,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US" dirty="0" smtClean="0">
                <a:solidFill>
                  <a:srgbClr val="FFFFFF"/>
                </a:solidFill>
                <a:latin typeface="+mj-lt"/>
                <a:ea typeface="Arial Bold"/>
                <a:cs typeface="Arial Bold"/>
                <a:sym typeface="Arial Bold"/>
              </a:rPr>
              <a:t>3.9</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Boulder, CO, USA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24 – 25 April 2018</a:t>
            </a:r>
            <a:endParaRPr dirty="0">
              <a:solidFill>
                <a:srgbClr val="FFFFFF"/>
              </a:solidFill>
              <a:latin typeface="+mj-lt"/>
              <a:ea typeface="Arial Bold"/>
              <a:cs typeface="Arial Bold"/>
              <a:sym typeface="Arial Bo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23734" y="1219200"/>
            <a:ext cx="9044066" cy="5334000"/>
          </a:xfrm>
        </p:spPr>
        <p:txBody>
          <a:bodyPr/>
          <a:lstStyle/>
          <a:p>
            <a:pPr marL="0" indent="0">
              <a:buNone/>
            </a:pPr>
            <a:r>
              <a:rPr lang="en-US" dirty="0" smtClean="0"/>
              <a:t>“The interim goal of a Constellation is to demonstrate the value of a collaborative partnership in addressing a key observational gap; the end goal is to sustain the routine collection of critical observations.  Implementation of Constellation activities is ultimately dependent on the coordination of formal agreements among participating agencies.” </a:t>
            </a:r>
          </a:p>
          <a:p>
            <a:pPr marL="0" indent="0">
              <a:buNone/>
            </a:pPr>
            <a:r>
              <a:rPr lang="en-US" dirty="0"/>
              <a:t> </a:t>
            </a:r>
            <a:r>
              <a:rPr lang="en-US" dirty="0" smtClean="0"/>
              <a:t> - Virtual Constellations Process Paper 2013</a:t>
            </a:r>
          </a:p>
          <a:p>
            <a:r>
              <a:rPr lang="en-US" sz="1800" dirty="0" smtClean="0"/>
              <a:t>Four Prototype VCs created at SIT-19 (Sep 2006) to “give balance across different domains and geographies with an eye on leverage of international linkages to support continuity of funding for missions at the time which were under some threat”  </a:t>
            </a:r>
          </a:p>
          <a:p>
            <a:pPr lvl="1"/>
            <a:r>
              <a:rPr lang="en-US" sz="1800" dirty="0" smtClean="0"/>
              <a:t>Ocean Surface Topography (NOAA and EUMETSAT)</a:t>
            </a:r>
          </a:p>
          <a:p>
            <a:pPr lvl="1"/>
            <a:r>
              <a:rPr lang="en-US" sz="1800" dirty="0" smtClean="0"/>
              <a:t>Atmospheric Composition (NASA)</a:t>
            </a:r>
          </a:p>
          <a:p>
            <a:pPr lvl="1"/>
            <a:r>
              <a:rPr lang="en-US" sz="1800" dirty="0" smtClean="0"/>
              <a:t>Land Surface Imaging (USGS)</a:t>
            </a:r>
          </a:p>
          <a:p>
            <a:pPr lvl="1"/>
            <a:r>
              <a:rPr lang="en-US" sz="1800" dirty="0" smtClean="0"/>
              <a:t>Precipitation (JAXA and NASA)</a:t>
            </a:r>
          </a:p>
          <a:p>
            <a:endParaRPr lang="en-US" sz="1800" dirty="0" smtClean="0"/>
          </a:p>
          <a:p>
            <a:endParaRPr lang="en-US" dirty="0"/>
          </a:p>
        </p:txBody>
      </p:sp>
      <p:sp>
        <p:nvSpPr>
          <p:cNvPr id="4" name="Content Placeholder 3"/>
          <p:cNvSpPr>
            <a:spLocks noGrp="1"/>
          </p:cNvSpPr>
          <p:nvPr>
            <p:ph sz="quarter" idx="11"/>
          </p:nvPr>
        </p:nvSpPr>
        <p:spPr/>
        <p:txBody>
          <a:bodyPr/>
          <a:lstStyle/>
          <a:p>
            <a:r>
              <a:rPr lang="en-US" sz="3200" b="1" dirty="0" smtClean="0"/>
              <a:t>History of VCs</a:t>
            </a:r>
            <a:endParaRPr lang="en-US" sz="3200" b="1" dirty="0"/>
          </a:p>
        </p:txBody>
      </p:sp>
    </p:spTree>
    <p:extLst>
      <p:ext uri="{BB962C8B-B14F-4D97-AF65-F5344CB8AC3E}">
        <p14:creationId xmlns:p14="http://schemas.microsoft.com/office/powerpoint/2010/main" val="158174117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12492" y="1219200"/>
            <a:ext cx="8902908" cy="5029200"/>
          </a:xfrm>
        </p:spPr>
        <p:txBody>
          <a:bodyPr/>
          <a:lstStyle/>
          <a:p>
            <a:pPr>
              <a:buFont typeface="Arial" charset="0"/>
              <a:buChar char="•"/>
            </a:pPr>
            <a:r>
              <a:rPr lang="en-US" sz="2400" dirty="0"/>
              <a:t>For each entity, what action is necessary to ensure the necessary leadership, engagement and connection to the CEOS objectives?</a:t>
            </a:r>
          </a:p>
          <a:p>
            <a:pPr>
              <a:buFont typeface="Arial" charset="0"/>
              <a:buChar char="•"/>
            </a:pPr>
            <a:endParaRPr lang="en-US" sz="1600" dirty="0"/>
          </a:p>
          <a:p>
            <a:pPr>
              <a:buFont typeface="Arial" charset="0"/>
              <a:buChar char="•"/>
            </a:pPr>
            <a:r>
              <a:rPr lang="en-US" sz="2400" dirty="0"/>
              <a:t>Should we (can we) achieve greater specificity in tangible outcomes from each entity (as appropriate)?</a:t>
            </a:r>
          </a:p>
          <a:p>
            <a:pPr>
              <a:buFont typeface="Arial" charset="0"/>
              <a:buChar char="•"/>
            </a:pPr>
            <a:endParaRPr lang="en-US" sz="1600" dirty="0"/>
          </a:p>
          <a:p>
            <a:pPr>
              <a:buFont typeface="Arial" charset="0"/>
              <a:buChar char="•"/>
            </a:pPr>
            <a:r>
              <a:rPr lang="en-US" sz="2400" dirty="0"/>
              <a:t>Is more direction required to maximize the value of VC/WG outputs for CEOS objectives and in support of individual CEOS agency objectives (like planning processes</a:t>
            </a:r>
            <a:r>
              <a:rPr lang="en-US" sz="2400" dirty="0" smtClean="0"/>
              <a:t>)?</a:t>
            </a:r>
          </a:p>
          <a:p>
            <a:pPr>
              <a:buFont typeface="Arial" charset="0"/>
              <a:buChar char="•"/>
            </a:pPr>
            <a:endParaRPr lang="en-US" sz="1600" dirty="0" smtClean="0"/>
          </a:p>
          <a:p>
            <a:pPr>
              <a:buFont typeface="Arial" charset="0"/>
              <a:buChar char="•"/>
            </a:pPr>
            <a:r>
              <a:rPr lang="en-AU" sz="2400" dirty="0" smtClean="0"/>
              <a:t>How </a:t>
            </a:r>
            <a:r>
              <a:rPr lang="en-AU" sz="2400" dirty="0"/>
              <a:t>realistic are these ambitions given operating realities </a:t>
            </a:r>
            <a:r>
              <a:rPr lang="mr-IN" sz="2400" dirty="0"/>
              <a:t>–</a:t>
            </a:r>
            <a:r>
              <a:rPr lang="en-AU" sz="2400" dirty="0"/>
              <a:t> and what further support would be needed in each case?</a:t>
            </a:r>
          </a:p>
          <a:p>
            <a:pPr lvl="1">
              <a:buFont typeface=".AppleSystemUIFont" charset="-120"/>
              <a:buChar char="-"/>
            </a:pPr>
            <a:endParaRPr lang="en-AU" sz="2400"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828800" y="152400"/>
            <a:ext cx="5867400" cy="990600"/>
          </a:xfrm>
        </p:spPr>
        <p:txBody>
          <a:bodyPr/>
          <a:lstStyle/>
          <a:p>
            <a:r>
              <a:rPr lang="en-US" sz="3200" b="1" dirty="0"/>
              <a:t>Discussion </a:t>
            </a:r>
            <a:r>
              <a:rPr lang="en-US" sz="3200" b="1" dirty="0" smtClean="0"/>
              <a:t>Seeds</a:t>
            </a:r>
            <a:endParaRPr lang="en-US" sz="3200" b="1" dirty="0"/>
          </a:p>
        </p:txBody>
      </p:sp>
    </p:spTree>
    <p:extLst>
      <p:ext uri="{BB962C8B-B14F-4D97-AF65-F5344CB8AC3E}">
        <p14:creationId xmlns:p14="http://schemas.microsoft.com/office/powerpoint/2010/main" val="129172757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p:cNvSpPr>
            <a:spLocks noGrp="1"/>
          </p:cNvSpPr>
          <p:nvPr>
            <p:ph sz="quarter" idx="10"/>
          </p:nvPr>
        </p:nvSpPr>
        <p:spPr>
          <a:xfrm>
            <a:off x="152400" y="1219200"/>
            <a:ext cx="8153400" cy="4724400"/>
          </a:xfrm>
        </p:spPr>
        <p:txBody>
          <a:bodyPr/>
          <a:lstStyle/>
          <a:p>
            <a:r>
              <a:rPr lang="en-US" sz="2400" dirty="0" smtClean="0"/>
              <a:t>Suggestions on how VC activities </a:t>
            </a:r>
            <a:r>
              <a:rPr lang="en-US" sz="2400" dirty="0"/>
              <a:t>can be supported and sustained, and the outputs used in establishing a broader observing strategy </a:t>
            </a:r>
            <a:r>
              <a:rPr lang="en-US" sz="2400" dirty="0" smtClean="0"/>
              <a:t>can </a:t>
            </a:r>
            <a:r>
              <a:rPr lang="en-US" sz="2400" dirty="0"/>
              <a:t>inform next generation systems. </a:t>
            </a:r>
            <a:endParaRPr lang="en-US" sz="2400" dirty="0" smtClean="0"/>
          </a:p>
          <a:p>
            <a:pPr marL="0" indent="0">
              <a:buNone/>
            </a:pPr>
            <a:endParaRPr lang="en-US" sz="1000" dirty="0" smtClean="0"/>
          </a:p>
          <a:p>
            <a:r>
              <a:rPr lang="en-US" sz="2400" dirty="0"/>
              <a:t>Identify specific </a:t>
            </a:r>
            <a:r>
              <a:rPr lang="en-US" sz="2400" dirty="0" smtClean="0"/>
              <a:t>VC </a:t>
            </a:r>
            <a:r>
              <a:rPr lang="en-US" sz="2400" dirty="0"/>
              <a:t>activities that can be addressed and realized over the next four months in anticipation of SIT Technical Workshop </a:t>
            </a:r>
            <a:r>
              <a:rPr lang="en-US" sz="2400" dirty="0" smtClean="0"/>
              <a:t>and accompanying VC/WG Day as well as </a:t>
            </a:r>
            <a:r>
              <a:rPr lang="en-US" sz="2400" dirty="0"/>
              <a:t>31</a:t>
            </a:r>
            <a:r>
              <a:rPr lang="en-US" sz="2400" baseline="30000" dirty="0"/>
              <a:t>st</a:t>
            </a:r>
            <a:r>
              <a:rPr lang="en-US" sz="2400" dirty="0"/>
              <a:t> CEOS and GEO-XV </a:t>
            </a:r>
            <a:r>
              <a:rPr lang="en-US" sz="2400" dirty="0" smtClean="0"/>
              <a:t>Plenaries.</a:t>
            </a:r>
          </a:p>
          <a:p>
            <a:endParaRPr lang="en-US" sz="1000" dirty="0" smtClean="0"/>
          </a:p>
          <a:p>
            <a:r>
              <a:rPr lang="en-US" sz="2400" dirty="0" smtClean="0"/>
              <a:t>Identify how CEOS can best ensure continuity and sustainability of VCs.</a:t>
            </a:r>
            <a:endParaRPr lang="en-US" sz="2400" dirty="0"/>
          </a:p>
        </p:txBody>
      </p:sp>
    </p:spTree>
    <p:extLst>
      <p:ext uri="{BB962C8B-B14F-4D97-AF65-F5344CB8AC3E}">
        <p14:creationId xmlns:p14="http://schemas.microsoft.com/office/powerpoint/2010/main" val="1829853697"/>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8959</TotalTime>
  <Words>321</Words>
  <Application>Microsoft Office PowerPoint</Application>
  <PresentationFormat>On-screen Show (4:3)</PresentationFormat>
  <Paragraphs>31</Paragraphs>
  <Slides>4</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vt:i4>
      </vt:variant>
    </vt:vector>
  </HeadingPairs>
  <TitlesOfParts>
    <vt:vector size="15" baseType="lpstr">
      <vt:lpstr>.AppleSystemUIFont</vt:lpstr>
      <vt:lpstr>Arial</vt:lpstr>
      <vt:lpstr>Arial Bold</vt:lpstr>
      <vt:lpstr>Avenir Roman</vt:lpstr>
      <vt:lpstr>Calibri</vt:lpstr>
      <vt:lpstr>Courier New</vt:lpstr>
      <vt:lpstr>Droid Serif</vt:lpstr>
      <vt:lpstr>Helvetica</vt:lpstr>
      <vt:lpstr>Proxima Nova Regular</vt:lpstr>
      <vt:lpstr>Wingdings</vt:lpstr>
      <vt:lpstr>Default</vt:lpstr>
      <vt:lpstr>Discussion  Virtual Constellations</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147</cp:revision>
  <cp:lastPrinted>2018-04-21T19:34:03Z</cp:lastPrinted>
  <dcterms:modified xsi:type="dcterms:W3CDTF">2018-04-23T04:19:07Z</dcterms:modified>
</cp:coreProperties>
</file>