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256" r:id="rId2"/>
    <p:sldId id="264" r:id="rId3"/>
    <p:sldId id="265" r:id="rId4"/>
    <p:sldId id="266" r:id="rId5"/>
    <p:sldId id="273" r:id="rId6"/>
    <p:sldId id="267" r:id="rId7"/>
    <p:sldId id="269" r:id="rId8"/>
    <p:sldId id="272" r:id="rId9"/>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D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40"/>
    <p:restoredTop sz="93301"/>
  </p:normalViewPr>
  <p:slideViewPr>
    <p:cSldViewPr>
      <p:cViewPr>
        <p:scale>
          <a:sx n="80" d="100"/>
          <a:sy n="80" d="100"/>
        </p:scale>
        <p:origin x="2776" y="14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5" Type="http://schemas.microsoft.com/office/2015/10/relationships/revisionInfo" Target="revisionInfo.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21070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67877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6629400"/>
            <a:ext cx="2362200" cy="187285"/>
          </a:xfrm>
          <a:prstGeom prst="roundRect">
            <a:avLst/>
          </a:prstGeom>
          <a:solidFill>
            <a:schemeClr val="lt1">
              <a:alpha val="49000"/>
            </a:schemeClr>
          </a:solidFill>
          <a:ln>
            <a:solidFill>
              <a:schemeClr val="tx2">
                <a:alpha val="60000"/>
              </a:schemeClr>
            </a:solidFill>
          </a:ln>
          <a:extLst>
            <a:ext uri="{C572A759-6A51-4108-AA02-DFA0A04FC94B}">
              <ma14:wrappingTextBoxFlag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a:solidFill>
                  <a:schemeClr val="tx2"/>
                </a:solidFill>
                <a:latin typeface="+mj-ea"/>
                <a:ea typeface="+mj-ea"/>
                <a:cs typeface="Proxima Nova Regular"/>
                <a:sym typeface="Proxima Nova Regular"/>
              </a:rPr>
              <a:t>SIT-33, 24-25 April 2018</a:t>
            </a:r>
            <a:endParaRPr sz="1100" i="1">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a:t>Title TBA</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r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ceos.org/document_management/Meetings/Plenary/31/Presentations/8.5_Fosnight_MRI_FINAL_10.6.17.pdf" TargetMode="Externa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5746243" cy="993131"/>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AU" sz="4200" b="1" dirty="0">
                <a:solidFill>
                  <a:srgbClr val="FFFFFF"/>
                </a:solidFill>
                <a:latin typeface="+mj-lt"/>
              </a:rPr>
              <a:t>LSI-VC</a:t>
            </a:r>
            <a:endParaRPr sz="4200" b="1">
              <a:solidFill>
                <a:srgbClr val="FFFFFF"/>
              </a:solidFill>
              <a:latin typeface="+mj-lt"/>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lvl="0" defTabSz="914400">
              <a:lnSpc>
                <a:spcPct val="150000"/>
              </a:lnSpc>
              <a:defRPr>
                <a:solidFill>
                  <a:srgbClr val="000000"/>
                </a:solidFill>
              </a:defRPr>
            </a:pPr>
            <a:r>
              <a:rPr lang="en-AU" dirty="0">
                <a:solidFill>
                  <a:srgbClr val="FFFFFF"/>
                </a:solidFill>
                <a:latin typeface="+mj-lt"/>
                <a:ea typeface="Arial Bold"/>
                <a:cs typeface="Arial Bold"/>
                <a:sym typeface="Arial Bold"/>
              </a:rPr>
              <a:t>Jenn Lacey, USGS, LSI-VC Co-Lead</a:t>
            </a:r>
            <a:endParaRPr>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a:solidFill>
                  <a:srgbClr val="FFFFFF"/>
                </a:solidFill>
                <a:latin typeface="+mj-lt"/>
                <a:ea typeface="Arial Bold"/>
                <a:cs typeface="Arial Bold"/>
                <a:sym typeface="Arial Bold"/>
              </a:rPr>
              <a:t>CEOS SIT-33</a:t>
            </a:r>
          </a:p>
          <a:p>
            <a:pPr lvl="0" defTabSz="914400">
              <a:lnSpc>
                <a:spcPct val="150000"/>
              </a:lnSpc>
              <a:defRPr>
                <a:solidFill>
                  <a:srgbClr val="000000"/>
                </a:solidFill>
              </a:defRPr>
            </a:pPr>
            <a:r>
              <a:rPr lang="en-AU" dirty="0">
                <a:solidFill>
                  <a:srgbClr val="FFFFFF"/>
                </a:solidFill>
                <a:latin typeface="+mj-lt"/>
                <a:ea typeface="Arial Bold"/>
                <a:cs typeface="Arial Bold"/>
                <a:sym typeface="Arial Bold"/>
              </a:rPr>
              <a:t>Session and </a:t>
            </a:r>
            <a:r>
              <a:rPr>
                <a:solidFill>
                  <a:srgbClr val="FFFFFF"/>
                </a:solidFill>
                <a:latin typeface="+mj-lt"/>
                <a:ea typeface="Arial Bold"/>
                <a:cs typeface="Arial Bold"/>
                <a:sym typeface="Arial Bold"/>
              </a:rPr>
              <a:t>Agenda Item #</a:t>
            </a:r>
            <a:r>
              <a:rPr lang="en-AU" dirty="0">
                <a:solidFill>
                  <a:srgbClr val="FFFFFF"/>
                </a:solidFill>
                <a:latin typeface="+mj-lt"/>
                <a:ea typeface="Arial Bold"/>
                <a:cs typeface="Arial Bold"/>
                <a:sym typeface="Arial Bold"/>
              </a:rPr>
              <a:t>3.8</a:t>
            </a:r>
            <a:endParaRPr>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a:solidFill>
                  <a:srgbClr val="FFFFFF"/>
                </a:solidFill>
                <a:latin typeface="+mj-lt"/>
                <a:ea typeface="Arial Bold"/>
                <a:cs typeface="Arial Bold"/>
                <a:sym typeface="Arial Bold"/>
              </a:rPr>
              <a:t>Boulder, CO, USA</a:t>
            </a:r>
            <a:endParaRPr>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a:solidFill>
                  <a:srgbClr val="FFFFFF"/>
                </a:solidFill>
                <a:latin typeface="+mj-lt"/>
                <a:ea typeface="Arial Bold"/>
                <a:cs typeface="Arial Bold"/>
                <a:sym typeface="Arial Bold"/>
              </a:rPr>
              <a:t>24 – 25 April 2018</a:t>
            </a:r>
            <a:endParaRPr>
              <a:solidFill>
                <a:srgbClr val="FFFFFF"/>
              </a:solidFill>
              <a:latin typeface="+mj-lt"/>
              <a:ea typeface="Arial Bold"/>
              <a:cs typeface="Arial Bold"/>
              <a:sym typeface="Arial Bold"/>
            </a:endParaRPr>
          </a:p>
        </p:txBody>
      </p:sp>
      <p:pic>
        <p:nvPicPr>
          <p:cNvPr id="12" name="ceos_logo.png"/>
          <p:cNvPicPr/>
          <p:nvPr/>
        </p:nvPicPr>
        <p:blipFill>
          <a:blip r:embed="rId3">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D453AF81-376A-8E4E-A603-3DD314AD21C2}"/>
              </a:ext>
            </a:extLst>
          </p:cNvPr>
          <p:cNvSpPr>
            <a:spLocks noGrp="1"/>
          </p:cNvSpPr>
          <p:nvPr>
            <p:ph type="sldNum" sz="quarter" idx="2"/>
          </p:nvPr>
        </p:nvSpPr>
        <p:spPr/>
        <p:txBody>
          <a:bodyPr/>
          <a:lstStyle/>
          <a:p>
            <a:pPr defTabSz="914400"/>
            <a:fld id="{86CB4B4D-7CA3-9044-876B-883B54F8677D}" type="slidenum">
              <a:rPr lang="uk-UA" smtClean="0"/>
              <a:pPr defTabSz="914400"/>
              <a:t>2</a:t>
            </a:fld>
            <a:endParaRPr lang="uk-UA" dirty="0"/>
          </a:p>
        </p:txBody>
      </p:sp>
      <p:sp>
        <p:nvSpPr>
          <p:cNvPr id="3" name="Content Placeholder 2">
            <a:extLst>
              <a:ext uri="{FF2B5EF4-FFF2-40B4-BE49-F238E27FC236}">
                <a16:creationId xmlns="" xmlns:a16="http://schemas.microsoft.com/office/drawing/2014/main" id="{1C7843E8-469A-D642-96A3-6FA6233023C1}"/>
              </a:ext>
            </a:extLst>
          </p:cNvPr>
          <p:cNvSpPr>
            <a:spLocks noGrp="1"/>
          </p:cNvSpPr>
          <p:nvPr>
            <p:ph sz="quarter" idx="10"/>
          </p:nvPr>
        </p:nvSpPr>
        <p:spPr/>
        <p:txBody>
          <a:bodyPr/>
          <a:lstStyle/>
          <a:p>
            <a:r>
              <a:rPr lang="en-AU" dirty="0"/>
              <a:t>Active team; tasks viable given participation.</a:t>
            </a:r>
          </a:p>
          <a:p>
            <a:pPr lvl="1">
              <a:buFont typeface="Arial" charset="0"/>
              <a:buChar char="•"/>
            </a:pPr>
            <a:r>
              <a:rPr lang="en-AU" dirty="0"/>
              <a:t>Leads: USGS, GA, ESA</a:t>
            </a:r>
          </a:p>
          <a:p>
            <a:pPr lvl="1">
              <a:buFont typeface="Arial" charset="0"/>
              <a:buChar char="•"/>
            </a:pPr>
            <a:r>
              <a:rPr lang="en-AU" dirty="0"/>
              <a:t>CEOS SEO, EC, NASA</a:t>
            </a:r>
            <a:r>
              <a:rPr lang="en-AU" dirty="0" smtClean="0"/>
              <a:t>, NOAA, </a:t>
            </a:r>
            <a:r>
              <a:rPr lang="en-AU" dirty="0"/>
              <a:t>JAXA, UKSA, CNES, CSA</a:t>
            </a:r>
          </a:p>
          <a:p>
            <a:pPr lvl="1">
              <a:buFont typeface="Arial" charset="0"/>
              <a:buChar char="•"/>
            </a:pPr>
            <a:r>
              <a:rPr lang="en-AU" dirty="0"/>
              <a:t>New participation from ISRO at LSI-VC-5</a:t>
            </a:r>
          </a:p>
          <a:p>
            <a:endParaRPr lang="en-AU" dirty="0"/>
          </a:p>
          <a:p>
            <a:r>
              <a:rPr lang="en-AU" dirty="0"/>
              <a:t>Meet physically twice per year – one of these is in a joint setting with SDCG for GFOI and GEOGLAM</a:t>
            </a:r>
          </a:p>
          <a:p>
            <a:endParaRPr lang="en-AU" dirty="0"/>
          </a:p>
          <a:p>
            <a:r>
              <a:rPr lang="en-AU" dirty="0"/>
              <a:t>Monthly telecons</a:t>
            </a:r>
            <a:endParaRPr lang="en-AU" sz="2400" dirty="0"/>
          </a:p>
          <a:p>
            <a:endParaRPr lang="en-US" dirty="0"/>
          </a:p>
        </p:txBody>
      </p:sp>
      <p:sp>
        <p:nvSpPr>
          <p:cNvPr id="4" name="Content Placeholder 3">
            <a:extLst>
              <a:ext uri="{FF2B5EF4-FFF2-40B4-BE49-F238E27FC236}">
                <a16:creationId xmlns="" xmlns:a16="http://schemas.microsoft.com/office/drawing/2014/main" id="{B6E2DCE2-9258-464C-851D-667C2A8B87A7}"/>
              </a:ext>
            </a:extLst>
          </p:cNvPr>
          <p:cNvSpPr>
            <a:spLocks noGrp="1"/>
          </p:cNvSpPr>
          <p:nvPr>
            <p:ph sz="quarter" idx="11"/>
          </p:nvPr>
        </p:nvSpPr>
        <p:spPr>
          <a:xfrm>
            <a:off x="2057400" y="304800"/>
            <a:ext cx="5562600" cy="533400"/>
          </a:xfrm>
        </p:spPr>
        <p:txBody>
          <a:bodyPr/>
          <a:lstStyle/>
          <a:p>
            <a:r>
              <a:rPr lang="en-US" dirty="0"/>
              <a:t>Team Status</a:t>
            </a:r>
          </a:p>
        </p:txBody>
      </p:sp>
    </p:spTree>
    <p:extLst>
      <p:ext uri="{BB962C8B-B14F-4D97-AF65-F5344CB8AC3E}">
        <p14:creationId xmlns:p14="http://schemas.microsoft.com/office/powerpoint/2010/main" val="1169140909"/>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3</a:t>
            </a:fld>
            <a:endParaRPr lang="uk-UA" dirty="0"/>
          </a:p>
        </p:txBody>
      </p:sp>
      <p:sp>
        <p:nvSpPr>
          <p:cNvPr id="3" name="Content Placeholder 2"/>
          <p:cNvSpPr>
            <a:spLocks noGrp="1"/>
          </p:cNvSpPr>
          <p:nvPr>
            <p:ph sz="quarter" idx="10"/>
          </p:nvPr>
        </p:nvSpPr>
        <p:spPr>
          <a:xfrm>
            <a:off x="457200" y="1447800"/>
            <a:ext cx="8153400" cy="4724400"/>
          </a:xfrm>
        </p:spPr>
        <p:txBody>
          <a:bodyPr/>
          <a:lstStyle/>
          <a:p>
            <a:pPr marL="0" indent="0">
              <a:buNone/>
            </a:pPr>
            <a:r>
              <a:rPr lang="en-US" b="1" dirty="0"/>
              <a:t>1. CEOS Analysis-Ready Data for Land (CARD4L)</a:t>
            </a:r>
          </a:p>
          <a:p>
            <a:r>
              <a:rPr lang="en-US" sz="1800" dirty="0"/>
              <a:t>Maintain the CARD4L Product Family Specifications (PFS). </a:t>
            </a:r>
            <a:r>
              <a:rPr lang="en-US" sz="1800" b="1" dirty="0"/>
              <a:t>[VC-33]</a:t>
            </a:r>
          </a:p>
          <a:p>
            <a:r>
              <a:rPr lang="en-US" sz="1800" dirty="0"/>
              <a:t>CARD4L Product Assessment Framework. </a:t>
            </a:r>
            <a:r>
              <a:rPr lang="en-US" sz="1800" b="1" dirty="0"/>
              <a:t>[VC-32]</a:t>
            </a:r>
            <a:endParaRPr lang="en-US" sz="1800" dirty="0"/>
          </a:p>
          <a:p>
            <a:r>
              <a:rPr lang="en-US" sz="1800" dirty="0"/>
              <a:t>CARD4L Engagement Strategy. </a:t>
            </a:r>
            <a:r>
              <a:rPr lang="en-US" sz="1800" b="1" dirty="0"/>
              <a:t>[VC-34]</a:t>
            </a:r>
            <a:endParaRPr lang="en-US" sz="1800" dirty="0"/>
          </a:p>
          <a:p>
            <a:r>
              <a:rPr lang="en-US" sz="1800" dirty="0"/>
              <a:t>Evaluate CARD4L with target user communities, starting with GEOGLAM and GFOI. </a:t>
            </a:r>
            <a:r>
              <a:rPr lang="en-US" sz="1800" b="1" dirty="0"/>
              <a:t>[VC-31]</a:t>
            </a:r>
            <a:endParaRPr lang="en-US" sz="1800" dirty="0"/>
          </a:p>
          <a:p>
            <a:pPr marL="0" indent="0">
              <a:buNone/>
            </a:pPr>
            <a:endParaRPr lang="en-US" b="1" dirty="0"/>
          </a:p>
          <a:p>
            <a:pPr marL="0" indent="0">
              <a:buNone/>
            </a:pPr>
            <a:r>
              <a:rPr lang="en-US" b="1" dirty="0"/>
              <a:t>2. Gap and Requirements Analysis</a:t>
            </a:r>
          </a:p>
          <a:p>
            <a:r>
              <a:rPr lang="en-US" sz="1800" dirty="0"/>
              <a:t>Identify potential modifications to existing CEOS information tools that can be made to help improve their value for gap analyses. </a:t>
            </a:r>
            <a:r>
              <a:rPr lang="en-US" sz="1800" b="1" dirty="0"/>
              <a:t>[</a:t>
            </a:r>
            <a:r>
              <a:rPr lang="en-US" sz="1800" b="1" dirty="0" smtClean="0"/>
              <a:t>VC-37]</a:t>
            </a:r>
            <a:endParaRPr lang="en-US" sz="1800" dirty="0"/>
          </a:p>
          <a:p>
            <a:pPr marL="0" indent="0">
              <a:buNone/>
            </a:pPr>
            <a:endParaRPr lang="en-US" b="1" dirty="0"/>
          </a:p>
          <a:p>
            <a:pPr marL="0" indent="0">
              <a:buNone/>
            </a:pPr>
            <a:r>
              <a:rPr lang="en-US" b="1" dirty="0"/>
              <a:t>3. Moderate Resolution Interoperability (MRI)</a:t>
            </a:r>
          </a:p>
          <a:p>
            <a:r>
              <a:rPr lang="en-US" sz="1800" dirty="0"/>
              <a:t>Interoperability case study for Landsat and </a:t>
            </a:r>
            <a:r>
              <a:rPr lang="en-US" sz="1800" dirty="0" smtClean="0"/>
              <a:t>Sentinel-2. </a:t>
            </a:r>
            <a:r>
              <a:rPr lang="en-US" sz="1800" b="1" dirty="0"/>
              <a:t>[VC-30] </a:t>
            </a:r>
            <a:endParaRPr lang="en-US" sz="1800" b="1" dirty="0" smtClean="0"/>
          </a:p>
          <a:p>
            <a:r>
              <a:rPr lang="en-US" sz="1800" dirty="0"/>
              <a:t>Monitoring MRI implementation </a:t>
            </a:r>
            <a:r>
              <a:rPr lang="en-US" sz="1800" dirty="0" smtClean="0"/>
              <a:t>examples. </a:t>
            </a:r>
            <a:r>
              <a:rPr lang="en-US" sz="1800" b="1" dirty="0" smtClean="0"/>
              <a:t>[</a:t>
            </a:r>
            <a:r>
              <a:rPr lang="en-US" sz="1800" b="1" dirty="0"/>
              <a:t>VC-36</a:t>
            </a:r>
            <a:r>
              <a:rPr lang="en-US" sz="1800" b="1" dirty="0" smtClean="0"/>
              <a:t>]</a:t>
            </a:r>
            <a:endParaRPr lang="en-US" sz="1800" dirty="0"/>
          </a:p>
        </p:txBody>
      </p:sp>
      <p:sp>
        <p:nvSpPr>
          <p:cNvPr id="4" name="Content Placeholder 3"/>
          <p:cNvSpPr>
            <a:spLocks noGrp="1"/>
          </p:cNvSpPr>
          <p:nvPr>
            <p:ph sz="quarter" idx="11"/>
          </p:nvPr>
        </p:nvSpPr>
        <p:spPr>
          <a:xfrm>
            <a:off x="2057400" y="381000"/>
            <a:ext cx="4953000" cy="533400"/>
          </a:xfrm>
        </p:spPr>
        <p:txBody>
          <a:bodyPr/>
          <a:lstStyle/>
          <a:p>
            <a:r>
              <a:rPr lang="en-AU"/>
              <a:t>LSI-VC’s </a:t>
            </a:r>
            <a:r>
              <a:rPr lang="en-AU" dirty="0"/>
              <a:t>CEOS Work Plan Tasks</a:t>
            </a:r>
          </a:p>
        </p:txBody>
      </p:sp>
    </p:spTree>
    <p:extLst>
      <p:ext uri="{BB962C8B-B14F-4D97-AF65-F5344CB8AC3E}">
        <p14:creationId xmlns:p14="http://schemas.microsoft.com/office/powerpoint/2010/main" val="2010425012"/>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4</a:t>
            </a:fld>
            <a:endParaRPr lang="uk-UA" dirty="0"/>
          </a:p>
        </p:txBody>
      </p:sp>
      <p:sp>
        <p:nvSpPr>
          <p:cNvPr id="4" name="Content Placeholder 3"/>
          <p:cNvSpPr>
            <a:spLocks noGrp="1"/>
          </p:cNvSpPr>
          <p:nvPr>
            <p:ph sz="quarter" idx="11"/>
          </p:nvPr>
        </p:nvSpPr>
        <p:spPr>
          <a:xfrm>
            <a:off x="1905000" y="304800"/>
            <a:ext cx="5943600" cy="533400"/>
          </a:xfrm>
        </p:spPr>
        <p:txBody>
          <a:bodyPr/>
          <a:lstStyle/>
          <a:p>
            <a:r>
              <a:rPr lang="en-AU" dirty="0"/>
              <a:t>Achievements </a:t>
            </a:r>
            <a:r>
              <a:rPr lang="en-AU"/>
              <a:t>&amp; Plans for the Next Year</a:t>
            </a:r>
            <a:endParaRPr lang="en-AU" dirty="0"/>
          </a:p>
        </p:txBody>
      </p:sp>
      <p:sp>
        <p:nvSpPr>
          <p:cNvPr id="6" name="Rectangle 5"/>
          <p:cNvSpPr/>
          <p:nvPr/>
        </p:nvSpPr>
        <p:spPr>
          <a:xfrm>
            <a:off x="228600" y="1437209"/>
            <a:ext cx="1351652" cy="369332"/>
          </a:xfrm>
          <a:prstGeom prst="rect">
            <a:avLst/>
          </a:prstGeom>
        </p:spPr>
        <p:txBody>
          <a:bodyPr wrap="none">
            <a:spAutoFit/>
          </a:bodyPr>
          <a:lstStyle/>
          <a:p>
            <a:r>
              <a:rPr lang="en-AU" dirty="0"/>
              <a:t>1. CARD4L</a:t>
            </a:r>
          </a:p>
        </p:txBody>
      </p:sp>
      <p:cxnSp>
        <p:nvCxnSpPr>
          <p:cNvPr id="8" name="Straight Connector 7"/>
          <p:cNvCxnSpPr/>
          <p:nvPr/>
        </p:nvCxnSpPr>
        <p:spPr>
          <a:xfrm>
            <a:off x="2667000" y="1437209"/>
            <a:ext cx="0" cy="4811191"/>
          </a:xfrm>
          <a:prstGeom prst="line">
            <a:avLst/>
          </a:prstGeom>
          <a:noFill/>
          <a:ln w="25400" cap="flat">
            <a:solidFill>
              <a:srgbClr val="FF9A0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9" name="Rectangle 8"/>
          <p:cNvSpPr/>
          <p:nvPr/>
        </p:nvSpPr>
        <p:spPr>
          <a:xfrm>
            <a:off x="2933699" y="1437209"/>
            <a:ext cx="2590801" cy="646331"/>
          </a:xfrm>
          <a:prstGeom prst="rect">
            <a:avLst/>
          </a:prstGeom>
        </p:spPr>
        <p:txBody>
          <a:bodyPr wrap="square">
            <a:spAutoFit/>
          </a:bodyPr>
          <a:lstStyle/>
          <a:p>
            <a:r>
              <a:rPr lang="en-AU" dirty="0"/>
              <a:t>2. Gap and Requirements Analysis</a:t>
            </a:r>
          </a:p>
        </p:txBody>
      </p:sp>
      <p:cxnSp>
        <p:nvCxnSpPr>
          <p:cNvPr id="10" name="Straight Connector 9"/>
          <p:cNvCxnSpPr/>
          <p:nvPr/>
        </p:nvCxnSpPr>
        <p:spPr>
          <a:xfrm>
            <a:off x="5638800" y="1437209"/>
            <a:ext cx="0" cy="4811191"/>
          </a:xfrm>
          <a:prstGeom prst="line">
            <a:avLst/>
          </a:prstGeom>
          <a:noFill/>
          <a:ln w="25400" cap="flat">
            <a:solidFill>
              <a:srgbClr val="FF9A0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1" name="Rectangle 10"/>
          <p:cNvSpPr/>
          <p:nvPr/>
        </p:nvSpPr>
        <p:spPr>
          <a:xfrm>
            <a:off x="5943600" y="1437209"/>
            <a:ext cx="2667000" cy="646331"/>
          </a:xfrm>
          <a:prstGeom prst="rect">
            <a:avLst/>
          </a:prstGeom>
        </p:spPr>
        <p:txBody>
          <a:bodyPr wrap="square">
            <a:spAutoFit/>
          </a:bodyPr>
          <a:lstStyle/>
          <a:p>
            <a:r>
              <a:rPr lang="en-US" dirty="0"/>
              <a:t>3. Moderate Resolution Interoperability (MRI)</a:t>
            </a:r>
          </a:p>
        </p:txBody>
      </p:sp>
      <p:sp>
        <p:nvSpPr>
          <p:cNvPr id="14" name="Content Placeholder 2"/>
          <p:cNvSpPr>
            <a:spLocks noGrp="1"/>
          </p:cNvSpPr>
          <p:nvPr>
            <p:ph sz="quarter" idx="10"/>
          </p:nvPr>
        </p:nvSpPr>
        <p:spPr>
          <a:xfrm>
            <a:off x="228600" y="1752600"/>
            <a:ext cx="2324100" cy="4724400"/>
          </a:xfrm>
        </p:spPr>
        <p:txBody>
          <a:bodyPr/>
          <a:lstStyle/>
          <a:p>
            <a:pPr marL="0" indent="0">
              <a:spcBef>
                <a:spcPts val="0"/>
              </a:spcBef>
              <a:buNone/>
            </a:pPr>
            <a:r>
              <a:rPr lang="en-AU" sz="1050" b="1" dirty="0"/>
              <a:t>Achievements:</a:t>
            </a:r>
          </a:p>
          <a:p>
            <a:pPr>
              <a:spcBef>
                <a:spcPts val="0"/>
              </a:spcBef>
            </a:pPr>
            <a:r>
              <a:rPr lang="en-AU" sz="1000" dirty="0"/>
              <a:t>CARD4L Definition</a:t>
            </a:r>
          </a:p>
          <a:p>
            <a:pPr>
              <a:spcBef>
                <a:spcPts val="0"/>
              </a:spcBef>
            </a:pPr>
            <a:r>
              <a:rPr lang="en-AU" sz="1000" dirty="0"/>
              <a:t>CARD4L Product Family Specifications</a:t>
            </a:r>
          </a:p>
          <a:p>
            <a:pPr lvl="1">
              <a:spcBef>
                <a:spcPts val="0"/>
              </a:spcBef>
            </a:pPr>
            <a:r>
              <a:rPr lang="en-AU" sz="1000" dirty="0"/>
              <a:t>Surface Reflectance, Land Surface Temp, SAR Backscatter</a:t>
            </a:r>
          </a:p>
          <a:p>
            <a:pPr>
              <a:spcBef>
                <a:spcPts val="0"/>
              </a:spcBef>
            </a:pPr>
            <a:r>
              <a:rPr lang="en-AU" sz="1000" dirty="0"/>
              <a:t>CARD4L Website: ceos.org/ard</a:t>
            </a:r>
          </a:p>
          <a:p>
            <a:pPr>
              <a:spcBef>
                <a:spcPts val="0"/>
              </a:spcBef>
            </a:pPr>
            <a:r>
              <a:rPr lang="en-AU" sz="1000" dirty="0"/>
              <a:t>Recognition of utility from user community (ODC, GFOI</a:t>
            </a:r>
            <a:r>
              <a:rPr lang="en-AU" sz="1000" dirty="0" smtClean="0"/>
              <a:t>).</a:t>
            </a:r>
          </a:p>
          <a:p>
            <a:pPr>
              <a:spcBef>
                <a:spcPts val="0"/>
              </a:spcBef>
            </a:pPr>
            <a:r>
              <a:rPr lang="en-AU" sz="1000" dirty="0"/>
              <a:t>ODC </a:t>
            </a:r>
            <a:r>
              <a:rPr lang="en-AU" sz="1000" dirty="0" smtClean="0"/>
              <a:t>Partners</a:t>
            </a:r>
            <a:r>
              <a:rPr lang="en-AU" sz="1000" dirty="0"/>
              <a:t>, Planet Labs, and PCI </a:t>
            </a:r>
            <a:r>
              <a:rPr lang="en-AU" sz="1000" dirty="0" err="1"/>
              <a:t>Geomatica</a:t>
            </a:r>
            <a:r>
              <a:rPr lang="en-AU" sz="1000" dirty="0"/>
              <a:t> are</a:t>
            </a:r>
            <a:r>
              <a:rPr lang="en-AU" sz="1000" dirty="0" smtClean="0"/>
              <a:t> </a:t>
            </a:r>
            <a:r>
              <a:rPr lang="en-AU" sz="1000" dirty="0"/>
              <a:t>external parties that </a:t>
            </a:r>
            <a:r>
              <a:rPr lang="en-AU" sz="1000" dirty="0" smtClean="0"/>
              <a:t>have expressed </a:t>
            </a:r>
            <a:r>
              <a:rPr lang="en-AU" sz="1000" dirty="0"/>
              <a:t>a strong interest in </a:t>
            </a:r>
            <a:r>
              <a:rPr lang="en-AU" sz="1000" dirty="0" smtClean="0"/>
              <a:t>CARD4L.</a:t>
            </a:r>
            <a:endParaRPr lang="en-AU" sz="1000" dirty="0"/>
          </a:p>
          <a:p>
            <a:pPr marL="0" indent="0">
              <a:spcBef>
                <a:spcPts val="0"/>
              </a:spcBef>
              <a:buNone/>
            </a:pPr>
            <a:endParaRPr lang="en-AU" sz="1050" b="1" dirty="0"/>
          </a:p>
          <a:p>
            <a:pPr marL="0" indent="0">
              <a:spcBef>
                <a:spcPts val="0"/>
              </a:spcBef>
              <a:buNone/>
            </a:pPr>
            <a:r>
              <a:rPr lang="en-AU" sz="1050" b="1" dirty="0"/>
              <a:t>Plans:</a:t>
            </a:r>
          </a:p>
          <a:p>
            <a:pPr>
              <a:spcBef>
                <a:spcPts val="0"/>
              </a:spcBef>
            </a:pPr>
            <a:r>
              <a:rPr lang="en-US" sz="1000" dirty="0"/>
              <a:t>CARD4L Product Assessment Framework.</a:t>
            </a:r>
          </a:p>
          <a:p>
            <a:pPr>
              <a:spcBef>
                <a:spcPts val="0"/>
              </a:spcBef>
            </a:pPr>
            <a:r>
              <a:rPr lang="en-US" sz="1000" dirty="0"/>
              <a:t>Preliminary assessment of CEOS agency datasets &amp; a register of these on the CARD4L website.</a:t>
            </a:r>
          </a:p>
          <a:p>
            <a:pPr>
              <a:spcBef>
                <a:spcPts val="0"/>
              </a:spcBef>
            </a:pPr>
            <a:r>
              <a:rPr lang="en-US" sz="1000" dirty="0"/>
              <a:t>Global stocktake of ARD production.</a:t>
            </a:r>
          </a:p>
          <a:p>
            <a:pPr>
              <a:spcBef>
                <a:spcPts val="0"/>
              </a:spcBef>
            </a:pPr>
            <a:r>
              <a:rPr lang="en-US" sz="1000" dirty="0"/>
              <a:t>ARD Strategy to: engage users, convince data producers to generate CARD4L, and encourage big data hosts to serve CARD4L.</a:t>
            </a:r>
          </a:p>
          <a:p>
            <a:pPr>
              <a:spcBef>
                <a:spcPts val="0"/>
              </a:spcBef>
            </a:pPr>
            <a:endParaRPr lang="en-AU" sz="1050" dirty="0"/>
          </a:p>
        </p:txBody>
      </p:sp>
      <p:sp>
        <p:nvSpPr>
          <p:cNvPr id="15" name="Content Placeholder 2"/>
          <p:cNvSpPr txBox="1">
            <a:spLocks/>
          </p:cNvSpPr>
          <p:nvPr/>
        </p:nvSpPr>
        <p:spPr>
          <a:xfrm>
            <a:off x="2933699" y="2286000"/>
            <a:ext cx="2438402" cy="3962400"/>
          </a:xfrm>
          <a:prstGeom prst="rect">
            <a:avLst/>
          </a:prstGeom>
        </p:spPr>
        <p:txBody>
          <a:bodyPr/>
          <a:lstStyle>
            <a:lvl1pPr marL="342900" indent="-342900">
              <a:spcBef>
                <a:spcPts val="500"/>
              </a:spcBef>
              <a:buSzPct val="100000"/>
              <a:buFont typeface="Arial"/>
              <a:buChar char="•"/>
              <a:defRPr sz="2000">
                <a:solidFill>
                  <a:srgbClr val="002569"/>
                </a:solidFill>
                <a:latin typeface="+mj-lt"/>
                <a:ea typeface="Arial Bold"/>
                <a:cs typeface="Arial" panose="020B0604020202020204" pitchFamily="34" charset="0"/>
                <a:sym typeface="Arial Bold"/>
              </a:defRPr>
            </a:lvl1pPr>
            <a:lvl2pPr marL="768927" indent="-311727">
              <a:spcBef>
                <a:spcPts val="500"/>
              </a:spcBef>
              <a:buSzPct val="100000"/>
              <a:buFont typeface="Courier New" panose="02070309020205020404" pitchFamily="49" charset="0"/>
              <a:buChar char="o"/>
              <a:defRPr sz="2000">
                <a:solidFill>
                  <a:srgbClr val="002569"/>
                </a:solidFill>
                <a:latin typeface="+mj-lt"/>
                <a:ea typeface="Arial Bold"/>
                <a:cs typeface="Arial" panose="020B0604020202020204" pitchFamily="34" charset="0"/>
                <a:sym typeface="Arial Bold"/>
              </a:defRPr>
            </a:lvl2pPr>
            <a:lvl3pPr marL="1188719" indent="-274319">
              <a:spcBef>
                <a:spcPts val="500"/>
              </a:spcBef>
              <a:buSzPct val="100000"/>
              <a:buFont typeface="Wingdings" panose="05000000000000000000" pitchFamily="2" charset="2"/>
              <a:buChar char="§"/>
              <a:defRPr sz="2000">
                <a:solidFill>
                  <a:srgbClr val="002569"/>
                </a:solidFill>
                <a:latin typeface="+mj-lt"/>
                <a:ea typeface="Arial Bold"/>
                <a:cs typeface="Arial" panose="020B0604020202020204" pitchFamily="34" charset="0"/>
                <a:sym typeface="Arial Bold"/>
              </a:defRPr>
            </a:lvl3pPr>
            <a:lvl4pPr marL="1676400" indent="-304800">
              <a:spcBef>
                <a:spcPts val="500"/>
              </a:spcBef>
              <a:buSzPct val="100000"/>
              <a:buFont typeface="Arial"/>
              <a:buChar char="▪"/>
              <a:defRPr sz="2000">
                <a:solidFill>
                  <a:srgbClr val="002569"/>
                </a:solidFill>
                <a:latin typeface="+mj-lt"/>
                <a:ea typeface="Arial Bold"/>
                <a:cs typeface="Arial" panose="020B0604020202020204" pitchFamily="34" charset="0"/>
                <a:sym typeface="Arial Bold"/>
              </a:defRPr>
            </a:lvl4pPr>
            <a:lvl5pPr marL="2171700" indent="-342900">
              <a:spcBef>
                <a:spcPts val="500"/>
              </a:spcBef>
              <a:buSzPct val="100000"/>
              <a:buFont typeface="Arial"/>
              <a:buChar char="•"/>
              <a:defRPr sz="2000">
                <a:solidFill>
                  <a:srgbClr val="002569"/>
                </a:solidFill>
                <a:latin typeface="+mj-lt"/>
                <a:ea typeface="Arial Bold"/>
                <a:cs typeface="Arial" panose="020B0604020202020204" pitchFamily="34" charset="0"/>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defTabSz="914400">
              <a:spcBef>
                <a:spcPts val="0"/>
              </a:spcBef>
              <a:buFont typeface="Arial"/>
              <a:buNone/>
            </a:pPr>
            <a:r>
              <a:rPr lang="en-AU" sz="1100" b="1" dirty="0"/>
              <a:t>Achievements:</a:t>
            </a:r>
          </a:p>
          <a:p>
            <a:pPr defTabSz="914400">
              <a:spcBef>
                <a:spcPts val="0"/>
              </a:spcBef>
            </a:pPr>
            <a:r>
              <a:rPr lang="en-AU" sz="1050" dirty="0"/>
              <a:t>Lack of a counterpart on the thematic side prevented progress.</a:t>
            </a:r>
          </a:p>
          <a:p>
            <a:pPr defTabSz="914400">
              <a:spcBef>
                <a:spcPts val="0"/>
              </a:spcBef>
            </a:pPr>
            <a:r>
              <a:rPr lang="en-AU" sz="1050" dirty="0"/>
              <a:t>Reached the conclusion that broad, generalised gap analyses do not look feasible – now shifting focus.</a:t>
            </a:r>
            <a:endParaRPr lang="en-AU" sz="1050" b="1" dirty="0"/>
          </a:p>
          <a:p>
            <a:pPr defTabSz="914400">
              <a:spcBef>
                <a:spcPts val="0"/>
              </a:spcBef>
            </a:pPr>
            <a:endParaRPr lang="en-AU" sz="1100" b="1" dirty="0"/>
          </a:p>
          <a:p>
            <a:pPr marL="0" indent="0" defTabSz="914400">
              <a:spcBef>
                <a:spcPts val="0"/>
              </a:spcBef>
              <a:buFont typeface="Arial"/>
              <a:buNone/>
            </a:pPr>
            <a:r>
              <a:rPr lang="en-AU" sz="1100" b="1" dirty="0"/>
              <a:t>Plans:</a:t>
            </a:r>
          </a:p>
          <a:p>
            <a:pPr defTabSz="914400">
              <a:spcBef>
                <a:spcPts val="0"/>
              </a:spcBef>
            </a:pPr>
            <a:r>
              <a:rPr lang="en-AU" sz="1050" dirty="0"/>
              <a:t>The LSI-VC, SEO, and CEOS MIM Database team will work together to improve the utility of existing CEOS tools (COVE, MIM) to improve their usefulness for any gap analyses that might arise in the future.</a:t>
            </a:r>
          </a:p>
          <a:p>
            <a:pPr lvl="1" defTabSz="914400">
              <a:spcBef>
                <a:spcPts val="0"/>
              </a:spcBef>
            </a:pPr>
            <a:r>
              <a:rPr lang="en-AU" sz="1050" dirty="0"/>
              <a:t>E.g., LSI-VC compile a list of enhancements for consideration by the MIM Database team.</a:t>
            </a:r>
          </a:p>
          <a:p>
            <a:pPr defTabSz="914400">
              <a:spcBef>
                <a:spcPts val="0"/>
              </a:spcBef>
            </a:pPr>
            <a:r>
              <a:rPr lang="en-AU" sz="1050" dirty="0"/>
              <a:t>A gap analysis of CARD4L and/or SAR datasets could be useful.</a:t>
            </a:r>
          </a:p>
        </p:txBody>
      </p:sp>
      <p:sp>
        <p:nvSpPr>
          <p:cNvPr id="16" name="Content Placeholder 2"/>
          <p:cNvSpPr txBox="1">
            <a:spLocks/>
          </p:cNvSpPr>
          <p:nvPr/>
        </p:nvSpPr>
        <p:spPr>
          <a:xfrm>
            <a:off x="5943600" y="2286000"/>
            <a:ext cx="2209798" cy="4724400"/>
          </a:xfrm>
          <a:prstGeom prst="rect">
            <a:avLst/>
          </a:prstGeom>
        </p:spPr>
        <p:txBody>
          <a:bodyPr/>
          <a:lstStyle>
            <a:lvl1pPr marL="342900" indent="-342900">
              <a:spcBef>
                <a:spcPts val="500"/>
              </a:spcBef>
              <a:buSzPct val="100000"/>
              <a:buFont typeface="Arial"/>
              <a:buChar char="•"/>
              <a:defRPr sz="2000">
                <a:solidFill>
                  <a:srgbClr val="002569"/>
                </a:solidFill>
                <a:latin typeface="+mj-lt"/>
                <a:ea typeface="Arial Bold"/>
                <a:cs typeface="Arial" panose="020B0604020202020204" pitchFamily="34" charset="0"/>
                <a:sym typeface="Arial Bold"/>
              </a:defRPr>
            </a:lvl1pPr>
            <a:lvl2pPr marL="768927" indent="-311727">
              <a:spcBef>
                <a:spcPts val="500"/>
              </a:spcBef>
              <a:buSzPct val="100000"/>
              <a:buFont typeface="Courier New" panose="02070309020205020404" pitchFamily="49" charset="0"/>
              <a:buChar char="o"/>
              <a:defRPr sz="2000">
                <a:solidFill>
                  <a:srgbClr val="002569"/>
                </a:solidFill>
                <a:latin typeface="+mj-lt"/>
                <a:ea typeface="Arial Bold"/>
                <a:cs typeface="Arial" panose="020B0604020202020204" pitchFamily="34" charset="0"/>
                <a:sym typeface="Arial Bold"/>
              </a:defRPr>
            </a:lvl2pPr>
            <a:lvl3pPr marL="1188719" indent="-274319">
              <a:spcBef>
                <a:spcPts val="500"/>
              </a:spcBef>
              <a:buSzPct val="100000"/>
              <a:buFont typeface="Wingdings" panose="05000000000000000000" pitchFamily="2" charset="2"/>
              <a:buChar char="§"/>
              <a:defRPr sz="2000">
                <a:solidFill>
                  <a:srgbClr val="002569"/>
                </a:solidFill>
                <a:latin typeface="+mj-lt"/>
                <a:ea typeface="Arial Bold"/>
                <a:cs typeface="Arial" panose="020B0604020202020204" pitchFamily="34" charset="0"/>
                <a:sym typeface="Arial Bold"/>
              </a:defRPr>
            </a:lvl3pPr>
            <a:lvl4pPr marL="1676400" indent="-304800">
              <a:spcBef>
                <a:spcPts val="500"/>
              </a:spcBef>
              <a:buSzPct val="100000"/>
              <a:buFont typeface="Arial"/>
              <a:buChar char="▪"/>
              <a:defRPr sz="2000">
                <a:solidFill>
                  <a:srgbClr val="002569"/>
                </a:solidFill>
                <a:latin typeface="+mj-lt"/>
                <a:ea typeface="Arial Bold"/>
                <a:cs typeface="Arial" panose="020B0604020202020204" pitchFamily="34" charset="0"/>
                <a:sym typeface="Arial Bold"/>
              </a:defRPr>
            </a:lvl4pPr>
            <a:lvl5pPr marL="2171700" indent="-342900">
              <a:spcBef>
                <a:spcPts val="500"/>
              </a:spcBef>
              <a:buSzPct val="100000"/>
              <a:buFont typeface="Arial"/>
              <a:buChar char="•"/>
              <a:defRPr sz="2000">
                <a:solidFill>
                  <a:srgbClr val="002569"/>
                </a:solidFill>
                <a:latin typeface="+mj-lt"/>
                <a:ea typeface="Arial Bold"/>
                <a:cs typeface="Arial" panose="020B0604020202020204" pitchFamily="34" charset="0"/>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defTabSz="914400">
              <a:spcBef>
                <a:spcPts val="0"/>
              </a:spcBef>
              <a:buFont typeface="Arial"/>
              <a:buNone/>
            </a:pPr>
            <a:r>
              <a:rPr lang="en-AU" sz="1100" b="1" dirty="0"/>
              <a:t>Achievements:</a:t>
            </a:r>
          </a:p>
          <a:p>
            <a:pPr defTabSz="914400">
              <a:spcBef>
                <a:spcPts val="0"/>
              </a:spcBef>
            </a:pPr>
            <a:r>
              <a:rPr lang="en-AU" sz="1050" dirty="0">
                <a:hlinkClick r:id="rId2"/>
              </a:rPr>
              <a:t>Moderate Resolution Interoperability (MRI) Framework</a:t>
            </a:r>
            <a:r>
              <a:rPr lang="en-AU" sz="1050" dirty="0"/>
              <a:t>.</a:t>
            </a:r>
            <a:endParaRPr lang="en-AU" sz="1050" b="1" dirty="0"/>
          </a:p>
          <a:p>
            <a:pPr defTabSz="914400">
              <a:spcBef>
                <a:spcPts val="0"/>
              </a:spcBef>
            </a:pPr>
            <a:endParaRPr lang="en-AU" sz="1100" b="1" dirty="0"/>
          </a:p>
          <a:p>
            <a:pPr marL="0" indent="0" defTabSz="914400">
              <a:spcBef>
                <a:spcPts val="0"/>
              </a:spcBef>
              <a:buFont typeface="Arial"/>
              <a:buNone/>
            </a:pPr>
            <a:r>
              <a:rPr lang="en-AU" sz="1100" b="1" dirty="0"/>
              <a:t>Plans:</a:t>
            </a:r>
          </a:p>
          <a:p>
            <a:pPr defTabSz="914400">
              <a:spcBef>
                <a:spcPts val="0"/>
              </a:spcBef>
            </a:pPr>
            <a:r>
              <a:rPr lang="en-AU" sz="1050" dirty="0"/>
              <a:t>Furthering the framework under considerations of the agreed principles and expanding it to other sensors with a focus on moderate resolution SAR.</a:t>
            </a:r>
          </a:p>
          <a:p>
            <a:pPr defTabSz="914400">
              <a:spcBef>
                <a:spcPts val="0"/>
              </a:spcBef>
            </a:pPr>
            <a:r>
              <a:rPr lang="en-AU" sz="1050" dirty="0"/>
              <a:t>Analysing various past/ongoing implementations (NASA HLS, ESA HLS,…) for MRI framework compliance.</a:t>
            </a:r>
          </a:p>
          <a:p>
            <a:pPr defTabSz="914400">
              <a:spcBef>
                <a:spcPts val="0"/>
              </a:spcBef>
            </a:pPr>
            <a:r>
              <a:rPr lang="en-AU" sz="1050" dirty="0"/>
              <a:t>Initiating detailed assessments of various implementation options (common grid, spectral &amp; temporal adjustments).</a:t>
            </a:r>
          </a:p>
          <a:p>
            <a:pPr defTabSz="914400">
              <a:spcBef>
                <a:spcPts val="0"/>
              </a:spcBef>
            </a:pPr>
            <a:endParaRPr lang="en-AU" sz="1050" dirty="0"/>
          </a:p>
        </p:txBody>
      </p:sp>
      <p:grpSp>
        <p:nvGrpSpPr>
          <p:cNvPr id="19" name="Group 18"/>
          <p:cNvGrpSpPr/>
          <p:nvPr/>
        </p:nvGrpSpPr>
        <p:grpSpPr>
          <a:xfrm>
            <a:off x="0" y="-152400"/>
            <a:ext cx="9143999" cy="7162800"/>
            <a:chOff x="0" y="-152400"/>
            <a:chExt cx="9143999" cy="7162800"/>
          </a:xfrm>
        </p:grpSpPr>
        <p:sp>
          <p:nvSpPr>
            <p:cNvPr id="12" name="Rectangle 11"/>
            <p:cNvSpPr/>
            <p:nvPr/>
          </p:nvSpPr>
          <p:spPr>
            <a:xfrm>
              <a:off x="0" y="-152400"/>
              <a:ext cx="9143999" cy="7162800"/>
            </a:xfrm>
            <a:prstGeom prst="rect">
              <a:avLst/>
            </a:prstGeom>
            <a:solidFill>
              <a:srgbClr val="FEFDFF">
                <a:alpha val="61961"/>
              </a:srgbClr>
            </a:solidFill>
            <a:ln w="25400" cap="flat">
              <a:no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AU" sz="1800" b="0" i="0" u="none" strike="noStrike" cap="none" spc="0" normalizeH="0" baseline="0">
                <a:ln>
                  <a:noFill/>
                </a:ln>
                <a:solidFill>
                  <a:srgbClr val="002569"/>
                </a:solidFill>
                <a:effectLst/>
                <a:uFillTx/>
              </a:endParaRPr>
            </a:p>
          </p:txBody>
        </p:sp>
        <p:grpSp>
          <p:nvGrpSpPr>
            <p:cNvPr id="7" name="Group 6"/>
            <p:cNvGrpSpPr/>
            <p:nvPr/>
          </p:nvGrpSpPr>
          <p:grpSpPr>
            <a:xfrm>
              <a:off x="2272832" y="445674"/>
              <a:ext cx="4369735" cy="6183726"/>
              <a:chOff x="9982200" y="-609600"/>
              <a:chExt cx="4846211" cy="6858000"/>
            </a:xfrm>
          </p:grpSpPr>
          <p:sp>
            <p:nvSpPr>
              <p:cNvPr id="5" name="Rectangle 4"/>
              <p:cNvSpPr/>
              <p:nvPr/>
            </p:nvSpPr>
            <p:spPr>
              <a:xfrm>
                <a:off x="9982200" y="-607596"/>
                <a:ext cx="4846211" cy="6855995"/>
              </a:xfrm>
              <a:prstGeom prst="rect">
                <a:avLst/>
              </a:prstGeom>
              <a:solidFill>
                <a:schemeClr val="bg1"/>
              </a:solidFill>
              <a:ln w="25400" cap="flat">
                <a:solidFill>
                  <a:schemeClr val="bg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AU" sz="1800" b="0" i="0" u="none" strike="noStrike" cap="none" spc="0" normalizeH="0" baseline="0">
                  <a:ln>
                    <a:noFill/>
                  </a:ln>
                  <a:solidFill>
                    <a:srgbClr val="002569"/>
                  </a:solidFill>
                  <a:effectLst/>
                  <a:uFillTx/>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2200" y="-609600"/>
                <a:ext cx="4846211" cy="6858000"/>
              </a:xfrm>
              <a:prstGeom prst="rect">
                <a:avLst/>
              </a:prstGeom>
            </p:spPr>
          </p:pic>
        </p:grpSp>
      </p:grpSp>
    </p:spTree>
    <p:extLst>
      <p:ext uri="{BB962C8B-B14F-4D97-AF65-F5344CB8AC3E}">
        <p14:creationId xmlns:p14="http://schemas.microsoft.com/office/powerpoint/2010/main" val="166119505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09600"/>
            <a:ext cx="7924800" cy="3108543"/>
          </a:xfrm>
          <a:prstGeom prst="rect">
            <a:avLst/>
          </a:prstGeom>
        </p:spPr>
        <p:txBody>
          <a:bodyPr wrap="square">
            <a:spAutoFit/>
          </a:bodyPr>
          <a:lstStyle/>
          <a:p>
            <a:pPr algn="ctr"/>
            <a:r>
              <a:rPr lang="en-AU" sz="2800" b="1" dirty="0">
                <a:solidFill>
                  <a:schemeClr val="bg1"/>
                </a:solidFill>
              </a:rPr>
              <a:t>Possible Contributions to the Global Observing Architecture and National/Agency Planning</a:t>
            </a:r>
          </a:p>
          <a:p>
            <a:pPr algn="ctr"/>
            <a:endParaRPr lang="en-AU" sz="2800" b="1" dirty="0">
              <a:solidFill>
                <a:schemeClr val="bg1"/>
              </a:solidFill>
            </a:endParaRPr>
          </a:p>
          <a:p>
            <a:pPr algn="ctr"/>
            <a:r>
              <a:rPr lang="en-AU" sz="2800" b="1" dirty="0">
                <a:solidFill>
                  <a:schemeClr val="bg1"/>
                </a:solidFill>
              </a:rPr>
              <a:t>&amp;</a:t>
            </a:r>
          </a:p>
          <a:p>
            <a:pPr algn="ctr"/>
            <a:endParaRPr lang="en-AU" sz="2800" b="1" dirty="0">
              <a:solidFill>
                <a:schemeClr val="bg1"/>
              </a:solidFill>
            </a:endParaRPr>
          </a:p>
          <a:p>
            <a:pPr algn="ctr"/>
            <a:r>
              <a:rPr lang="en-AU" sz="2800" b="1" dirty="0">
                <a:solidFill>
                  <a:schemeClr val="bg1"/>
                </a:solidFill>
              </a:rPr>
              <a:t>Potential Synergies</a:t>
            </a:r>
          </a:p>
        </p:txBody>
      </p:sp>
    </p:spTree>
    <p:extLst>
      <p:ext uri="{BB962C8B-B14F-4D97-AF65-F5344CB8AC3E}">
        <p14:creationId xmlns:p14="http://schemas.microsoft.com/office/powerpoint/2010/main" val="1576778490"/>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6</a:t>
            </a:fld>
            <a:endParaRPr lang="uk-UA" dirty="0"/>
          </a:p>
        </p:txBody>
      </p:sp>
      <p:sp>
        <p:nvSpPr>
          <p:cNvPr id="3" name="Content Placeholder 2"/>
          <p:cNvSpPr>
            <a:spLocks noGrp="1"/>
          </p:cNvSpPr>
          <p:nvPr>
            <p:ph sz="quarter" idx="10"/>
          </p:nvPr>
        </p:nvSpPr>
        <p:spPr/>
        <p:txBody>
          <a:bodyPr/>
          <a:lstStyle/>
          <a:p>
            <a:pPr marL="0" indent="0">
              <a:buNone/>
            </a:pPr>
            <a:r>
              <a:rPr lang="en-AU" b="1" dirty="0"/>
              <a:t>Possible contribution to the global observing architecture and national/agency planning:</a:t>
            </a:r>
          </a:p>
          <a:p>
            <a:r>
              <a:rPr lang="en-AU" sz="1800" dirty="0">
                <a:solidFill>
                  <a:srgbClr val="002060"/>
                </a:solidFill>
              </a:rPr>
              <a:t>Standardisation for improved interoperability and ease of use</a:t>
            </a:r>
          </a:p>
          <a:p>
            <a:r>
              <a:rPr lang="en-AU" sz="1800" dirty="0">
                <a:solidFill>
                  <a:srgbClr val="002060"/>
                </a:solidFill>
              </a:rPr>
              <a:t>Leveraging data streams of each CEOS agency</a:t>
            </a:r>
          </a:p>
          <a:p>
            <a:r>
              <a:rPr lang="en-AU" sz="1800" dirty="0">
                <a:solidFill>
                  <a:srgbClr val="002060"/>
                </a:solidFill>
              </a:rPr>
              <a:t>Ensured competitiveness of public EO programmes</a:t>
            </a:r>
          </a:p>
          <a:p>
            <a:r>
              <a:rPr lang="en-AU" sz="1800" dirty="0">
                <a:solidFill>
                  <a:srgbClr val="002060"/>
                </a:solidFill>
              </a:rPr>
              <a:t>Our mp3 moment?</a:t>
            </a:r>
          </a:p>
          <a:p>
            <a:pPr marL="0" indent="0">
              <a:buNone/>
            </a:pPr>
            <a:endParaRPr lang="en-AU" sz="1800" b="1" dirty="0"/>
          </a:p>
          <a:p>
            <a:pPr marL="0" indent="0">
              <a:buNone/>
            </a:pPr>
            <a:r>
              <a:rPr lang="en-AU" b="1" dirty="0"/>
              <a:t>Synergies:</a:t>
            </a:r>
          </a:p>
          <a:p>
            <a:r>
              <a:rPr lang="en-AU" sz="1800" dirty="0"/>
              <a:t>WGCV support requested for the definition of the CARD4L Product Assessment Framework and the assessment of specific products.</a:t>
            </a:r>
          </a:p>
          <a:p>
            <a:r>
              <a:rPr lang="en-AU" sz="1800" dirty="0"/>
              <a:t>LSI-VC experience with CARD4L is a pathfinder for analysis-ready data in other domains (e.g., CARD4Ocean, CARD4Atmosphere) – if there is utility/user pull for such products in other domains. Could support other VCs.</a:t>
            </a:r>
          </a:p>
          <a:p>
            <a:endParaRPr lang="en-AU" sz="1800" dirty="0"/>
          </a:p>
          <a:p>
            <a:endParaRPr lang="en-AU" sz="1800" dirty="0"/>
          </a:p>
          <a:p>
            <a:endParaRPr lang="en-AU" sz="1800" dirty="0"/>
          </a:p>
        </p:txBody>
      </p:sp>
      <p:sp>
        <p:nvSpPr>
          <p:cNvPr id="5" name="Content Placeholder 3"/>
          <p:cNvSpPr>
            <a:spLocks noGrp="1"/>
          </p:cNvSpPr>
          <p:nvPr>
            <p:ph sz="quarter" idx="11"/>
          </p:nvPr>
        </p:nvSpPr>
        <p:spPr>
          <a:xfrm>
            <a:off x="2057400" y="304800"/>
            <a:ext cx="4953000" cy="533400"/>
          </a:xfrm>
        </p:spPr>
        <p:txBody>
          <a:bodyPr/>
          <a:lstStyle/>
          <a:p>
            <a:r>
              <a:rPr lang="en-AU" dirty="0"/>
              <a:t>1. CARD4L</a:t>
            </a:r>
          </a:p>
        </p:txBody>
      </p:sp>
    </p:spTree>
    <p:extLst>
      <p:ext uri="{BB962C8B-B14F-4D97-AF65-F5344CB8AC3E}">
        <p14:creationId xmlns:p14="http://schemas.microsoft.com/office/powerpoint/2010/main" val="391849936"/>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7</a:t>
            </a:fld>
            <a:endParaRPr lang="uk-UA" dirty="0"/>
          </a:p>
        </p:txBody>
      </p:sp>
      <p:sp>
        <p:nvSpPr>
          <p:cNvPr id="3" name="Content Placeholder 2"/>
          <p:cNvSpPr>
            <a:spLocks noGrp="1"/>
          </p:cNvSpPr>
          <p:nvPr>
            <p:ph sz="quarter" idx="10"/>
          </p:nvPr>
        </p:nvSpPr>
        <p:spPr/>
        <p:txBody>
          <a:bodyPr/>
          <a:lstStyle/>
          <a:p>
            <a:pPr marL="0" indent="0">
              <a:buNone/>
            </a:pPr>
            <a:r>
              <a:rPr lang="en-AU" b="1" dirty="0"/>
              <a:t>Possible contribution to the global observing architecture and national/agency planning:</a:t>
            </a:r>
          </a:p>
          <a:p>
            <a:r>
              <a:rPr lang="en-AU" sz="1800" dirty="0"/>
              <a:t>MIM: Accurate spectral band information in machine-readable format would be a very useful enhancement (e.g.) </a:t>
            </a:r>
            <a:r>
              <a:rPr lang="mr-IN" sz="1800" dirty="0"/>
              <a:t>–</a:t>
            </a:r>
            <a:r>
              <a:rPr lang="en-AU" sz="1800" dirty="0"/>
              <a:t> API in development</a:t>
            </a:r>
          </a:p>
          <a:p>
            <a:r>
              <a:rPr lang="en-AU" sz="1800" dirty="0"/>
              <a:t>All other national planning processes invited to lodge feature requests with the SEO &amp; MIM teams</a:t>
            </a:r>
          </a:p>
          <a:p>
            <a:endParaRPr lang="en-AU" dirty="0"/>
          </a:p>
          <a:p>
            <a:pPr marL="0" indent="0">
              <a:buNone/>
            </a:pPr>
            <a:r>
              <a:rPr lang="en-AU" b="1" dirty="0"/>
              <a:t>Possible synergies:</a:t>
            </a:r>
          </a:p>
          <a:p>
            <a:r>
              <a:rPr lang="en-AU" sz="1800" dirty="0"/>
              <a:t>WGClimate on ECV Inventory gap analysis</a:t>
            </a:r>
          </a:p>
          <a:p>
            <a:r>
              <a:rPr lang="en-AU" sz="1800" dirty="0"/>
              <a:t>WGISS on data access gaps</a:t>
            </a:r>
          </a:p>
          <a:p>
            <a:endParaRPr lang="en-AU" sz="1800" dirty="0"/>
          </a:p>
          <a:p>
            <a:endParaRPr lang="en-AU" sz="1800" dirty="0"/>
          </a:p>
        </p:txBody>
      </p:sp>
      <p:sp>
        <p:nvSpPr>
          <p:cNvPr id="6" name="Content Placeholder 3"/>
          <p:cNvSpPr>
            <a:spLocks noGrp="1"/>
          </p:cNvSpPr>
          <p:nvPr>
            <p:ph sz="quarter" idx="11"/>
          </p:nvPr>
        </p:nvSpPr>
        <p:spPr>
          <a:xfrm>
            <a:off x="2057400" y="304800"/>
            <a:ext cx="4953000" cy="533400"/>
          </a:xfrm>
        </p:spPr>
        <p:txBody>
          <a:bodyPr/>
          <a:lstStyle/>
          <a:p>
            <a:r>
              <a:rPr lang="en-AU" dirty="0"/>
              <a:t>2. Gap and Requirements Analysis</a:t>
            </a:r>
          </a:p>
        </p:txBody>
      </p:sp>
    </p:spTree>
    <p:extLst>
      <p:ext uri="{BB962C8B-B14F-4D97-AF65-F5344CB8AC3E}">
        <p14:creationId xmlns:p14="http://schemas.microsoft.com/office/powerpoint/2010/main" val="970169170"/>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8</a:t>
            </a:fld>
            <a:endParaRPr lang="uk-UA" dirty="0"/>
          </a:p>
        </p:txBody>
      </p:sp>
      <p:sp>
        <p:nvSpPr>
          <p:cNvPr id="3" name="Content Placeholder 2"/>
          <p:cNvSpPr>
            <a:spLocks noGrp="1"/>
          </p:cNvSpPr>
          <p:nvPr>
            <p:ph sz="quarter" idx="10"/>
          </p:nvPr>
        </p:nvSpPr>
        <p:spPr/>
        <p:txBody>
          <a:bodyPr/>
          <a:lstStyle/>
          <a:p>
            <a:pPr marL="0" indent="0">
              <a:buNone/>
            </a:pPr>
            <a:r>
              <a:rPr lang="en-AU" b="1" dirty="0"/>
              <a:t>Possible contribution to the global observing architecture and national/agency planning:</a:t>
            </a:r>
          </a:p>
          <a:p>
            <a:r>
              <a:rPr lang="en-AU" sz="1800" dirty="0">
                <a:solidFill>
                  <a:srgbClr val="002060"/>
                </a:solidFill>
              </a:rPr>
              <a:t>Interoperability between existing CEOS agency sensors; improved temporal resolution for CEOS priority applications.</a:t>
            </a:r>
          </a:p>
          <a:p>
            <a:r>
              <a:rPr lang="en-AU" sz="1800" dirty="0">
                <a:solidFill>
                  <a:srgbClr val="002060"/>
                </a:solidFill>
              </a:rPr>
              <a:t>Leveraging data streams of each CEOS agency.</a:t>
            </a:r>
          </a:p>
          <a:p>
            <a:r>
              <a:rPr lang="en-AU" sz="1800" dirty="0">
                <a:solidFill>
                  <a:srgbClr val="002060"/>
                </a:solidFill>
              </a:rPr>
              <a:t>MRI Framework provides a wealth of knowledge for consideration in national/agency planning processes.</a:t>
            </a:r>
          </a:p>
          <a:p>
            <a:pPr marL="0" indent="0">
              <a:buNone/>
            </a:pPr>
            <a:endParaRPr lang="en-AU" b="1" dirty="0">
              <a:solidFill>
                <a:srgbClr val="002060"/>
              </a:solidFill>
            </a:endParaRPr>
          </a:p>
          <a:p>
            <a:pPr marL="0" indent="0">
              <a:buNone/>
            </a:pPr>
            <a:r>
              <a:rPr lang="en-AU" b="1" dirty="0">
                <a:solidFill>
                  <a:srgbClr val="002060"/>
                </a:solidFill>
              </a:rPr>
              <a:t>Possible synergies:</a:t>
            </a:r>
          </a:p>
          <a:p>
            <a:r>
              <a:rPr lang="en-AU" sz="1800" dirty="0">
                <a:solidFill>
                  <a:srgbClr val="002060"/>
                </a:solidFill>
              </a:rPr>
              <a:t>For MRI Framework expansion: WGCV – in particular the SAR subgroup.</a:t>
            </a:r>
          </a:p>
          <a:p>
            <a:r>
              <a:rPr lang="en-AU" sz="1800" dirty="0">
                <a:solidFill>
                  <a:srgbClr val="002060"/>
                </a:solidFill>
              </a:rPr>
              <a:t>MRI case study: testing HLS data with GEOGLAM AHWG.</a:t>
            </a:r>
          </a:p>
          <a:p>
            <a:endParaRPr lang="en-AU" sz="1800" dirty="0"/>
          </a:p>
          <a:p>
            <a:endParaRPr lang="en-AU" sz="1800" dirty="0"/>
          </a:p>
        </p:txBody>
      </p:sp>
      <p:sp>
        <p:nvSpPr>
          <p:cNvPr id="7" name="Content Placeholder 3"/>
          <p:cNvSpPr>
            <a:spLocks noGrp="1"/>
          </p:cNvSpPr>
          <p:nvPr>
            <p:ph sz="quarter" idx="11"/>
          </p:nvPr>
        </p:nvSpPr>
        <p:spPr>
          <a:xfrm>
            <a:off x="2057400" y="152400"/>
            <a:ext cx="5638800" cy="533400"/>
          </a:xfrm>
        </p:spPr>
        <p:txBody>
          <a:bodyPr/>
          <a:lstStyle/>
          <a:p>
            <a:r>
              <a:rPr lang="en-US" dirty="0"/>
              <a:t>3. Moderate Resolution Interoperability (MRI)</a:t>
            </a:r>
          </a:p>
        </p:txBody>
      </p:sp>
    </p:spTree>
    <p:extLst>
      <p:ext uri="{BB962C8B-B14F-4D97-AF65-F5344CB8AC3E}">
        <p14:creationId xmlns:p14="http://schemas.microsoft.com/office/powerpoint/2010/main" val="1159251136"/>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16688</TotalTime>
  <Words>774</Words>
  <Application>Microsoft Macintosh PowerPoint</Application>
  <PresentationFormat>On-screen Show (4:3)</PresentationFormat>
  <Paragraphs>100</Paragraphs>
  <Slides>8</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vt:i4>
      </vt:variant>
    </vt:vector>
  </HeadingPairs>
  <TitlesOfParts>
    <vt:vector size="18" baseType="lpstr">
      <vt:lpstr>Arial</vt:lpstr>
      <vt:lpstr>Arial Bold</vt:lpstr>
      <vt:lpstr>Avenir Roman</vt:lpstr>
      <vt:lpstr>Calibri</vt:lpstr>
      <vt:lpstr>Courier New</vt:lpstr>
      <vt:lpstr>Droid Serif</vt:lpstr>
      <vt:lpstr>Helvetica</vt:lpstr>
      <vt:lpstr>Proxima Nova Regular</vt:lpstr>
      <vt:lpstr>Wingdings</vt:lpstr>
      <vt:lpstr>Default</vt:lpstr>
      <vt:lpstr>LSI-VC</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Matt S</cp:lastModifiedBy>
  <cp:revision>197</cp:revision>
  <dcterms:modified xsi:type="dcterms:W3CDTF">2018-04-20T05:56:05Z</dcterms:modified>
</cp:coreProperties>
</file>