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0" r:id="rId3"/>
    <p:sldId id="263" r:id="rId4"/>
    <p:sldId id="264" r:id="rId5"/>
    <p:sldId id="261" r:id="rId6"/>
    <p:sldId id="269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16"/>
    <p:restoredTop sz="78146"/>
  </p:normalViewPr>
  <p:slideViewPr>
    <p:cSldViewPr>
      <p:cViewPr varScale="1">
        <p:scale>
          <a:sx n="114" d="100"/>
          <a:sy n="114" d="100"/>
        </p:scale>
        <p:origin x="20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clarity on the team contribution to the global observing architecture and national planning purposes, please </a:t>
            </a:r>
            <a:r>
              <a:rPr lang="en-US" dirty="0" err="1"/>
              <a:t>summarise</a:t>
            </a:r>
            <a:r>
              <a:rPr lang="en-US" dirty="0"/>
              <a:t> major past achievements and planned future outputs, especially in terms of:</a:t>
            </a:r>
          </a:p>
          <a:p>
            <a:pPr lvl="1"/>
            <a:r>
              <a:rPr lang="en-US" dirty="0"/>
              <a:t>S</a:t>
            </a:r>
            <a:r>
              <a:rPr lang="en-AU" dirty="0" err="1"/>
              <a:t>pecific</a:t>
            </a:r>
            <a:r>
              <a:rPr lang="en-AU" dirty="0"/>
              <a:t> datasets, products, or standards</a:t>
            </a:r>
          </a:p>
          <a:p>
            <a:pPr lvl="1"/>
            <a:r>
              <a:rPr lang="en-AU" dirty="0"/>
              <a:t>ECVs</a:t>
            </a:r>
          </a:p>
          <a:p>
            <a:pPr lvl="1"/>
            <a:r>
              <a:rPr lang="en-AU" dirty="0"/>
              <a:t>Architecture studies</a:t>
            </a:r>
          </a:p>
          <a:p>
            <a:pPr lvl="1"/>
            <a:r>
              <a:rPr lang="en-AU" dirty="0"/>
              <a:t>Gap analyses / advocacy</a:t>
            </a:r>
          </a:p>
          <a:p>
            <a:pPr lvl="1"/>
            <a:endParaRPr lang="en-AU" dirty="0"/>
          </a:p>
          <a:p>
            <a:r>
              <a:rPr lang="en-AU" dirty="0"/>
              <a:t>And comment on the availability of these to contribute to future coordination efforts by CEOS or mission planning activities of its agencies</a:t>
            </a:r>
          </a:p>
          <a:p>
            <a:endParaRPr lang="en-AU" dirty="0"/>
          </a:p>
          <a:p>
            <a:r>
              <a:rPr lang="en-AU" dirty="0"/>
              <a:t>Identify items that can be followed-up in the next year</a:t>
            </a:r>
          </a:p>
        </p:txBody>
      </p:sp>
    </p:spTree>
    <p:extLst>
      <p:ext uri="{BB962C8B-B14F-4D97-AF65-F5344CB8AC3E}">
        <p14:creationId xmlns:p14="http://schemas.microsoft.com/office/powerpoint/2010/main" val="213507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For your team, please identify </a:t>
            </a:r>
            <a:r>
              <a:rPr lang="en-AU" b="1" i="1" dirty="0"/>
              <a:t>synergies</a:t>
            </a:r>
            <a:r>
              <a:rPr lang="en-AU" dirty="0"/>
              <a:t> that exist, or should exist, </a:t>
            </a:r>
            <a:r>
              <a:rPr lang="en-AU" b="1" i="1" dirty="0"/>
              <a:t>between the VCs and the WGs </a:t>
            </a:r>
            <a:r>
              <a:rPr lang="en-AU" dirty="0"/>
              <a:t>to support the broader CEOS objectives</a:t>
            </a:r>
          </a:p>
          <a:p>
            <a:endParaRPr lang="en-AU" dirty="0"/>
          </a:p>
          <a:p>
            <a:pPr lvl="1">
              <a:buFont typeface=".AppleSystemUIFont" charset="-120"/>
              <a:buChar char="-"/>
            </a:pPr>
            <a:r>
              <a:rPr lang="en-AU" dirty="0"/>
              <a:t>including opportunities for the framework provided by WG activities to align with and support the thematic activities and aspirations of your VC or all VCs</a:t>
            </a:r>
          </a:p>
          <a:p>
            <a:pPr marL="457200" lvl="1" indent="0">
              <a:buNone/>
            </a:pP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Identify also any obstacles/barriers to progress and suggestions for how to overcome those obstacles/barriers. </a:t>
            </a:r>
          </a:p>
        </p:txBody>
      </p:sp>
    </p:spTree>
    <p:extLst>
      <p:ext uri="{BB962C8B-B14F-4D97-AF65-F5344CB8AC3E}">
        <p14:creationId xmlns:p14="http://schemas.microsoft.com/office/powerpoint/2010/main" val="133782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0" i="0" dirty="0">
                <a:effectLst/>
                <a:latin typeface="+mn-lt"/>
                <a:ea typeface="+mn-ea"/>
                <a:cs typeface="+mn-cs"/>
                <a:sym typeface="Avenir Roman"/>
              </a:rPr>
              <a:t>Calibration and validate keep coming up in the context of supporting GHG measurements.</a:t>
            </a:r>
          </a:p>
          <a:p>
            <a:endParaRPr lang="en-US" sz="2400" b="0" i="0" dirty="0">
              <a:effectLst/>
              <a:latin typeface="+mn-lt"/>
              <a:ea typeface="+mn-ea"/>
              <a:cs typeface="+mn-cs"/>
              <a:sym typeface="Avenir Roman"/>
            </a:endParaRPr>
          </a:p>
          <a:p>
            <a:r>
              <a:rPr lang="en-US" sz="2400" b="0" i="0" dirty="0">
                <a:effectLst/>
                <a:latin typeface="+mn-lt"/>
                <a:ea typeface="+mn-ea"/>
                <a:cs typeface="+mn-cs"/>
                <a:sym typeface="Avenir Roman"/>
              </a:rPr>
              <a:t>a) Calibration: Both pre-launch and on-orbit calibration are critical for GHG missions because GHG instruments have to be calibrated to unprecedented levels to produce useful results.  Two areas that would benefit from CEOS coordination:  </a:t>
            </a:r>
          </a:p>
          <a:p>
            <a:r>
              <a:rPr lang="en-US" sz="2400" b="0" i="0" dirty="0">
                <a:effectLst/>
                <a:latin typeface="+mn-lt"/>
                <a:ea typeface="+mn-ea"/>
                <a:cs typeface="+mn-cs"/>
                <a:sym typeface="Avenir Roman"/>
              </a:rPr>
              <a:t>(</a:t>
            </a:r>
            <a:r>
              <a:rPr lang="en-US" sz="2400" b="0" i="0" dirty="0" err="1">
                <a:effectLst/>
                <a:latin typeface="+mn-lt"/>
                <a:ea typeface="+mn-ea"/>
                <a:cs typeface="+mn-cs"/>
                <a:sym typeface="Avenir Roman"/>
              </a:rPr>
              <a:t>i</a:t>
            </a:r>
            <a:r>
              <a:rPr lang="en-US" sz="2400" b="0" i="0" dirty="0">
                <a:effectLst/>
                <a:latin typeface="+mn-lt"/>
                <a:ea typeface="+mn-ea"/>
                <a:cs typeface="+mn-cs"/>
                <a:sym typeface="Avenir Roman"/>
              </a:rPr>
              <a:t>) the collection, analysis, quality control and dissemination of surface and in-atmosphere measurements collected at surface vicarious calibration sites.  </a:t>
            </a:r>
          </a:p>
          <a:p>
            <a:r>
              <a:rPr lang="en-US" sz="2400" b="0" i="0" dirty="0">
                <a:effectLst/>
                <a:latin typeface="+mn-lt"/>
                <a:ea typeface="+mn-ea"/>
                <a:cs typeface="+mn-cs"/>
                <a:sym typeface="Avenir Roman"/>
              </a:rPr>
              <a:t>(ii) lunar and solar observation standard for tracking absolute radiometric performance.</a:t>
            </a:r>
          </a:p>
          <a:p>
            <a:endParaRPr lang="en-US" sz="2400" b="0" i="0" dirty="0">
              <a:effectLst/>
              <a:latin typeface="+mn-lt"/>
              <a:ea typeface="+mn-ea"/>
              <a:cs typeface="+mn-cs"/>
              <a:sym typeface="Avenir Roman"/>
            </a:endParaRPr>
          </a:p>
          <a:p>
            <a:r>
              <a:rPr lang="en-US" sz="2400" b="0" i="0" dirty="0">
                <a:effectLst/>
                <a:latin typeface="+mn-lt"/>
                <a:ea typeface="+mn-ea"/>
                <a:cs typeface="+mn-cs"/>
                <a:sym typeface="Avenir Roman"/>
              </a:rPr>
              <a:t>These data sets are typically collected by individual mission teams, and it is often a year-to-year battle just to maintain the data record.  These data sets could be of much broader use for cross-calibrating multiple missions if their analysis, archiving and distribution was actively supported by the CEOS agencies.  </a:t>
            </a:r>
          </a:p>
          <a:p>
            <a:endParaRPr lang="en-US" sz="2400" b="0" i="0" dirty="0">
              <a:effectLst/>
              <a:latin typeface="+mn-lt"/>
              <a:ea typeface="+mn-ea"/>
              <a:cs typeface="+mn-cs"/>
              <a:sym typeface="Avenir Roman"/>
            </a:endParaRPr>
          </a:p>
          <a:p>
            <a:r>
              <a:rPr lang="en-US" sz="2400" b="0" i="0" dirty="0">
                <a:effectLst/>
                <a:latin typeface="+mn-lt"/>
                <a:ea typeface="+mn-ea"/>
                <a:cs typeface="+mn-cs"/>
                <a:sym typeface="Avenir Roman"/>
              </a:rPr>
              <a:t>b) Validation: Currently the ~20 station TCCON network provides the primary transfer standard for relating space based GHG measurements to the WMO in situ standard.  They are also critical for cross-validating GHG products from different spacecraft (GOSAT, OCO-2, </a:t>
            </a:r>
            <a:r>
              <a:rPr lang="en-US" sz="2400" b="0" i="0" dirty="0" err="1">
                <a:effectLst/>
                <a:latin typeface="+mn-lt"/>
                <a:ea typeface="+mn-ea"/>
                <a:cs typeface="+mn-cs"/>
                <a:sym typeface="Avenir Roman"/>
              </a:rPr>
              <a:t>TanSat</a:t>
            </a:r>
            <a:r>
              <a:rPr lang="en-US" sz="2400" b="0" i="0" dirty="0">
                <a:effectLst/>
                <a:latin typeface="+mn-lt"/>
                <a:ea typeface="+mn-ea"/>
                <a:cs typeface="+mn-cs"/>
                <a:sym typeface="Avenir Roman"/>
              </a:rPr>
              <a:t>, S5p). TCCON is managed by a loose confederation of independently-funded PIs, most of whom live from year-to-year on support from a range of different sources.  Of the CEOS agencies, only NASA and JAXA support TCCON, and together, they support only a small fraction of the network.  This is not sustainable. CEOS should strongly encourage all of its member agencies to support and expand the TCCON network.  </a:t>
            </a:r>
          </a:p>
        </p:txBody>
      </p:sp>
    </p:spTree>
    <p:extLst>
      <p:ext uri="{BB962C8B-B14F-4D97-AF65-F5344CB8AC3E}">
        <p14:creationId xmlns:p14="http://schemas.microsoft.com/office/powerpoint/2010/main" val="44009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1496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  <a:latin typeface="+mj-lt"/>
              </a:rPr>
              <a:t>Atmospheric Composition VC Report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8" y="3759200"/>
            <a:ext cx="5168412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Jay Al-Saadi (NASA) and Ben </a:t>
            </a:r>
            <a:r>
              <a:rPr lang="en-AU" dirty="0" err="1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Veihelmann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(ESA), AC-VC co-chairs; Dave Crisp (NASA), GHG lead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3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3.7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B7E98B-EA3D-3D4F-9B3D-5C72D745AAB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F17FA-1BC8-F743-B53A-7CAAF9EB352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4800" y="1371600"/>
            <a:ext cx="8458200" cy="4724400"/>
          </a:xfrm>
        </p:spPr>
        <p:txBody>
          <a:bodyPr/>
          <a:lstStyle/>
          <a:p>
            <a:r>
              <a:rPr lang="en-US" dirty="0"/>
              <a:t>Open SIT actions: there has been progress</a:t>
            </a:r>
          </a:p>
          <a:p>
            <a:pPr lvl="1"/>
            <a:r>
              <a:rPr lang="en-AU" sz="1800" dirty="0"/>
              <a:t>SITTWS-2017-15 </a:t>
            </a:r>
            <a:r>
              <a:rPr lang="en-AU" sz="1400" dirty="0"/>
              <a:t>“CEOS SEC will liaise with AC-VC and use regional SEC contacts to engage appropriate agencies in Republic of Korea and China to facilitate open sharing of satellite data between all partner space agencies”</a:t>
            </a:r>
          </a:p>
          <a:p>
            <a:pPr lvl="2"/>
            <a:r>
              <a:rPr lang="en-AU" sz="1600" dirty="0"/>
              <a:t>Korea NIER in active discussion with SEC re CEOS membership request for 2018 Plenary; open data sharing is one criterion</a:t>
            </a:r>
          </a:p>
          <a:p>
            <a:pPr lvl="2"/>
            <a:r>
              <a:rPr lang="en-AU" sz="1600" dirty="0"/>
              <a:t>China National Satellite Meteorological </a:t>
            </a:r>
            <a:r>
              <a:rPr lang="en-AU" sz="1600" dirty="0" err="1"/>
              <a:t>Center</a:t>
            </a:r>
            <a:r>
              <a:rPr lang="en-AU" sz="1600" dirty="0"/>
              <a:t> has started posting TANSAT data (only L1b so far); however, NASA blocks .</a:t>
            </a:r>
            <a:r>
              <a:rPr lang="en-AU" sz="1600" dirty="0" err="1"/>
              <a:t>cn</a:t>
            </a:r>
            <a:r>
              <a:rPr lang="en-AU" sz="1600" dirty="0"/>
              <a:t> access from NASA networks</a:t>
            </a:r>
            <a:endParaRPr lang="en-US" sz="1600" dirty="0"/>
          </a:p>
          <a:p>
            <a:r>
              <a:rPr lang="en-US" dirty="0"/>
              <a:t>CEOS Work Plan actions</a:t>
            </a:r>
          </a:p>
          <a:p>
            <a:pPr lvl="1"/>
            <a:r>
              <a:rPr lang="en-US" sz="1800" dirty="0"/>
              <a:t>CARB-12: Carbon observation constellation white paper [Q3 2018]</a:t>
            </a:r>
          </a:p>
          <a:p>
            <a:pPr lvl="2"/>
            <a:r>
              <a:rPr lang="en-US" sz="1600" dirty="0"/>
              <a:t>On track, further update in Carbon session 7.2 tomorrow</a:t>
            </a:r>
          </a:p>
          <a:p>
            <a:pPr lvl="1"/>
            <a:r>
              <a:rPr lang="en-US" sz="1800" dirty="0"/>
              <a:t>VC-2: Ozone dataset validation and harmonization [Q4 2020]</a:t>
            </a:r>
          </a:p>
          <a:p>
            <a:pPr lvl="2"/>
            <a:r>
              <a:rPr lang="en-US" sz="1600" dirty="0"/>
              <a:t>Discussion in AC-VC-14 next week to possibly identify specific O3 profile and/or tropospheric O3 deliverable within this timeframe</a:t>
            </a:r>
          </a:p>
          <a:p>
            <a:pPr lvl="1"/>
            <a:r>
              <a:rPr lang="en-US" sz="1800" dirty="0"/>
              <a:t>VC-3:  Air quality constellation coordination [Q4 2018]</a:t>
            </a:r>
          </a:p>
          <a:p>
            <a:pPr lvl="2"/>
            <a:r>
              <a:rPr lang="en-US" sz="1600" dirty="0"/>
              <a:t>On track, “Validation Needs” white paper discussion and update in AC-VC-14 meeting next week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1139E-C6E7-3145-89C0-2E1C0628020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Linkages to CEOS Work Plan</a:t>
            </a:r>
          </a:p>
        </p:txBody>
      </p:sp>
    </p:spTree>
    <p:extLst>
      <p:ext uri="{BB962C8B-B14F-4D97-AF65-F5344CB8AC3E}">
        <p14:creationId xmlns:p14="http://schemas.microsoft.com/office/powerpoint/2010/main" val="9790848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153400" cy="4724400"/>
          </a:xfrm>
        </p:spPr>
        <p:txBody>
          <a:bodyPr/>
          <a:lstStyle/>
          <a:p>
            <a:r>
              <a:rPr lang="en-US" dirty="0"/>
              <a:t>Major past achievements</a:t>
            </a:r>
          </a:p>
          <a:p>
            <a:pPr lvl="1"/>
            <a:r>
              <a:rPr lang="en-US" sz="1800" dirty="0"/>
              <a:t>Early success: volcanic ash advisory prototype</a:t>
            </a:r>
          </a:p>
          <a:p>
            <a:pPr lvl="1"/>
            <a:r>
              <a:rPr lang="en-US" sz="1800" dirty="0"/>
              <a:t>Vision and advocacy for air quality constellation architecture</a:t>
            </a:r>
          </a:p>
          <a:p>
            <a:pPr lvl="1"/>
            <a:r>
              <a:rPr lang="en-US" sz="1800" dirty="0"/>
              <a:t>Long-term monthly gridded pole-to-pole total O3 data </a:t>
            </a:r>
          </a:p>
          <a:p>
            <a:pPr>
              <a:spcBef>
                <a:spcPts val="1100"/>
              </a:spcBef>
            </a:pPr>
            <a:r>
              <a:rPr lang="en-US" dirty="0"/>
              <a:t>Planned future outputs</a:t>
            </a:r>
          </a:p>
          <a:p>
            <a:pPr lvl="1"/>
            <a:r>
              <a:rPr lang="en-US" sz="1800" dirty="0"/>
              <a:t>Validation</a:t>
            </a:r>
            <a:r>
              <a:rPr lang="en-AU" sz="1800" dirty="0"/>
              <a:t> standards for geostationary AQ data products</a:t>
            </a:r>
          </a:p>
          <a:p>
            <a:pPr lvl="1"/>
            <a:r>
              <a:rPr lang="en-AU" sz="1800" dirty="0"/>
              <a:t>Architecture recommendation for GHG constellation</a:t>
            </a:r>
          </a:p>
          <a:p>
            <a:pPr lvl="1"/>
            <a:r>
              <a:rPr lang="en-AU" sz="1800" dirty="0"/>
              <a:t>O3 profile and/or tropospheric O3 standardization activity</a:t>
            </a:r>
          </a:p>
          <a:p>
            <a:pPr>
              <a:spcBef>
                <a:spcPts val="1100"/>
              </a:spcBef>
            </a:pPr>
            <a:r>
              <a:rPr lang="en-AU" dirty="0"/>
              <a:t>Potential coordination/advocacy efforts (to be discussed AC-VC-14)</a:t>
            </a:r>
          </a:p>
          <a:p>
            <a:pPr lvl="1"/>
            <a:r>
              <a:rPr lang="en-AU" sz="1800" dirty="0"/>
              <a:t>Air quality associated with aerosol</a:t>
            </a:r>
          </a:p>
          <a:p>
            <a:pPr lvl="1"/>
            <a:r>
              <a:rPr lang="en-AU" sz="1800" dirty="0"/>
              <a:t>Synergies of joint AQ/GHG measurements</a:t>
            </a:r>
          </a:p>
          <a:p>
            <a:pPr lvl="1"/>
            <a:r>
              <a:rPr lang="en-AU" sz="1800" dirty="0"/>
              <a:t>Possibly update atmospheric composition measurements gap analyses</a:t>
            </a:r>
          </a:p>
          <a:p>
            <a:pPr lvl="1"/>
            <a:r>
              <a:rPr lang="en-AU" sz="1800" dirty="0"/>
              <a:t>Constellation implementation, e.g. harmonized data access for users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304800"/>
            <a:ext cx="6019800" cy="533400"/>
          </a:xfrm>
        </p:spPr>
        <p:txBody>
          <a:bodyPr/>
          <a:lstStyle/>
          <a:p>
            <a:r>
              <a:rPr lang="en-US" dirty="0"/>
              <a:t>Team Achievements and Planned Outputs</a:t>
            </a:r>
          </a:p>
        </p:txBody>
      </p:sp>
    </p:spTree>
    <p:extLst>
      <p:ext uri="{BB962C8B-B14F-4D97-AF65-F5344CB8AC3E}">
        <p14:creationId xmlns:p14="http://schemas.microsoft.com/office/powerpoint/2010/main" val="43430940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1000" y="1524000"/>
            <a:ext cx="8382000" cy="4724400"/>
          </a:xfrm>
        </p:spPr>
        <p:txBody>
          <a:bodyPr/>
          <a:lstStyle/>
          <a:p>
            <a:r>
              <a:rPr lang="en-AU" dirty="0"/>
              <a:t>Active members: NASA, ESA, BIRA, DLR, KNMI, JAXA, NOAA, EUMETSAT, CMA, CAS, CNES, LATMOS, KARI/NIER/</a:t>
            </a:r>
            <a:r>
              <a:rPr lang="en-AU" dirty="0" err="1"/>
              <a:t>Yonsei</a:t>
            </a:r>
            <a:r>
              <a:rPr lang="en-AU" dirty="0"/>
              <a:t>, ECCC, JAMSTEC, NCAR, RAL, others</a:t>
            </a:r>
          </a:p>
          <a:p>
            <a:pPr lvl="1"/>
            <a:r>
              <a:rPr lang="en-AU" dirty="0"/>
              <a:t>It is a viable team for current AC-VC objectives</a:t>
            </a:r>
          </a:p>
          <a:p>
            <a:pPr>
              <a:spcBef>
                <a:spcPts val="1100"/>
              </a:spcBef>
            </a:pPr>
            <a:r>
              <a:rPr lang="en-AU" dirty="0"/>
              <a:t>Annual in-person meetings (next May 2-4, College Park, MD, USA)</a:t>
            </a:r>
          </a:p>
          <a:p>
            <a:r>
              <a:rPr lang="en-US" dirty="0"/>
              <a:t>We are confident in commitments of agencies for members to continue currently-identified work scope</a:t>
            </a:r>
          </a:p>
          <a:p>
            <a:pPr lvl="0">
              <a:spcBef>
                <a:spcPts val="1100"/>
              </a:spcBef>
            </a:pPr>
            <a:r>
              <a:rPr lang="en-AU" dirty="0"/>
              <a:t>Obstacles to future viability?</a:t>
            </a:r>
          </a:p>
          <a:p>
            <a:pPr lvl="1"/>
            <a:r>
              <a:rPr lang="en-US" dirty="0"/>
              <a:t>As we continue to evolve from definition and advocacy of observing strategies to </a:t>
            </a:r>
            <a:r>
              <a:rPr lang="en-US" b="1" dirty="0"/>
              <a:t>implementation</a:t>
            </a:r>
            <a:r>
              <a:rPr lang="en-US" dirty="0"/>
              <a:t> of the constellations, agency resource commitments will likely grow and become ever more critical determinants for accomplishing VC objectives. Too soon to tell whether this will be an obstacle.  </a:t>
            </a:r>
            <a:endParaRPr lang="en-AU" dirty="0"/>
          </a:p>
          <a:p>
            <a:endParaRPr lang="en-AU" sz="24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dirty="0"/>
              <a:t>Sustainable Commitment</a:t>
            </a:r>
          </a:p>
        </p:txBody>
      </p:sp>
    </p:spTree>
    <p:extLst>
      <p:ext uri="{BB962C8B-B14F-4D97-AF65-F5344CB8AC3E}">
        <p14:creationId xmlns:p14="http://schemas.microsoft.com/office/powerpoint/2010/main" val="11691409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r>
              <a:rPr lang="en-AU" sz="1600" dirty="0"/>
              <a:t>VC/WG synergies that exist or should exist</a:t>
            </a:r>
          </a:p>
          <a:p>
            <a:pPr lvl="1"/>
            <a:r>
              <a:rPr lang="en-AU" sz="1600" dirty="0"/>
              <a:t>Existing synergies between AC-VC AQ activities and WGCV  </a:t>
            </a:r>
          </a:p>
          <a:p>
            <a:pPr lvl="2"/>
            <a:r>
              <a:rPr lang="en-AU" sz="1400" dirty="0"/>
              <a:t>WGCV providing input to the writing team associated with deliverable VC-3</a:t>
            </a:r>
          </a:p>
          <a:p>
            <a:pPr lvl="2"/>
            <a:r>
              <a:rPr lang="en-AU" sz="1400" dirty="0"/>
              <a:t>1-2 WGCV ACSG members are also AC-VC members</a:t>
            </a:r>
          </a:p>
          <a:p>
            <a:pPr lvl="1"/>
            <a:r>
              <a:rPr lang="en-AU" sz="1600" dirty="0"/>
              <a:t>Existing synergies between AC-VC GHG activities and </a:t>
            </a:r>
            <a:r>
              <a:rPr lang="en-AU" sz="1600" dirty="0" err="1"/>
              <a:t>WGClimate</a:t>
            </a:r>
            <a:r>
              <a:rPr lang="en-AU" sz="1600" dirty="0"/>
              <a:t>  </a:t>
            </a:r>
          </a:p>
          <a:p>
            <a:pPr lvl="2"/>
            <a:r>
              <a:rPr lang="en-AU" sz="1400" dirty="0" err="1"/>
              <a:t>WGClimate</a:t>
            </a:r>
            <a:r>
              <a:rPr lang="en-AU" sz="1400" dirty="0"/>
              <a:t> gap analysis for essential climate variables (ECVs)</a:t>
            </a:r>
          </a:p>
          <a:p>
            <a:pPr lvl="2"/>
            <a:r>
              <a:rPr lang="en-AU" sz="1400" dirty="0"/>
              <a:t>Development of the IPCC GHG Guidebook</a:t>
            </a:r>
          </a:p>
          <a:p>
            <a:pPr lvl="1"/>
            <a:r>
              <a:rPr lang="en-AU" sz="1600" dirty="0"/>
              <a:t>Potential synergy between solar induced fluorescence (SIF) observations collected by GHG satellites and land carbon objectives of LSI-VC, GEOGLAM</a:t>
            </a:r>
            <a:endParaRPr lang="en-AU" sz="1800" dirty="0"/>
          </a:p>
          <a:p>
            <a:pPr lvl="1"/>
            <a:r>
              <a:rPr lang="en-AU" sz="1600" dirty="0"/>
              <a:t>Potential WGCV and WGISS synergies as we progress from architecture/ advocacy to implementation of AQ and GHG constellations</a:t>
            </a:r>
          </a:p>
          <a:p>
            <a:pPr>
              <a:spcBef>
                <a:spcPts val="1100"/>
              </a:spcBef>
              <a:buFont typeface="Arial" panose="020B0604020202020204" pitchFamily="34" charset="0"/>
              <a:buChar char="•"/>
            </a:pPr>
            <a:r>
              <a:rPr lang="en-AU" sz="1600" dirty="0"/>
              <a:t>Barriers to progress and suggestions for how to overcome them</a:t>
            </a:r>
          </a:p>
          <a:p>
            <a:pPr lvl="1"/>
            <a:r>
              <a:rPr lang="en-AU" sz="1600" dirty="0"/>
              <a:t>VCs and WGs tend to speak different languages and interact infrequently</a:t>
            </a:r>
          </a:p>
          <a:p>
            <a:pPr lvl="2"/>
            <a:r>
              <a:rPr lang="en-AU" sz="1400" dirty="0"/>
              <a:t>Beyond individual co-members, VC team has little awareness of WG capabilities that could be helpful to us, which makes it difficult to put a priority on interacting</a:t>
            </a:r>
          </a:p>
          <a:p>
            <a:pPr lvl="2"/>
            <a:r>
              <a:rPr lang="en-AU" sz="1400" dirty="0"/>
              <a:t>To non-members, WG activities often seem dense with terminology and process</a:t>
            </a:r>
          </a:p>
          <a:p>
            <a:pPr lvl="1"/>
            <a:r>
              <a:rPr lang="en-AU" sz="1600" dirty="0"/>
              <a:t>Consider dedicated liaison roles? However, additional agency support may be needed for the additional effort.</a:t>
            </a:r>
          </a:p>
          <a:p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dirty="0"/>
              <a:t>Synergies Among Teams</a:t>
            </a:r>
          </a:p>
        </p:txBody>
      </p:sp>
    </p:spTree>
    <p:extLst>
      <p:ext uri="{BB962C8B-B14F-4D97-AF65-F5344CB8AC3E}">
        <p14:creationId xmlns:p14="http://schemas.microsoft.com/office/powerpoint/2010/main" val="406997090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r>
              <a:rPr lang="en-AU" sz="1600" dirty="0"/>
              <a:t>Ongoing discussion: though the emergent AQ constellation is a success story, two measurement goals remain unmet and should be pursued by agencies</a:t>
            </a:r>
          </a:p>
          <a:p>
            <a:pPr lvl="1"/>
            <a:r>
              <a:rPr lang="en-AU" sz="1400" dirty="0"/>
              <a:t>Extending geostationary AQ observations to the southern hemisphere and in particular to the developing world</a:t>
            </a:r>
          </a:p>
          <a:p>
            <a:pPr lvl="1"/>
            <a:r>
              <a:rPr lang="en-AU" sz="1400" dirty="0"/>
              <a:t>Providing vertical profile measurements of carbon monoxide (CO) multiple times per day (relevant to goals of both the AQ and GHG constellations)</a:t>
            </a:r>
          </a:p>
          <a:p>
            <a:pPr>
              <a:spcBef>
                <a:spcPts val="1100"/>
              </a:spcBef>
            </a:pPr>
            <a:r>
              <a:rPr lang="en-AU" sz="1600" dirty="0"/>
              <a:t>Ongoing discussions regarding coordination structure for Carbon activities</a:t>
            </a:r>
          </a:p>
          <a:p>
            <a:pPr lvl="1"/>
            <a:r>
              <a:rPr lang="en-AU" sz="1400" dirty="0"/>
              <a:t>Current AC-VC activity leading GHG measurement architecture is sustainable</a:t>
            </a:r>
          </a:p>
          <a:p>
            <a:pPr>
              <a:spcBef>
                <a:spcPts val="1100"/>
              </a:spcBef>
            </a:pPr>
            <a:r>
              <a:rPr lang="en-AU" sz="1600" dirty="0"/>
              <a:t>Related new discussion item: Cal/Val supporting GHG measurements</a:t>
            </a:r>
          </a:p>
          <a:p>
            <a:pPr lvl="1"/>
            <a:r>
              <a:rPr lang="en-AU" sz="1400" dirty="0"/>
              <a:t>Calibration: </a:t>
            </a:r>
            <a:r>
              <a:rPr lang="en-US" sz="1400" dirty="0">
                <a:sym typeface="Avenir Roman"/>
              </a:rPr>
              <a:t>Two areas that would benefit from CEOS coordination</a:t>
            </a:r>
          </a:p>
          <a:p>
            <a:pPr lvl="2"/>
            <a:r>
              <a:rPr lang="en-AU" sz="1400" dirty="0"/>
              <a:t>Collection, analysis, quality control and dissemination of surface and in-atmosphere measurements collected at surface vicarious calibration sites</a:t>
            </a:r>
          </a:p>
          <a:p>
            <a:pPr lvl="2"/>
            <a:r>
              <a:rPr lang="en-AU" sz="1400" dirty="0"/>
              <a:t>Lunar and solar observation standard for tracking absolute radiometric performance</a:t>
            </a:r>
          </a:p>
          <a:p>
            <a:pPr lvl="1"/>
            <a:r>
              <a:rPr lang="en-AU" sz="1400" dirty="0"/>
              <a:t>Validation: CEOS should strongly encourage all of its member agencies to support and expand the TCCON network</a:t>
            </a:r>
          </a:p>
          <a:p>
            <a:pPr lvl="2"/>
            <a:r>
              <a:rPr lang="en-AU" sz="1400" dirty="0"/>
              <a:t>Current ~20 station TCCON network provides primary transfer standard for relating space based GHG measurements to the WMO in situ standard</a:t>
            </a:r>
          </a:p>
          <a:p>
            <a:pPr lvl="2"/>
            <a:r>
              <a:rPr lang="en-AU" sz="1400" dirty="0"/>
              <a:t>Of the CEOS agencies, only NASA and JAXA support TCCON, and together they support only a small fraction of the network. Not sustainable.</a:t>
            </a:r>
          </a:p>
          <a:p>
            <a:endParaRPr lang="en-AU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562600" cy="533400"/>
          </a:xfrm>
        </p:spPr>
        <p:txBody>
          <a:bodyPr/>
          <a:lstStyle/>
          <a:p>
            <a:r>
              <a:rPr lang="en-US" sz="2000" dirty="0"/>
              <a:t>Proactive Consideration of Plenary and SIT TWS deliverables and discussion items</a:t>
            </a:r>
          </a:p>
        </p:txBody>
      </p:sp>
    </p:spTree>
    <p:extLst>
      <p:ext uri="{BB962C8B-B14F-4D97-AF65-F5344CB8AC3E}">
        <p14:creationId xmlns:p14="http://schemas.microsoft.com/office/powerpoint/2010/main" val="5051360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10113</TotalTime>
  <Words>1045</Words>
  <Application>Microsoft Macintosh PowerPoint</Application>
  <PresentationFormat>On-screen Show (4:3)</PresentationFormat>
  <Paragraphs>96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.AppleSystemUIFont</vt:lpstr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Atmospheric Composition VC Report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Jay Al-Saadi</cp:lastModifiedBy>
  <cp:revision>279</cp:revision>
  <dcterms:modified xsi:type="dcterms:W3CDTF">2018-04-23T18:11:28Z</dcterms:modified>
</cp:coreProperties>
</file>