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68" r:id="rId3"/>
    <p:sldId id="266" r:id="rId4"/>
    <p:sldId id="263" r:id="rId5"/>
    <p:sldId id="261" r:id="rId6"/>
    <p:sldId id="264" r:id="rId7"/>
    <p:sldId id="269" r:id="rId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0" autoAdjust="0"/>
    <p:restoredTop sz="71322"/>
  </p:normalViewPr>
  <p:slideViewPr>
    <p:cSldViewPr>
      <p:cViewPr varScale="1">
        <p:scale>
          <a:sx n="60" d="100"/>
          <a:sy n="60" d="100"/>
        </p:scale>
        <p:origin x="466"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eos.org/document_management/Meetings/SIT/SIT-33/Agenda/2018%20CEOS%20SIT%20Strategic%20Direction%20Discussion%20Paper%20v1.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mailto:kerry.sawyer@noaa.gov" TargetMode="External"/><Relationship Id="rId5" Type="http://schemas.openxmlformats.org/officeDocument/2006/relationships/hyperlink" Target="mailto:george@symbioscomms.com" TargetMode="External"/><Relationship Id="rId4" Type="http://schemas.openxmlformats.org/officeDocument/2006/relationships/hyperlink" Target="http://ceos.org/meetings/sit-3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Slides 3 – 6: Background and Context</a:t>
            </a:r>
          </a:p>
          <a:p>
            <a:r>
              <a:rPr lang="en-US" dirty="0"/>
              <a:t>SIT-33 background reading, context, and process</a:t>
            </a:r>
          </a:p>
          <a:p>
            <a:r>
              <a:rPr lang="en-US" dirty="0"/>
              <a:t>Information only - remove these from your final PPT</a:t>
            </a:r>
          </a:p>
          <a:p>
            <a:endParaRPr lang="en-US" dirty="0"/>
          </a:p>
          <a:p>
            <a:pPr marL="0" indent="0">
              <a:buNone/>
            </a:pPr>
            <a:r>
              <a:rPr lang="en-US" b="1" dirty="0"/>
              <a:t>Slides 7 – 11: Content Requested</a:t>
            </a:r>
          </a:p>
          <a:p>
            <a:r>
              <a:rPr lang="en-US" dirty="0"/>
              <a:t>Specific content and inputs to provide</a:t>
            </a:r>
          </a:p>
          <a:p>
            <a:r>
              <a:rPr lang="en-US" dirty="0"/>
              <a:t>Provide </a:t>
            </a:r>
            <a:r>
              <a:rPr lang="en-US" b="1" i="1" dirty="0"/>
              <a:t>max total of five slides </a:t>
            </a:r>
            <a:r>
              <a:rPr lang="en-US" dirty="0"/>
              <a:t>to address these points in your final presentation</a:t>
            </a:r>
          </a:p>
          <a:p>
            <a:endParaRPr lang="en-US" dirty="0"/>
          </a:p>
          <a:p>
            <a:r>
              <a:rPr lang="en-US" dirty="0"/>
              <a:t>Background and Context</a:t>
            </a:r>
          </a:p>
          <a:p>
            <a:endParaRPr lang="en-US" dirty="0"/>
          </a:p>
          <a:p>
            <a:r>
              <a:rPr lang="en-US" dirty="0"/>
              <a:t>Please review and reference the </a:t>
            </a:r>
            <a:r>
              <a:rPr lang="en-AU" i="1" dirty="0"/>
              <a:t>STRATEGIC DIRECTIONS AND PARTNERSHIPS FOR CEOS DISCUSSION PAPER </a:t>
            </a:r>
            <a:r>
              <a:rPr lang="en-AU" dirty="0"/>
              <a:t>prepared by the NOAA SIT Chair Team (</a:t>
            </a:r>
            <a:r>
              <a:rPr lang="en-AU" dirty="0">
                <a:hlinkClick r:id="rId3"/>
              </a:rPr>
              <a:t>here</a:t>
            </a:r>
            <a:r>
              <a:rPr lang="en-AU" dirty="0"/>
              <a:t>)</a:t>
            </a:r>
          </a:p>
          <a:p>
            <a:r>
              <a:rPr lang="en-AU" dirty="0"/>
              <a:t>The unifying objective is establishing a clearer overall CEOS observing system assessment and desired observing strategies, which might serve as an input to CEOS Agency mission planning processes currently, or soon to be underway, for next generation Earth observing systems. </a:t>
            </a:r>
          </a:p>
          <a:p>
            <a:r>
              <a:rPr lang="en-AU" dirty="0"/>
              <a:t>Circulated with the SIT Agenda materials and available at </a:t>
            </a:r>
            <a:r>
              <a:rPr lang="en-AU" dirty="0">
                <a:hlinkClick r:id="rId4"/>
              </a:rPr>
              <a:t>ceos.org/meetings/sit-33</a:t>
            </a:r>
            <a:endParaRPr lang="en-AU" dirty="0"/>
          </a:p>
          <a:p>
            <a:endParaRPr lang="en-US" dirty="0"/>
          </a:p>
          <a:p>
            <a:r>
              <a:rPr lang="en-US" dirty="0"/>
              <a:t>SIT Chair Objectives</a:t>
            </a:r>
          </a:p>
          <a:p>
            <a:endParaRPr lang="en-US" dirty="0"/>
          </a:p>
          <a:p>
            <a:pPr marL="0" marR="0" lvl="0" indent="0" defTabSz="457200" eaLnBrk="1" fontAlgn="auto" latinLnBrk="0" hangingPunct="1">
              <a:lnSpc>
                <a:spcPct val="125000"/>
              </a:lnSpc>
              <a:spcBef>
                <a:spcPts val="0"/>
              </a:spcBef>
              <a:spcAft>
                <a:spcPts val="0"/>
              </a:spcAft>
              <a:buClrTx/>
              <a:buSzTx/>
              <a:buFontTx/>
              <a:buNone/>
              <a:tabLst/>
              <a:defRPr/>
            </a:pPr>
            <a:r>
              <a:rPr lang="en-AU" sz="2400" dirty="0"/>
              <a:t>Ensuring </a:t>
            </a:r>
            <a:r>
              <a:rPr lang="en-AU" sz="2400" b="1" i="1" dirty="0"/>
              <a:t>tangible outcomes </a:t>
            </a:r>
            <a:r>
              <a:rPr lang="en-AU" sz="2400" dirty="0"/>
              <a:t>from and </a:t>
            </a:r>
            <a:r>
              <a:rPr lang="en-AU" sz="2400" b="1" i="1" dirty="0"/>
              <a:t>sustainable commitment </a:t>
            </a:r>
            <a:r>
              <a:rPr lang="en-AU" sz="2400" dirty="0"/>
              <a:t>to our Virtual Constellations and Working Groups (VCs and WGs). NOAA will place emphasis on ensuring the necessary support is in place for our existing thematic teams to flourish and to deliver, and to provide </a:t>
            </a:r>
            <a:r>
              <a:rPr lang="en-AU" sz="2400" b="1" i="1" dirty="0"/>
              <a:t>productive opportunities for VC-VC and VC-WG interactions </a:t>
            </a:r>
            <a:r>
              <a:rPr lang="en-AU" sz="2400" dirty="0"/>
              <a:t>at SIT technical meetings and other ad hoc gatherings. NOAA SIT will bring attention of the VCs and WGs to the </a:t>
            </a:r>
            <a:r>
              <a:rPr lang="en-AU" sz="2400" b="1" i="1" dirty="0"/>
              <a:t>ongoing national EO program planning processes</a:t>
            </a:r>
            <a:r>
              <a:rPr lang="en-AU" sz="2400" dirty="0"/>
              <a:t>, including the Copernicus Next Generation planning, the US National Academies Earth Science Decadal Survey, NOAA’s space architecture studies, and Japan’s future EO frameworks, among others, and in </a:t>
            </a:r>
            <a:r>
              <a:rPr lang="en-AU" sz="2400" b="1" i="1" dirty="0"/>
              <a:t>support of CEOS commitments </a:t>
            </a:r>
            <a:r>
              <a:rPr lang="en-AU" sz="2400" dirty="0"/>
              <a:t>in relation to the </a:t>
            </a:r>
            <a:r>
              <a:rPr lang="en-AU" sz="2400" b="1" i="1" dirty="0"/>
              <a:t>ECV inventory </a:t>
            </a:r>
            <a:r>
              <a:rPr lang="en-AU" sz="2400" dirty="0"/>
              <a:t>and </a:t>
            </a:r>
            <a:r>
              <a:rPr lang="en-AU" sz="2400" b="1" i="1" dirty="0"/>
              <a:t>Sustainable Development Goals</a:t>
            </a:r>
            <a:r>
              <a:rPr lang="en-AU" sz="2400" dirty="0"/>
              <a:t>.</a:t>
            </a:r>
          </a:p>
          <a:p>
            <a:endParaRPr lang="en-US" dirty="0"/>
          </a:p>
          <a:p>
            <a:r>
              <a:rPr lang="en-US" dirty="0"/>
              <a:t>Presenter Submission Guidance:</a:t>
            </a:r>
          </a:p>
          <a:p>
            <a:endParaRPr lang="en-US" dirty="0"/>
          </a:p>
          <a:p>
            <a:pPr>
              <a:spcBef>
                <a:spcPts val="600"/>
              </a:spcBef>
              <a:spcAft>
                <a:spcPts val="600"/>
              </a:spcAft>
            </a:pPr>
            <a:r>
              <a:rPr lang="en-US" sz="1600" dirty="0"/>
              <a:t>Presenters should name their files using the following convention:</a:t>
            </a:r>
          </a:p>
          <a:p>
            <a:pPr lvl="1">
              <a:spcBef>
                <a:spcPts val="600"/>
              </a:spcBef>
              <a:spcAft>
                <a:spcPts val="600"/>
              </a:spcAft>
            </a:pPr>
            <a:r>
              <a:rPr lang="en-US" sz="1600" dirty="0"/>
              <a:t>AgendaItemNumber_LastName_Subject_Version.pptx </a:t>
            </a:r>
            <a:r>
              <a:rPr lang="en-US" sz="1600" i="1" dirty="0"/>
              <a:t>(e.g., 1.5_Holloway_Communications_v2.pptx)</a:t>
            </a:r>
          </a:p>
          <a:p>
            <a:pPr>
              <a:spcBef>
                <a:spcPts val="600"/>
              </a:spcBef>
              <a:spcAft>
                <a:spcPts val="600"/>
              </a:spcAft>
            </a:pPr>
            <a:r>
              <a:rPr lang="en-US" sz="1600" b="1" i="1" dirty="0"/>
              <a:t>Reporting to support discussion or decision is encouraged</a:t>
            </a:r>
            <a:r>
              <a:rPr lang="en-US" sz="1600" dirty="0"/>
              <a:t>, but historical context and detailed reporting should be provided as pre-meeting reading material or in background slides.</a:t>
            </a:r>
          </a:p>
          <a:p>
            <a:pPr>
              <a:spcBef>
                <a:spcPts val="600"/>
              </a:spcBef>
              <a:spcAft>
                <a:spcPts val="600"/>
              </a:spcAft>
            </a:pPr>
            <a:r>
              <a:rPr lang="en-US" sz="1600" dirty="0"/>
              <a:t>Materials should explicitly highlight the decisions, endorsements, outcomes, or actions you are seeking</a:t>
            </a:r>
          </a:p>
          <a:p>
            <a:pPr>
              <a:spcBef>
                <a:spcPts val="600"/>
              </a:spcBef>
              <a:spcAft>
                <a:spcPts val="600"/>
              </a:spcAft>
            </a:pPr>
            <a:r>
              <a:rPr lang="en-US" sz="1600" dirty="0"/>
              <a:t>Feel free to propose draft action text for consideration – it may be revised, but will help with the efficient preparation of the actions record.</a:t>
            </a:r>
          </a:p>
          <a:p>
            <a:pPr>
              <a:spcBef>
                <a:spcPts val="600"/>
              </a:spcBef>
              <a:spcAft>
                <a:spcPts val="600"/>
              </a:spcAft>
            </a:pPr>
            <a:r>
              <a:rPr lang="en-US" sz="1600" dirty="0"/>
              <a:t>Materials should be sent to </a:t>
            </a:r>
            <a:r>
              <a:rPr lang="en-US" sz="1600" dirty="0">
                <a:hlinkClick r:id="rId5"/>
              </a:rPr>
              <a:t>george@symbioscomms.com</a:t>
            </a:r>
            <a:r>
              <a:rPr lang="en-US" sz="1600" dirty="0"/>
              <a:t> and </a:t>
            </a:r>
            <a:r>
              <a:rPr lang="en-US" sz="1600" dirty="0">
                <a:hlinkClick r:id="rId6"/>
              </a:rPr>
              <a:t>kerry.sawyer@noaa.gov</a:t>
            </a:r>
            <a:r>
              <a:rPr lang="en-US" sz="1600" dirty="0"/>
              <a:t> </a:t>
            </a:r>
          </a:p>
          <a:p>
            <a:pPr lvl="1">
              <a:spcBef>
                <a:spcPts val="600"/>
              </a:spcBef>
              <a:spcAft>
                <a:spcPts val="600"/>
              </a:spcAft>
            </a:pPr>
            <a:r>
              <a:rPr lang="en-US" sz="1600" b="1" dirty="0"/>
              <a:t>Documents for endorsement: </a:t>
            </a:r>
            <a:r>
              <a:rPr lang="en-US" sz="1600" dirty="0"/>
              <a:t>no later than Tuesday April 10</a:t>
            </a:r>
            <a:r>
              <a:rPr lang="en-US" sz="1600" baseline="30000" dirty="0"/>
              <a:t>th</a:t>
            </a:r>
            <a:endParaRPr lang="en-US" sz="1600" dirty="0"/>
          </a:p>
          <a:p>
            <a:pPr lvl="1">
              <a:spcBef>
                <a:spcPts val="600"/>
              </a:spcBef>
              <a:spcAft>
                <a:spcPts val="600"/>
              </a:spcAft>
            </a:pPr>
            <a:r>
              <a:rPr lang="en-US" sz="1600" b="1" dirty="0"/>
              <a:t>Presentations: </a:t>
            </a:r>
            <a:r>
              <a:rPr lang="en-US" sz="1600" dirty="0"/>
              <a:t>no later than </a:t>
            </a:r>
            <a:r>
              <a:rPr lang="en-AU" sz="1600" dirty="0"/>
              <a:t>Monday April 16</a:t>
            </a:r>
            <a:r>
              <a:rPr lang="en-AU" sz="1600" baseline="30000" dirty="0"/>
              <a:t>th</a:t>
            </a: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2400" b="0" i="0" u="none" strike="noStrike" baseline="0" dirty="0">
              <a:solidFill>
                <a:srgbClr val="002569"/>
              </a:solidFill>
              <a:latin typeface="Helvetica" pitchFamily="2" charset="0"/>
            </a:endParaRPr>
          </a:p>
          <a:p>
            <a:pPr rtl="0">
              <a:buSzPts val="2000"/>
              <a:buFont typeface="Courier New" panose="02070309020205020404" pitchFamily="49" charset="0"/>
              <a:buChar char="o"/>
            </a:pPr>
            <a:r>
              <a:rPr lang="en-US" sz="2400" b="0" i="0" u="none" strike="noStrike" baseline="0" dirty="0">
                <a:solidFill>
                  <a:srgbClr val="002569"/>
                </a:solidFill>
                <a:latin typeface="Helvetica" pitchFamily="2" charset="0"/>
              </a:rPr>
              <a:t>Linkages to CEOS Work Plan (e.g. action numbers), open SIT and Plenary actions</a:t>
            </a:r>
          </a:p>
          <a:p>
            <a:pPr lvl="1" rtl="0">
              <a:buSzPts val="2000"/>
              <a:buFont typeface="Wingdings" pitchFamily="2" charset="2"/>
              <a:buChar char="§"/>
            </a:pPr>
            <a:r>
              <a:rPr lang="en-US" sz="2400" b="0" i="0" u="none" strike="noStrike" baseline="0" dirty="0">
                <a:solidFill>
                  <a:srgbClr val="002569"/>
                </a:solidFill>
                <a:latin typeface="Helvetica" pitchFamily="2" charset="0"/>
              </a:rPr>
              <a:t>Indication of required decisions and discussion points</a:t>
            </a:r>
          </a:p>
          <a:p>
            <a:pPr rtl="0">
              <a:buSzPts val="2000"/>
              <a:buFont typeface="Courier New" panose="02070309020205020404" pitchFamily="49" charset="0"/>
              <a:buChar char="o"/>
            </a:pPr>
            <a:r>
              <a:rPr lang="en-US" sz="2400" b="0" i="0" u="none" strike="noStrike" baseline="0" dirty="0">
                <a:solidFill>
                  <a:srgbClr val="002569"/>
                </a:solidFill>
                <a:latin typeface="Helvetica" pitchFamily="2" charset="0"/>
              </a:rPr>
              <a:t>Team Achievements and Planned Outcomes </a:t>
            </a:r>
            <a:r>
              <a:rPr lang="en-US" sz="2400" b="0" i="1" u="none" strike="noStrike" baseline="0" dirty="0">
                <a:solidFill>
                  <a:srgbClr val="002569"/>
                </a:solidFill>
                <a:latin typeface="Helvetica" pitchFamily="2" charset="0"/>
              </a:rPr>
              <a:t>[See slide 9]</a:t>
            </a:r>
            <a:endParaRPr lang="en-US" sz="2400" b="0" i="0" u="none" strike="noStrike" baseline="0" dirty="0">
              <a:solidFill>
                <a:srgbClr val="002569"/>
              </a:solidFill>
              <a:latin typeface="Helvetica" pitchFamily="2" charset="0"/>
            </a:endParaRPr>
          </a:p>
          <a:p>
            <a:pPr rtl="0">
              <a:buSzPts val="2000"/>
              <a:buFont typeface="Courier New" panose="02070309020205020404" pitchFamily="49" charset="0"/>
              <a:buChar char="o"/>
            </a:pPr>
            <a:r>
              <a:rPr lang="en-US" sz="2400" b="0" i="0" u="none" strike="noStrike" baseline="0" dirty="0">
                <a:solidFill>
                  <a:srgbClr val="002569"/>
                </a:solidFill>
                <a:latin typeface="Helvetica" pitchFamily="2" charset="0"/>
              </a:rPr>
              <a:t>Synergies amongst teams (e.g. VC-VC, VC-WG, WG-VC, WG-WG, other) </a:t>
            </a:r>
            <a:r>
              <a:rPr lang="en-US" sz="2400" b="0" i="1" u="none" strike="noStrike" baseline="0" dirty="0">
                <a:solidFill>
                  <a:srgbClr val="002569"/>
                </a:solidFill>
                <a:latin typeface="Helvetica" pitchFamily="2" charset="0"/>
              </a:rPr>
              <a:t>[See slide 10]</a:t>
            </a:r>
            <a:endParaRPr lang="en-US" sz="2400" b="0" i="0" u="none" strike="noStrike" baseline="0" dirty="0">
              <a:solidFill>
                <a:srgbClr val="002569"/>
              </a:solidFill>
              <a:latin typeface="Helvetica" pitchFamily="2" charset="0"/>
            </a:endParaRPr>
          </a:p>
          <a:p>
            <a:pPr rtl="0">
              <a:buSzPts val="2000"/>
              <a:buFont typeface="Courier New" panose="02070309020205020404" pitchFamily="49" charset="0"/>
              <a:buChar char="o"/>
            </a:pPr>
            <a:r>
              <a:rPr lang="en-US" sz="2400" b="0" i="0" u="none" strike="noStrike" baseline="0" dirty="0">
                <a:solidFill>
                  <a:srgbClr val="002569"/>
                </a:solidFill>
                <a:latin typeface="Helvetica" pitchFamily="2" charset="0"/>
              </a:rPr>
              <a:t>Sustainable commitment </a:t>
            </a:r>
            <a:r>
              <a:rPr lang="en-US" sz="2400" b="0" i="1" u="none" strike="noStrike" baseline="0" dirty="0">
                <a:solidFill>
                  <a:srgbClr val="002569"/>
                </a:solidFill>
                <a:latin typeface="Helvetica" pitchFamily="2" charset="0"/>
              </a:rPr>
              <a:t>[See slide 11]</a:t>
            </a:r>
          </a:p>
          <a:p>
            <a:pPr rtl="0">
              <a:buSzPts val="2000"/>
              <a:buFont typeface="Courier New" panose="02070309020205020404" pitchFamily="49" charset="0"/>
              <a:buChar char="o"/>
            </a:pPr>
            <a:r>
              <a:rPr lang="en-AU" sz="2400" b="0" i="0" u="none" strike="noStrike" baseline="0" dirty="0">
                <a:solidFill>
                  <a:srgbClr val="002569"/>
                </a:solidFill>
                <a:latin typeface="Helvetica" pitchFamily="2" charset="0"/>
              </a:rPr>
              <a:t>Proactive Consideration of Plenary and SIT TWS deliverables and discussion items</a:t>
            </a:r>
          </a:p>
          <a:p>
            <a:endParaRPr lang="en-US" dirty="0"/>
          </a:p>
        </p:txBody>
      </p:sp>
    </p:spTree>
    <p:extLst>
      <p:ext uri="{BB962C8B-B14F-4D97-AF65-F5344CB8AC3E}">
        <p14:creationId xmlns:p14="http://schemas.microsoft.com/office/powerpoint/2010/main" val="358187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clarity on the team contribution to the global observing architecture and national planning purposes, please summarise major past achievements and planned future outputs, especially in terms of:</a:t>
            </a:r>
          </a:p>
          <a:p>
            <a:pPr lvl="1"/>
            <a:r>
              <a:rPr lang="en-US" dirty="0"/>
              <a:t>S</a:t>
            </a:r>
            <a:r>
              <a:rPr lang="en-AU" dirty="0"/>
              <a:t>pecific datasets, products, or standards</a:t>
            </a:r>
          </a:p>
          <a:p>
            <a:pPr lvl="1"/>
            <a:r>
              <a:rPr lang="en-AU" dirty="0"/>
              <a:t>ECVs</a:t>
            </a:r>
          </a:p>
          <a:p>
            <a:pPr lvl="1"/>
            <a:r>
              <a:rPr lang="en-AU" dirty="0"/>
              <a:t>Architecture studies</a:t>
            </a:r>
          </a:p>
          <a:p>
            <a:pPr lvl="1"/>
            <a:r>
              <a:rPr lang="en-AU" dirty="0"/>
              <a:t>Gap analyses / advocacy</a:t>
            </a:r>
          </a:p>
          <a:p>
            <a:pPr lvl="1"/>
            <a:endParaRPr lang="en-AU" dirty="0"/>
          </a:p>
          <a:p>
            <a:r>
              <a:rPr lang="en-AU" dirty="0"/>
              <a:t>And comment on the availability of these to contribute to future coordination efforts by CEOS or mission planning activities of its agencies</a:t>
            </a:r>
          </a:p>
          <a:p>
            <a:endParaRPr lang="en-AU" dirty="0"/>
          </a:p>
          <a:p>
            <a:r>
              <a:rPr lang="en-AU" dirty="0"/>
              <a:t>Identify items that can be followed-up in the next year (red)</a:t>
            </a:r>
          </a:p>
          <a:p>
            <a:endParaRPr lang="en-US" dirty="0"/>
          </a:p>
        </p:txBody>
      </p:sp>
    </p:spTree>
    <p:extLst>
      <p:ext uri="{BB962C8B-B14F-4D97-AF65-F5344CB8AC3E}">
        <p14:creationId xmlns:p14="http://schemas.microsoft.com/office/powerpoint/2010/main" val="393324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your team, please identify </a:t>
            </a:r>
            <a:r>
              <a:rPr lang="en-AU" b="1" i="1" dirty="0"/>
              <a:t>synergies</a:t>
            </a:r>
            <a:r>
              <a:rPr lang="en-AU" dirty="0"/>
              <a:t> that exist, or should exist, </a:t>
            </a:r>
            <a:r>
              <a:rPr lang="en-AU" b="1" i="1" dirty="0"/>
              <a:t>between the VCs and the WGs </a:t>
            </a:r>
            <a:r>
              <a:rPr lang="en-AU" dirty="0"/>
              <a:t>to support the broader CEOS objectives</a:t>
            </a:r>
          </a:p>
          <a:p>
            <a:endParaRPr lang="en-AU" dirty="0"/>
          </a:p>
          <a:p>
            <a:pPr lvl="1">
              <a:buFont typeface=".AppleSystemUIFont" charset="-120"/>
              <a:buChar char="-"/>
            </a:pPr>
            <a:r>
              <a:rPr lang="en-AU" dirty="0"/>
              <a:t>including opportunities for the framework provided by WG activities to align with and support the thematic activities and aspirations of your VC or all VCs</a:t>
            </a:r>
          </a:p>
          <a:p>
            <a:pPr marL="457200" lvl="1" indent="0">
              <a:buNone/>
            </a:pPr>
            <a:endParaRPr lang="en-AU" dirty="0"/>
          </a:p>
          <a:p>
            <a:pPr>
              <a:buFont typeface="Arial" panose="020B0604020202020204" pitchFamily="34" charset="0"/>
              <a:buChar char="•"/>
            </a:pPr>
            <a:r>
              <a:rPr lang="en-AU" dirty="0"/>
              <a:t>Identify also any obstacles/barriers to progress and suggestions for how to overcome those obstacles/barriers. </a:t>
            </a:r>
          </a:p>
          <a:p>
            <a:pPr>
              <a:buFont typeface="Arial" panose="020B0604020202020204" pitchFamily="34" charset="0"/>
              <a:buChar char="•"/>
            </a:pPr>
            <a:endParaRPr lang="en-AU" dirty="0"/>
          </a:p>
          <a:p>
            <a:r>
              <a:rPr lang="en-US" sz="2400" b="0" i="0" dirty="0">
                <a:effectLst/>
                <a:latin typeface="+mn-lt"/>
                <a:ea typeface="+mn-ea"/>
                <a:cs typeface="+mn-cs"/>
                <a:sym typeface="Avenir Roman"/>
              </a:rPr>
              <a:t>On the questionnaire, OCR-VC responding as a group.</a:t>
            </a:r>
            <a:endParaRPr lang="en-AU" dirty="0"/>
          </a:p>
          <a:p>
            <a:endParaRPr lang="en-US" dirty="0"/>
          </a:p>
        </p:txBody>
      </p:sp>
    </p:spTree>
    <p:extLst>
      <p:ext uri="{BB962C8B-B14F-4D97-AF65-F5344CB8AC3E}">
        <p14:creationId xmlns:p14="http://schemas.microsoft.com/office/powerpoint/2010/main" val="10785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Identify the active agencies in your team and whether this implies a viable team for your objectives</a:t>
            </a:r>
          </a:p>
          <a:p>
            <a:r>
              <a:rPr lang="en-AU" dirty="0"/>
              <a:t>How frequently does your team physically meet?</a:t>
            </a:r>
          </a:p>
          <a:p>
            <a:r>
              <a:rPr lang="en-AU" dirty="0"/>
              <a:t>Are their any obstacles to the future viability of your team meeting its objectives?</a:t>
            </a:r>
          </a:p>
          <a:p>
            <a:r>
              <a:rPr lang="en-US" dirty="0"/>
              <a:t>A full and frank understanding of the status and outlook for each group will help CEOS understanding of their potential contribution to the observing strategy</a:t>
            </a:r>
            <a:endParaRPr lang="en-AU" dirty="0"/>
          </a:p>
          <a:p>
            <a:endParaRPr lang="en-US" dirty="0"/>
          </a:p>
          <a:p>
            <a:r>
              <a:rPr lang="en-US" dirty="0"/>
              <a:t>Comment:  </a:t>
            </a:r>
            <a:r>
              <a:rPr lang="en-US" sz="2400" b="0" i="0" dirty="0">
                <a:effectLst/>
                <a:latin typeface="+mn-lt"/>
                <a:ea typeface="+mn-ea"/>
                <a:cs typeface="+mn-cs"/>
                <a:sym typeface="Avenir Roman"/>
              </a:rPr>
              <a:t>Coordination of satellite formation (e.g. A-train) can also be advantageous for atmospheric correction, requiring coordination across disciplines (e.g. VC of different fields).</a:t>
            </a:r>
            <a:endParaRPr lang="en-US" dirty="0"/>
          </a:p>
        </p:txBody>
      </p:sp>
    </p:spTree>
    <p:extLst>
      <p:ext uri="{BB962C8B-B14F-4D97-AF65-F5344CB8AC3E}">
        <p14:creationId xmlns:p14="http://schemas.microsoft.com/office/powerpoint/2010/main" val="105657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3456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 24-25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04800" y="2514600"/>
            <a:ext cx="88392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400" dirty="0">
                <a:solidFill>
                  <a:srgbClr val="FFC000"/>
                </a:solidFill>
              </a:rPr>
              <a:t>Update on OCR-VC Activities &amp; Actions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r>
              <a:rPr lang="it-IT" i="1" dirty="0">
                <a:solidFill>
                  <a:srgbClr val="FFFFFF"/>
                </a:solidFill>
                <a:latin typeface="Arial Bold"/>
                <a:ea typeface="Arial Bold"/>
                <a:cs typeface="Arial Bold"/>
                <a:sym typeface="Arial Bold"/>
              </a:rPr>
              <a:t>Paul DiGiacomo (NOAA), Craig Donlon (ESA), Ewa Kwiatkowska (EUMETSAT)</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SIT-33</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and </a:t>
            </a:r>
            <a:r>
              <a:rPr dirty="0">
                <a:solidFill>
                  <a:srgbClr val="FFFFFF"/>
                </a:solidFill>
                <a:latin typeface="+mj-lt"/>
                <a:ea typeface="Arial Bold"/>
                <a:cs typeface="Arial Bold"/>
                <a:sym typeface="Arial Bold"/>
              </a:rPr>
              <a:t>Agenda Item </a:t>
            </a:r>
            <a:r>
              <a:rPr lang="en-US" dirty="0" smtClean="0">
                <a:solidFill>
                  <a:srgbClr val="FFFFFF"/>
                </a:solidFill>
                <a:latin typeface="+mj-lt"/>
                <a:ea typeface="Arial Bold"/>
                <a:cs typeface="Arial Bold"/>
                <a:sym typeface="Arial Bold"/>
              </a:rPr>
              <a:t>3.4</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Boulder, CO,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 – 25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7F35609-B81B-8744-8B15-A9184EC44040}"/>
              </a:ext>
            </a:extLst>
          </p:cNvPr>
          <p:cNvSpPr txBox="1"/>
          <p:nvPr/>
        </p:nvSpPr>
        <p:spPr>
          <a:xfrm>
            <a:off x="1981200" y="1524000"/>
            <a:ext cx="5324533"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rPr>
              <a:t>Ocean Color Radiometry-</a:t>
            </a:r>
          </a:p>
          <a:p>
            <a:pPr marL="0" marR="0" indent="0" algn="ctr"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rPr>
              <a:t>Virtual Constellation</a:t>
            </a:r>
          </a:p>
        </p:txBody>
      </p:sp>
    </p:spTree>
    <p:extLst>
      <p:ext uri="{BB962C8B-B14F-4D97-AF65-F5344CB8AC3E}">
        <p14:creationId xmlns:p14="http://schemas.microsoft.com/office/powerpoint/2010/main" val="16162010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a:extLst>
              <a:ext uri="{FF2B5EF4-FFF2-40B4-BE49-F238E27FC236}">
                <a16:creationId xmlns:a16="http://schemas.microsoft.com/office/drawing/2014/main" xmlns="" id="{6D6F17FA-1BC8-F743-B53A-7CAAF9EB3526}"/>
              </a:ext>
            </a:extLst>
          </p:cNvPr>
          <p:cNvSpPr>
            <a:spLocks noGrp="1"/>
          </p:cNvSpPr>
          <p:nvPr>
            <p:ph sz="quarter" idx="10"/>
          </p:nvPr>
        </p:nvSpPr>
        <p:spPr>
          <a:xfrm>
            <a:off x="0" y="1051560"/>
            <a:ext cx="9144000" cy="5673686"/>
          </a:xfrm>
        </p:spPr>
        <p:txBody>
          <a:bodyPr/>
          <a:lstStyle/>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pPr marL="0" marR="0" indent="0" algn="l" defTabSz="457200" rtl="0" fontAlgn="auto" latinLnBrk="1" hangingPunct="0">
              <a:lnSpc>
                <a:spcPct val="100000"/>
              </a:lnSpc>
              <a:spcBef>
                <a:spcPts val="0"/>
              </a:spcBef>
              <a:spcAft>
                <a:spcPts val="0"/>
              </a:spcAft>
              <a:buClrTx/>
              <a:buSzTx/>
              <a:buFontTx/>
              <a:buNone/>
              <a:tabLst/>
            </a:pPr>
            <a:endParaRPr lang="en-US" dirty="0"/>
          </a:p>
          <a:p>
            <a:r>
              <a:rPr lang="en-US" sz="1950" b="1" dirty="0" smtClean="0"/>
              <a:t>3.1</a:t>
            </a:r>
            <a:r>
              <a:rPr lang="en-US" sz="1950" dirty="0" smtClean="0"/>
              <a:t> </a:t>
            </a:r>
            <a:r>
              <a:rPr lang="en-US" sz="1950" dirty="0"/>
              <a:t>Climate Monitoring, Research and Services –  sample actions for </a:t>
            </a:r>
            <a:r>
              <a:rPr lang="en-US" sz="1950" dirty="0" smtClean="0"/>
              <a:t>OCR-VC</a:t>
            </a:r>
          </a:p>
          <a:p>
            <a:r>
              <a:rPr lang="en-US" sz="1950" b="1" dirty="0" smtClean="0"/>
              <a:t>3.2</a:t>
            </a:r>
            <a:r>
              <a:rPr lang="en-US" sz="1950" dirty="0" smtClean="0"/>
              <a:t> </a:t>
            </a:r>
            <a:r>
              <a:rPr lang="en-US" sz="1950" dirty="0"/>
              <a:t>Carbon Observations, Including Forested Regions – inclusion of aquatic?  IOCCG discussed “Aquatic Carbon From Space” special journal issue</a:t>
            </a:r>
          </a:p>
          <a:p>
            <a:r>
              <a:rPr lang="en-US" sz="1950" b="1" dirty="0" smtClean="0"/>
              <a:t>3.5</a:t>
            </a:r>
            <a:r>
              <a:rPr lang="en-US" sz="1950" dirty="0" smtClean="0"/>
              <a:t> </a:t>
            </a:r>
            <a:r>
              <a:rPr lang="en-US" sz="1950" dirty="0"/>
              <a:t>Strategy for Observations of Water from Space – OCR-VC includes open ocean, lakes, rivers, coasts, etc with different observational requirements</a:t>
            </a:r>
          </a:p>
          <a:p>
            <a:r>
              <a:rPr lang="en-US" sz="1950" b="1" dirty="0"/>
              <a:t>3.7</a:t>
            </a:r>
            <a:r>
              <a:rPr lang="en-US" sz="1950" dirty="0"/>
              <a:t> Plans for annual Summer Lecture Series in Villefranche-sur-Mer, </a:t>
            </a:r>
            <a:r>
              <a:rPr lang="en-US" sz="1950" dirty="0" smtClean="0"/>
              <a:t>France; </a:t>
            </a:r>
            <a:r>
              <a:rPr lang="en-US" sz="1950" dirty="0"/>
              <a:t>Ocean Colour online primer; discussions </a:t>
            </a:r>
            <a:r>
              <a:rPr lang="en-US" sz="1950" dirty="0" smtClean="0"/>
              <a:t>on Copernicus </a:t>
            </a:r>
            <a:r>
              <a:rPr lang="en-US" sz="1950" dirty="0"/>
              <a:t>training Asia/Africa</a:t>
            </a:r>
          </a:p>
          <a:p>
            <a:r>
              <a:rPr lang="en-US" sz="1950" b="1" dirty="0"/>
              <a:t>3.10</a:t>
            </a:r>
            <a:r>
              <a:rPr lang="en-US" sz="1950" dirty="0"/>
              <a:t> </a:t>
            </a:r>
            <a:r>
              <a:rPr lang="en-US" sz="1950" dirty="0" smtClean="0"/>
              <a:t>Outreach – EOV update </a:t>
            </a:r>
            <a:r>
              <a:rPr lang="en-US" sz="1950" dirty="0"/>
              <a:t>provided to GOOS mid-March 2018</a:t>
            </a:r>
          </a:p>
          <a:p>
            <a:endParaRPr lang="en-US" dirty="0"/>
          </a:p>
        </p:txBody>
      </p:sp>
      <p:sp>
        <p:nvSpPr>
          <p:cNvPr id="4" name="Content Placeholder 3">
            <a:extLst>
              <a:ext uri="{FF2B5EF4-FFF2-40B4-BE49-F238E27FC236}">
                <a16:creationId xmlns:a16="http://schemas.microsoft.com/office/drawing/2014/main" xmlns="" id="{C631139E-C6E7-3145-89C0-2E1C06280205}"/>
              </a:ext>
            </a:extLst>
          </p:cNvPr>
          <p:cNvSpPr>
            <a:spLocks noGrp="1"/>
          </p:cNvSpPr>
          <p:nvPr>
            <p:ph sz="quarter" idx="11"/>
          </p:nvPr>
        </p:nvSpPr>
        <p:spPr/>
        <p:txBody>
          <a:bodyPr/>
          <a:lstStyle/>
          <a:p>
            <a:pPr algn="ctr"/>
            <a:r>
              <a:rPr lang="en-US" dirty="0"/>
              <a:t>CEOS Work Plan - Linkages</a:t>
            </a:r>
          </a:p>
        </p:txBody>
      </p:sp>
      <p:graphicFrame>
        <p:nvGraphicFramePr>
          <p:cNvPr id="5" name="Table 4">
            <a:extLst>
              <a:ext uri="{FF2B5EF4-FFF2-40B4-BE49-F238E27FC236}">
                <a16:creationId xmlns:a16="http://schemas.microsoft.com/office/drawing/2014/main" xmlns="" id="{364FDC34-BC59-D34A-BF8F-08C3A7EF5536}"/>
              </a:ext>
            </a:extLst>
          </p:cNvPr>
          <p:cNvGraphicFramePr>
            <a:graphicFrameLocks noGrp="1"/>
          </p:cNvGraphicFramePr>
          <p:nvPr>
            <p:extLst>
              <p:ext uri="{D42A27DB-BD31-4B8C-83A1-F6EECF244321}">
                <p14:modId xmlns:p14="http://schemas.microsoft.com/office/powerpoint/2010/main" val="3905236037"/>
              </p:ext>
            </p:extLst>
          </p:nvPr>
        </p:nvGraphicFramePr>
        <p:xfrm>
          <a:off x="38100" y="1169277"/>
          <a:ext cx="9000505" cy="1125359"/>
        </p:xfrm>
        <a:graphic>
          <a:graphicData uri="http://schemas.openxmlformats.org/drawingml/2006/table">
            <a:tbl>
              <a:tblPr firstRow="1" firstCol="1" lastRow="1" lastCol="1" bandRow="1" bandCol="1">
                <a:tableStyleId>{5940675A-B579-460E-94D1-54222C63F5DA}</a:tableStyleId>
              </a:tblPr>
              <a:tblGrid>
                <a:gridCol w="2552482">
                  <a:extLst>
                    <a:ext uri="{9D8B030D-6E8A-4147-A177-3AD203B41FA5}">
                      <a16:colId xmlns:a16="http://schemas.microsoft.com/office/drawing/2014/main" xmlns="" val="2912805842"/>
                    </a:ext>
                  </a:extLst>
                </a:gridCol>
                <a:gridCol w="1091175">
                  <a:extLst>
                    <a:ext uri="{9D8B030D-6E8A-4147-A177-3AD203B41FA5}">
                      <a16:colId xmlns:a16="http://schemas.microsoft.com/office/drawing/2014/main" xmlns="" val="2554695513"/>
                    </a:ext>
                  </a:extLst>
                </a:gridCol>
                <a:gridCol w="4059938">
                  <a:extLst>
                    <a:ext uri="{9D8B030D-6E8A-4147-A177-3AD203B41FA5}">
                      <a16:colId xmlns:a16="http://schemas.microsoft.com/office/drawing/2014/main" xmlns="" val="897588622"/>
                    </a:ext>
                  </a:extLst>
                </a:gridCol>
                <a:gridCol w="1296910">
                  <a:extLst>
                    <a:ext uri="{9D8B030D-6E8A-4147-A177-3AD203B41FA5}">
                      <a16:colId xmlns:a16="http://schemas.microsoft.com/office/drawing/2014/main" xmlns="" val="1529246131"/>
                    </a:ext>
                  </a:extLst>
                </a:gridCol>
              </a:tblGrid>
              <a:tr h="143765">
                <a:tc gridSpan="4">
                  <a:txBody>
                    <a:bodyPr/>
                    <a:lstStyle/>
                    <a:p>
                      <a:pPr marL="64770" marR="0">
                        <a:lnSpc>
                          <a:spcPts val="1210"/>
                        </a:lnSpc>
                        <a:spcBef>
                          <a:spcPts val="0"/>
                        </a:spcBef>
                        <a:spcAft>
                          <a:spcPts val="0"/>
                        </a:spcAft>
                      </a:pPr>
                      <a:r>
                        <a:rPr lang="en-US" sz="1000" spc="-5" dirty="0">
                          <a:effectLst/>
                        </a:rPr>
                        <a:t>D</a:t>
                      </a:r>
                      <a:r>
                        <a:rPr lang="en-US" sz="1000" dirty="0">
                          <a:effectLst/>
                        </a:rPr>
                        <a:t>e</a:t>
                      </a:r>
                      <a:r>
                        <a:rPr lang="en-US" sz="1000" spc="-5" dirty="0">
                          <a:effectLst/>
                        </a:rPr>
                        <a:t>l</a:t>
                      </a:r>
                      <a:r>
                        <a:rPr lang="en-US" sz="1000" spc="5" dirty="0">
                          <a:effectLst/>
                        </a:rPr>
                        <a:t>i</a:t>
                      </a:r>
                      <a:r>
                        <a:rPr lang="en-US" sz="1000" spc="-5" dirty="0">
                          <a:effectLst/>
                        </a:rPr>
                        <a:t>v</a:t>
                      </a:r>
                      <a:r>
                        <a:rPr lang="en-US" sz="1000" dirty="0">
                          <a:effectLst/>
                        </a:rPr>
                        <a:t>e</a:t>
                      </a:r>
                      <a:r>
                        <a:rPr lang="en-US" sz="1000" spc="5" dirty="0">
                          <a:effectLst/>
                        </a:rPr>
                        <a:t>r</a:t>
                      </a:r>
                      <a:r>
                        <a:rPr lang="en-US" sz="1000" dirty="0">
                          <a:effectLst/>
                        </a:rPr>
                        <a:t>y</a:t>
                      </a:r>
                      <a:r>
                        <a:rPr lang="en-US" sz="1000" spc="-40" dirty="0">
                          <a:effectLst/>
                        </a:rPr>
                        <a:t> </a:t>
                      </a:r>
                      <a:r>
                        <a:rPr lang="en-US" sz="1000" spc="5" dirty="0">
                          <a:effectLst/>
                        </a:rPr>
                        <a:t>o</a:t>
                      </a:r>
                      <a:r>
                        <a:rPr lang="en-US" sz="1000" dirty="0">
                          <a:effectLst/>
                        </a:rPr>
                        <a:t>f</a:t>
                      </a:r>
                      <a:r>
                        <a:rPr lang="en-US" sz="1000" spc="-10" dirty="0">
                          <a:effectLst/>
                        </a:rPr>
                        <a:t> </a:t>
                      </a:r>
                      <a:r>
                        <a:rPr lang="en-US" sz="1000" dirty="0">
                          <a:effectLst/>
                        </a:rPr>
                        <a:t>a</a:t>
                      </a:r>
                      <a:r>
                        <a:rPr lang="en-US" sz="1000" spc="-5" dirty="0">
                          <a:effectLst/>
                        </a:rPr>
                        <a:t> </a:t>
                      </a:r>
                      <a:r>
                        <a:rPr lang="en-US" sz="1000" dirty="0">
                          <a:effectLst/>
                        </a:rPr>
                        <a:t>se</a:t>
                      </a:r>
                      <a:r>
                        <a:rPr lang="en-US" sz="1000" spc="5" dirty="0">
                          <a:effectLst/>
                        </a:rPr>
                        <a:t>con</a:t>
                      </a:r>
                      <a:r>
                        <a:rPr lang="en-US" sz="1000" dirty="0">
                          <a:effectLst/>
                        </a:rPr>
                        <a:t>d</a:t>
                      </a:r>
                      <a:r>
                        <a:rPr lang="en-US" sz="1000" spc="-25" dirty="0">
                          <a:effectLst/>
                        </a:rPr>
                        <a:t> </a:t>
                      </a:r>
                      <a:r>
                        <a:rPr lang="en-US" sz="1000" dirty="0">
                          <a:effectLst/>
                        </a:rPr>
                        <a:t>ite</a:t>
                      </a:r>
                      <a:r>
                        <a:rPr lang="en-US" sz="1000" spc="5" dirty="0">
                          <a:effectLst/>
                        </a:rPr>
                        <a:t>r</a:t>
                      </a:r>
                      <a:r>
                        <a:rPr lang="en-US" sz="1000" dirty="0">
                          <a:effectLst/>
                        </a:rPr>
                        <a:t>ation</a:t>
                      </a:r>
                      <a:r>
                        <a:rPr lang="en-US" sz="1000" spc="-30" dirty="0">
                          <a:effectLst/>
                        </a:rPr>
                        <a:t> </a:t>
                      </a:r>
                      <a:r>
                        <a:rPr lang="en-US" sz="1000" spc="5" dirty="0">
                          <a:effectLst/>
                        </a:rPr>
                        <a:t>o</a:t>
                      </a:r>
                      <a:r>
                        <a:rPr lang="en-US" sz="1000" dirty="0">
                          <a:effectLst/>
                        </a:rPr>
                        <a:t>f</a:t>
                      </a:r>
                      <a:r>
                        <a:rPr lang="en-US" sz="1000" spc="5" dirty="0">
                          <a:effectLst/>
                        </a:rPr>
                        <a:t> </a:t>
                      </a:r>
                      <a:r>
                        <a:rPr lang="en-US" sz="1000" dirty="0">
                          <a:effectLst/>
                        </a:rPr>
                        <a:t>t</a:t>
                      </a:r>
                      <a:r>
                        <a:rPr lang="en-US" sz="1000" spc="10" dirty="0">
                          <a:effectLst/>
                        </a:rPr>
                        <a:t>h</a:t>
                      </a:r>
                      <a:r>
                        <a:rPr lang="en-US" sz="1000" dirty="0">
                          <a:effectLst/>
                        </a:rPr>
                        <a:t>e</a:t>
                      </a:r>
                      <a:r>
                        <a:rPr lang="en-US" sz="1000" spc="-15" dirty="0">
                          <a:effectLst/>
                        </a:rPr>
                        <a:t> </a:t>
                      </a:r>
                      <a:r>
                        <a:rPr lang="en-US" sz="1000" spc="-5" dirty="0">
                          <a:effectLst/>
                        </a:rPr>
                        <a:t>E</a:t>
                      </a:r>
                      <a:r>
                        <a:rPr lang="en-US" sz="1000" dirty="0">
                          <a:effectLst/>
                        </a:rPr>
                        <a:t>sse</a:t>
                      </a:r>
                      <a:r>
                        <a:rPr lang="en-US" sz="1000" spc="5" dirty="0">
                          <a:effectLst/>
                        </a:rPr>
                        <a:t>n</a:t>
                      </a:r>
                      <a:r>
                        <a:rPr lang="en-US" sz="1000" dirty="0">
                          <a:effectLst/>
                        </a:rPr>
                        <a:t>tial</a:t>
                      </a:r>
                      <a:r>
                        <a:rPr lang="en-US" sz="1000" spc="-40" dirty="0">
                          <a:effectLst/>
                        </a:rPr>
                        <a:t> </a:t>
                      </a:r>
                      <a:r>
                        <a:rPr lang="en-US" sz="1000" spc="5" dirty="0">
                          <a:effectLst/>
                        </a:rPr>
                        <a:t>Cl</a:t>
                      </a:r>
                      <a:r>
                        <a:rPr lang="en-US" sz="1000" spc="-5" dirty="0">
                          <a:effectLst/>
                        </a:rPr>
                        <a:t>i</a:t>
                      </a:r>
                      <a:r>
                        <a:rPr lang="en-US" sz="1000" spc="5" dirty="0">
                          <a:effectLst/>
                        </a:rPr>
                        <a:t>m</a:t>
                      </a:r>
                      <a:r>
                        <a:rPr lang="en-US" sz="1000" dirty="0">
                          <a:effectLst/>
                        </a:rPr>
                        <a:t>ate</a:t>
                      </a:r>
                      <a:r>
                        <a:rPr lang="en-US" sz="1000" spc="-25" dirty="0">
                          <a:effectLst/>
                        </a:rPr>
                        <a:t> </a:t>
                      </a:r>
                      <a:r>
                        <a:rPr lang="en-US" sz="1000" dirty="0">
                          <a:effectLst/>
                        </a:rPr>
                        <a:t>Va</a:t>
                      </a:r>
                      <a:r>
                        <a:rPr lang="en-US" sz="1000" spc="10" dirty="0">
                          <a:effectLst/>
                        </a:rPr>
                        <a:t>r</a:t>
                      </a:r>
                      <a:r>
                        <a:rPr lang="en-US" sz="1000" spc="5" dirty="0">
                          <a:effectLst/>
                        </a:rPr>
                        <a:t>i</a:t>
                      </a:r>
                      <a:r>
                        <a:rPr lang="en-US" sz="1000" dirty="0">
                          <a:effectLst/>
                        </a:rPr>
                        <a:t>a</a:t>
                      </a:r>
                      <a:r>
                        <a:rPr lang="en-US" sz="1000" spc="5" dirty="0">
                          <a:effectLst/>
                        </a:rPr>
                        <a:t>b</a:t>
                      </a:r>
                      <a:r>
                        <a:rPr lang="en-US" sz="1000" spc="-5" dirty="0">
                          <a:effectLst/>
                        </a:rPr>
                        <a:t>l</a:t>
                      </a:r>
                      <a:r>
                        <a:rPr lang="en-US" sz="1000" dirty="0">
                          <a:effectLst/>
                        </a:rPr>
                        <a:t>e</a:t>
                      </a:r>
                      <a:r>
                        <a:rPr lang="en-US" sz="1000" spc="-35" dirty="0">
                          <a:effectLst/>
                        </a:rPr>
                        <a:t> </a:t>
                      </a:r>
                      <a:r>
                        <a:rPr lang="en-US" sz="1000" spc="15" dirty="0">
                          <a:effectLst/>
                        </a:rPr>
                        <a:t>I</a:t>
                      </a:r>
                      <a:r>
                        <a:rPr lang="en-US" sz="1000" spc="5" dirty="0">
                          <a:effectLst/>
                        </a:rPr>
                        <a:t>n</a:t>
                      </a:r>
                      <a:r>
                        <a:rPr lang="en-US" sz="1000" spc="-5" dirty="0">
                          <a:effectLst/>
                        </a:rPr>
                        <a:t>v</a:t>
                      </a:r>
                      <a:r>
                        <a:rPr lang="en-US" sz="1000" dirty="0">
                          <a:effectLst/>
                        </a:rPr>
                        <a:t>e</a:t>
                      </a:r>
                      <a:r>
                        <a:rPr lang="en-US" sz="1000" spc="5" dirty="0">
                          <a:effectLst/>
                        </a:rPr>
                        <a:t>n</a:t>
                      </a:r>
                      <a:r>
                        <a:rPr lang="en-US" sz="1000" dirty="0">
                          <a:effectLst/>
                        </a:rPr>
                        <a:t>t</a:t>
                      </a:r>
                      <a:r>
                        <a:rPr lang="en-US" sz="1000" spc="5" dirty="0">
                          <a:effectLst/>
                        </a:rPr>
                        <a:t>or</a:t>
                      </a:r>
                      <a:r>
                        <a:rPr lang="en-US" sz="1000" dirty="0">
                          <a:effectLst/>
                        </a:rPr>
                        <a:t>y</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9116739"/>
                  </a:ext>
                </a:extLst>
              </a:tr>
              <a:tr h="972959">
                <a:tc>
                  <a:txBody>
                    <a:bodyPr/>
                    <a:lstStyle/>
                    <a:p>
                      <a:pPr marL="64770" marR="0">
                        <a:lnSpc>
                          <a:spcPts val="1210"/>
                        </a:lnSpc>
                        <a:spcBef>
                          <a:spcPts val="0"/>
                        </a:spcBef>
                        <a:spcAft>
                          <a:spcPts val="0"/>
                        </a:spcAft>
                      </a:pPr>
                      <a:r>
                        <a:rPr lang="en-US" sz="1000" dirty="0">
                          <a:effectLst/>
                        </a:rPr>
                        <a:t>C</a:t>
                      </a:r>
                      <a:r>
                        <a:rPr lang="en-US" sz="1000" spc="5" dirty="0">
                          <a:effectLst/>
                        </a:rPr>
                        <a:t>M</a:t>
                      </a:r>
                      <a:r>
                        <a:rPr lang="en-US" sz="1000" dirty="0">
                          <a:effectLst/>
                        </a:rPr>
                        <a:t>RS</a:t>
                      </a:r>
                      <a:r>
                        <a:rPr lang="en-US" sz="1000" spc="-5" dirty="0">
                          <a:effectLst/>
                        </a:rPr>
                        <a:t>-</a:t>
                      </a:r>
                      <a:r>
                        <a:rPr lang="en-US" sz="1000" dirty="0">
                          <a:effectLst/>
                        </a:rPr>
                        <a:t>15:</a:t>
                      </a:r>
                      <a:r>
                        <a:rPr lang="en-US" sz="1000" spc="-25" dirty="0">
                          <a:effectLst/>
                        </a:rPr>
                        <a:t> </a:t>
                      </a:r>
                      <a:r>
                        <a:rPr lang="en-US" sz="1000" dirty="0">
                          <a:effectLst/>
                        </a:rPr>
                        <a:t>Cycle 2 Gap analysis</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4770" marR="0">
                        <a:lnSpc>
                          <a:spcPts val="1210"/>
                        </a:lnSpc>
                        <a:spcBef>
                          <a:spcPts val="0"/>
                        </a:spcBef>
                        <a:spcAft>
                          <a:spcPts val="0"/>
                        </a:spcAft>
                      </a:pPr>
                      <a:r>
                        <a:rPr lang="en-US" sz="1000" dirty="0">
                          <a:effectLst/>
                        </a:rPr>
                        <a:t>Q2</a:t>
                      </a:r>
                      <a:r>
                        <a:rPr lang="en-US" sz="1000" spc="-10" dirty="0">
                          <a:effectLst/>
                        </a:rPr>
                        <a:t> </a:t>
                      </a:r>
                      <a:r>
                        <a:rPr lang="en-US" sz="1000" dirty="0">
                          <a:effectLst/>
                        </a:rPr>
                        <a:t>2018</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4770" marR="0">
                        <a:lnSpc>
                          <a:spcPts val="1210"/>
                        </a:lnSpc>
                        <a:spcBef>
                          <a:spcPts val="0"/>
                        </a:spcBef>
                        <a:spcAft>
                          <a:spcPts val="0"/>
                        </a:spcAft>
                      </a:pPr>
                      <a:r>
                        <a:rPr lang="en-US" sz="1000" dirty="0">
                          <a:effectLst/>
                        </a:rPr>
                        <a:t>S</a:t>
                      </a:r>
                      <a:r>
                        <a:rPr lang="en-US" sz="1000" spc="-5" dirty="0">
                          <a:effectLst/>
                        </a:rPr>
                        <a:t>e</a:t>
                      </a:r>
                      <a:r>
                        <a:rPr lang="en-US" sz="1000" spc="5" dirty="0">
                          <a:effectLst/>
                        </a:rPr>
                        <a:t>v</a:t>
                      </a:r>
                      <a:r>
                        <a:rPr lang="en-US" sz="1000" spc="-5" dirty="0">
                          <a:effectLst/>
                        </a:rPr>
                        <a:t>e</a:t>
                      </a:r>
                      <a:r>
                        <a:rPr lang="en-US" sz="1000" dirty="0">
                          <a:effectLst/>
                        </a:rPr>
                        <a:t>ral</a:t>
                      </a:r>
                      <a:r>
                        <a:rPr lang="en-US" sz="1000" spc="-30" dirty="0">
                          <a:effectLst/>
                        </a:rPr>
                        <a:t> </a:t>
                      </a:r>
                      <a:r>
                        <a:rPr lang="en-US" sz="1000" spc="5" dirty="0">
                          <a:effectLst/>
                        </a:rPr>
                        <a:t>t</a:t>
                      </a:r>
                      <a:r>
                        <a:rPr lang="en-US" sz="1000" spc="-5" dirty="0">
                          <a:effectLst/>
                        </a:rPr>
                        <a:t>e</a:t>
                      </a:r>
                      <a:r>
                        <a:rPr lang="en-US" sz="1000" spc="15" dirty="0">
                          <a:effectLst/>
                        </a:rPr>
                        <a:t>a</a:t>
                      </a:r>
                      <a:r>
                        <a:rPr lang="en-US" sz="1000" spc="-5" dirty="0">
                          <a:effectLst/>
                        </a:rPr>
                        <a:t>m</a:t>
                      </a:r>
                      <a:r>
                        <a:rPr lang="en-US" sz="1000" dirty="0">
                          <a:effectLst/>
                        </a:rPr>
                        <a:t>s</a:t>
                      </a:r>
                      <a:r>
                        <a:rPr lang="en-US" sz="1000" spc="-15" dirty="0">
                          <a:effectLst/>
                        </a:rPr>
                        <a:t> </a:t>
                      </a:r>
                      <a:r>
                        <a:rPr lang="en-US" sz="1000" spc="-5" dirty="0">
                          <a:effectLst/>
                        </a:rPr>
                        <a:t>w</a:t>
                      </a:r>
                      <a:r>
                        <a:rPr lang="en-US" sz="1000" dirty="0">
                          <a:effectLst/>
                        </a:rPr>
                        <a:t>ill</a:t>
                      </a:r>
                      <a:r>
                        <a:rPr lang="en-US" sz="1000" spc="-15" dirty="0">
                          <a:effectLst/>
                        </a:rPr>
                        <a:t> </a:t>
                      </a:r>
                      <a:r>
                        <a:rPr lang="en-US" sz="1000" spc="5" dirty="0">
                          <a:effectLst/>
                        </a:rPr>
                        <a:t>p</a:t>
                      </a:r>
                      <a:r>
                        <a:rPr lang="en-US" sz="1000" spc="-5" dirty="0">
                          <a:effectLst/>
                        </a:rPr>
                        <a:t>e</a:t>
                      </a:r>
                      <a:r>
                        <a:rPr lang="en-US" sz="1000" spc="10" dirty="0">
                          <a:effectLst/>
                        </a:rPr>
                        <a:t>r</a:t>
                      </a:r>
                      <a:r>
                        <a:rPr lang="en-US" sz="1000" spc="-5" dirty="0">
                          <a:effectLst/>
                        </a:rPr>
                        <a:t>f</a:t>
                      </a:r>
                      <a:r>
                        <a:rPr lang="en-US" sz="1000" dirty="0">
                          <a:effectLst/>
                        </a:rPr>
                        <a:t>orm</a:t>
                      </a:r>
                      <a:r>
                        <a:rPr lang="en-US" sz="1000" spc="-40" dirty="0">
                          <a:effectLst/>
                        </a:rPr>
                        <a:t> </a:t>
                      </a:r>
                      <a:r>
                        <a:rPr lang="en-US" sz="1000" spc="5" dirty="0">
                          <a:effectLst/>
                        </a:rPr>
                        <a:t>t</a:t>
                      </a:r>
                      <a:r>
                        <a:rPr lang="en-US" sz="1000" spc="15" dirty="0">
                          <a:effectLst/>
                        </a:rPr>
                        <a:t>h</a:t>
                      </a:r>
                      <a:r>
                        <a:rPr lang="en-US" sz="1000" dirty="0">
                          <a:effectLst/>
                        </a:rPr>
                        <a:t>e</a:t>
                      </a:r>
                      <a:r>
                        <a:rPr lang="en-US" sz="1000" spc="-20" dirty="0">
                          <a:effectLst/>
                        </a:rPr>
                        <a:t> </a:t>
                      </a:r>
                      <a:r>
                        <a:rPr lang="en-US" sz="1000" dirty="0">
                          <a:effectLst/>
                        </a:rPr>
                        <a:t>c</a:t>
                      </a:r>
                      <a:r>
                        <a:rPr lang="en-US" sz="1000" spc="5" dirty="0">
                          <a:effectLst/>
                        </a:rPr>
                        <a:t>y</a:t>
                      </a:r>
                      <a:r>
                        <a:rPr lang="en-US" sz="1000" dirty="0">
                          <a:effectLst/>
                        </a:rPr>
                        <a:t>cle</a:t>
                      </a:r>
                      <a:r>
                        <a:rPr lang="en-US" sz="1000" spc="-25" dirty="0">
                          <a:effectLst/>
                        </a:rPr>
                        <a:t> </a:t>
                      </a:r>
                      <a:r>
                        <a:rPr lang="en-US" sz="1000" dirty="0">
                          <a:effectLst/>
                        </a:rPr>
                        <a:t>2 gap</a:t>
                      </a:r>
                      <a:endParaRPr lang="en-US" sz="1100" dirty="0">
                        <a:effectLst/>
                      </a:endParaRPr>
                    </a:p>
                    <a:p>
                      <a:pPr marL="64770" marR="166370">
                        <a:lnSpc>
                          <a:spcPct val="115000"/>
                        </a:lnSpc>
                        <a:spcBef>
                          <a:spcPts val="0"/>
                        </a:spcBef>
                        <a:spcAft>
                          <a:spcPts val="0"/>
                        </a:spcAft>
                      </a:pPr>
                      <a:r>
                        <a:rPr lang="en-US" sz="1000" dirty="0">
                          <a:effectLst/>
                        </a:rPr>
                        <a:t>a</a:t>
                      </a:r>
                      <a:r>
                        <a:rPr lang="en-US" sz="1000" spc="5" dirty="0">
                          <a:effectLst/>
                        </a:rPr>
                        <a:t>n</a:t>
                      </a:r>
                      <a:r>
                        <a:rPr lang="en-US" sz="1000" dirty="0">
                          <a:effectLst/>
                        </a:rPr>
                        <a:t>al</a:t>
                      </a:r>
                      <a:r>
                        <a:rPr lang="en-US" sz="1000" spc="5" dirty="0">
                          <a:effectLst/>
                        </a:rPr>
                        <a:t>y</a:t>
                      </a:r>
                      <a:r>
                        <a:rPr lang="en-US" sz="1000" spc="-5" dirty="0">
                          <a:effectLst/>
                        </a:rPr>
                        <a:t>s</a:t>
                      </a:r>
                      <a:r>
                        <a:rPr lang="en-US" sz="1000" dirty="0">
                          <a:effectLst/>
                        </a:rPr>
                        <a:t>is</a:t>
                      </a:r>
                      <a:r>
                        <a:rPr lang="en-US" sz="1000" spc="-35" dirty="0">
                          <a:effectLst/>
                        </a:rPr>
                        <a:t> </a:t>
                      </a:r>
                      <a:r>
                        <a:rPr lang="en-US" sz="1000" dirty="0">
                          <a:effectLst/>
                        </a:rPr>
                        <a:t>in</a:t>
                      </a:r>
                      <a:r>
                        <a:rPr lang="en-US" sz="1000" spc="-5" dirty="0">
                          <a:effectLst/>
                        </a:rPr>
                        <a:t> </a:t>
                      </a:r>
                      <a:r>
                        <a:rPr lang="en-US" sz="1000" spc="5" dirty="0">
                          <a:effectLst/>
                        </a:rPr>
                        <a:t>p</a:t>
                      </a:r>
                      <a:r>
                        <a:rPr lang="en-US" sz="1000" dirty="0">
                          <a:effectLst/>
                        </a:rPr>
                        <a:t>arallel,</a:t>
                      </a:r>
                      <a:r>
                        <a:rPr lang="en-US" sz="1000" spc="-30" dirty="0">
                          <a:effectLst/>
                        </a:rPr>
                        <a:t> </a:t>
                      </a:r>
                      <a:r>
                        <a:rPr lang="en-US" sz="1000" spc="-5" dirty="0">
                          <a:effectLst/>
                        </a:rPr>
                        <a:t>w</a:t>
                      </a:r>
                      <a:r>
                        <a:rPr lang="en-US" sz="1000" dirty="0">
                          <a:effectLst/>
                        </a:rPr>
                        <a:t>ith</a:t>
                      </a:r>
                      <a:r>
                        <a:rPr lang="en-US" sz="1000" spc="-15" dirty="0">
                          <a:effectLst/>
                        </a:rPr>
                        <a:t> </a:t>
                      </a:r>
                      <a:r>
                        <a:rPr lang="en-US" sz="1000" spc="5" dirty="0">
                          <a:effectLst/>
                        </a:rPr>
                        <a:t>th</a:t>
                      </a:r>
                      <a:r>
                        <a:rPr lang="en-US" sz="1000" dirty="0">
                          <a:effectLst/>
                        </a:rPr>
                        <a:t>e</a:t>
                      </a:r>
                      <a:r>
                        <a:rPr lang="en-US" sz="1000" spc="-20" dirty="0">
                          <a:effectLst/>
                        </a:rPr>
                        <a:t> </a:t>
                      </a:r>
                      <a:r>
                        <a:rPr lang="en-US" sz="1000" spc="10" dirty="0">
                          <a:effectLst/>
                        </a:rPr>
                        <a:t>w</a:t>
                      </a:r>
                      <a:r>
                        <a:rPr lang="en-US" sz="1000" dirty="0">
                          <a:effectLst/>
                        </a:rPr>
                        <a:t>ork</a:t>
                      </a:r>
                      <a:r>
                        <a:rPr lang="en-US" sz="1000" spc="-20" dirty="0">
                          <a:effectLst/>
                        </a:rPr>
                        <a:t> </a:t>
                      </a:r>
                      <a:r>
                        <a:rPr lang="en-US" sz="1000" spc="5" dirty="0">
                          <a:effectLst/>
                        </a:rPr>
                        <a:t>o</a:t>
                      </a:r>
                      <a:r>
                        <a:rPr lang="en-US" sz="1000" dirty="0">
                          <a:effectLst/>
                        </a:rPr>
                        <a:t>rga</a:t>
                      </a:r>
                      <a:r>
                        <a:rPr lang="en-US" sz="1000" spc="5" dirty="0">
                          <a:effectLst/>
                        </a:rPr>
                        <a:t>n</a:t>
                      </a:r>
                      <a:r>
                        <a:rPr lang="en-US" sz="1000" dirty="0">
                          <a:effectLst/>
                        </a:rPr>
                        <a:t>ized</a:t>
                      </a:r>
                      <a:r>
                        <a:rPr lang="en-US" sz="1000" spc="-35" dirty="0">
                          <a:effectLst/>
                        </a:rPr>
                        <a:t> </a:t>
                      </a:r>
                      <a:r>
                        <a:rPr lang="en-US" sz="1000" spc="5" dirty="0">
                          <a:effectLst/>
                        </a:rPr>
                        <a:t>b</a:t>
                      </a:r>
                      <a:r>
                        <a:rPr lang="en-US" sz="1000" dirty="0">
                          <a:effectLst/>
                        </a:rPr>
                        <a:t>y t</a:t>
                      </a:r>
                      <a:r>
                        <a:rPr lang="en-US" sz="1000" spc="5" dirty="0">
                          <a:effectLst/>
                        </a:rPr>
                        <a:t>h</a:t>
                      </a:r>
                      <a:r>
                        <a:rPr lang="en-US" sz="1000" spc="-5" dirty="0">
                          <a:effectLst/>
                        </a:rPr>
                        <a:t>em</a:t>
                      </a:r>
                      <a:r>
                        <a:rPr lang="en-US" sz="1000" dirty="0">
                          <a:effectLst/>
                        </a:rPr>
                        <a:t>a</a:t>
                      </a:r>
                      <a:r>
                        <a:rPr lang="en-US" sz="1000" spc="5" dirty="0">
                          <a:effectLst/>
                        </a:rPr>
                        <a:t>t</a:t>
                      </a:r>
                      <a:r>
                        <a:rPr lang="en-US" sz="1000" dirty="0">
                          <a:effectLst/>
                        </a:rPr>
                        <a:t>ic</a:t>
                      </a:r>
                      <a:r>
                        <a:rPr lang="en-US" sz="1000" spc="-35" dirty="0">
                          <a:effectLst/>
                        </a:rPr>
                        <a:t> </a:t>
                      </a:r>
                      <a:r>
                        <a:rPr lang="en-US" sz="1000" dirty="0">
                          <a:effectLst/>
                        </a:rPr>
                        <a:t>ar</a:t>
                      </a:r>
                      <a:r>
                        <a:rPr lang="en-US" sz="1000" spc="-5" dirty="0">
                          <a:effectLst/>
                        </a:rPr>
                        <a:t>e</a:t>
                      </a:r>
                      <a:r>
                        <a:rPr lang="en-US" sz="1000" dirty="0">
                          <a:effectLst/>
                        </a:rPr>
                        <a:t>a.</a:t>
                      </a:r>
                      <a:r>
                        <a:rPr lang="en-US" sz="1000" spc="-5" dirty="0">
                          <a:effectLst/>
                        </a:rPr>
                        <a:t> T</a:t>
                      </a:r>
                      <a:r>
                        <a:rPr lang="en-US" sz="1000" dirty="0">
                          <a:effectLst/>
                        </a:rPr>
                        <a:t>o</a:t>
                      </a:r>
                      <a:r>
                        <a:rPr lang="en-US" sz="1000" spc="-10" dirty="0">
                          <a:effectLst/>
                        </a:rPr>
                        <a:t> </a:t>
                      </a:r>
                      <a:r>
                        <a:rPr lang="en-US" sz="1000" dirty="0">
                          <a:effectLst/>
                        </a:rPr>
                        <a:t>e</a:t>
                      </a:r>
                      <a:r>
                        <a:rPr lang="en-US" sz="1000" spc="5" dirty="0">
                          <a:effectLst/>
                        </a:rPr>
                        <a:t>n</a:t>
                      </a:r>
                      <a:r>
                        <a:rPr lang="en-US" sz="1000" spc="-5" dirty="0">
                          <a:effectLst/>
                        </a:rPr>
                        <a:t>s</a:t>
                      </a:r>
                      <a:r>
                        <a:rPr lang="en-US" sz="1000" spc="5" dirty="0">
                          <a:effectLst/>
                        </a:rPr>
                        <a:t>u</a:t>
                      </a:r>
                      <a:r>
                        <a:rPr lang="en-US" sz="1000" spc="10" dirty="0">
                          <a:effectLst/>
                        </a:rPr>
                        <a:t>r</a:t>
                      </a:r>
                      <a:r>
                        <a:rPr lang="en-US" sz="1000" dirty="0">
                          <a:effectLst/>
                        </a:rPr>
                        <a:t>e</a:t>
                      </a:r>
                      <a:r>
                        <a:rPr lang="en-US" sz="1000" spc="-35" dirty="0">
                          <a:effectLst/>
                        </a:rPr>
                        <a:t> </a:t>
                      </a:r>
                      <a:r>
                        <a:rPr lang="en-US" sz="1000" dirty="0">
                          <a:effectLst/>
                        </a:rPr>
                        <a:t>c</a:t>
                      </a:r>
                      <a:r>
                        <a:rPr lang="en-US" sz="1000" spc="5" dirty="0">
                          <a:effectLst/>
                        </a:rPr>
                        <a:t>ons</a:t>
                      </a:r>
                      <a:r>
                        <a:rPr lang="en-US" sz="1000" dirty="0">
                          <a:effectLst/>
                        </a:rPr>
                        <a:t>i</a:t>
                      </a:r>
                      <a:r>
                        <a:rPr lang="en-US" sz="1000" spc="-5" dirty="0">
                          <a:effectLst/>
                        </a:rPr>
                        <a:t>s</a:t>
                      </a:r>
                      <a:r>
                        <a:rPr lang="en-US" sz="1000" dirty="0">
                          <a:effectLst/>
                        </a:rPr>
                        <a:t>tency</a:t>
                      </a:r>
                      <a:r>
                        <a:rPr lang="en-US" sz="1000" spc="-40" dirty="0">
                          <a:effectLst/>
                        </a:rPr>
                        <a:t> </a:t>
                      </a:r>
                      <a:r>
                        <a:rPr lang="en-US" sz="1000" spc="5" dirty="0">
                          <a:effectLst/>
                        </a:rPr>
                        <a:t>o</a:t>
                      </a:r>
                      <a:r>
                        <a:rPr lang="en-US" sz="1000" dirty="0">
                          <a:effectLst/>
                        </a:rPr>
                        <a:t>f a</a:t>
                      </a:r>
                      <a:r>
                        <a:rPr lang="en-US" sz="1000" spc="5" dirty="0">
                          <a:effectLst/>
                        </a:rPr>
                        <a:t>pp</a:t>
                      </a:r>
                      <a:r>
                        <a:rPr lang="en-US" sz="1000" dirty="0">
                          <a:effectLst/>
                        </a:rPr>
                        <a:t>r</a:t>
                      </a:r>
                      <a:r>
                        <a:rPr lang="en-US" sz="1000" spc="5" dirty="0">
                          <a:effectLst/>
                        </a:rPr>
                        <a:t>o</a:t>
                      </a:r>
                      <a:r>
                        <a:rPr lang="en-US" sz="1000" dirty="0">
                          <a:effectLst/>
                        </a:rPr>
                        <a:t>ach</a:t>
                      </a:r>
                      <a:r>
                        <a:rPr lang="en-US" sz="1000" spc="-35" dirty="0">
                          <a:effectLst/>
                        </a:rPr>
                        <a:t> </a:t>
                      </a:r>
                      <a:r>
                        <a:rPr lang="en-US" sz="1000" spc="5" dirty="0">
                          <a:effectLst/>
                        </a:rPr>
                        <a:t>a</a:t>
                      </a:r>
                      <a:r>
                        <a:rPr lang="en-US" sz="1000" dirty="0">
                          <a:effectLst/>
                        </a:rPr>
                        <a:t>cro</a:t>
                      </a:r>
                      <a:r>
                        <a:rPr lang="en-US" sz="1000" spc="-5" dirty="0">
                          <a:effectLst/>
                        </a:rPr>
                        <a:t>s</a:t>
                      </a:r>
                      <a:r>
                        <a:rPr lang="en-US" sz="1000" dirty="0">
                          <a:effectLst/>
                        </a:rPr>
                        <a:t>s</a:t>
                      </a:r>
                      <a:r>
                        <a:rPr lang="en-US" sz="1000" spc="-30" dirty="0">
                          <a:effectLst/>
                        </a:rPr>
                        <a:t> </a:t>
                      </a:r>
                      <a:r>
                        <a:rPr lang="en-US" sz="1000" spc="5" dirty="0">
                          <a:effectLst/>
                        </a:rPr>
                        <a:t>th</a:t>
                      </a:r>
                      <a:r>
                        <a:rPr lang="en-US" sz="1000" dirty="0">
                          <a:effectLst/>
                        </a:rPr>
                        <a:t>e</a:t>
                      </a:r>
                      <a:r>
                        <a:rPr lang="en-US" sz="1000" spc="-20" dirty="0">
                          <a:effectLst/>
                        </a:rPr>
                        <a:t> </a:t>
                      </a:r>
                      <a:r>
                        <a:rPr lang="en-US" sz="1000" dirty="0">
                          <a:effectLst/>
                        </a:rPr>
                        <a:t>full</a:t>
                      </a:r>
                      <a:r>
                        <a:rPr lang="en-US" sz="1000" spc="-15" dirty="0">
                          <a:effectLst/>
                        </a:rPr>
                        <a:t> </a:t>
                      </a:r>
                      <a:r>
                        <a:rPr lang="en-US" sz="1000" dirty="0">
                          <a:effectLst/>
                        </a:rPr>
                        <a:t>i</a:t>
                      </a:r>
                      <a:r>
                        <a:rPr lang="en-US" sz="1000" spc="5" dirty="0">
                          <a:effectLst/>
                        </a:rPr>
                        <a:t>nv</a:t>
                      </a:r>
                      <a:r>
                        <a:rPr lang="en-US" sz="1000" spc="-5" dirty="0">
                          <a:effectLst/>
                        </a:rPr>
                        <a:t>e</a:t>
                      </a:r>
                      <a:r>
                        <a:rPr lang="en-US" sz="1000" spc="15" dirty="0">
                          <a:effectLst/>
                        </a:rPr>
                        <a:t>n</a:t>
                      </a:r>
                      <a:r>
                        <a:rPr lang="en-US" sz="1000" dirty="0">
                          <a:effectLst/>
                        </a:rPr>
                        <a:t>t</a:t>
                      </a:r>
                      <a:r>
                        <a:rPr lang="en-US" sz="1000" spc="5" dirty="0">
                          <a:effectLst/>
                        </a:rPr>
                        <a:t>o</a:t>
                      </a:r>
                      <a:r>
                        <a:rPr lang="en-US" sz="1000" dirty="0">
                          <a:effectLst/>
                        </a:rPr>
                        <a:t>r</a:t>
                      </a:r>
                      <a:r>
                        <a:rPr lang="en-US" sz="1000" spc="5" dirty="0">
                          <a:effectLst/>
                        </a:rPr>
                        <a:t>y</a:t>
                      </a:r>
                      <a:r>
                        <a:rPr lang="en-US" sz="1000" dirty="0">
                          <a:effectLst/>
                        </a:rPr>
                        <a:t>,</a:t>
                      </a:r>
                      <a:r>
                        <a:rPr lang="en-US" sz="1000" spc="-40" dirty="0">
                          <a:effectLst/>
                        </a:rPr>
                        <a:t> </a:t>
                      </a:r>
                      <a:r>
                        <a:rPr lang="en-US" sz="1000" spc="5" dirty="0">
                          <a:effectLst/>
                        </a:rPr>
                        <a:t>th</a:t>
                      </a:r>
                      <a:r>
                        <a:rPr lang="en-US" sz="1000" dirty="0">
                          <a:effectLst/>
                        </a:rPr>
                        <a:t>e</a:t>
                      </a:r>
                      <a:r>
                        <a:rPr lang="en-US" sz="1000" spc="-20" dirty="0">
                          <a:effectLst/>
                        </a:rPr>
                        <a:t> </a:t>
                      </a:r>
                      <a:r>
                        <a:rPr lang="en-US" sz="1000" dirty="0">
                          <a:effectLst/>
                        </a:rPr>
                        <a:t>g</a:t>
                      </a:r>
                      <a:r>
                        <a:rPr lang="en-US" sz="1000" spc="5" dirty="0">
                          <a:effectLst/>
                        </a:rPr>
                        <a:t>a</a:t>
                      </a:r>
                      <a:r>
                        <a:rPr lang="en-US" sz="1000" dirty="0">
                          <a:effectLst/>
                        </a:rPr>
                        <a:t>p a</a:t>
                      </a:r>
                      <a:r>
                        <a:rPr lang="en-US" sz="1000" spc="5" dirty="0">
                          <a:effectLst/>
                        </a:rPr>
                        <a:t>n</a:t>
                      </a:r>
                      <a:r>
                        <a:rPr lang="en-US" sz="1000" dirty="0">
                          <a:effectLst/>
                        </a:rPr>
                        <a:t>al</a:t>
                      </a:r>
                      <a:r>
                        <a:rPr lang="en-US" sz="1000" spc="5" dirty="0">
                          <a:effectLst/>
                        </a:rPr>
                        <a:t>y</a:t>
                      </a:r>
                      <a:r>
                        <a:rPr lang="en-US" sz="1000" spc="-5" dirty="0">
                          <a:effectLst/>
                        </a:rPr>
                        <a:t>s</a:t>
                      </a:r>
                      <a:r>
                        <a:rPr lang="en-US" sz="1000" dirty="0">
                          <a:effectLst/>
                        </a:rPr>
                        <a:t>is</a:t>
                      </a:r>
                      <a:r>
                        <a:rPr lang="en-US" sz="1000" spc="-35" dirty="0">
                          <a:effectLst/>
                        </a:rPr>
                        <a:t> </a:t>
                      </a:r>
                      <a:r>
                        <a:rPr lang="en-US" sz="1000" dirty="0">
                          <a:effectLst/>
                        </a:rPr>
                        <a:t>work</a:t>
                      </a:r>
                      <a:r>
                        <a:rPr lang="en-US" sz="1000" spc="-15" dirty="0">
                          <a:effectLst/>
                        </a:rPr>
                        <a:t> </a:t>
                      </a:r>
                      <a:r>
                        <a:rPr lang="en-US" sz="1000" spc="5" dirty="0">
                          <a:effectLst/>
                        </a:rPr>
                        <a:t>o</a:t>
                      </a:r>
                      <a:r>
                        <a:rPr lang="en-US" sz="1000" dirty="0">
                          <a:effectLst/>
                        </a:rPr>
                        <a:t>f</a:t>
                      </a:r>
                      <a:r>
                        <a:rPr lang="en-US" sz="1000" spc="-15" dirty="0">
                          <a:effectLst/>
                        </a:rPr>
                        <a:t> </a:t>
                      </a:r>
                      <a:r>
                        <a:rPr lang="en-US" sz="1000" spc="5" dirty="0">
                          <a:effectLst/>
                        </a:rPr>
                        <a:t>th</a:t>
                      </a:r>
                      <a:r>
                        <a:rPr lang="en-US" sz="1000" dirty="0">
                          <a:effectLst/>
                        </a:rPr>
                        <a:t>e</a:t>
                      </a:r>
                      <a:r>
                        <a:rPr lang="en-US" sz="1000" spc="-20" dirty="0">
                          <a:effectLst/>
                        </a:rPr>
                        <a:t> </a:t>
                      </a:r>
                      <a:r>
                        <a:rPr lang="en-US" sz="1000" dirty="0">
                          <a:effectLst/>
                        </a:rPr>
                        <a:t>i</a:t>
                      </a:r>
                      <a:r>
                        <a:rPr lang="en-US" sz="1000" spc="5" dirty="0">
                          <a:effectLst/>
                        </a:rPr>
                        <a:t>nd</a:t>
                      </a:r>
                      <a:r>
                        <a:rPr lang="en-US" sz="1000" spc="10" dirty="0">
                          <a:effectLst/>
                        </a:rPr>
                        <a:t>i</a:t>
                      </a:r>
                      <a:r>
                        <a:rPr lang="en-US" sz="1000" spc="-5" dirty="0">
                          <a:effectLst/>
                        </a:rPr>
                        <a:t>v</a:t>
                      </a:r>
                      <a:r>
                        <a:rPr lang="en-US" sz="1000" dirty="0">
                          <a:effectLst/>
                        </a:rPr>
                        <a:t>i</a:t>
                      </a:r>
                      <a:r>
                        <a:rPr lang="en-US" sz="1000" spc="5" dirty="0">
                          <a:effectLst/>
                        </a:rPr>
                        <a:t>du</a:t>
                      </a:r>
                      <a:r>
                        <a:rPr lang="en-US" sz="1000" dirty="0">
                          <a:effectLst/>
                        </a:rPr>
                        <a:t>al</a:t>
                      </a:r>
                      <a:r>
                        <a:rPr lang="en-US" sz="1000" spc="-35" dirty="0">
                          <a:effectLst/>
                        </a:rPr>
                        <a:t> </a:t>
                      </a:r>
                      <a:r>
                        <a:rPr lang="en-US" sz="1000" dirty="0">
                          <a:effectLst/>
                        </a:rPr>
                        <a:t>teams</a:t>
                      </a:r>
                      <a:r>
                        <a:rPr lang="en-US" sz="1000" spc="-20" dirty="0">
                          <a:effectLst/>
                        </a:rPr>
                        <a:t> </a:t>
                      </a:r>
                      <a:r>
                        <a:rPr lang="en-US" sz="1000" spc="-5" dirty="0">
                          <a:effectLst/>
                        </a:rPr>
                        <a:t>w</a:t>
                      </a:r>
                      <a:r>
                        <a:rPr lang="en-US" sz="1000" dirty="0">
                          <a:effectLst/>
                        </a:rPr>
                        <a:t>ill</a:t>
                      </a:r>
                      <a:r>
                        <a:rPr lang="en-US" sz="1000" spc="5" dirty="0">
                          <a:effectLst/>
                        </a:rPr>
                        <a:t> b</a:t>
                      </a:r>
                      <a:r>
                        <a:rPr lang="en-US" sz="1000" dirty="0">
                          <a:effectLst/>
                        </a:rPr>
                        <a:t>e o</a:t>
                      </a:r>
                      <a:r>
                        <a:rPr lang="en-US" sz="1000" spc="-5" dirty="0">
                          <a:effectLst/>
                        </a:rPr>
                        <a:t>ve</a:t>
                      </a:r>
                      <a:r>
                        <a:rPr lang="en-US" sz="1000" spc="10" dirty="0">
                          <a:effectLst/>
                        </a:rPr>
                        <a:t>r</a:t>
                      </a:r>
                      <a:r>
                        <a:rPr lang="en-US" sz="1000" spc="-5" dirty="0">
                          <a:effectLst/>
                        </a:rPr>
                        <a:t>s</a:t>
                      </a:r>
                      <a:r>
                        <a:rPr lang="en-US" sz="1000" spc="5" dirty="0">
                          <a:effectLst/>
                        </a:rPr>
                        <a:t>e</a:t>
                      </a:r>
                      <a:r>
                        <a:rPr lang="en-US" sz="1000" spc="-5" dirty="0">
                          <a:effectLst/>
                        </a:rPr>
                        <a:t>e</a:t>
                      </a:r>
                      <a:r>
                        <a:rPr lang="en-US" sz="1000" spc="5" dirty="0">
                          <a:effectLst/>
                        </a:rPr>
                        <a:t>n</a:t>
                      </a:r>
                      <a:r>
                        <a:rPr lang="en-US" sz="1000" dirty="0">
                          <a:effectLst/>
                        </a:rPr>
                        <a:t>/coor</a:t>
                      </a:r>
                      <a:r>
                        <a:rPr lang="en-US" sz="1000" spc="5" dirty="0">
                          <a:effectLst/>
                        </a:rPr>
                        <a:t>d</a:t>
                      </a:r>
                      <a:r>
                        <a:rPr lang="en-US" sz="1000" dirty="0">
                          <a:effectLst/>
                        </a:rPr>
                        <a:t>i</a:t>
                      </a:r>
                      <a:r>
                        <a:rPr lang="en-US" sz="1000" spc="5" dirty="0">
                          <a:effectLst/>
                        </a:rPr>
                        <a:t>n</a:t>
                      </a:r>
                      <a:r>
                        <a:rPr lang="en-US" sz="1000" dirty="0">
                          <a:effectLst/>
                        </a:rPr>
                        <a:t>a</a:t>
                      </a:r>
                      <a:r>
                        <a:rPr lang="en-US" sz="1000" spc="5" dirty="0">
                          <a:effectLst/>
                        </a:rPr>
                        <a:t>t</a:t>
                      </a:r>
                      <a:r>
                        <a:rPr lang="en-US" sz="1000" spc="-5" dirty="0">
                          <a:effectLst/>
                        </a:rPr>
                        <a:t>e</a:t>
                      </a:r>
                      <a:r>
                        <a:rPr lang="en-US" sz="1000" dirty="0">
                          <a:effectLst/>
                        </a:rPr>
                        <a:t>d</a:t>
                      </a:r>
                      <a:r>
                        <a:rPr lang="en-US" sz="1000" spc="-85" dirty="0">
                          <a:effectLst/>
                        </a:rPr>
                        <a:t> </a:t>
                      </a:r>
                      <a:r>
                        <a:rPr lang="en-US" sz="1000" spc="5" dirty="0">
                          <a:effectLst/>
                        </a:rPr>
                        <a:t>b</a:t>
                      </a:r>
                      <a:r>
                        <a:rPr lang="en-US" sz="1000" dirty="0">
                          <a:effectLst/>
                        </a:rPr>
                        <a:t>y</a:t>
                      </a:r>
                      <a:r>
                        <a:rPr lang="en-US" sz="1000" spc="-5" dirty="0">
                          <a:effectLst/>
                        </a:rPr>
                        <a:t> </a:t>
                      </a:r>
                      <a:r>
                        <a:rPr lang="en-US" sz="1000" dirty="0">
                          <a:effectLst/>
                        </a:rPr>
                        <a:t>the WGClimate Chair team.</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3500" marR="0">
                        <a:lnSpc>
                          <a:spcPts val="1210"/>
                        </a:lnSpc>
                        <a:spcBef>
                          <a:spcPts val="0"/>
                        </a:spcBef>
                        <a:spcAft>
                          <a:spcPts val="0"/>
                        </a:spcAft>
                      </a:pPr>
                      <a:r>
                        <a:rPr lang="en-US" sz="1000" dirty="0">
                          <a:effectLst/>
                        </a:rPr>
                        <a:t>WG</a:t>
                      </a:r>
                      <a:r>
                        <a:rPr lang="en-US" sz="1000" spc="-5" dirty="0">
                          <a:effectLst/>
                        </a:rPr>
                        <a:t>C</a:t>
                      </a:r>
                      <a:r>
                        <a:rPr lang="en-US" sz="1000" dirty="0">
                          <a:effectLst/>
                        </a:rPr>
                        <a:t>l</a:t>
                      </a:r>
                      <a:r>
                        <a:rPr lang="en-US" sz="1000" spc="10" dirty="0">
                          <a:effectLst/>
                        </a:rPr>
                        <a:t>i</a:t>
                      </a:r>
                      <a:r>
                        <a:rPr lang="en-US" sz="1000" spc="-5" dirty="0">
                          <a:effectLst/>
                        </a:rPr>
                        <a:t>m</a:t>
                      </a:r>
                      <a:r>
                        <a:rPr lang="en-US" sz="1000" dirty="0">
                          <a:effectLst/>
                        </a:rPr>
                        <a:t>a</a:t>
                      </a:r>
                      <a:r>
                        <a:rPr lang="en-US" sz="1000" spc="5" dirty="0">
                          <a:effectLst/>
                        </a:rPr>
                        <a:t>t</a:t>
                      </a:r>
                      <a:r>
                        <a:rPr lang="en-US" sz="1000" dirty="0">
                          <a:effectLst/>
                        </a:rPr>
                        <a:t>e</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extLst>
                  <a:ext uri="{0D108BD9-81ED-4DB2-BD59-A6C34878D82A}">
                    <a16:rowId xmlns:a16="http://schemas.microsoft.com/office/drawing/2014/main" xmlns="" val="29306863"/>
                  </a:ext>
                </a:extLst>
              </a:tr>
            </a:tbl>
          </a:graphicData>
        </a:graphic>
      </p:graphicFrame>
      <p:graphicFrame>
        <p:nvGraphicFramePr>
          <p:cNvPr id="6" name="Table 5">
            <a:extLst>
              <a:ext uri="{FF2B5EF4-FFF2-40B4-BE49-F238E27FC236}">
                <a16:creationId xmlns:a16="http://schemas.microsoft.com/office/drawing/2014/main" xmlns="" id="{5B3D74F9-C108-BC45-9F39-95BAC863BEFB}"/>
              </a:ext>
            </a:extLst>
          </p:cNvPr>
          <p:cNvGraphicFramePr>
            <a:graphicFrameLocks noGrp="1"/>
          </p:cNvGraphicFramePr>
          <p:nvPr>
            <p:extLst>
              <p:ext uri="{D42A27DB-BD31-4B8C-83A1-F6EECF244321}">
                <p14:modId xmlns:p14="http://schemas.microsoft.com/office/powerpoint/2010/main" val="329796679"/>
              </p:ext>
            </p:extLst>
          </p:nvPr>
        </p:nvGraphicFramePr>
        <p:xfrm>
          <a:off x="29192" y="2320913"/>
          <a:ext cx="9009413" cy="807720"/>
        </p:xfrm>
        <a:graphic>
          <a:graphicData uri="http://schemas.openxmlformats.org/drawingml/2006/table">
            <a:tbl>
              <a:tblPr firstRow="1" firstCol="1" lastRow="1" lastCol="1" bandRow="1" bandCol="1">
                <a:tableStyleId>{5940675A-B579-460E-94D1-54222C63F5DA}</a:tableStyleId>
              </a:tblPr>
              <a:tblGrid>
                <a:gridCol w="2555007">
                  <a:extLst>
                    <a:ext uri="{9D8B030D-6E8A-4147-A177-3AD203B41FA5}">
                      <a16:colId xmlns:a16="http://schemas.microsoft.com/office/drawing/2014/main" xmlns="" val="318167376"/>
                    </a:ext>
                  </a:extLst>
                </a:gridCol>
                <a:gridCol w="1092256">
                  <a:extLst>
                    <a:ext uri="{9D8B030D-6E8A-4147-A177-3AD203B41FA5}">
                      <a16:colId xmlns:a16="http://schemas.microsoft.com/office/drawing/2014/main" xmlns="" val="38413858"/>
                    </a:ext>
                  </a:extLst>
                </a:gridCol>
                <a:gridCol w="4063955">
                  <a:extLst>
                    <a:ext uri="{9D8B030D-6E8A-4147-A177-3AD203B41FA5}">
                      <a16:colId xmlns:a16="http://schemas.microsoft.com/office/drawing/2014/main" xmlns="" val="823668380"/>
                    </a:ext>
                  </a:extLst>
                </a:gridCol>
                <a:gridCol w="1298195">
                  <a:extLst>
                    <a:ext uri="{9D8B030D-6E8A-4147-A177-3AD203B41FA5}">
                      <a16:colId xmlns:a16="http://schemas.microsoft.com/office/drawing/2014/main" xmlns="" val="104893467"/>
                    </a:ext>
                  </a:extLst>
                </a:gridCol>
              </a:tblGrid>
              <a:tr h="118523">
                <a:tc gridSpan="4">
                  <a:txBody>
                    <a:bodyPr/>
                    <a:lstStyle/>
                    <a:p>
                      <a:pPr marL="64770" marR="0">
                        <a:lnSpc>
                          <a:spcPts val="1210"/>
                        </a:lnSpc>
                        <a:spcBef>
                          <a:spcPts val="0"/>
                        </a:spcBef>
                        <a:spcAft>
                          <a:spcPts val="0"/>
                        </a:spcAft>
                      </a:pPr>
                      <a:r>
                        <a:rPr lang="en-US" sz="1000" spc="-5" dirty="0">
                          <a:effectLst/>
                        </a:rPr>
                        <a:t>Annual d</a:t>
                      </a:r>
                      <a:r>
                        <a:rPr lang="en-US" sz="1000" dirty="0">
                          <a:effectLst/>
                        </a:rPr>
                        <a:t>e</a:t>
                      </a:r>
                      <a:r>
                        <a:rPr lang="en-US" sz="1000" spc="-5" dirty="0">
                          <a:effectLst/>
                        </a:rPr>
                        <a:t>l</a:t>
                      </a:r>
                      <a:r>
                        <a:rPr lang="en-US" sz="1000" spc="5" dirty="0">
                          <a:effectLst/>
                        </a:rPr>
                        <a:t>i</a:t>
                      </a:r>
                      <a:r>
                        <a:rPr lang="en-US" sz="1000" spc="-5" dirty="0">
                          <a:effectLst/>
                        </a:rPr>
                        <a:t>v</a:t>
                      </a:r>
                      <a:r>
                        <a:rPr lang="en-US" sz="1000" dirty="0">
                          <a:effectLst/>
                        </a:rPr>
                        <a:t>e</a:t>
                      </a:r>
                      <a:r>
                        <a:rPr lang="en-US" sz="1000" spc="5" dirty="0">
                          <a:effectLst/>
                        </a:rPr>
                        <a:t>r</a:t>
                      </a:r>
                      <a:r>
                        <a:rPr lang="en-US" sz="1000" dirty="0">
                          <a:effectLst/>
                        </a:rPr>
                        <a:t>y</a:t>
                      </a:r>
                      <a:r>
                        <a:rPr lang="en-US" sz="1000" spc="-40" dirty="0">
                          <a:effectLst/>
                        </a:rPr>
                        <a:t> </a:t>
                      </a:r>
                      <a:r>
                        <a:rPr lang="en-US" sz="1000" spc="5" dirty="0">
                          <a:effectLst/>
                        </a:rPr>
                        <a:t>o</a:t>
                      </a:r>
                      <a:r>
                        <a:rPr lang="en-US" sz="1000" dirty="0">
                          <a:effectLst/>
                        </a:rPr>
                        <a:t>f</a:t>
                      </a:r>
                      <a:r>
                        <a:rPr lang="en-US" sz="1000" spc="-10" dirty="0">
                          <a:effectLst/>
                        </a:rPr>
                        <a:t> </a:t>
                      </a:r>
                      <a:r>
                        <a:rPr lang="en-US" sz="1000" dirty="0">
                          <a:effectLst/>
                        </a:rPr>
                        <a:t>t</a:t>
                      </a:r>
                      <a:r>
                        <a:rPr lang="en-US" sz="1000" spc="10" dirty="0">
                          <a:effectLst/>
                        </a:rPr>
                        <a:t>h</a:t>
                      </a:r>
                      <a:r>
                        <a:rPr lang="en-US" sz="1000" dirty="0">
                          <a:effectLst/>
                        </a:rPr>
                        <a:t>e</a:t>
                      </a:r>
                      <a:r>
                        <a:rPr lang="en-US" sz="1000" spc="-15" dirty="0">
                          <a:effectLst/>
                        </a:rPr>
                        <a:t> </a:t>
                      </a:r>
                      <a:r>
                        <a:rPr lang="en-US" sz="1000" spc="-5" dirty="0">
                          <a:effectLst/>
                        </a:rPr>
                        <a:t>E</a:t>
                      </a:r>
                      <a:r>
                        <a:rPr lang="en-US" sz="1000" dirty="0">
                          <a:effectLst/>
                        </a:rPr>
                        <a:t>sse</a:t>
                      </a:r>
                      <a:r>
                        <a:rPr lang="en-US" sz="1000" spc="5" dirty="0">
                          <a:effectLst/>
                        </a:rPr>
                        <a:t>n</a:t>
                      </a:r>
                      <a:r>
                        <a:rPr lang="en-US" sz="1000" dirty="0">
                          <a:effectLst/>
                        </a:rPr>
                        <a:t>tial</a:t>
                      </a:r>
                      <a:r>
                        <a:rPr lang="en-US" sz="1000" spc="-40" dirty="0">
                          <a:effectLst/>
                        </a:rPr>
                        <a:t> </a:t>
                      </a:r>
                      <a:r>
                        <a:rPr lang="en-US" sz="1000" spc="15" dirty="0">
                          <a:effectLst/>
                        </a:rPr>
                        <a:t>C</a:t>
                      </a:r>
                      <a:r>
                        <a:rPr lang="en-US" sz="1000" spc="-5" dirty="0">
                          <a:effectLst/>
                        </a:rPr>
                        <a:t>li</a:t>
                      </a:r>
                      <a:r>
                        <a:rPr lang="en-US" sz="1000" spc="5" dirty="0">
                          <a:effectLst/>
                        </a:rPr>
                        <a:t>m</a:t>
                      </a:r>
                      <a:r>
                        <a:rPr lang="en-US" sz="1000" dirty="0">
                          <a:effectLst/>
                        </a:rPr>
                        <a:t>ate</a:t>
                      </a:r>
                      <a:r>
                        <a:rPr lang="en-US" sz="1000" spc="-25" dirty="0">
                          <a:effectLst/>
                        </a:rPr>
                        <a:t> </a:t>
                      </a:r>
                      <a:r>
                        <a:rPr lang="en-US" sz="1000" dirty="0">
                          <a:effectLst/>
                        </a:rPr>
                        <a:t>Va</a:t>
                      </a:r>
                      <a:r>
                        <a:rPr lang="en-US" sz="1000" spc="10" dirty="0">
                          <a:effectLst/>
                        </a:rPr>
                        <a:t>r</a:t>
                      </a:r>
                      <a:r>
                        <a:rPr lang="en-US" sz="1000" spc="5" dirty="0">
                          <a:effectLst/>
                        </a:rPr>
                        <a:t>i</a:t>
                      </a:r>
                      <a:r>
                        <a:rPr lang="en-US" sz="1000" dirty="0">
                          <a:effectLst/>
                        </a:rPr>
                        <a:t>a</a:t>
                      </a:r>
                      <a:r>
                        <a:rPr lang="en-US" sz="1000" spc="5" dirty="0">
                          <a:effectLst/>
                        </a:rPr>
                        <a:t>b</a:t>
                      </a:r>
                      <a:r>
                        <a:rPr lang="en-US" sz="1000" spc="-5" dirty="0">
                          <a:effectLst/>
                        </a:rPr>
                        <a:t>l</a:t>
                      </a:r>
                      <a:r>
                        <a:rPr lang="en-US" sz="1000" dirty="0">
                          <a:effectLst/>
                        </a:rPr>
                        <a:t>e</a:t>
                      </a:r>
                      <a:r>
                        <a:rPr lang="en-US" sz="1000" spc="-35" dirty="0">
                          <a:effectLst/>
                        </a:rPr>
                        <a:t> </a:t>
                      </a:r>
                      <a:r>
                        <a:rPr lang="en-US" sz="1000" dirty="0">
                          <a:effectLst/>
                        </a:rPr>
                        <a:t>i</a:t>
                      </a:r>
                      <a:r>
                        <a:rPr lang="en-US" sz="1000" spc="5" dirty="0">
                          <a:effectLst/>
                        </a:rPr>
                        <a:t>n</a:t>
                      </a:r>
                      <a:r>
                        <a:rPr lang="en-US" sz="1000" spc="-5" dirty="0">
                          <a:effectLst/>
                        </a:rPr>
                        <a:t>v</a:t>
                      </a:r>
                      <a:r>
                        <a:rPr lang="en-US" sz="1000" dirty="0">
                          <a:effectLst/>
                        </a:rPr>
                        <a:t>e</a:t>
                      </a:r>
                      <a:r>
                        <a:rPr lang="en-US" sz="1000" spc="5" dirty="0">
                          <a:effectLst/>
                        </a:rPr>
                        <a:t>n</a:t>
                      </a:r>
                      <a:r>
                        <a:rPr lang="en-US" sz="1000" dirty="0">
                          <a:effectLst/>
                        </a:rPr>
                        <a:t>t</a:t>
                      </a:r>
                      <a:r>
                        <a:rPr lang="en-US" sz="1000" spc="5" dirty="0">
                          <a:effectLst/>
                        </a:rPr>
                        <a:t>or</a:t>
                      </a:r>
                      <a:r>
                        <a:rPr lang="en-US" sz="1000" dirty="0">
                          <a:effectLst/>
                        </a:rPr>
                        <a:t>y</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34904575"/>
                  </a:ext>
                </a:extLst>
              </a:tr>
              <a:tr h="608564">
                <a:tc>
                  <a:txBody>
                    <a:bodyPr/>
                    <a:lstStyle/>
                    <a:p>
                      <a:pPr marL="64770" marR="0">
                        <a:lnSpc>
                          <a:spcPts val="1210"/>
                        </a:lnSpc>
                        <a:spcBef>
                          <a:spcPts val="0"/>
                        </a:spcBef>
                        <a:spcAft>
                          <a:spcPts val="0"/>
                        </a:spcAft>
                      </a:pPr>
                      <a:r>
                        <a:rPr lang="en-US" sz="1000" dirty="0">
                          <a:effectLst/>
                        </a:rPr>
                        <a:t>C</a:t>
                      </a:r>
                      <a:r>
                        <a:rPr lang="en-US" sz="1000" spc="5" dirty="0">
                          <a:effectLst/>
                        </a:rPr>
                        <a:t>M</a:t>
                      </a:r>
                      <a:r>
                        <a:rPr lang="en-US" sz="1000" dirty="0">
                          <a:effectLst/>
                        </a:rPr>
                        <a:t>RS</a:t>
                      </a:r>
                      <a:r>
                        <a:rPr lang="en-US" sz="1000" spc="-5" dirty="0">
                          <a:effectLst/>
                        </a:rPr>
                        <a:t>-</a:t>
                      </a:r>
                      <a:r>
                        <a:rPr lang="en-US" sz="1000" dirty="0">
                          <a:effectLst/>
                        </a:rPr>
                        <a:t>17:</a:t>
                      </a:r>
                      <a:r>
                        <a:rPr lang="en-US" sz="1000" spc="-25" dirty="0">
                          <a:effectLst/>
                        </a:rPr>
                        <a:t> </a:t>
                      </a:r>
                      <a:r>
                        <a:rPr lang="en-US" sz="1000" dirty="0">
                          <a:effectLst/>
                        </a:rPr>
                        <a:t>Coll</a:t>
                      </a:r>
                      <a:r>
                        <a:rPr lang="en-US" sz="1000" spc="-5" dirty="0">
                          <a:effectLst/>
                        </a:rPr>
                        <a:t>e</a:t>
                      </a:r>
                      <a:r>
                        <a:rPr lang="en-US" sz="1000" dirty="0">
                          <a:effectLst/>
                        </a:rPr>
                        <a:t>ctio</a:t>
                      </a:r>
                      <a:r>
                        <a:rPr lang="en-US" sz="1000" spc="5" dirty="0">
                          <a:effectLst/>
                        </a:rPr>
                        <a:t>n</a:t>
                      </a:r>
                      <a:r>
                        <a:rPr lang="en-US" sz="1000" dirty="0">
                          <a:effectLst/>
                        </a:rPr>
                        <a:t>,</a:t>
                      </a:r>
                      <a:endParaRPr lang="en-US" sz="1100" dirty="0">
                        <a:effectLst/>
                      </a:endParaRPr>
                    </a:p>
                    <a:p>
                      <a:pPr marL="64770" marR="0">
                        <a:lnSpc>
                          <a:spcPts val="1210"/>
                        </a:lnSpc>
                        <a:spcBef>
                          <a:spcPts val="0"/>
                        </a:spcBef>
                        <a:spcAft>
                          <a:spcPts val="0"/>
                        </a:spcAft>
                      </a:pPr>
                      <a:r>
                        <a:rPr lang="en-US" sz="1000" dirty="0">
                          <a:effectLst/>
                        </a:rPr>
                        <a:t>i</a:t>
                      </a:r>
                      <a:r>
                        <a:rPr lang="en-US" sz="1000" spc="5" dirty="0">
                          <a:effectLst/>
                        </a:rPr>
                        <a:t>n</a:t>
                      </a:r>
                      <a:r>
                        <a:rPr lang="en-US" sz="1000" dirty="0">
                          <a:effectLst/>
                        </a:rPr>
                        <a:t>cor</a:t>
                      </a:r>
                      <a:r>
                        <a:rPr lang="en-US" sz="1000" spc="5" dirty="0">
                          <a:effectLst/>
                        </a:rPr>
                        <a:t>p</a:t>
                      </a:r>
                      <a:r>
                        <a:rPr lang="en-US" sz="1000" dirty="0">
                          <a:effectLst/>
                        </a:rPr>
                        <a:t>orati</a:t>
                      </a:r>
                      <a:r>
                        <a:rPr lang="en-US" sz="1000" spc="5" dirty="0">
                          <a:effectLst/>
                        </a:rPr>
                        <a:t>o</a:t>
                      </a:r>
                      <a:r>
                        <a:rPr lang="en-US" sz="1000" spc="10" dirty="0">
                          <a:effectLst/>
                        </a:rPr>
                        <a:t>n</a:t>
                      </a:r>
                      <a:r>
                        <a:rPr lang="en-US" sz="1000" dirty="0">
                          <a:effectLst/>
                        </a:rPr>
                        <a:t>,</a:t>
                      </a:r>
                      <a:r>
                        <a:rPr lang="en-US" sz="1000" spc="-55" dirty="0">
                          <a:effectLst/>
                        </a:rPr>
                        <a:t> </a:t>
                      </a:r>
                      <a:r>
                        <a:rPr lang="en-US" sz="1000" dirty="0">
                          <a:effectLst/>
                        </a:rPr>
                        <a:t>a</a:t>
                      </a:r>
                      <a:r>
                        <a:rPr lang="en-US" sz="1000" spc="5" dirty="0">
                          <a:effectLst/>
                        </a:rPr>
                        <a:t>n</a:t>
                      </a:r>
                      <a:r>
                        <a:rPr lang="en-US" sz="1000" dirty="0">
                          <a:effectLst/>
                        </a:rPr>
                        <a:t>d</a:t>
                      </a:r>
                      <a:r>
                        <a:rPr lang="en-US" sz="1000" spc="-20" dirty="0">
                          <a:effectLst/>
                        </a:rPr>
                        <a:t> </a:t>
                      </a:r>
                      <a:r>
                        <a:rPr lang="en-US" sz="1000" spc="5" dirty="0">
                          <a:effectLst/>
                        </a:rPr>
                        <a:t>qu</a:t>
                      </a:r>
                      <a:r>
                        <a:rPr lang="en-US" sz="1000" dirty="0">
                          <a:effectLst/>
                        </a:rPr>
                        <a:t>ali</a:t>
                      </a:r>
                      <a:r>
                        <a:rPr lang="en-US" sz="1000" spc="5" dirty="0">
                          <a:effectLst/>
                        </a:rPr>
                        <a:t>t</a:t>
                      </a:r>
                      <a:r>
                        <a:rPr lang="en-US" sz="1000" dirty="0">
                          <a:effectLst/>
                        </a:rPr>
                        <a:t>y</a:t>
                      </a:r>
                      <a:endParaRPr lang="en-US" sz="1100" dirty="0">
                        <a:effectLst/>
                      </a:endParaRPr>
                    </a:p>
                    <a:p>
                      <a:pPr marL="64770" marR="247650">
                        <a:lnSpc>
                          <a:spcPct val="115000"/>
                        </a:lnSpc>
                        <a:spcBef>
                          <a:spcPts val="5"/>
                        </a:spcBef>
                        <a:spcAft>
                          <a:spcPts val="0"/>
                        </a:spcAft>
                      </a:pPr>
                      <a:r>
                        <a:rPr lang="en-US" sz="1000" dirty="0">
                          <a:effectLst/>
                        </a:rPr>
                        <a:t>co</a:t>
                      </a:r>
                      <a:r>
                        <a:rPr lang="en-US" sz="1000" spc="5" dirty="0">
                          <a:effectLst/>
                        </a:rPr>
                        <a:t>n</a:t>
                      </a:r>
                      <a:r>
                        <a:rPr lang="en-US" sz="1000" dirty="0">
                          <a:effectLst/>
                        </a:rPr>
                        <a:t>tr</a:t>
                      </a:r>
                      <a:r>
                        <a:rPr lang="en-US" sz="1000" spc="5" dirty="0">
                          <a:effectLst/>
                        </a:rPr>
                        <a:t>o</a:t>
                      </a:r>
                      <a:r>
                        <a:rPr lang="en-US" sz="1000" dirty="0">
                          <a:effectLst/>
                        </a:rPr>
                        <a:t>l</a:t>
                      </a:r>
                      <a:r>
                        <a:rPr lang="en-US" sz="1000" spc="-30" dirty="0">
                          <a:effectLst/>
                        </a:rPr>
                        <a:t> </a:t>
                      </a:r>
                      <a:r>
                        <a:rPr lang="en-US" sz="1000" spc="5" dirty="0">
                          <a:effectLst/>
                        </a:rPr>
                        <a:t>o</a:t>
                      </a:r>
                      <a:r>
                        <a:rPr lang="en-US" sz="1000" dirty="0">
                          <a:effectLst/>
                        </a:rPr>
                        <a:t>f</a:t>
                      </a:r>
                      <a:r>
                        <a:rPr lang="en-US" sz="1000" spc="-15" dirty="0">
                          <a:effectLst/>
                        </a:rPr>
                        <a:t> </a:t>
                      </a:r>
                      <a:r>
                        <a:rPr lang="en-US" sz="1000" spc="5" dirty="0">
                          <a:effectLst/>
                        </a:rPr>
                        <a:t>n</a:t>
                      </a:r>
                      <a:r>
                        <a:rPr lang="en-US" sz="1000" spc="-5" dirty="0">
                          <a:effectLst/>
                        </a:rPr>
                        <a:t>e</a:t>
                      </a:r>
                      <a:r>
                        <a:rPr lang="en-US" sz="1000" dirty="0">
                          <a:effectLst/>
                        </a:rPr>
                        <a:t>w</a:t>
                      </a:r>
                      <a:r>
                        <a:rPr lang="en-US" sz="1000" spc="-20" dirty="0">
                          <a:effectLst/>
                        </a:rPr>
                        <a:t> </a:t>
                      </a:r>
                      <a:r>
                        <a:rPr lang="en-US" sz="1000" dirty="0">
                          <a:effectLst/>
                        </a:rPr>
                        <a:t>&amp; </a:t>
                      </a:r>
                      <a:r>
                        <a:rPr lang="en-US" sz="1000" spc="5" dirty="0">
                          <a:effectLst/>
                        </a:rPr>
                        <a:t>upd</a:t>
                      </a:r>
                      <a:r>
                        <a:rPr lang="en-US" sz="1000" dirty="0">
                          <a:effectLst/>
                        </a:rPr>
                        <a:t>a</a:t>
                      </a:r>
                      <a:r>
                        <a:rPr lang="en-US" sz="1000" spc="5" dirty="0">
                          <a:effectLst/>
                        </a:rPr>
                        <a:t>t</a:t>
                      </a:r>
                      <a:r>
                        <a:rPr lang="en-US" sz="1000" spc="-5" dirty="0">
                          <a:effectLst/>
                        </a:rPr>
                        <a:t>e</a:t>
                      </a:r>
                      <a:r>
                        <a:rPr lang="en-US" sz="1000" dirty="0">
                          <a:effectLst/>
                        </a:rPr>
                        <a:t>d i</a:t>
                      </a:r>
                      <a:r>
                        <a:rPr lang="en-US" sz="1000" spc="5" dirty="0">
                          <a:effectLst/>
                        </a:rPr>
                        <a:t>n</a:t>
                      </a:r>
                      <a:r>
                        <a:rPr lang="en-US" sz="1000" spc="-5" dirty="0">
                          <a:effectLst/>
                        </a:rPr>
                        <a:t>f</a:t>
                      </a:r>
                      <a:r>
                        <a:rPr lang="en-US" sz="1000" dirty="0">
                          <a:effectLst/>
                        </a:rPr>
                        <a:t>orma</a:t>
                      </a:r>
                      <a:r>
                        <a:rPr lang="en-US" sz="1000" spc="5" dirty="0">
                          <a:effectLst/>
                        </a:rPr>
                        <a:t>t</a:t>
                      </a:r>
                      <a:r>
                        <a:rPr lang="en-US" sz="1000" dirty="0">
                          <a:effectLst/>
                        </a:rPr>
                        <a:t>ion</a:t>
                      </a:r>
                      <a:r>
                        <a:rPr lang="en-US" sz="1000" spc="-45" dirty="0">
                          <a:effectLst/>
                        </a:rPr>
                        <a:t> </a:t>
                      </a:r>
                      <a:r>
                        <a:rPr lang="en-US" sz="1000" dirty="0">
                          <a:effectLst/>
                        </a:rPr>
                        <a:t>from</a:t>
                      </a:r>
                      <a:r>
                        <a:rPr lang="en-US" sz="1000" spc="-20" dirty="0">
                          <a:effectLst/>
                        </a:rPr>
                        <a:t> </a:t>
                      </a:r>
                      <a:r>
                        <a:rPr lang="en-US" sz="1000" spc="10" dirty="0">
                          <a:effectLst/>
                        </a:rPr>
                        <a:t>d</a:t>
                      </a:r>
                      <a:r>
                        <a:rPr lang="en-US" sz="1000" spc="5" dirty="0">
                          <a:effectLst/>
                        </a:rPr>
                        <a:t>ata p</a:t>
                      </a:r>
                      <a:r>
                        <a:rPr lang="en-US" sz="1000" dirty="0">
                          <a:effectLst/>
                        </a:rPr>
                        <a:t>r</a:t>
                      </a:r>
                      <a:r>
                        <a:rPr lang="en-US" sz="1000" spc="5" dirty="0">
                          <a:effectLst/>
                        </a:rPr>
                        <a:t>o</a:t>
                      </a:r>
                      <a:r>
                        <a:rPr lang="en-US" sz="1000" spc="-5" dirty="0">
                          <a:effectLst/>
                        </a:rPr>
                        <a:t>v</a:t>
                      </a:r>
                      <a:r>
                        <a:rPr lang="en-US" sz="1000" dirty="0">
                          <a:effectLst/>
                        </a:rPr>
                        <a:t>i</a:t>
                      </a:r>
                      <a:r>
                        <a:rPr lang="en-US" sz="1000" spc="5" dirty="0">
                          <a:effectLst/>
                        </a:rPr>
                        <a:t>d</a:t>
                      </a:r>
                      <a:r>
                        <a:rPr lang="en-US" sz="1000" spc="-5" dirty="0">
                          <a:effectLst/>
                        </a:rPr>
                        <a:t>e</a:t>
                      </a:r>
                      <a:r>
                        <a:rPr lang="en-US" sz="1000" dirty="0">
                          <a:effectLst/>
                        </a:rPr>
                        <a:t>rs</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4770" marR="0">
                        <a:lnSpc>
                          <a:spcPts val="1210"/>
                        </a:lnSpc>
                        <a:spcBef>
                          <a:spcPts val="0"/>
                        </a:spcBef>
                        <a:spcAft>
                          <a:spcPts val="0"/>
                        </a:spcAft>
                      </a:pPr>
                      <a:r>
                        <a:rPr lang="en-US" sz="1000" dirty="0">
                          <a:effectLst/>
                        </a:rPr>
                        <a:t>Q4</a:t>
                      </a:r>
                      <a:r>
                        <a:rPr lang="en-US" sz="1000" spc="-5" dirty="0">
                          <a:effectLst/>
                        </a:rPr>
                        <a:t> every year from 2019 onwards</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4770" marR="172085">
                        <a:lnSpc>
                          <a:spcPct val="99000"/>
                        </a:lnSpc>
                        <a:spcBef>
                          <a:spcPts val="5"/>
                        </a:spcBef>
                        <a:spcAft>
                          <a:spcPts val="0"/>
                        </a:spcAft>
                      </a:pPr>
                      <a:r>
                        <a:rPr lang="en-US" sz="1000" dirty="0">
                          <a:effectLst/>
                        </a:rPr>
                        <a:t>Based on a stable questionnaire, with potential updates of the inventory structure, to accommodate for example  requirements stemming from C3S and WCRP; and experiences from applicable projects.</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3500" marR="0">
                        <a:lnSpc>
                          <a:spcPts val="1210"/>
                        </a:lnSpc>
                        <a:spcBef>
                          <a:spcPts val="0"/>
                        </a:spcBef>
                        <a:spcAft>
                          <a:spcPts val="0"/>
                        </a:spcAft>
                      </a:pPr>
                      <a:r>
                        <a:rPr lang="en-US" sz="1000" dirty="0">
                          <a:effectLst/>
                        </a:rPr>
                        <a:t>WG</a:t>
                      </a:r>
                      <a:r>
                        <a:rPr lang="en-US" sz="1000" spc="-5" dirty="0">
                          <a:effectLst/>
                        </a:rPr>
                        <a:t>C</a:t>
                      </a:r>
                      <a:r>
                        <a:rPr lang="en-US" sz="1000" dirty="0">
                          <a:effectLst/>
                        </a:rPr>
                        <a:t>l</a:t>
                      </a:r>
                      <a:r>
                        <a:rPr lang="en-US" sz="1000" spc="10" dirty="0">
                          <a:effectLst/>
                        </a:rPr>
                        <a:t>i</a:t>
                      </a:r>
                      <a:r>
                        <a:rPr lang="en-US" sz="1000" spc="-5" dirty="0">
                          <a:effectLst/>
                        </a:rPr>
                        <a:t>m</a:t>
                      </a:r>
                      <a:r>
                        <a:rPr lang="en-US" sz="1000" dirty="0">
                          <a:effectLst/>
                        </a:rPr>
                        <a:t>a</a:t>
                      </a:r>
                      <a:r>
                        <a:rPr lang="en-US" sz="1000" spc="5" dirty="0">
                          <a:effectLst/>
                        </a:rPr>
                        <a:t>t</a:t>
                      </a:r>
                      <a:r>
                        <a:rPr lang="en-US" sz="1000" dirty="0">
                          <a:effectLst/>
                        </a:rPr>
                        <a:t>e</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extLst>
                  <a:ext uri="{0D108BD9-81ED-4DB2-BD59-A6C34878D82A}">
                    <a16:rowId xmlns:a16="http://schemas.microsoft.com/office/drawing/2014/main" xmlns="" val="935904301"/>
                  </a:ext>
                </a:extLst>
              </a:tr>
            </a:tbl>
          </a:graphicData>
        </a:graphic>
      </p:graphicFrame>
      <p:graphicFrame>
        <p:nvGraphicFramePr>
          <p:cNvPr id="7" name="Table 6">
            <a:extLst>
              <a:ext uri="{FF2B5EF4-FFF2-40B4-BE49-F238E27FC236}">
                <a16:creationId xmlns:a16="http://schemas.microsoft.com/office/drawing/2014/main" xmlns="" id="{18F9AB59-FAE3-8C4F-A59A-AF7EFCB93227}"/>
              </a:ext>
            </a:extLst>
          </p:cNvPr>
          <p:cNvGraphicFramePr>
            <a:graphicFrameLocks noGrp="1"/>
          </p:cNvGraphicFramePr>
          <p:nvPr>
            <p:extLst>
              <p:ext uri="{D42A27DB-BD31-4B8C-83A1-F6EECF244321}">
                <p14:modId xmlns:p14="http://schemas.microsoft.com/office/powerpoint/2010/main" val="2092012399"/>
              </p:ext>
            </p:extLst>
          </p:nvPr>
        </p:nvGraphicFramePr>
        <p:xfrm>
          <a:off x="29193" y="3124904"/>
          <a:ext cx="9009412" cy="780288"/>
        </p:xfrm>
        <a:graphic>
          <a:graphicData uri="http://schemas.openxmlformats.org/drawingml/2006/table">
            <a:tbl>
              <a:tblPr firstRow="1" firstCol="1" lastRow="1" lastCol="1" bandRow="1" bandCol="1">
                <a:tableStyleId>{5940675A-B579-460E-94D1-54222C63F5DA}</a:tableStyleId>
              </a:tblPr>
              <a:tblGrid>
                <a:gridCol w="2555008">
                  <a:extLst>
                    <a:ext uri="{9D8B030D-6E8A-4147-A177-3AD203B41FA5}">
                      <a16:colId xmlns:a16="http://schemas.microsoft.com/office/drawing/2014/main" xmlns="" val="3191778664"/>
                    </a:ext>
                  </a:extLst>
                </a:gridCol>
                <a:gridCol w="1092255">
                  <a:extLst>
                    <a:ext uri="{9D8B030D-6E8A-4147-A177-3AD203B41FA5}">
                      <a16:colId xmlns:a16="http://schemas.microsoft.com/office/drawing/2014/main" xmlns="" val="2292143556"/>
                    </a:ext>
                  </a:extLst>
                </a:gridCol>
                <a:gridCol w="4063955">
                  <a:extLst>
                    <a:ext uri="{9D8B030D-6E8A-4147-A177-3AD203B41FA5}">
                      <a16:colId xmlns:a16="http://schemas.microsoft.com/office/drawing/2014/main" xmlns="" val="3628645859"/>
                    </a:ext>
                  </a:extLst>
                </a:gridCol>
                <a:gridCol w="1298194">
                  <a:extLst>
                    <a:ext uri="{9D8B030D-6E8A-4147-A177-3AD203B41FA5}">
                      <a16:colId xmlns:a16="http://schemas.microsoft.com/office/drawing/2014/main" xmlns="" val="720971140"/>
                    </a:ext>
                  </a:extLst>
                </a:gridCol>
              </a:tblGrid>
              <a:tr h="113021">
                <a:tc gridSpan="4">
                  <a:txBody>
                    <a:bodyPr/>
                    <a:lstStyle/>
                    <a:p>
                      <a:pPr marL="64770" marR="0">
                        <a:lnSpc>
                          <a:spcPts val="1210"/>
                        </a:lnSpc>
                        <a:spcBef>
                          <a:spcPts val="0"/>
                        </a:spcBef>
                        <a:spcAft>
                          <a:spcPts val="0"/>
                        </a:spcAft>
                      </a:pPr>
                      <a:r>
                        <a:rPr lang="en-US" sz="1000" spc="-5" dirty="0">
                          <a:effectLst/>
                        </a:rPr>
                        <a:t>E</a:t>
                      </a:r>
                      <a:r>
                        <a:rPr lang="en-US" sz="1000" spc="5" dirty="0">
                          <a:effectLst/>
                        </a:rPr>
                        <a:t>n</a:t>
                      </a:r>
                      <a:r>
                        <a:rPr lang="en-US" sz="1000" spc="-5" dirty="0">
                          <a:effectLst/>
                        </a:rPr>
                        <a:t>g</a:t>
                      </a:r>
                      <a:r>
                        <a:rPr lang="en-US" sz="1000" spc="10" dirty="0">
                          <a:effectLst/>
                        </a:rPr>
                        <a:t>a</a:t>
                      </a:r>
                      <a:r>
                        <a:rPr lang="en-US" sz="1000" spc="-5" dirty="0">
                          <a:effectLst/>
                        </a:rPr>
                        <a:t>g</a:t>
                      </a:r>
                      <a:r>
                        <a:rPr lang="en-US" sz="1000" dirty="0">
                          <a:effectLst/>
                        </a:rPr>
                        <a:t>e</a:t>
                      </a:r>
                      <a:r>
                        <a:rPr lang="en-US" sz="1000" spc="5" dirty="0">
                          <a:effectLst/>
                        </a:rPr>
                        <a:t>m</a:t>
                      </a:r>
                      <a:r>
                        <a:rPr lang="en-US" sz="1000" dirty="0">
                          <a:effectLst/>
                        </a:rPr>
                        <a:t>e</a:t>
                      </a:r>
                      <a:r>
                        <a:rPr lang="en-US" sz="1000" spc="5" dirty="0">
                          <a:effectLst/>
                        </a:rPr>
                        <a:t>n</a:t>
                      </a:r>
                      <a:r>
                        <a:rPr lang="en-US" sz="1000" dirty="0">
                          <a:effectLst/>
                        </a:rPr>
                        <a:t>t</a:t>
                      </a:r>
                      <a:r>
                        <a:rPr lang="en-US" sz="1000" spc="-45" dirty="0">
                          <a:effectLst/>
                        </a:rPr>
                        <a:t> </a:t>
                      </a:r>
                      <a:r>
                        <a:rPr lang="en-US" sz="1000" dirty="0">
                          <a:effectLst/>
                        </a:rPr>
                        <a:t>w</a:t>
                      </a:r>
                      <a:r>
                        <a:rPr lang="en-US" sz="1000" spc="-5" dirty="0">
                          <a:effectLst/>
                        </a:rPr>
                        <a:t>i</a:t>
                      </a:r>
                      <a:r>
                        <a:rPr lang="en-US" sz="1000" dirty="0">
                          <a:effectLst/>
                        </a:rPr>
                        <a:t>th</a:t>
                      </a:r>
                      <a:r>
                        <a:rPr lang="en-US" sz="1000" spc="-15" dirty="0">
                          <a:effectLst/>
                        </a:rPr>
                        <a:t> </a:t>
                      </a:r>
                      <a:r>
                        <a:rPr lang="en-US" sz="1000" spc="5" dirty="0">
                          <a:effectLst/>
                        </a:rPr>
                        <a:t>G</a:t>
                      </a:r>
                      <a:r>
                        <a:rPr lang="en-US" sz="1000" dirty="0">
                          <a:effectLst/>
                        </a:rPr>
                        <a:t>COS</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48070388"/>
                  </a:ext>
                </a:extLst>
              </a:tr>
              <a:tr h="572075">
                <a:tc>
                  <a:txBody>
                    <a:bodyPr/>
                    <a:lstStyle/>
                    <a:p>
                      <a:pPr marL="64770" marR="0">
                        <a:lnSpc>
                          <a:spcPts val="1210"/>
                        </a:lnSpc>
                        <a:spcBef>
                          <a:spcPts val="0"/>
                        </a:spcBef>
                        <a:spcAft>
                          <a:spcPts val="0"/>
                        </a:spcAft>
                      </a:pPr>
                      <a:r>
                        <a:rPr lang="en-US" sz="1000" dirty="0">
                          <a:effectLst/>
                        </a:rPr>
                        <a:t>C</a:t>
                      </a:r>
                      <a:r>
                        <a:rPr lang="en-US" sz="1000" spc="5" dirty="0">
                          <a:effectLst/>
                        </a:rPr>
                        <a:t>M</a:t>
                      </a:r>
                      <a:r>
                        <a:rPr lang="en-US" sz="1000" dirty="0">
                          <a:effectLst/>
                        </a:rPr>
                        <a:t>RS</a:t>
                      </a:r>
                      <a:r>
                        <a:rPr lang="en-US" sz="1000" spc="-5" dirty="0">
                          <a:effectLst/>
                        </a:rPr>
                        <a:t>-</a:t>
                      </a:r>
                      <a:r>
                        <a:rPr lang="en-US" sz="1000" dirty="0">
                          <a:effectLst/>
                        </a:rPr>
                        <a:t>19:</a:t>
                      </a:r>
                      <a:r>
                        <a:rPr lang="en-US" sz="1000" spc="10" dirty="0">
                          <a:effectLst/>
                        </a:rPr>
                        <a:t> </a:t>
                      </a:r>
                      <a:r>
                        <a:rPr lang="en-US" sz="1000" spc="-5" dirty="0">
                          <a:effectLst/>
                        </a:rPr>
                        <a:t>J</a:t>
                      </a:r>
                      <a:r>
                        <a:rPr lang="en-US" sz="1000" spc="15" dirty="0">
                          <a:effectLst/>
                        </a:rPr>
                        <a:t>o</a:t>
                      </a:r>
                      <a:r>
                        <a:rPr lang="en-US" sz="1000" dirty="0">
                          <a:effectLst/>
                        </a:rPr>
                        <a:t>i</a:t>
                      </a:r>
                      <a:r>
                        <a:rPr lang="en-US" sz="1000" spc="5" dirty="0">
                          <a:effectLst/>
                        </a:rPr>
                        <a:t>n</a:t>
                      </a:r>
                      <a:r>
                        <a:rPr lang="en-US" sz="1000" dirty="0">
                          <a:effectLst/>
                        </a:rPr>
                        <a:t>t</a:t>
                      </a:r>
                      <a:r>
                        <a:rPr lang="en-US" sz="1000" spc="-15" dirty="0">
                          <a:effectLst/>
                        </a:rPr>
                        <a:t> </a:t>
                      </a:r>
                      <a:r>
                        <a:rPr lang="en-US" sz="1000" dirty="0">
                          <a:effectLst/>
                        </a:rPr>
                        <a:t>CEOS/</a:t>
                      </a:r>
                      <a:r>
                        <a:rPr lang="en-US" sz="1000" spc="5" dirty="0">
                          <a:effectLst/>
                        </a:rPr>
                        <a:t>C</a:t>
                      </a:r>
                      <a:r>
                        <a:rPr lang="en-US" sz="1000" spc="-5" dirty="0">
                          <a:effectLst/>
                        </a:rPr>
                        <a:t>G</a:t>
                      </a:r>
                      <a:r>
                        <a:rPr lang="en-US" sz="1000" dirty="0">
                          <a:effectLst/>
                        </a:rPr>
                        <a:t>MS</a:t>
                      </a:r>
                      <a:endParaRPr lang="en-US" sz="1100" dirty="0">
                        <a:effectLst/>
                      </a:endParaRPr>
                    </a:p>
                    <a:p>
                      <a:pPr marL="64770" marR="0">
                        <a:lnSpc>
                          <a:spcPct val="115000"/>
                        </a:lnSpc>
                        <a:spcBef>
                          <a:spcPts val="0"/>
                        </a:spcBef>
                        <a:spcAft>
                          <a:spcPts val="0"/>
                        </a:spcAft>
                      </a:pPr>
                      <a:r>
                        <a:rPr lang="en-US" sz="1000" dirty="0">
                          <a:effectLst/>
                        </a:rPr>
                        <a:t>R</a:t>
                      </a:r>
                      <a:r>
                        <a:rPr lang="en-US" sz="1000" spc="-5" dirty="0">
                          <a:effectLst/>
                        </a:rPr>
                        <a:t>es</a:t>
                      </a:r>
                      <a:r>
                        <a:rPr lang="en-US" sz="1000" spc="5" dirty="0">
                          <a:effectLst/>
                        </a:rPr>
                        <a:t>p</a:t>
                      </a:r>
                      <a:r>
                        <a:rPr lang="en-US" sz="1000" dirty="0">
                          <a:effectLst/>
                        </a:rPr>
                        <a:t>o</a:t>
                      </a:r>
                      <a:r>
                        <a:rPr lang="en-US" sz="1000" spc="5" dirty="0">
                          <a:effectLst/>
                        </a:rPr>
                        <a:t>ns</a:t>
                      </a:r>
                      <a:r>
                        <a:rPr lang="en-US" sz="1000" dirty="0">
                          <a:effectLst/>
                        </a:rPr>
                        <a:t>e</a:t>
                      </a:r>
                      <a:r>
                        <a:rPr lang="en-US" sz="1000" spc="-40" dirty="0">
                          <a:effectLst/>
                        </a:rPr>
                        <a:t> </a:t>
                      </a:r>
                      <a:r>
                        <a:rPr lang="en-US" sz="1000" spc="5" dirty="0">
                          <a:effectLst/>
                        </a:rPr>
                        <a:t>t</a:t>
                      </a:r>
                      <a:r>
                        <a:rPr lang="en-US" sz="1000" dirty="0">
                          <a:effectLst/>
                        </a:rPr>
                        <a:t>o</a:t>
                      </a:r>
                      <a:r>
                        <a:rPr lang="en-US" sz="1000" spc="-10" dirty="0">
                          <a:effectLst/>
                        </a:rPr>
                        <a:t> </a:t>
                      </a:r>
                      <a:r>
                        <a:rPr lang="en-US" sz="1000" spc="5" dirty="0">
                          <a:effectLst/>
                        </a:rPr>
                        <a:t>th</a:t>
                      </a:r>
                      <a:r>
                        <a:rPr lang="en-US" sz="1000" dirty="0">
                          <a:effectLst/>
                        </a:rPr>
                        <a:t>e</a:t>
                      </a:r>
                      <a:r>
                        <a:rPr lang="en-US" sz="1000" spc="-20" dirty="0">
                          <a:effectLst/>
                        </a:rPr>
                        <a:t> </a:t>
                      </a:r>
                      <a:r>
                        <a:rPr lang="en-US" sz="1000" spc="5" dirty="0">
                          <a:effectLst/>
                        </a:rPr>
                        <a:t>n</a:t>
                      </a:r>
                      <a:r>
                        <a:rPr lang="en-US" sz="1000" spc="-5" dirty="0">
                          <a:effectLst/>
                        </a:rPr>
                        <a:t>e</a:t>
                      </a:r>
                      <a:r>
                        <a:rPr lang="en-US" sz="1000" dirty="0">
                          <a:effectLst/>
                        </a:rPr>
                        <a:t>w</a:t>
                      </a:r>
                      <a:r>
                        <a:rPr lang="en-US" sz="1000" spc="-20" dirty="0">
                          <a:effectLst/>
                        </a:rPr>
                        <a:t> </a:t>
                      </a:r>
                      <a:r>
                        <a:rPr lang="en-US" sz="1000" spc="10" dirty="0">
                          <a:effectLst/>
                        </a:rPr>
                        <a:t>G</a:t>
                      </a:r>
                      <a:r>
                        <a:rPr lang="en-US" sz="1000" dirty="0">
                          <a:effectLst/>
                        </a:rPr>
                        <a:t>COS</a:t>
                      </a:r>
                      <a:r>
                        <a:rPr lang="en-US" sz="1000" spc="-30" dirty="0">
                          <a:effectLst/>
                        </a:rPr>
                        <a:t> </a:t>
                      </a:r>
                      <a:r>
                        <a:rPr lang="en-US" sz="1000" spc="5" dirty="0">
                          <a:effectLst/>
                        </a:rPr>
                        <a:t>I</a:t>
                      </a:r>
                      <a:r>
                        <a:rPr lang="en-US" sz="1000" dirty="0">
                          <a:effectLst/>
                        </a:rPr>
                        <a:t>P</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4770" marR="0">
                        <a:lnSpc>
                          <a:spcPts val="1210"/>
                        </a:lnSpc>
                        <a:spcBef>
                          <a:spcPts val="0"/>
                        </a:spcBef>
                        <a:spcAft>
                          <a:spcPts val="0"/>
                        </a:spcAft>
                      </a:pPr>
                      <a:r>
                        <a:rPr lang="en-US" sz="1000" dirty="0">
                          <a:effectLst/>
                        </a:rPr>
                        <a:t>Q2</a:t>
                      </a:r>
                      <a:r>
                        <a:rPr lang="en-US" sz="1000" spc="-5" dirty="0">
                          <a:effectLst/>
                        </a:rPr>
                        <a:t> </a:t>
                      </a:r>
                      <a:r>
                        <a:rPr lang="en-US" sz="1000" dirty="0">
                          <a:effectLst/>
                        </a:rPr>
                        <a:t>2018</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4770" marR="219710">
                        <a:lnSpc>
                          <a:spcPct val="99000"/>
                        </a:lnSpc>
                        <a:spcBef>
                          <a:spcPts val="5"/>
                        </a:spcBef>
                        <a:spcAft>
                          <a:spcPts val="0"/>
                        </a:spcAft>
                      </a:pPr>
                      <a:r>
                        <a:rPr lang="en-US" sz="1000" dirty="0">
                          <a:effectLst/>
                        </a:rPr>
                        <a:t>Complement the response to the GCOS IP 2016 with the technical supplement addressing individual ECVs. Reflecting the partnership, this document will be developed jointly by CEOS and CGMS.</a:t>
                      </a:r>
                      <a:endParaRPr lang="en-US" sz="1100" dirty="0">
                        <a:effectLst/>
                      </a:endParaRPr>
                    </a:p>
                    <a:p>
                      <a:pPr marL="64770" marR="184785">
                        <a:lnSpc>
                          <a:spcPct val="115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63500" marR="0">
                        <a:lnSpc>
                          <a:spcPts val="1210"/>
                        </a:lnSpc>
                        <a:spcBef>
                          <a:spcPts val="0"/>
                        </a:spcBef>
                        <a:spcAft>
                          <a:spcPts val="0"/>
                        </a:spcAft>
                      </a:pPr>
                      <a:r>
                        <a:rPr lang="en-US" sz="1000" dirty="0">
                          <a:effectLst/>
                        </a:rPr>
                        <a:t>WG</a:t>
                      </a:r>
                      <a:r>
                        <a:rPr lang="en-US" sz="1000" spc="-5" dirty="0">
                          <a:effectLst/>
                        </a:rPr>
                        <a:t>C</a:t>
                      </a:r>
                      <a:r>
                        <a:rPr lang="en-US" sz="1000" dirty="0">
                          <a:effectLst/>
                        </a:rPr>
                        <a:t>l</a:t>
                      </a:r>
                      <a:r>
                        <a:rPr lang="en-US" sz="1000" spc="10" dirty="0">
                          <a:effectLst/>
                        </a:rPr>
                        <a:t>i</a:t>
                      </a:r>
                      <a:r>
                        <a:rPr lang="en-US" sz="1000" spc="-5" dirty="0">
                          <a:effectLst/>
                        </a:rPr>
                        <a:t>m</a:t>
                      </a:r>
                      <a:r>
                        <a:rPr lang="en-US" sz="1000" dirty="0">
                          <a:effectLst/>
                        </a:rPr>
                        <a:t>a</a:t>
                      </a:r>
                      <a:r>
                        <a:rPr lang="en-US" sz="1000" spc="5" dirty="0">
                          <a:effectLst/>
                        </a:rPr>
                        <a:t>t</a:t>
                      </a:r>
                      <a:r>
                        <a:rPr lang="en-US" sz="1000" dirty="0">
                          <a:effectLst/>
                        </a:rPr>
                        <a:t>e</a:t>
                      </a:r>
                      <a:endParaRPr lang="en-US" sz="1100" dirty="0">
                        <a:effectLst/>
                        <a:latin typeface="Calibri" panose="020F0502020204030204" pitchFamily="34" charset="0"/>
                        <a:ea typeface="Calibri" panose="020F0502020204030204" pitchFamily="34" charset="0"/>
                        <a:cs typeface="Times New Roman" pitchFamily="2" charset="0"/>
                      </a:endParaRPr>
                    </a:p>
                  </a:txBody>
                  <a:tcPr marL="0" marR="0" marT="0" marB="0"/>
                </a:tc>
                <a:extLst>
                  <a:ext uri="{0D108BD9-81ED-4DB2-BD59-A6C34878D82A}">
                    <a16:rowId xmlns:a16="http://schemas.microsoft.com/office/drawing/2014/main" xmlns="" val="1932111127"/>
                  </a:ext>
                </a:extLst>
              </a:tr>
            </a:tbl>
          </a:graphicData>
        </a:graphic>
      </p:graphicFrame>
    </p:spTree>
    <p:extLst>
      <p:ext uri="{BB962C8B-B14F-4D97-AF65-F5344CB8AC3E}">
        <p14:creationId xmlns:p14="http://schemas.microsoft.com/office/powerpoint/2010/main" val="253144169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xmlns="" id="{0EA59182-9008-FF4C-97EB-CF4B82922312}"/>
              </a:ext>
            </a:extLst>
          </p:cNvPr>
          <p:cNvSpPr>
            <a:spLocks noGrp="1"/>
          </p:cNvSpPr>
          <p:nvPr>
            <p:ph sz="quarter" idx="10"/>
          </p:nvPr>
        </p:nvSpPr>
        <p:spPr>
          <a:xfrm>
            <a:off x="0" y="1066800"/>
            <a:ext cx="9144000" cy="5105400"/>
          </a:xfrm>
        </p:spPr>
        <p:txBody>
          <a:bodyPr/>
          <a:lstStyle/>
          <a:p>
            <a:r>
              <a:rPr lang="en-US" dirty="0"/>
              <a:t>IOCCG Water Quality report </a:t>
            </a:r>
            <a:r>
              <a:rPr lang="en-US"/>
              <a:t>in </a:t>
            </a:r>
            <a:r>
              <a:rPr lang="en-US" smtClean="0"/>
              <a:t>prep – synergy w/CEOS </a:t>
            </a:r>
            <a:r>
              <a:rPr lang="en-US" dirty="0"/>
              <a:t>feasibility study</a:t>
            </a:r>
          </a:p>
          <a:p>
            <a:r>
              <a:rPr lang="en-US" dirty="0"/>
              <a:t>OC EOVs submitted to GOOS.  </a:t>
            </a:r>
            <a:r>
              <a:rPr lang="en-US" dirty="0">
                <a:solidFill>
                  <a:srgbClr val="FF0000"/>
                </a:solidFill>
              </a:rPr>
              <a:t>ECV revisit under discussion</a:t>
            </a:r>
          </a:p>
          <a:p>
            <a:r>
              <a:rPr lang="en-US" dirty="0">
                <a:solidFill>
                  <a:srgbClr val="FF0000"/>
                </a:solidFill>
              </a:rPr>
              <a:t>Lake ECVs under development </a:t>
            </a:r>
            <a:r>
              <a:rPr lang="en-US" dirty="0"/>
              <a:t>- related to agenda items </a:t>
            </a:r>
            <a:r>
              <a:rPr lang="en-US" dirty="0" smtClean="0"/>
              <a:t>5.1 </a:t>
            </a:r>
            <a:r>
              <a:rPr lang="en-US" dirty="0"/>
              <a:t>and </a:t>
            </a:r>
            <a:r>
              <a:rPr lang="en-US" dirty="0" smtClean="0"/>
              <a:t>5.2 </a:t>
            </a:r>
            <a:endParaRPr lang="en-US" dirty="0"/>
          </a:p>
          <a:p>
            <a:r>
              <a:rPr lang="en-US" dirty="0">
                <a:solidFill>
                  <a:srgbClr val="FF0000"/>
                </a:solidFill>
              </a:rPr>
              <a:t>NASA working with Resources for the Future on an economic valuation of OC data (OceanObs19 abstract).  Expected late 2018/early 2019</a:t>
            </a:r>
          </a:p>
          <a:p>
            <a:r>
              <a:rPr lang="en-US" dirty="0"/>
              <a:t>Modular implementation of Ocean Color Radiometry-Implementation Team (OCR-IT), formerly INSITU-OCR</a:t>
            </a:r>
          </a:p>
          <a:p>
            <a:pPr lvl="1"/>
            <a:r>
              <a:rPr lang="en-US" dirty="0"/>
              <a:t>NASA completing three-year/US$8M investment in first phase of INSITU-OCR white paper for three VC projects (UV-SWIR).</a:t>
            </a:r>
          </a:p>
          <a:p>
            <a:pPr lvl="1"/>
            <a:r>
              <a:rPr lang="en-US" dirty="0"/>
              <a:t>EUMETSAT document “Requirements for Copernicus Ocean Colour Vicarious Calibration Infrastructure” under review </a:t>
            </a:r>
            <a:endParaRPr lang="en-US" dirty="0" smtClean="0"/>
          </a:p>
          <a:p>
            <a:pPr lvl="1"/>
            <a:r>
              <a:rPr lang="en-US" dirty="0" smtClean="0"/>
              <a:t>ESA </a:t>
            </a:r>
            <a:r>
              <a:rPr lang="en-US" dirty="0"/>
              <a:t>FRM4SOC Radiometry Protocols under review (May 2018)</a:t>
            </a:r>
          </a:p>
          <a:p>
            <a:r>
              <a:rPr lang="en-US" dirty="0">
                <a:solidFill>
                  <a:srgbClr val="FF0000"/>
                </a:solidFill>
              </a:rPr>
              <a:t>IOCS-2019 development underway – 14-17 May, Busan, South Korea</a:t>
            </a:r>
          </a:p>
          <a:p>
            <a:r>
              <a:rPr lang="en-US" dirty="0"/>
              <a:t>Draft of IOCCG/VC White Paper on polarization requirements </a:t>
            </a:r>
            <a:r>
              <a:rPr lang="en-US" dirty="0" smtClean="0"/>
              <a:t>underway</a:t>
            </a:r>
            <a:endParaRPr lang="en-US" dirty="0"/>
          </a:p>
          <a:p>
            <a:r>
              <a:rPr lang="en-US" dirty="0"/>
              <a:t>IOCCG Summer Lecture Series - 25 June- 6 July 2018 (Villefranche)</a:t>
            </a:r>
          </a:p>
          <a:p>
            <a:r>
              <a:rPr lang="en-US" dirty="0"/>
              <a:t>Aquatic Carbon from Space special journal issue under discussion</a:t>
            </a:r>
          </a:p>
          <a:p>
            <a:endParaRPr lang="en-US" dirty="0"/>
          </a:p>
          <a:p>
            <a:endParaRPr lang="en-US" dirty="0"/>
          </a:p>
          <a:p>
            <a:endParaRPr lang="en-AU" dirty="0"/>
          </a:p>
          <a:p>
            <a:pPr marL="0" indent="0">
              <a:buNone/>
            </a:pPr>
            <a:endParaRPr lang="en-AU" dirty="0"/>
          </a:p>
          <a:p>
            <a:pPr marL="0" indent="0">
              <a:buNone/>
            </a:pPr>
            <a:endParaRPr lang="en-AU" dirty="0"/>
          </a:p>
        </p:txBody>
      </p:sp>
      <p:sp>
        <p:nvSpPr>
          <p:cNvPr id="4" name="Content Placeholder 3">
            <a:extLst>
              <a:ext uri="{FF2B5EF4-FFF2-40B4-BE49-F238E27FC236}">
                <a16:creationId xmlns:a16="http://schemas.microsoft.com/office/drawing/2014/main" xmlns="" id="{78B163B6-507E-8640-AEF5-099E562E0219}"/>
              </a:ext>
            </a:extLst>
          </p:cNvPr>
          <p:cNvSpPr>
            <a:spLocks noGrp="1"/>
          </p:cNvSpPr>
          <p:nvPr>
            <p:ph sz="quarter" idx="11"/>
          </p:nvPr>
        </p:nvSpPr>
        <p:spPr>
          <a:xfrm>
            <a:off x="1676400" y="249621"/>
            <a:ext cx="6172200" cy="533400"/>
          </a:xfrm>
        </p:spPr>
        <p:txBody>
          <a:bodyPr/>
          <a:lstStyle/>
          <a:p>
            <a:r>
              <a:rPr lang="en-US" dirty="0"/>
              <a:t>OCR-VC Achievements &amp; Planned Outputs</a:t>
            </a:r>
          </a:p>
          <a:p>
            <a:pPr algn="ctr"/>
            <a:r>
              <a:rPr lang="en-US" dirty="0">
                <a:solidFill>
                  <a:srgbClr val="FF0000"/>
                </a:solidFill>
              </a:rPr>
              <a:t>(red – for follow up at next meeting)</a:t>
            </a:r>
          </a:p>
        </p:txBody>
      </p:sp>
    </p:spTree>
    <p:extLst>
      <p:ext uri="{BB962C8B-B14F-4D97-AF65-F5344CB8AC3E}">
        <p14:creationId xmlns:p14="http://schemas.microsoft.com/office/powerpoint/2010/main" val="43430940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a:extLst>
              <a:ext uri="{FF2B5EF4-FFF2-40B4-BE49-F238E27FC236}">
                <a16:creationId xmlns:a16="http://schemas.microsoft.com/office/drawing/2014/main" xmlns="" id="{1C7843E8-469A-D642-96A3-6FA6233023C1}"/>
              </a:ext>
            </a:extLst>
          </p:cNvPr>
          <p:cNvSpPr>
            <a:spLocks noGrp="1"/>
          </p:cNvSpPr>
          <p:nvPr>
            <p:ph sz="quarter" idx="10"/>
          </p:nvPr>
        </p:nvSpPr>
        <p:spPr>
          <a:xfrm>
            <a:off x="0" y="1143000"/>
            <a:ext cx="9144000" cy="6096000"/>
          </a:xfrm>
        </p:spPr>
        <p:txBody>
          <a:bodyPr rIns="0"/>
          <a:lstStyle/>
          <a:p>
            <a:r>
              <a:rPr lang="en-AU" dirty="0" err="1" smtClean="0"/>
              <a:t>WGClimate</a:t>
            </a:r>
            <a:r>
              <a:rPr lang="en-AU" dirty="0" smtClean="0"/>
              <a:t> </a:t>
            </a:r>
            <a:r>
              <a:rPr lang="en-AU" dirty="0"/>
              <a:t>– IOCCG/OCR-VC members responding to VC questionnaire &amp; </a:t>
            </a:r>
            <a:r>
              <a:rPr lang="en-AU" dirty="0" smtClean="0"/>
              <a:t>identifying </a:t>
            </a:r>
            <a:r>
              <a:rPr lang="en-AU" dirty="0"/>
              <a:t>common agency themes/goals in support of </a:t>
            </a:r>
            <a:r>
              <a:rPr lang="en-AU" dirty="0" err="1" smtClean="0"/>
              <a:t>WGClimate</a:t>
            </a:r>
            <a:r>
              <a:rPr lang="en-AU" dirty="0"/>
              <a:t>:</a:t>
            </a:r>
          </a:p>
          <a:p>
            <a:pPr lvl="1"/>
            <a:r>
              <a:rPr lang="en-AU" dirty="0" smtClean="0"/>
              <a:t>Refinement </a:t>
            </a:r>
            <a:r>
              <a:rPr lang="en-AU" dirty="0"/>
              <a:t>and alignment of </a:t>
            </a:r>
            <a:r>
              <a:rPr lang="en-AU" dirty="0" smtClean="0"/>
              <a:t>GOOS EOVs </a:t>
            </a:r>
            <a:r>
              <a:rPr lang="en-AU" dirty="0"/>
              <a:t>with ECVs (observational requirements and data records), </a:t>
            </a:r>
          </a:p>
          <a:p>
            <a:pPr lvl="1"/>
            <a:r>
              <a:rPr lang="en-AU" dirty="0" smtClean="0"/>
              <a:t>Refinement and update of OC ECVs for next GCOS IP,</a:t>
            </a:r>
          </a:p>
          <a:p>
            <a:pPr lvl="1"/>
            <a:r>
              <a:rPr lang="en-AU" dirty="0" smtClean="0"/>
              <a:t>Ensuring </a:t>
            </a:r>
            <a:r>
              <a:rPr lang="en-AU" dirty="0"/>
              <a:t>inclusion of ocean biological, biogeochemical, and ecological data records in WP efforts, especially Carbon Strategy implementation,</a:t>
            </a:r>
          </a:p>
          <a:p>
            <a:pPr lvl="1"/>
            <a:r>
              <a:rPr lang="en-AU" dirty="0" smtClean="0"/>
              <a:t>Undertaking </a:t>
            </a:r>
            <a:r>
              <a:rPr lang="en-AU" dirty="0"/>
              <a:t>gap analysis </a:t>
            </a:r>
            <a:r>
              <a:rPr lang="en-AU" dirty="0" smtClean="0"/>
              <a:t>to update OC ECVs inventory.</a:t>
            </a:r>
            <a:endParaRPr lang="en-AU" dirty="0"/>
          </a:p>
          <a:p>
            <a:r>
              <a:rPr lang="en-AU" dirty="0" smtClean="0"/>
              <a:t>Carbon </a:t>
            </a:r>
            <a:r>
              <a:rPr lang="en-AU" dirty="0"/>
              <a:t>S</a:t>
            </a:r>
            <a:r>
              <a:rPr lang="en-AU" dirty="0" smtClean="0"/>
              <a:t>trategy implementation </a:t>
            </a:r>
            <a:r>
              <a:rPr lang="en-AU" dirty="0"/>
              <a:t>(as </a:t>
            </a:r>
            <a:r>
              <a:rPr lang="en-AU" dirty="0" smtClean="0"/>
              <a:t>with WP) </a:t>
            </a:r>
            <a:r>
              <a:rPr lang="en-AU" dirty="0"/>
              <a:t>seems light on ocean biology/ biogeochemistry; perhaps consider harmonization between documents?</a:t>
            </a:r>
          </a:p>
          <a:p>
            <a:r>
              <a:rPr lang="en-AU" dirty="0"/>
              <a:t>COVERAGE – currently </a:t>
            </a:r>
            <a:r>
              <a:rPr lang="en-AU" dirty="0" smtClean="0"/>
              <a:t>including only chlorophyll and intended res 0.25 </a:t>
            </a:r>
            <a:r>
              <a:rPr lang="en-AU" dirty="0" err="1" smtClean="0"/>
              <a:t>deg</a:t>
            </a:r>
            <a:r>
              <a:rPr lang="en-AU" dirty="0" smtClean="0"/>
              <a:t>: </a:t>
            </a:r>
            <a:r>
              <a:rPr lang="en-AU" dirty="0"/>
              <a:t>CMEMS GlobColour, NASA MODIS-A-T </a:t>
            </a:r>
            <a:r>
              <a:rPr lang="en-AU" dirty="0" smtClean="0"/>
              <a:t>&amp; VIIRS</a:t>
            </a:r>
            <a:r>
              <a:rPr lang="en-AU" dirty="0"/>
              <a:t>, NOAA VIIRS </a:t>
            </a:r>
            <a:r>
              <a:rPr lang="en-AU" dirty="0" smtClean="0"/>
              <a:t>&amp; MODIS</a:t>
            </a:r>
            <a:endParaRPr lang="en-AU" dirty="0"/>
          </a:p>
          <a:p>
            <a:r>
              <a:rPr lang="en-AU" dirty="0"/>
              <a:t>WGCV – interest in WGCV/GSICS lunar model development activities</a:t>
            </a:r>
          </a:p>
          <a:p>
            <a:pPr>
              <a:buFont typeface="Arial" panose="020B0604020202020204" pitchFamily="34" charset="0"/>
              <a:buChar char="•"/>
            </a:pPr>
            <a:endParaRPr lang="en-AU" sz="800" dirty="0"/>
          </a:p>
          <a:p>
            <a:pPr>
              <a:buFont typeface="Arial" panose="020B0604020202020204" pitchFamily="34" charset="0"/>
              <a:buChar char="•"/>
            </a:pPr>
            <a:r>
              <a:rPr lang="en-AU" dirty="0"/>
              <a:t>VC leadership/succession</a:t>
            </a:r>
          </a:p>
          <a:p>
            <a:pPr>
              <a:buFont typeface="Arial" panose="020B0604020202020204" pitchFamily="34" charset="0"/>
              <a:buChar char="•"/>
            </a:pPr>
            <a:r>
              <a:rPr lang="en-AU" dirty="0"/>
              <a:t>Range of agency engagement and participation, as needed</a:t>
            </a:r>
          </a:p>
          <a:p>
            <a:endParaRPr lang="en-US" dirty="0"/>
          </a:p>
        </p:txBody>
      </p:sp>
      <p:sp>
        <p:nvSpPr>
          <p:cNvPr id="4" name="Content Placeholder 3">
            <a:extLst>
              <a:ext uri="{FF2B5EF4-FFF2-40B4-BE49-F238E27FC236}">
                <a16:creationId xmlns:a16="http://schemas.microsoft.com/office/drawing/2014/main" xmlns="" id="{B6E2DCE2-9258-464C-851D-667C2A8B87A7}"/>
              </a:ext>
            </a:extLst>
          </p:cNvPr>
          <p:cNvSpPr>
            <a:spLocks noGrp="1"/>
          </p:cNvSpPr>
          <p:nvPr>
            <p:ph sz="quarter" idx="11"/>
          </p:nvPr>
        </p:nvSpPr>
        <p:spPr>
          <a:xfrm>
            <a:off x="2057400" y="304800"/>
            <a:ext cx="5562600" cy="533400"/>
          </a:xfrm>
        </p:spPr>
        <p:txBody>
          <a:bodyPr/>
          <a:lstStyle/>
          <a:p>
            <a:r>
              <a:rPr lang="en-US" dirty="0"/>
              <a:t>Synergies Among Teams</a:t>
            </a:r>
          </a:p>
        </p:txBody>
      </p:sp>
    </p:spTree>
    <p:extLst>
      <p:ext uri="{BB962C8B-B14F-4D97-AF65-F5344CB8AC3E}">
        <p14:creationId xmlns:p14="http://schemas.microsoft.com/office/powerpoint/2010/main" val="406997090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a:extLst>
              <a:ext uri="{FF2B5EF4-FFF2-40B4-BE49-F238E27FC236}">
                <a16:creationId xmlns:a16="http://schemas.microsoft.com/office/drawing/2014/main" xmlns="" id="{1C7843E8-469A-D642-96A3-6FA6233023C1}"/>
              </a:ext>
            </a:extLst>
          </p:cNvPr>
          <p:cNvSpPr>
            <a:spLocks noGrp="1"/>
          </p:cNvSpPr>
          <p:nvPr>
            <p:ph sz="quarter" idx="10"/>
          </p:nvPr>
        </p:nvSpPr>
        <p:spPr>
          <a:xfrm>
            <a:off x="0" y="1143000"/>
            <a:ext cx="9067800" cy="4724400"/>
          </a:xfrm>
        </p:spPr>
        <p:txBody>
          <a:bodyPr/>
          <a:lstStyle/>
          <a:p>
            <a:r>
              <a:rPr lang="en-AU" dirty="0"/>
              <a:t>All IOCCG/OCR-VC agencies are actively engaged, including NOAA, CSA, JAXA, </a:t>
            </a:r>
            <a:r>
              <a:rPr lang="en-AU" dirty="0" smtClean="0"/>
              <a:t>KIOST, ESA</a:t>
            </a:r>
            <a:r>
              <a:rPr lang="en-AU" dirty="0"/>
              <a:t>, EUMETSAT, NASA, etc.</a:t>
            </a:r>
          </a:p>
          <a:p>
            <a:r>
              <a:rPr lang="en-AU" dirty="0"/>
              <a:t>Agencies/members meet 2-3 times per year, including the annual IOCCG meeting and 1-2 Executive Committee meetings (in conjunction with other meetings IOCS, OSM, Ocean </a:t>
            </a:r>
            <a:r>
              <a:rPr lang="en-AU" dirty="0" smtClean="0"/>
              <a:t>Optics, and through </a:t>
            </a:r>
            <a:r>
              <a:rPr lang="en-AU" dirty="0" err="1" smtClean="0"/>
              <a:t>telecons</a:t>
            </a:r>
            <a:r>
              <a:rPr lang="en-AU" dirty="0" smtClean="0"/>
              <a:t>)</a:t>
            </a:r>
            <a:endParaRPr lang="en-AU" dirty="0"/>
          </a:p>
          <a:p>
            <a:r>
              <a:rPr lang="en-AU" dirty="0"/>
              <a:t>Currently undergoing a leadership shift for the VC.</a:t>
            </a:r>
          </a:p>
          <a:p>
            <a:r>
              <a:rPr lang="en-US" dirty="0"/>
              <a:t>VC is exploring moving beyond passive radiometry and examining advantages of LiDAR and polarimetry in ocean biological, biogeochemical, and ecological retrievals, specifically looking at/for observational/mission requirements and science harmonization with atmospheric groups (plankton LiDAR with aerosol and cloud communities); also looking at adapting different agency plans (INSITU-OCR/OCR-IT white paper </a:t>
            </a:r>
            <a:r>
              <a:rPr lang="en-US" dirty="0" smtClean="0"/>
              <a:t>requirements) </a:t>
            </a:r>
            <a:r>
              <a:rPr lang="en-US" dirty="0"/>
              <a:t>for joint agency implementation (example: NASA has supported three new approaches for vicarious calibration of ocean </a:t>
            </a:r>
            <a:r>
              <a:rPr lang="en-US" dirty="0" smtClean="0"/>
              <a:t>color; EUMETSAT </a:t>
            </a:r>
            <a:r>
              <a:rPr lang="en-US" dirty="0"/>
              <a:t>recently released a competition for Copernicus SVC preliminary design using similar requirements; ESA is running a FRM4SOC project)</a:t>
            </a:r>
          </a:p>
          <a:p>
            <a:endParaRPr lang="en-AU" dirty="0"/>
          </a:p>
          <a:p>
            <a:endParaRPr lang="en-AU" sz="2400" dirty="0"/>
          </a:p>
          <a:p>
            <a:endParaRPr lang="en-US" dirty="0"/>
          </a:p>
        </p:txBody>
      </p:sp>
      <p:sp>
        <p:nvSpPr>
          <p:cNvPr id="4" name="Content Placeholder 3">
            <a:extLst>
              <a:ext uri="{FF2B5EF4-FFF2-40B4-BE49-F238E27FC236}">
                <a16:creationId xmlns:a16="http://schemas.microsoft.com/office/drawing/2014/main" xmlns="" id="{B6E2DCE2-9258-464C-851D-667C2A8B87A7}"/>
              </a:ext>
            </a:extLst>
          </p:cNvPr>
          <p:cNvSpPr>
            <a:spLocks noGrp="1"/>
          </p:cNvSpPr>
          <p:nvPr>
            <p:ph sz="quarter" idx="11"/>
          </p:nvPr>
        </p:nvSpPr>
        <p:spPr>
          <a:xfrm>
            <a:off x="2057400" y="304800"/>
            <a:ext cx="5562600" cy="533400"/>
          </a:xfrm>
        </p:spPr>
        <p:txBody>
          <a:bodyPr/>
          <a:lstStyle/>
          <a:p>
            <a:r>
              <a:rPr lang="en-US" dirty="0"/>
              <a:t>Sustainable Commitment</a:t>
            </a:r>
          </a:p>
        </p:txBody>
      </p:sp>
    </p:spTree>
    <p:extLst>
      <p:ext uri="{BB962C8B-B14F-4D97-AF65-F5344CB8AC3E}">
        <p14:creationId xmlns:p14="http://schemas.microsoft.com/office/powerpoint/2010/main" val="116914090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a:extLst>
              <a:ext uri="{FF2B5EF4-FFF2-40B4-BE49-F238E27FC236}">
                <a16:creationId xmlns:a16="http://schemas.microsoft.com/office/drawing/2014/main" xmlns="" id="{B6E2DCE2-9258-464C-851D-667C2A8B87A7}"/>
              </a:ext>
            </a:extLst>
          </p:cNvPr>
          <p:cNvSpPr>
            <a:spLocks noGrp="1"/>
          </p:cNvSpPr>
          <p:nvPr>
            <p:ph sz="quarter" idx="11"/>
          </p:nvPr>
        </p:nvSpPr>
        <p:spPr>
          <a:xfrm>
            <a:off x="2057400" y="304800"/>
            <a:ext cx="5562600" cy="533400"/>
          </a:xfrm>
        </p:spPr>
        <p:txBody>
          <a:bodyPr/>
          <a:lstStyle/>
          <a:p>
            <a:pPr algn="ctr"/>
            <a:r>
              <a:rPr lang="en-US" dirty="0"/>
              <a:t>OCR- VC – Questions?</a:t>
            </a:r>
          </a:p>
        </p:txBody>
      </p:sp>
      <p:pic>
        <p:nvPicPr>
          <p:cNvPr id="8" name="Picture 7">
            <a:extLst>
              <a:ext uri="{FF2B5EF4-FFF2-40B4-BE49-F238E27FC236}">
                <a16:creationId xmlns:a16="http://schemas.microsoft.com/office/drawing/2014/main" xmlns="" id="{4E65F5BC-CCE8-0B4A-82D0-929A88C8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 y="1295400"/>
            <a:ext cx="9144000" cy="4572000"/>
          </a:xfrm>
          <a:prstGeom prst="rect">
            <a:avLst/>
          </a:prstGeom>
        </p:spPr>
      </p:pic>
    </p:spTree>
    <p:extLst>
      <p:ext uri="{BB962C8B-B14F-4D97-AF65-F5344CB8AC3E}">
        <p14:creationId xmlns:p14="http://schemas.microsoft.com/office/powerpoint/2010/main" val="107207151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20982</TotalTime>
  <Words>1512</Words>
  <Application>Microsoft Office PowerPoint</Application>
  <PresentationFormat>On-screen Show (4:3)</PresentationFormat>
  <Paragraphs>142</Paragraphs>
  <Slides>7</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.AppleSystemUIFont</vt:lpstr>
      <vt:lpstr>Arial</vt:lpstr>
      <vt:lpstr>Arial Bold</vt:lpstr>
      <vt:lpstr>Avenir Roman</vt:lpstr>
      <vt:lpstr>Calibri</vt:lpstr>
      <vt:lpstr>Courier New</vt:lpstr>
      <vt:lpstr>Droid Serif</vt:lpstr>
      <vt:lpstr>Helvetica</vt:lpstr>
      <vt:lpstr>Proxima Nova Regular</vt:lpstr>
      <vt:lpstr>Times New Roman</vt:lpstr>
      <vt:lpstr>Wingdings</vt:lpstr>
      <vt:lpstr>Default</vt:lpstr>
      <vt:lpstr>Update on OCR-VC Activities &amp; Actions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Ewa Kwiatkowska</cp:lastModifiedBy>
  <cp:revision>275</cp:revision>
  <dcterms:modified xsi:type="dcterms:W3CDTF">2018-04-18T11:28:15Z</dcterms:modified>
</cp:coreProperties>
</file>