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57" r:id="rId2"/>
    <p:sldId id="262" r:id="rId3"/>
    <p:sldId id="263" r:id="rId4"/>
    <p:sldId id="258" r:id="rId5"/>
    <p:sldId id="261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5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EB7329-B8C6-8D4E-BCD7-8B3BA05048A2}" type="datetimeFigureOut">
              <a:rPr lang="en-US" smtClean="0"/>
              <a:t>4/14/18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412A0-69A9-684E-BE1B-051BF1266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26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070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  <a:ea typeface="ＭＳ Ｐゴシック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298" indent="-282807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1227" indent="-22624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718" indent="-22624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6209" indent="-22624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8700" indent="-22624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1190" indent="-22624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3681" indent="-22624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6172" indent="-22624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92536BA-3BE2-2346-A929-FD4D16266EB5}" type="slidenum">
              <a:rPr lang="fr-FR">
                <a:latin typeface="Calibri" charset="0"/>
              </a:rPr>
              <a:pPr eaLnBrk="1" hangingPunct="1"/>
              <a:t>3</a:t>
            </a:fld>
            <a:endParaRPr lang="fr-FR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3041111"/>
      </p:ext>
    </p:extLst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>
                <a:solidFill>
                  <a:srgbClr val="1F497D"/>
                </a:solidFill>
                <a:latin typeface="Helvetica"/>
                <a:ea typeface="Helvetica"/>
              </a:rPr>
              <a:pPr defTabSz="914400"/>
              <a:t>‹#›</a:t>
            </a:fld>
            <a:endParaRPr dirty="0">
              <a:solidFill>
                <a:srgbClr val="1F497D"/>
              </a:solidFill>
              <a:latin typeface="Helvetica"/>
              <a:ea typeface="Helvetic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algn="ctr" defTabSz="914400">
              <a:defRPr>
                <a:solidFill>
                  <a:srgbClr val="000000"/>
                </a:solidFill>
              </a:defRPr>
            </a:pPr>
            <a:r>
              <a:rPr lang="en-AU" sz="1100" i="1" kern="0" dirty="0">
                <a:solidFill>
                  <a:srgbClr val="1F497D"/>
                </a:solidFill>
                <a:latin typeface="Helvetica"/>
                <a:ea typeface="Helvetica"/>
                <a:cs typeface="Proxima Nova Regular"/>
                <a:sym typeface="Proxima Nova Regular"/>
              </a:rPr>
              <a:t>SIT-33, 24-25 April 2018</a:t>
            </a:r>
            <a:endParaRPr sz="1100" i="1" kern="0" dirty="0">
              <a:solidFill>
                <a:srgbClr val="1F497D"/>
              </a:solidFill>
              <a:latin typeface="Helvetica"/>
              <a:ea typeface="Helvetic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/>
              <a:t>Title TBA</a:t>
            </a:r>
          </a:p>
        </p:txBody>
      </p:sp>
    </p:spTree>
    <p:extLst>
      <p:ext uri="{BB962C8B-B14F-4D97-AF65-F5344CB8AC3E}">
        <p14:creationId xmlns:p14="http://schemas.microsoft.com/office/powerpoint/2010/main" val="1623248311"/>
      </p:ext>
    </p:extLst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B4F2F3C-9CF1-AB4D-8AC8-73C8F2FF1947}" type="datetimeFigureOut">
              <a:rPr lang="en-US" smtClean="0"/>
              <a:t>4/14/18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0E3EA-81C0-FB49-A2F9-B5C02A3B2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03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rPr kern="0">
                <a:solidFill>
                  <a:srgbClr val="002569"/>
                </a:solidFill>
              </a:rPr>
              <a:pPr/>
              <a:t>‹#›</a:t>
            </a:fld>
            <a:endParaRPr kern="0">
              <a:solidFill>
                <a:srgbClr val="0025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230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ransition xmlns:p14="http://schemas.microsoft.com/office/powerpoint/2010/main"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4200" b="1" dirty="0" smtClean="0">
                <a:solidFill>
                  <a:srgbClr val="FFFFFF"/>
                </a:solidFill>
                <a:latin typeface="+mj-lt"/>
              </a:rPr>
              <a:t>OSVW- VC Update</a:t>
            </a:r>
            <a:endParaRPr sz="42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422292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kern="0" dirty="0" smtClean="0">
                <a:solidFill>
                  <a:srgbClr val="FFFFFF"/>
                </a:solidFill>
                <a:latin typeface="Helvetica"/>
                <a:ea typeface="Arial Bold"/>
                <a:cs typeface="Arial Bold"/>
                <a:sym typeface="Arial Bold"/>
              </a:rPr>
              <a:t>Eric Lindstrom, NASA</a:t>
            </a:r>
          </a:p>
          <a:p>
            <a:pPr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kern="0" dirty="0" smtClean="0">
                <a:solidFill>
                  <a:srgbClr val="FFFFFF"/>
                </a:solidFill>
                <a:latin typeface="Helvetica"/>
                <a:ea typeface="Arial Bold"/>
                <a:cs typeface="Arial Bold"/>
                <a:sym typeface="Arial Bold"/>
              </a:rPr>
              <a:t>OSVW-VC co-leads: Paul Chang (NOAA), </a:t>
            </a:r>
            <a:r>
              <a:rPr lang="en-AU" kern="0" dirty="0" err="1" smtClean="0">
                <a:solidFill>
                  <a:srgbClr val="FFFFFF"/>
                </a:solidFill>
                <a:latin typeface="Helvetica"/>
                <a:ea typeface="Arial Bold"/>
                <a:cs typeface="Arial Bold"/>
                <a:sym typeface="Arial Bold"/>
              </a:rPr>
              <a:t>Rashmi</a:t>
            </a:r>
            <a:r>
              <a:rPr lang="en-AU" kern="0" dirty="0">
                <a:solidFill>
                  <a:srgbClr val="FFFFFF"/>
                </a:solidFill>
                <a:latin typeface="Helvetica"/>
                <a:ea typeface="Arial Bold"/>
                <a:cs typeface="Arial Bold"/>
                <a:sym typeface="Arial Bold"/>
              </a:rPr>
              <a:t> </a:t>
            </a:r>
            <a:r>
              <a:rPr lang="en-AU" kern="0" dirty="0" smtClean="0">
                <a:solidFill>
                  <a:srgbClr val="FFFFFF"/>
                </a:solidFill>
                <a:latin typeface="Helvetica"/>
                <a:ea typeface="Arial Bold"/>
                <a:cs typeface="Arial Bold"/>
                <a:sym typeface="Arial Bold"/>
              </a:rPr>
              <a:t>Sharma (ISRO) Stefanie </a:t>
            </a:r>
            <a:r>
              <a:rPr lang="en-AU" kern="0" dirty="0" err="1" smtClean="0">
                <a:solidFill>
                  <a:srgbClr val="FFFFFF"/>
                </a:solidFill>
                <a:latin typeface="Helvetica"/>
                <a:ea typeface="Arial Bold"/>
                <a:cs typeface="Arial Bold"/>
                <a:sym typeface="Arial Bold"/>
              </a:rPr>
              <a:t>Linow</a:t>
            </a:r>
            <a:r>
              <a:rPr lang="en-AU" kern="0" dirty="0" smtClean="0">
                <a:solidFill>
                  <a:srgbClr val="FFFFFF"/>
                </a:solidFill>
                <a:latin typeface="Helvetica"/>
                <a:ea typeface="Arial Bold"/>
                <a:cs typeface="Arial Bold"/>
                <a:sym typeface="Arial Bold"/>
              </a:rPr>
              <a:t> (EUMETSAT) </a:t>
            </a:r>
          </a:p>
          <a:p>
            <a:pPr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kern="0" dirty="0" smtClean="0">
                <a:solidFill>
                  <a:srgbClr val="FFFFFF"/>
                </a:solidFill>
                <a:latin typeface="Helvetica"/>
                <a:ea typeface="Arial Bold"/>
                <a:cs typeface="Arial Bold"/>
                <a:sym typeface="Arial Bold"/>
              </a:rPr>
              <a:t>CEOS </a:t>
            </a:r>
            <a:r>
              <a:rPr lang="en-AU" kern="0" dirty="0">
                <a:solidFill>
                  <a:srgbClr val="FFFFFF"/>
                </a:solidFill>
                <a:latin typeface="Helvetica"/>
                <a:ea typeface="Arial Bold"/>
                <a:cs typeface="Arial Bold"/>
                <a:sym typeface="Arial Bold"/>
              </a:rPr>
              <a:t>SIT-33</a:t>
            </a:r>
          </a:p>
          <a:p>
            <a:pPr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kern="0" dirty="0" smtClean="0">
                <a:solidFill>
                  <a:srgbClr val="FFFFFF"/>
                </a:solidFill>
                <a:latin typeface="Helvetica"/>
                <a:ea typeface="Arial Bold"/>
                <a:cs typeface="Arial Bold"/>
                <a:sym typeface="Arial Bold"/>
              </a:rPr>
              <a:t>Session 3 </a:t>
            </a:r>
            <a:r>
              <a:rPr lang="en-AU" kern="0" dirty="0">
                <a:solidFill>
                  <a:srgbClr val="FFFFFF"/>
                </a:solidFill>
                <a:latin typeface="Helvetica"/>
                <a:ea typeface="Arial Bold"/>
                <a:cs typeface="Arial Bold"/>
                <a:sym typeface="Arial Bold"/>
              </a:rPr>
              <a:t>and </a:t>
            </a:r>
            <a:r>
              <a:rPr kern="0" dirty="0">
                <a:solidFill>
                  <a:srgbClr val="FFFFFF"/>
                </a:solidFill>
                <a:latin typeface="Helvetica"/>
                <a:ea typeface="Arial Bold"/>
                <a:cs typeface="Arial Bold"/>
                <a:sym typeface="Arial Bold"/>
              </a:rPr>
              <a:t>Agenda Item </a:t>
            </a:r>
            <a:r>
              <a:rPr lang="en-US" kern="0" dirty="0" smtClean="0">
                <a:solidFill>
                  <a:srgbClr val="FFFFFF"/>
                </a:solidFill>
                <a:latin typeface="Helvetica"/>
                <a:ea typeface="Arial Bold"/>
                <a:cs typeface="Arial Bold"/>
                <a:sym typeface="Arial Bold"/>
              </a:rPr>
              <a:t>3.3</a:t>
            </a:r>
            <a:endParaRPr kern="0" dirty="0">
              <a:solidFill>
                <a:srgbClr val="FFFFFF"/>
              </a:solidFill>
              <a:latin typeface="Helvetica"/>
              <a:ea typeface="Arial Bold"/>
              <a:cs typeface="Arial Bold"/>
              <a:sym typeface="Arial Bold"/>
            </a:endParaRPr>
          </a:p>
          <a:p>
            <a:pPr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kern="0" dirty="0">
                <a:solidFill>
                  <a:srgbClr val="FFFFFF"/>
                </a:solidFill>
                <a:latin typeface="Helvetica"/>
                <a:ea typeface="Arial Bold"/>
                <a:cs typeface="Arial Bold"/>
                <a:sym typeface="Arial Bold"/>
              </a:rPr>
              <a:t>Boulder, CO, USA</a:t>
            </a:r>
            <a:endParaRPr kern="0" dirty="0">
              <a:solidFill>
                <a:srgbClr val="FFFFFF"/>
              </a:solidFill>
              <a:latin typeface="Helvetica"/>
              <a:ea typeface="Arial Bold"/>
              <a:cs typeface="Arial Bold"/>
              <a:sym typeface="Arial Bold"/>
            </a:endParaRPr>
          </a:p>
          <a:p>
            <a:pPr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kern="0" dirty="0">
                <a:solidFill>
                  <a:srgbClr val="FFFFFF"/>
                </a:solidFill>
                <a:latin typeface="Helvetica"/>
                <a:ea typeface="Arial Bold"/>
                <a:cs typeface="Arial Bold"/>
                <a:sym typeface="Arial Bold"/>
              </a:rPr>
              <a:t>24 – 25 April 2018</a:t>
            </a:r>
            <a:endParaRPr kern="0" dirty="0">
              <a:solidFill>
                <a:srgbClr val="FFFFFF"/>
              </a:solidFill>
              <a:latin typeface="Helvetica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b="0" kern="0" dirty="0">
                <a:solidFill>
                  <a:prstClr val="white">
                    <a:lumMod val="20000"/>
                    <a:lumOff val="80000"/>
                  </a:prstClr>
                </a:solidFill>
                <a:latin typeface="Helvetica"/>
              </a:rPr>
              <a:t>Committee on Earth Observation Satellites</a:t>
            </a:r>
          </a:p>
        </p:txBody>
      </p:sp>
    </p:spTree>
    <p:extLst>
      <p:ext uri="{BB962C8B-B14F-4D97-AF65-F5344CB8AC3E}">
        <p14:creationId xmlns:p14="http://schemas.microsoft.com/office/powerpoint/2010/main" val="3317057364"/>
      </p:ext>
    </p:extLst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OSVW Constellation Status and Health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ASCAT (METOP-A&amp;B)</a:t>
            </a:r>
          </a:p>
          <a:p>
            <a:pPr lvl="1"/>
            <a:r>
              <a:rPr lang="en-US" dirty="0" smtClean="0"/>
              <a:t>Open and near real-time data access</a:t>
            </a:r>
          </a:p>
          <a:p>
            <a:pPr lvl="1"/>
            <a:r>
              <a:rPr lang="en-US" dirty="0" smtClean="0"/>
              <a:t>ASCAT </a:t>
            </a:r>
            <a:r>
              <a:rPr lang="en-US" dirty="0" smtClean="0"/>
              <a:t>available through the EPS</a:t>
            </a:r>
            <a:r>
              <a:rPr lang="en-US" dirty="0" smtClean="0"/>
              <a:t>-SG(SCA) </a:t>
            </a:r>
            <a:r>
              <a:rPr lang="en-US" dirty="0" smtClean="0"/>
              <a:t>launch</a:t>
            </a:r>
            <a:endParaRPr lang="en-US" dirty="0" smtClean="0"/>
          </a:p>
          <a:p>
            <a:pPr lvl="1"/>
            <a:r>
              <a:rPr lang="en-US" dirty="0" smtClean="0"/>
              <a:t>METOP-C scheduled for a </a:t>
            </a:r>
            <a:r>
              <a:rPr lang="en-US" dirty="0" smtClean="0"/>
              <a:t>September</a:t>
            </a:r>
            <a:r>
              <a:rPr lang="en-US" dirty="0" smtClean="0"/>
              <a:t> </a:t>
            </a:r>
            <a:r>
              <a:rPr lang="en-US" dirty="0" smtClean="0"/>
              <a:t>2018 launch</a:t>
            </a:r>
          </a:p>
          <a:p>
            <a:r>
              <a:rPr lang="en-US" dirty="0" smtClean="0"/>
              <a:t>SCA (ASCAT Follow-On, EPS-SG) ~2022/23</a:t>
            </a:r>
          </a:p>
          <a:p>
            <a:r>
              <a:rPr lang="en-US" dirty="0" err="1" smtClean="0"/>
              <a:t>ScatSat</a:t>
            </a:r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dirty="0" smtClean="0"/>
              <a:t>September 2017 (Injected into ~9:45 am local crossing time and drifting to ~8:45 am)</a:t>
            </a:r>
          </a:p>
          <a:p>
            <a:pPr lvl="1"/>
            <a:r>
              <a:rPr lang="en-US" dirty="0" smtClean="0"/>
              <a:t>Open and near real-time data access (April 24, 2017)</a:t>
            </a:r>
          </a:p>
          <a:p>
            <a:r>
              <a:rPr lang="en-US" dirty="0" smtClean="0"/>
              <a:t>OSCAT follow-on (OceanSat-3&amp;3A) ~2018/2019</a:t>
            </a:r>
          </a:p>
          <a:p>
            <a:r>
              <a:rPr lang="en-US" dirty="0" smtClean="0"/>
              <a:t>CMA will be providing OSVW measurements starting with their FY-3E launch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ceos_logo.pn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132532" y="5939586"/>
            <a:ext cx="1871442" cy="652724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7144266" y="6559463"/>
            <a:ext cx="1964626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800" dirty="0" smtClean="0">
                <a:solidFill>
                  <a:schemeClr val="tx1"/>
                </a:solidFill>
              </a:rPr>
              <a:t>Committee on Earth Observation Satellites</a:t>
            </a:r>
            <a:endParaRPr lang="en-US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828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104"/>
          <p:cNvSpPr>
            <a:spLocks noChangeArrowheads="1"/>
          </p:cNvSpPr>
          <p:nvPr/>
        </p:nvSpPr>
        <p:spPr bwMode="auto">
          <a:xfrm>
            <a:off x="3419475" y="-57150"/>
            <a:ext cx="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>
              <a:solidFill>
                <a:schemeClr val="accent1"/>
              </a:solidFill>
              <a:latin typeface="Calibri" pitchFamily="34" charset="0"/>
            </a:endParaRPr>
          </a:p>
        </p:txBody>
      </p:sp>
      <p:grpSp>
        <p:nvGrpSpPr>
          <p:cNvPr id="117" name="Group 116"/>
          <p:cNvGrpSpPr/>
          <p:nvPr/>
        </p:nvGrpSpPr>
        <p:grpSpPr>
          <a:xfrm>
            <a:off x="512608" y="1124744"/>
            <a:ext cx="8542142" cy="5008066"/>
            <a:chOff x="467544" y="1124744"/>
            <a:chExt cx="8542142" cy="5008066"/>
          </a:xfrm>
        </p:grpSpPr>
        <p:sp>
          <p:nvSpPr>
            <p:cNvPr id="94" name="Rectangle 105"/>
            <p:cNvSpPr>
              <a:spLocks noChangeArrowheads="1"/>
            </p:cNvSpPr>
            <p:nvPr/>
          </p:nvSpPr>
          <p:spPr bwMode="auto">
            <a:xfrm>
              <a:off x="552834" y="1387400"/>
              <a:ext cx="505750" cy="4083355"/>
            </a:xfrm>
            <a:prstGeom prst="rect">
              <a:avLst/>
            </a:prstGeom>
            <a:noFill/>
            <a:ln w="3175" cap="rnd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96" name="Rectangle 121"/>
            <p:cNvSpPr>
              <a:spLocks noChangeArrowheads="1"/>
            </p:cNvSpPr>
            <p:nvPr/>
          </p:nvSpPr>
          <p:spPr bwMode="auto">
            <a:xfrm>
              <a:off x="810284" y="3546655"/>
              <a:ext cx="1524900" cy="236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/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rgbClr val="000099"/>
                  </a:solidFill>
                  <a:latin typeface="+mn-lt"/>
                  <a:ea typeface="+mn-ea"/>
                </a:rPr>
                <a:t>Ku-band</a:t>
              </a:r>
            </a:p>
          </p:txBody>
        </p:sp>
        <p:sp>
          <p:nvSpPr>
            <p:cNvPr id="97" name="Rectangle 137"/>
            <p:cNvSpPr>
              <a:spLocks noChangeArrowheads="1"/>
            </p:cNvSpPr>
            <p:nvPr/>
          </p:nvSpPr>
          <p:spPr bwMode="auto">
            <a:xfrm>
              <a:off x="810284" y="4642928"/>
              <a:ext cx="2476263" cy="236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/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rgbClr val="000099"/>
                  </a:solidFill>
                  <a:latin typeface="+mn-lt"/>
                  <a:ea typeface="+mn-ea"/>
                </a:rPr>
                <a:t>Combined C- and Ku-band</a:t>
              </a:r>
            </a:p>
          </p:txBody>
        </p:sp>
        <p:sp>
          <p:nvSpPr>
            <p:cNvPr id="98" name="Rectangle 115"/>
            <p:cNvSpPr>
              <a:spLocks noChangeArrowheads="1"/>
            </p:cNvSpPr>
            <p:nvPr/>
          </p:nvSpPr>
          <p:spPr bwMode="auto">
            <a:xfrm>
              <a:off x="810284" y="1811642"/>
              <a:ext cx="1017194" cy="236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rgbClr val="000099"/>
                  </a:solidFill>
                  <a:latin typeface="+mn-lt"/>
                  <a:ea typeface="+mn-ea"/>
                </a:rPr>
                <a:t>C-band</a:t>
              </a:r>
            </a:p>
          </p:txBody>
        </p:sp>
        <p:sp>
          <p:nvSpPr>
            <p:cNvPr id="99" name="TextBox 228"/>
            <p:cNvSpPr txBox="1">
              <a:spLocks noChangeArrowheads="1"/>
            </p:cNvSpPr>
            <p:nvPr/>
          </p:nvSpPr>
          <p:spPr bwMode="auto">
            <a:xfrm>
              <a:off x="552834" y="1386046"/>
              <a:ext cx="701765" cy="2355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 b="1">
                  <a:latin typeface="Calibri" pitchFamily="34" charset="0"/>
                </a:rPr>
                <a:t>10/06</a:t>
              </a:r>
            </a:p>
          </p:txBody>
        </p:sp>
        <p:sp>
          <p:nvSpPr>
            <p:cNvPr id="100" name="TextBox 249"/>
            <p:cNvSpPr txBox="1">
              <a:spLocks noChangeArrowheads="1"/>
            </p:cNvSpPr>
            <p:nvPr/>
          </p:nvSpPr>
          <p:spPr bwMode="auto">
            <a:xfrm>
              <a:off x="566300" y="2099550"/>
              <a:ext cx="532683" cy="236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>
                  <a:latin typeface="Calibri" pitchFamily="34" charset="0"/>
                </a:rPr>
                <a:t>06/99</a:t>
              </a:r>
            </a:p>
          </p:txBody>
        </p:sp>
        <p:grpSp>
          <p:nvGrpSpPr>
            <p:cNvPr id="2" name="Group 182"/>
            <p:cNvGrpSpPr>
              <a:grpSpLocks/>
            </p:cNvGrpSpPr>
            <p:nvPr/>
          </p:nvGrpSpPr>
          <p:grpSpPr bwMode="auto">
            <a:xfrm>
              <a:off x="584255" y="5635930"/>
              <a:ext cx="2527498" cy="228808"/>
              <a:chOff x="330830" y="6275799"/>
              <a:chExt cx="3087512" cy="331644"/>
            </a:xfrm>
          </p:grpSpPr>
          <p:sp>
            <p:nvSpPr>
              <p:cNvPr id="102" name="Rectangle 162"/>
              <p:cNvSpPr>
                <a:spLocks noChangeArrowheads="1"/>
              </p:cNvSpPr>
              <p:nvPr/>
            </p:nvSpPr>
            <p:spPr bwMode="auto">
              <a:xfrm>
                <a:off x="330830" y="6275799"/>
                <a:ext cx="1462267" cy="331644"/>
              </a:xfrm>
              <a:prstGeom prst="rect">
                <a:avLst/>
              </a:prstGeom>
              <a:solidFill>
                <a:srgbClr val="7BAA49"/>
              </a:solidFill>
              <a:ln w="9525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dirty="0">
                    <a:solidFill>
                      <a:srgbClr val="000000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Design Life</a:t>
                </a:r>
              </a:p>
            </p:txBody>
          </p:sp>
          <p:sp>
            <p:nvSpPr>
              <p:cNvPr id="103" name="Rectangle 162"/>
              <p:cNvSpPr>
                <a:spLocks noChangeArrowheads="1"/>
              </p:cNvSpPr>
              <p:nvPr/>
            </p:nvSpPr>
            <p:spPr bwMode="auto">
              <a:xfrm>
                <a:off x="1789440" y="6275799"/>
                <a:ext cx="1628902" cy="331644"/>
              </a:xfrm>
              <a:prstGeom prst="rect">
                <a:avLst/>
              </a:prstGeom>
              <a:solidFill>
                <a:srgbClr val="A6CF7C"/>
              </a:solidFill>
              <a:ln w="9525" cap="rnd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dirty="0">
                    <a:solidFill>
                      <a:srgbClr val="000000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Extended Life</a:t>
                </a:r>
              </a:p>
            </p:txBody>
          </p:sp>
        </p:grpSp>
        <p:grpSp>
          <p:nvGrpSpPr>
            <p:cNvPr id="3" name="Group 208"/>
            <p:cNvGrpSpPr/>
            <p:nvPr/>
          </p:nvGrpSpPr>
          <p:grpSpPr bwMode="auto">
            <a:xfrm>
              <a:off x="7160500" y="5636281"/>
              <a:ext cx="1384261" cy="222599"/>
              <a:chOff x="4817875" y="6210859"/>
              <a:chExt cx="1468625" cy="381000"/>
            </a:xfrm>
            <a:solidFill>
              <a:schemeClr val="accent2">
                <a:lumMod val="60000"/>
                <a:lumOff val="40000"/>
              </a:schemeClr>
            </a:solidFill>
          </p:grpSpPr>
          <p:sp>
            <p:nvSpPr>
              <p:cNvPr id="105" name="Rectangle 161"/>
              <p:cNvSpPr>
                <a:spLocks noChangeArrowheads="1"/>
              </p:cNvSpPr>
              <p:nvPr/>
            </p:nvSpPr>
            <p:spPr bwMode="auto">
              <a:xfrm>
                <a:off x="4817875" y="6210859"/>
                <a:ext cx="1468625" cy="38100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06" name="Rectangle 162"/>
              <p:cNvSpPr>
                <a:spLocks noChangeArrowheads="1"/>
              </p:cNvSpPr>
              <p:nvPr/>
            </p:nvSpPr>
            <p:spPr bwMode="auto">
              <a:xfrm>
                <a:off x="4823589" y="6210859"/>
                <a:ext cx="1462911" cy="381000"/>
              </a:xfrm>
              <a:prstGeom prst="rect">
                <a:avLst/>
              </a:prstGeom>
              <a:grpFill/>
              <a:ln w="9525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dirty="0">
                    <a:solidFill>
                      <a:srgbClr val="000000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Proposed</a:t>
                </a:r>
              </a:p>
            </p:txBody>
          </p:sp>
        </p:grpSp>
        <p:sp>
          <p:nvSpPr>
            <p:cNvPr id="107" name="TextBox 256"/>
            <p:cNvSpPr txBox="1">
              <a:spLocks noChangeArrowheads="1"/>
            </p:cNvSpPr>
            <p:nvPr/>
          </p:nvSpPr>
          <p:spPr bwMode="auto">
            <a:xfrm>
              <a:off x="1239635" y="5864738"/>
              <a:ext cx="998033" cy="2626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cs typeface="Arial" charset="0"/>
                </a:rPr>
                <a:t>Operating</a:t>
              </a:r>
            </a:p>
          </p:txBody>
        </p:sp>
        <p:sp>
          <p:nvSpPr>
            <p:cNvPr id="108" name="Rectangle 162"/>
            <p:cNvSpPr>
              <a:spLocks noChangeArrowheads="1"/>
            </p:cNvSpPr>
            <p:nvPr/>
          </p:nvSpPr>
          <p:spPr bwMode="auto">
            <a:xfrm>
              <a:off x="552834" y="2332420"/>
              <a:ext cx="429438" cy="165175"/>
            </a:xfrm>
            <a:prstGeom prst="rect">
              <a:avLst/>
            </a:prstGeom>
            <a:solidFill>
              <a:srgbClr val="7BAA49"/>
            </a:solidFill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b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00" b="1" dirty="0">
                <a:latin typeface="+mn-lt"/>
                <a:ea typeface="+mn-ea"/>
              </a:endParaRPr>
            </a:p>
          </p:txBody>
        </p:sp>
        <p:grpSp>
          <p:nvGrpSpPr>
            <p:cNvPr id="4" name="Group 183"/>
            <p:cNvGrpSpPr>
              <a:grpSpLocks/>
            </p:cNvGrpSpPr>
            <p:nvPr/>
          </p:nvGrpSpPr>
          <p:grpSpPr bwMode="auto">
            <a:xfrm>
              <a:off x="3530473" y="5641346"/>
              <a:ext cx="2503829" cy="223393"/>
              <a:chOff x="330830" y="6275805"/>
              <a:chExt cx="3058598" cy="331648"/>
            </a:xfrm>
          </p:grpSpPr>
          <p:sp>
            <p:nvSpPr>
              <p:cNvPr id="111" name="Rectangle 162"/>
              <p:cNvSpPr>
                <a:spLocks noChangeArrowheads="1"/>
              </p:cNvSpPr>
              <p:nvPr/>
            </p:nvSpPr>
            <p:spPr bwMode="auto">
              <a:xfrm>
                <a:off x="330830" y="6275805"/>
                <a:ext cx="1462267" cy="331648"/>
              </a:xfrm>
              <a:prstGeom prst="rect">
                <a:avLst/>
              </a:prstGeom>
              <a:solidFill>
                <a:srgbClr val="FFFF00"/>
              </a:solidFill>
              <a:ln w="9525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dirty="0">
                    <a:solidFill>
                      <a:srgbClr val="000000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Design Life</a:t>
                </a:r>
              </a:p>
            </p:txBody>
          </p:sp>
          <p:sp>
            <p:nvSpPr>
              <p:cNvPr id="112" name="Rectangle 162"/>
              <p:cNvSpPr>
                <a:spLocks noChangeArrowheads="1"/>
              </p:cNvSpPr>
              <p:nvPr/>
            </p:nvSpPr>
            <p:spPr bwMode="auto">
              <a:xfrm>
                <a:off x="1789440" y="6275805"/>
                <a:ext cx="1599988" cy="331648"/>
              </a:xfrm>
              <a:prstGeom prst="rect">
                <a:avLst/>
              </a:prstGeom>
              <a:solidFill>
                <a:srgbClr val="FFFFCC"/>
              </a:solidFill>
              <a:ln w="9525" cap="rnd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dirty="0">
                    <a:solidFill>
                      <a:srgbClr val="000000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Extended Life</a:t>
                </a:r>
              </a:p>
            </p:txBody>
          </p:sp>
        </p:grpSp>
        <p:sp>
          <p:nvSpPr>
            <p:cNvPr id="113" name="TextBox 256"/>
            <p:cNvSpPr txBox="1">
              <a:spLocks noChangeArrowheads="1"/>
            </p:cNvSpPr>
            <p:nvPr/>
          </p:nvSpPr>
          <p:spPr bwMode="auto">
            <a:xfrm>
              <a:off x="4093082" y="5870154"/>
              <a:ext cx="1068359" cy="2626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cs typeface="Arial" charset="0"/>
                </a:rPr>
                <a:t>Approved</a:t>
              </a:r>
            </a:p>
          </p:txBody>
        </p:sp>
        <p:grpSp>
          <p:nvGrpSpPr>
            <p:cNvPr id="5" name="Group 205"/>
            <p:cNvGrpSpPr>
              <a:grpSpLocks/>
            </p:cNvGrpSpPr>
            <p:nvPr/>
          </p:nvGrpSpPr>
          <p:grpSpPr bwMode="auto">
            <a:xfrm>
              <a:off x="567797" y="1571530"/>
              <a:ext cx="8153345" cy="203085"/>
              <a:chOff x="330831" y="1596517"/>
              <a:chExt cx="8649255" cy="292608"/>
            </a:xfrm>
          </p:grpSpPr>
          <p:grpSp>
            <p:nvGrpSpPr>
              <p:cNvPr id="6" name="Group 123"/>
              <p:cNvGrpSpPr>
                <a:grpSpLocks/>
              </p:cNvGrpSpPr>
              <p:nvPr/>
            </p:nvGrpSpPr>
            <p:grpSpPr bwMode="auto">
              <a:xfrm>
                <a:off x="2301875" y="1596517"/>
                <a:ext cx="3339433" cy="292608"/>
                <a:chOff x="1102" y="3140"/>
                <a:chExt cx="2203" cy="193"/>
              </a:xfrm>
              <a:solidFill>
                <a:srgbClr val="B0DC80"/>
              </a:solidFill>
            </p:grpSpPr>
            <p:sp>
              <p:nvSpPr>
                <p:cNvPr id="121" name="Freeform 124"/>
                <p:cNvSpPr>
                  <a:spLocks/>
                </p:cNvSpPr>
                <p:nvPr/>
              </p:nvSpPr>
              <p:spPr bwMode="auto">
                <a:xfrm>
                  <a:off x="1102" y="3140"/>
                  <a:ext cx="1903" cy="193"/>
                </a:xfrm>
                <a:custGeom>
                  <a:avLst/>
                  <a:gdLst>
                    <a:gd name="T0" fmla="*/ 1693 w 1903"/>
                    <a:gd name="T1" fmla="*/ 0 h 193"/>
                    <a:gd name="T2" fmla="*/ 0 w 1903"/>
                    <a:gd name="T3" fmla="*/ 0 h 193"/>
                    <a:gd name="T4" fmla="*/ 0 w 1903"/>
                    <a:gd name="T5" fmla="*/ 193 h 193"/>
                    <a:gd name="T6" fmla="*/ 1693 w 1903"/>
                    <a:gd name="T7" fmla="*/ 193 h 193"/>
                    <a:gd name="T8" fmla="*/ 1903 w 1903"/>
                    <a:gd name="T9" fmla="*/ 96 h 193"/>
                    <a:gd name="T10" fmla="*/ 1693 w 1903"/>
                    <a:gd name="T11" fmla="*/ 0 h 19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903"/>
                    <a:gd name="T19" fmla="*/ 0 h 193"/>
                    <a:gd name="T20" fmla="*/ 1903 w 1903"/>
                    <a:gd name="T21" fmla="*/ 193 h 19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903" h="193">
                      <a:moveTo>
                        <a:pt x="1693" y="0"/>
                      </a:moveTo>
                      <a:lnTo>
                        <a:pt x="0" y="0"/>
                      </a:lnTo>
                      <a:lnTo>
                        <a:pt x="0" y="193"/>
                      </a:lnTo>
                      <a:lnTo>
                        <a:pt x="1693" y="193"/>
                      </a:lnTo>
                      <a:lnTo>
                        <a:pt x="1903" y="96"/>
                      </a:lnTo>
                      <a:lnTo>
                        <a:pt x="1693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122" name="Freeform 125"/>
                <p:cNvSpPr>
                  <a:spLocks/>
                </p:cNvSpPr>
                <p:nvPr/>
              </p:nvSpPr>
              <p:spPr bwMode="auto">
                <a:xfrm>
                  <a:off x="1402" y="3140"/>
                  <a:ext cx="1903" cy="193"/>
                </a:xfrm>
                <a:custGeom>
                  <a:avLst/>
                  <a:gdLst>
                    <a:gd name="T0" fmla="*/ 1693 w 1903"/>
                    <a:gd name="T1" fmla="*/ 0 h 193"/>
                    <a:gd name="T2" fmla="*/ 0 w 1903"/>
                    <a:gd name="T3" fmla="*/ 0 h 193"/>
                    <a:gd name="T4" fmla="*/ 0 w 1903"/>
                    <a:gd name="T5" fmla="*/ 193 h 193"/>
                    <a:gd name="T6" fmla="*/ 1693 w 1903"/>
                    <a:gd name="T7" fmla="*/ 193 h 193"/>
                    <a:gd name="T8" fmla="*/ 1903 w 1903"/>
                    <a:gd name="T9" fmla="*/ 96 h 193"/>
                    <a:gd name="T10" fmla="*/ 1693 w 1903"/>
                    <a:gd name="T11" fmla="*/ 0 h 19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903"/>
                    <a:gd name="T19" fmla="*/ 0 h 193"/>
                    <a:gd name="T20" fmla="*/ 1903 w 1903"/>
                    <a:gd name="T21" fmla="*/ 193 h 19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903" h="193">
                      <a:moveTo>
                        <a:pt x="1693" y="0"/>
                      </a:moveTo>
                      <a:lnTo>
                        <a:pt x="0" y="0"/>
                      </a:lnTo>
                      <a:lnTo>
                        <a:pt x="0" y="193"/>
                      </a:lnTo>
                      <a:lnTo>
                        <a:pt x="1693" y="193"/>
                      </a:lnTo>
                      <a:lnTo>
                        <a:pt x="1903" y="96"/>
                      </a:lnTo>
                      <a:lnTo>
                        <a:pt x="1693" y="0"/>
                      </a:lnTo>
                      <a:close/>
                    </a:path>
                  </a:pathLst>
                </a:custGeom>
                <a:grpFill/>
                <a:ln w="9525" cap="rnd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</p:spPr>
              <p:txBody>
                <a:bodyPr anchor="b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000" b="1" dirty="0">
                    <a:latin typeface="+mn-lt"/>
                    <a:ea typeface="+mn-ea"/>
                  </a:endParaRPr>
                </a:p>
              </p:txBody>
            </p:sp>
          </p:grpSp>
          <p:sp>
            <p:nvSpPr>
              <p:cNvPr id="116" name="Freeform 125"/>
              <p:cNvSpPr>
                <a:spLocks/>
              </p:cNvSpPr>
              <p:nvPr/>
            </p:nvSpPr>
            <p:spPr bwMode="auto">
              <a:xfrm>
                <a:off x="330831" y="1596517"/>
                <a:ext cx="2190489" cy="292608"/>
              </a:xfrm>
              <a:custGeom>
                <a:avLst/>
                <a:gdLst>
                  <a:gd name="T0" fmla="*/ 1693 w 1903"/>
                  <a:gd name="T1" fmla="*/ 0 h 193"/>
                  <a:gd name="T2" fmla="*/ 0 w 1903"/>
                  <a:gd name="T3" fmla="*/ 0 h 193"/>
                  <a:gd name="T4" fmla="*/ 0 w 1903"/>
                  <a:gd name="T5" fmla="*/ 193 h 193"/>
                  <a:gd name="T6" fmla="*/ 1693 w 1903"/>
                  <a:gd name="T7" fmla="*/ 193 h 193"/>
                  <a:gd name="T8" fmla="*/ 1903 w 1903"/>
                  <a:gd name="T9" fmla="*/ 96 h 193"/>
                  <a:gd name="T10" fmla="*/ 1693 w 1903"/>
                  <a:gd name="T11" fmla="*/ 0 h 19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903"/>
                  <a:gd name="T19" fmla="*/ 0 h 193"/>
                  <a:gd name="T20" fmla="*/ 1903 w 1903"/>
                  <a:gd name="T21" fmla="*/ 193 h 19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903" h="193">
                    <a:moveTo>
                      <a:pt x="1693" y="0"/>
                    </a:moveTo>
                    <a:lnTo>
                      <a:pt x="0" y="0"/>
                    </a:lnTo>
                    <a:lnTo>
                      <a:pt x="0" y="193"/>
                    </a:lnTo>
                    <a:lnTo>
                      <a:pt x="1693" y="193"/>
                    </a:lnTo>
                    <a:lnTo>
                      <a:pt x="1903" y="96"/>
                    </a:lnTo>
                    <a:lnTo>
                      <a:pt x="1693" y="0"/>
                    </a:lnTo>
                    <a:close/>
                  </a:path>
                </a:pathLst>
              </a:custGeom>
              <a:solidFill>
                <a:srgbClr val="7BAA49"/>
              </a:solidFill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tIns="0" bIns="0" anchor="b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 dirty="0">
                    <a:latin typeface="Arial" pitchFamily="34" charset="0"/>
                    <a:ea typeface="+mn-ea"/>
                    <a:cs typeface="Arial" pitchFamily="34" charset="0"/>
                  </a:rPr>
                  <a:t>METOP-A</a:t>
                </a:r>
                <a:r>
                  <a:rPr lang="en-US" sz="1400" dirty="0"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en-US" sz="1000" b="1" dirty="0" smtClean="0">
                    <a:latin typeface="Arial" pitchFamily="34" charset="0"/>
                    <a:ea typeface="+mn-ea"/>
                    <a:cs typeface="Arial" pitchFamily="34" charset="0"/>
                  </a:rPr>
                  <a:t>Europe</a:t>
                </a:r>
                <a:endParaRPr lang="en-US" sz="1000" b="1" dirty="0"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grpSp>
            <p:nvGrpSpPr>
              <p:cNvPr id="7" name="Group 123"/>
              <p:cNvGrpSpPr>
                <a:grpSpLocks/>
              </p:cNvGrpSpPr>
              <p:nvPr/>
            </p:nvGrpSpPr>
            <p:grpSpPr bwMode="auto">
              <a:xfrm>
                <a:off x="7177980" y="1596517"/>
                <a:ext cx="1802106" cy="292608"/>
                <a:chOff x="1102" y="3140"/>
                <a:chExt cx="1903" cy="193"/>
              </a:xfrm>
              <a:solidFill>
                <a:srgbClr val="7BAA49"/>
              </a:solidFill>
            </p:grpSpPr>
            <p:sp>
              <p:nvSpPr>
                <p:cNvPr id="119" name="Freeform 124"/>
                <p:cNvSpPr>
                  <a:spLocks/>
                </p:cNvSpPr>
                <p:nvPr/>
              </p:nvSpPr>
              <p:spPr bwMode="auto">
                <a:xfrm>
                  <a:off x="1102" y="3140"/>
                  <a:ext cx="1903" cy="193"/>
                </a:xfrm>
                <a:custGeom>
                  <a:avLst/>
                  <a:gdLst>
                    <a:gd name="T0" fmla="*/ 1693 w 1903"/>
                    <a:gd name="T1" fmla="*/ 0 h 193"/>
                    <a:gd name="T2" fmla="*/ 0 w 1903"/>
                    <a:gd name="T3" fmla="*/ 0 h 193"/>
                    <a:gd name="T4" fmla="*/ 0 w 1903"/>
                    <a:gd name="T5" fmla="*/ 193 h 193"/>
                    <a:gd name="T6" fmla="*/ 1693 w 1903"/>
                    <a:gd name="T7" fmla="*/ 193 h 193"/>
                    <a:gd name="T8" fmla="*/ 1903 w 1903"/>
                    <a:gd name="T9" fmla="*/ 96 h 193"/>
                    <a:gd name="T10" fmla="*/ 1693 w 1903"/>
                    <a:gd name="T11" fmla="*/ 0 h 19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903"/>
                    <a:gd name="T19" fmla="*/ 0 h 193"/>
                    <a:gd name="T20" fmla="*/ 1903 w 1903"/>
                    <a:gd name="T21" fmla="*/ 193 h 19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903" h="193">
                      <a:moveTo>
                        <a:pt x="1693" y="0"/>
                      </a:moveTo>
                      <a:lnTo>
                        <a:pt x="0" y="0"/>
                      </a:lnTo>
                      <a:lnTo>
                        <a:pt x="0" y="193"/>
                      </a:lnTo>
                      <a:lnTo>
                        <a:pt x="1693" y="193"/>
                      </a:lnTo>
                      <a:lnTo>
                        <a:pt x="1903" y="96"/>
                      </a:lnTo>
                      <a:lnTo>
                        <a:pt x="1693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120" name="Freeform 125"/>
                <p:cNvSpPr>
                  <a:spLocks/>
                </p:cNvSpPr>
                <p:nvPr/>
              </p:nvSpPr>
              <p:spPr bwMode="auto">
                <a:xfrm>
                  <a:off x="1102" y="3140"/>
                  <a:ext cx="1903" cy="193"/>
                </a:xfrm>
                <a:custGeom>
                  <a:avLst/>
                  <a:gdLst>
                    <a:gd name="T0" fmla="*/ 1693 w 1903"/>
                    <a:gd name="T1" fmla="*/ 0 h 193"/>
                    <a:gd name="T2" fmla="*/ 0 w 1903"/>
                    <a:gd name="T3" fmla="*/ 0 h 193"/>
                    <a:gd name="T4" fmla="*/ 0 w 1903"/>
                    <a:gd name="T5" fmla="*/ 193 h 193"/>
                    <a:gd name="T6" fmla="*/ 1693 w 1903"/>
                    <a:gd name="T7" fmla="*/ 193 h 193"/>
                    <a:gd name="T8" fmla="*/ 1903 w 1903"/>
                    <a:gd name="T9" fmla="*/ 96 h 193"/>
                    <a:gd name="T10" fmla="*/ 1693 w 1903"/>
                    <a:gd name="T11" fmla="*/ 0 h 19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903"/>
                    <a:gd name="T19" fmla="*/ 0 h 193"/>
                    <a:gd name="T20" fmla="*/ 1903 w 1903"/>
                    <a:gd name="T21" fmla="*/ 193 h 19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903" h="193">
                      <a:moveTo>
                        <a:pt x="1693" y="0"/>
                      </a:moveTo>
                      <a:lnTo>
                        <a:pt x="0" y="0"/>
                      </a:lnTo>
                      <a:lnTo>
                        <a:pt x="0" y="193"/>
                      </a:lnTo>
                      <a:lnTo>
                        <a:pt x="1693" y="193"/>
                      </a:lnTo>
                      <a:lnTo>
                        <a:pt x="1903" y="96"/>
                      </a:lnTo>
                      <a:lnTo>
                        <a:pt x="1693" y="0"/>
                      </a:lnTo>
                      <a:close/>
                    </a:path>
                  </a:pathLst>
                </a:custGeom>
                <a:solidFill>
                  <a:srgbClr val="FFFFCC"/>
                </a:solidFill>
                <a:ln w="9525" cap="rnd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</p:spPr>
              <p:txBody>
                <a:bodyPr anchor="b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000" b="1" dirty="0">
                    <a:latin typeface="+mn-lt"/>
                    <a:ea typeface="+mn-ea"/>
                  </a:endParaRPr>
                </a:p>
              </p:txBody>
            </p:sp>
          </p:grpSp>
          <p:sp>
            <p:nvSpPr>
              <p:cNvPr id="118" name="Freeform 125"/>
              <p:cNvSpPr>
                <a:spLocks/>
              </p:cNvSpPr>
              <p:nvPr/>
            </p:nvSpPr>
            <p:spPr bwMode="auto">
              <a:xfrm>
                <a:off x="5419393" y="1596517"/>
                <a:ext cx="3025414" cy="292608"/>
              </a:xfrm>
              <a:custGeom>
                <a:avLst/>
                <a:gdLst>
                  <a:gd name="T0" fmla="*/ 1693 w 1903"/>
                  <a:gd name="T1" fmla="*/ 0 h 193"/>
                  <a:gd name="T2" fmla="*/ 0 w 1903"/>
                  <a:gd name="T3" fmla="*/ 0 h 193"/>
                  <a:gd name="T4" fmla="*/ 0 w 1903"/>
                  <a:gd name="T5" fmla="*/ 193 h 193"/>
                  <a:gd name="T6" fmla="*/ 1693 w 1903"/>
                  <a:gd name="T7" fmla="*/ 193 h 193"/>
                  <a:gd name="T8" fmla="*/ 1903 w 1903"/>
                  <a:gd name="T9" fmla="*/ 96 h 193"/>
                  <a:gd name="T10" fmla="*/ 1693 w 1903"/>
                  <a:gd name="T11" fmla="*/ 0 h 19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903"/>
                  <a:gd name="T19" fmla="*/ 0 h 193"/>
                  <a:gd name="T20" fmla="*/ 1903 w 1903"/>
                  <a:gd name="T21" fmla="*/ 193 h 19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903" h="193">
                    <a:moveTo>
                      <a:pt x="1693" y="0"/>
                    </a:moveTo>
                    <a:lnTo>
                      <a:pt x="0" y="0"/>
                    </a:lnTo>
                    <a:lnTo>
                      <a:pt x="0" y="193"/>
                    </a:lnTo>
                    <a:lnTo>
                      <a:pt x="1693" y="193"/>
                    </a:lnTo>
                    <a:lnTo>
                      <a:pt x="1903" y="96"/>
                    </a:lnTo>
                    <a:lnTo>
                      <a:pt x="1693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tIns="0" bIns="0" anchor="b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 dirty="0">
                    <a:latin typeface="Arial" pitchFamily="34" charset="0"/>
                    <a:ea typeface="+mn-ea"/>
                    <a:cs typeface="Arial" pitchFamily="34" charset="0"/>
                  </a:rPr>
                  <a:t>METOP-C</a:t>
                </a:r>
                <a:r>
                  <a:rPr lang="en-US" sz="1400" dirty="0"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en-US" sz="1000" b="1" dirty="0">
                    <a:latin typeface="Arial" pitchFamily="34" charset="0"/>
                    <a:ea typeface="+mn-ea"/>
                    <a:cs typeface="Arial" pitchFamily="34" charset="0"/>
                  </a:rPr>
                  <a:t>Europe</a:t>
                </a:r>
              </a:p>
            </p:txBody>
          </p:sp>
        </p:grpSp>
        <p:grpSp>
          <p:nvGrpSpPr>
            <p:cNvPr id="8" name="Group 214"/>
            <p:cNvGrpSpPr>
              <a:grpSpLocks/>
            </p:cNvGrpSpPr>
            <p:nvPr/>
          </p:nvGrpSpPr>
          <p:grpSpPr bwMode="auto">
            <a:xfrm>
              <a:off x="2349891" y="1839602"/>
              <a:ext cx="6371250" cy="190899"/>
              <a:chOff x="2301875" y="2100080"/>
              <a:chExt cx="6759169" cy="296290"/>
            </a:xfrm>
          </p:grpSpPr>
          <p:grpSp>
            <p:nvGrpSpPr>
              <p:cNvPr id="9" name="Group 123"/>
              <p:cNvGrpSpPr>
                <a:grpSpLocks/>
              </p:cNvGrpSpPr>
              <p:nvPr/>
            </p:nvGrpSpPr>
            <p:grpSpPr bwMode="auto">
              <a:xfrm>
                <a:off x="4765675" y="2103762"/>
                <a:ext cx="2914717" cy="292608"/>
                <a:chOff x="1102" y="3140"/>
                <a:chExt cx="1903" cy="193"/>
              </a:xfrm>
              <a:solidFill>
                <a:srgbClr val="7BAA49"/>
              </a:solidFill>
            </p:grpSpPr>
            <p:sp>
              <p:nvSpPr>
                <p:cNvPr id="127" name="Freeform 124"/>
                <p:cNvSpPr>
                  <a:spLocks/>
                </p:cNvSpPr>
                <p:nvPr/>
              </p:nvSpPr>
              <p:spPr bwMode="auto">
                <a:xfrm>
                  <a:off x="1102" y="3140"/>
                  <a:ext cx="1903" cy="193"/>
                </a:xfrm>
                <a:custGeom>
                  <a:avLst/>
                  <a:gdLst>
                    <a:gd name="T0" fmla="*/ 1693 w 1903"/>
                    <a:gd name="T1" fmla="*/ 0 h 193"/>
                    <a:gd name="T2" fmla="*/ 0 w 1903"/>
                    <a:gd name="T3" fmla="*/ 0 h 193"/>
                    <a:gd name="T4" fmla="*/ 0 w 1903"/>
                    <a:gd name="T5" fmla="*/ 193 h 193"/>
                    <a:gd name="T6" fmla="*/ 1693 w 1903"/>
                    <a:gd name="T7" fmla="*/ 193 h 193"/>
                    <a:gd name="T8" fmla="*/ 1903 w 1903"/>
                    <a:gd name="T9" fmla="*/ 96 h 193"/>
                    <a:gd name="T10" fmla="*/ 1693 w 1903"/>
                    <a:gd name="T11" fmla="*/ 0 h 19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903"/>
                    <a:gd name="T19" fmla="*/ 0 h 193"/>
                    <a:gd name="T20" fmla="*/ 1903 w 1903"/>
                    <a:gd name="T21" fmla="*/ 193 h 19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903" h="193">
                      <a:moveTo>
                        <a:pt x="1693" y="0"/>
                      </a:moveTo>
                      <a:lnTo>
                        <a:pt x="0" y="0"/>
                      </a:lnTo>
                      <a:lnTo>
                        <a:pt x="0" y="193"/>
                      </a:lnTo>
                      <a:lnTo>
                        <a:pt x="1693" y="193"/>
                      </a:lnTo>
                      <a:lnTo>
                        <a:pt x="1903" y="96"/>
                      </a:lnTo>
                      <a:lnTo>
                        <a:pt x="1693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128" name="Freeform 125"/>
                <p:cNvSpPr>
                  <a:spLocks/>
                </p:cNvSpPr>
                <p:nvPr/>
              </p:nvSpPr>
              <p:spPr bwMode="auto">
                <a:xfrm>
                  <a:off x="1102" y="3140"/>
                  <a:ext cx="1903" cy="193"/>
                </a:xfrm>
                <a:custGeom>
                  <a:avLst/>
                  <a:gdLst>
                    <a:gd name="T0" fmla="*/ 1693 w 1903"/>
                    <a:gd name="T1" fmla="*/ 0 h 193"/>
                    <a:gd name="T2" fmla="*/ 0 w 1903"/>
                    <a:gd name="T3" fmla="*/ 0 h 193"/>
                    <a:gd name="T4" fmla="*/ 0 w 1903"/>
                    <a:gd name="T5" fmla="*/ 193 h 193"/>
                    <a:gd name="T6" fmla="*/ 1693 w 1903"/>
                    <a:gd name="T7" fmla="*/ 193 h 193"/>
                    <a:gd name="T8" fmla="*/ 1903 w 1903"/>
                    <a:gd name="T9" fmla="*/ 96 h 193"/>
                    <a:gd name="T10" fmla="*/ 1693 w 1903"/>
                    <a:gd name="T11" fmla="*/ 0 h 19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903"/>
                    <a:gd name="T19" fmla="*/ 0 h 193"/>
                    <a:gd name="T20" fmla="*/ 1903 w 1903"/>
                    <a:gd name="T21" fmla="*/ 193 h 19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903" h="193">
                      <a:moveTo>
                        <a:pt x="1693" y="0"/>
                      </a:moveTo>
                      <a:lnTo>
                        <a:pt x="0" y="0"/>
                      </a:lnTo>
                      <a:lnTo>
                        <a:pt x="0" y="193"/>
                      </a:lnTo>
                      <a:lnTo>
                        <a:pt x="1693" y="193"/>
                      </a:lnTo>
                      <a:lnTo>
                        <a:pt x="1903" y="96"/>
                      </a:lnTo>
                      <a:lnTo>
                        <a:pt x="1693" y="0"/>
                      </a:lnTo>
                      <a:close/>
                    </a:path>
                  </a:pathLst>
                </a:custGeom>
                <a:solidFill>
                  <a:srgbClr val="FFFFCC"/>
                </a:solidFill>
                <a:ln w="9525" cap="rnd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</p:spPr>
              <p:txBody>
                <a:bodyPr anchor="b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000" b="1" dirty="0">
                    <a:latin typeface="+mn-lt"/>
                    <a:ea typeface="+mn-ea"/>
                  </a:endParaRPr>
                </a:p>
              </p:txBody>
            </p:sp>
          </p:grpSp>
          <p:sp>
            <p:nvSpPr>
              <p:cNvPr id="125" name="Freeform 125"/>
              <p:cNvSpPr>
                <a:spLocks/>
              </p:cNvSpPr>
              <p:nvPr/>
            </p:nvSpPr>
            <p:spPr bwMode="auto">
              <a:xfrm>
                <a:off x="2301875" y="2100080"/>
                <a:ext cx="2914475" cy="292087"/>
              </a:xfrm>
              <a:custGeom>
                <a:avLst/>
                <a:gdLst>
                  <a:gd name="T0" fmla="*/ 1693 w 1903"/>
                  <a:gd name="T1" fmla="*/ 0 h 193"/>
                  <a:gd name="T2" fmla="*/ 0 w 1903"/>
                  <a:gd name="T3" fmla="*/ 0 h 193"/>
                  <a:gd name="T4" fmla="*/ 0 w 1903"/>
                  <a:gd name="T5" fmla="*/ 193 h 193"/>
                  <a:gd name="T6" fmla="*/ 1693 w 1903"/>
                  <a:gd name="T7" fmla="*/ 193 h 193"/>
                  <a:gd name="T8" fmla="*/ 1903 w 1903"/>
                  <a:gd name="T9" fmla="*/ 96 h 193"/>
                  <a:gd name="T10" fmla="*/ 1693 w 1903"/>
                  <a:gd name="T11" fmla="*/ 0 h 19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903"/>
                  <a:gd name="T19" fmla="*/ 0 h 193"/>
                  <a:gd name="T20" fmla="*/ 1903 w 1903"/>
                  <a:gd name="T21" fmla="*/ 193 h 19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903" h="193">
                    <a:moveTo>
                      <a:pt x="1693" y="0"/>
                    </a:moveTo>
                    <a:lnTo>
                      <a:pt x="0" y="0"/>
                    </a:lnTo>
                    <a:lnTo>
                      <a:pt x="0" y="193"/>
                    </a:lnTo>
                    <a:lnTo>
                      <a:pt x="1693" y="193"/>
                    </a:lnTo>
                    <a:lnTo>
                      <a:pt x="1903" y="96"/>
                    </a:lnTo>
                    <a:lnTo>
                      <a:pt x="1693" y="0"/>
                    </a:lnTo>
                    <a:close/>
                  </a:path>
                </a:pathLst>
              </a:custGeom>
              <a:solidFill>
                <a:srgbClr val="7BAA49"/>
              </a:solidFill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tIns="0" bIns="0" anchor="b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 dirty="0">
                    <a:latin typeface="Arial" pitchFamily="34" charset="0"/>
                    <a:ea typeface="+mn-ea"/>
                    <a:cs typeface="Arial" pitchFamily="34" charset="0"/>
                  </a:rPr>
                  <a:t>METOP-B</a:t>
                </a:r>
                <a:r>
                  <a:rPr lang="en-US" sz="1400" dirty="0"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en-US" sz="1000" b="1" dirty="0">
                    <a:latin typeface="Arial" pitchFamily="34" charset="0"/>
                    <a:ea typeface="+mn-ea"/>
                    <a:cs typeface="Arial" pitchFamily="34" charset="0"/>
                  </a:rPr>
                  <a:t>Europe</a:t>
                </a:r>
              </a:p>
            </p:txBody>
          </p:sp>
          <p:sp>
            <p:nvSpPr>
              <p:cNvPr id="126" name="Freeform 141"/>
              <p:cNvSpPr>
                <a:spLocks/>
              </p:cNvSpPr>
              <p:nvPr/>
            </p:nvSpPr>
            <p:spPr bwMode="auto">
              <a:xfrm>
                <a:off x="7459353" y="2106383"/>
                <a:ext cx="1601691" cy="289987"/>
              </a:xfrm>
              <a:custGeom>
                <a:avLst/>
                <a:gdLst>
                  <a:gd name="T0" fmla="*/ 1693 w 1903"/>
                  <a:gd name="T1" fmla="*/ 0 h 193"/>
                  <a:gd name="T2" fmla="*/ 0 w 1903"/>
                  <a:gd name="T3" fmla="*/ 0 h 193"/>
                  <a:gd name="T4" fmla="*/ 0 w 1903"/>
                  <a:gd name="T5" fmla="*/ 193 h 193"/>
                  <a:gd name="T6" fmla="*/ 1693 w 1903"/>
                  <a:gd name="T7" fmla="*/ 193 h 193"/>
                  <a:gd name="T8" fmla="*/ 1903 w 1903"/>
                  <a:gd name="T9" fmla="*/ 96 h 193"/>
                  <a:gd name="T10" fmla="*/ 1693 w 1903"/>
                  <a:gd name="T11" fmla="*/ 0 h 19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903"/>
                  <a:gd name="T19" fmla="*/ 0 h 193"/>
                  <a:gd name="T20" fmla="*/ 1903 w 1903"/>
                  <a:gd name="T21" fmla="*/ 193 h 19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903" h="193">
                    <a:moveTo>
                      <a:pt x="1693" y="0"/>
                    </a:moveTo>
                    <a:lnTo>
                      <a:pt x="0" y="0"/>
                    </a:lnTo>
                    <a:lnTo>
                      <a:pt x="0" y="193"/>
                    </a:lnTo>
                    <a:lnTo>
                      <a:pt x="1693" y="193"/>
                    </a:lnTo>
                    <a:lnTo>
                      <a:pt x="1903" y="96"/>
                    </a:lnTo>
                    <a:lnTo>
                      <a:pt x="1693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tIns="0" bIns="0"/>
              <a:lstStyle/>
              <a:p>
                <a:pPr>
                  <a:defRPr/>
                </a:pPr>
                <a:r>
                  <a:rPr lang="en-US" sz="1400" b="1" dirty="0">
                    <a:solidFill>
                      <a:srgbClr val="000000"/>
                    </a:solidFill>
                    <a:latin typeface="Arial" pitchFamily="34" charset="0"/>
                    <a:ea typeface="ＭＳ Ｐゴシック" charset="-128"/>
                    <a:cs typeface="Arial" pitchFamily="34" charset="0"/>
                  </a:rPr>
                  <a:t>Post EPS </a:t>
                </a:r>
                <a:r>
                  <a:rPr lang="en-US" sz="1000" b="1" dirty="0">
                    <a:solidFill>
                      <a:srgbClr val="000000"/>
                    </a:solidFill>
                    <a:latin typeface="Arial" pitchFamily="34" charset="0"/>
                    <a:ea typeface="ＭＳ Ｐゴシック" charset="-128"/>
                    <a:cs typeface="Arial" pitchFamily="34" charset="0"/>
                  </a:rPr>
                  <a:t>Europe</a:t>
                </a:r>
                <a:endParaRPr lang="en-US" sz="1000" b="1" dirty="0">
                  <a:latin typeface="Arial" pitchFamily="34" charset="0"/>
                  <a:ea typeface="ＭＳ Ｐゴシック" charset="-128"/>
                  <a:cs typeface="Arial" pitchFamily="34" charset="0"/>
                </a:endParaRPr>
              </a:p>
              <a:p>
                <a:pPr>
                  <a:defRPr/>
                </a:pPr>
                <a:endParaRPr lang="en-US" b="1" dirty="0">
                  <a:latin typeface="Calibri" charset="0"/>
                  <a:ea typeface="ＭＳ Ｐゴシック" charset="-128"/>
                  <a:cs typeface="Arial Unicode MS" charset="0"/>
                </a:endParaRPr>
              </a:p>
            </p:txBody>
          </p:sp>
        </p:grpSp>
        <p:sp>
          <p:nvSpPr>
            <p:cNvPr id="129" name="TextBox 209"/>
            <p:cNvSpPr txBox="1">
              <a:spLocks noChangeArrowheads="1"/>
            </p:cNvSpPr>
            <p:nvPr/>
          </p:nvSpPr>
          <p:spPr bwMode="auto">
            <a:xfrm>
              <a:off x="467544" y="2332420"/>
              <a:ext cx="836433" cy="2112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000" b="1"/>
                <a:t>QSCAT </a:t>
              </a:r>
              <a:r>
                <a:rPr lang="en-GB" sz="800" b="1"/>
                <a:t>USA</a:t>
              </a:r>
            </a:p>
          </p:txBody>
        </p:sp>
        <p:sp>
          <p:nvSpPr>
            <p:cNvPr id="130" name="Freeform 125"/>
            <p:cNvSpPr>
              <a:spLocks/>
            </p:cNvSpPr>
            <p:nvPr/>
          </p:nvSpPr>
          <p:spPr bwMode="auto">
            <a:xfrm>
              <a:off x="5338321" y="3350551"/>
              <a:ext cx="1779103" cy="196315"/>
            </a:xfrm>
            <a:custGeom>
              <a:avLst/>
              <a:gdLst>
                <a:gd name="T0" fmla="*/ 1693 w 1903"/>
                <a:gd name="T1" fmla="*/ 0 h 193"/>
                <a:gd name="T2" fmla="*/ 0 w 1903"/>
                <a:gd name="T3" fmla="*/ 0 h 193"/>
                <a:gd name="T4" fmla="*/ 0 w 1903"/>
                <a:gd name="T5" fmla="*/ 193 h 193"/>
                <a:gd name="T6" fmla="*/ 1693 w 1903"/>
                <a:gd name="T7" fmla="*/ 193 h 193"/>
                <a:gd name="T8" fmla="*/ 1903 w 1903"/>
                <a:gd name="T9" fmla="*/ 96 h 193"/>
                <a:gd name="T10" fmla="*/ 1693 w 1903"/>
                <a:gd name="T11" fmla="*/ 0 h 19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03"/>
                <a:gd name="T19" fmla="*/ 0 h 193"/>
                <a:gd name="T20" fmla="*/ 1903 w 1903"/>
                <a:gd name="T21" fmla="*/ 193 h 19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03" h="193">
                  <a:moveTo>
                    <a:pt x="1693" y="0"/>
                  </a:moveTo>
                  <a:lnTo>
                    <a:pt x="0" y="0"/>
                  </a:lnTo>
                  <a:lnTo>
                    <a:pt x="0" y="193"/>
                  </a:lnTo>
                  <a:lnTo>
                    <a:pt x="1693" y="193"/>
                  </a:lnTo>
                  <a:lnTo>
                    <a:pt x="1903" y="96"/>
                  </a:lnTo>
                  <a:lnTo>
                    <a:pt x="1693" y="0"/>
                  </a:lnTo>
                  <a:close/>
                </a:path>
              </a:pathLst>
            </a:custGeom>
            <a:solidFill>
              <a:srgbClr val="FFFF00"/>
            </a:solidFill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tIns="0" bIns="0" anchor="b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latin typeface="Arial" pitchFamily="34" charset="0"/>
                  <a:ea typeface="+mn-ea"/>
                  <a:cs typeface="Arial" pitchFamily="34" charset="0"/>
                </a:rPr>
                <a:t>CFOSAT </a:t>
              </a:r>
              <a:r>
                <a:rPr lang="en-US" sz="1000" b="1" dirty="0">
                  <a:latin typeface="Arial" pitchFamily="34" charset="0"/>
                  <a:ea typeface="+mn-ea"/>
                  <a:cs typeface="Arial" pitchFamily="34" charset="0"/>
                </a:rPr>
                <a:t>China/France</a:t>
              </a:r>
            </a:p>
          </p:txBody>
        </p:sp>
        <p:sp>
          <p:nvSpPr>
            <p:cNvPr id="133" name="Freeform 141"/>
            <p:cNvSpPr>
              <a:spLocks/>
            </p:cNvSpPr>
            <p:nvPr/>
          </p:nvSpPr>
          <p:spPr bwMode="auto">
            <a:xfrm>
              <a:off x="6482508" y="5122298"/>
              <a:ext cx="2527178" cy="196315"/>
            </a:xfrm>
            <a:custGeom>
              <a:avLst/>
              <a:gdLst>
                <a:gd name="T0" fmla="*/ 1693 w 1903"/>
                <a:gd name="T1" fmla="*/ 0 h 193"/>
                <a:gd name="T2" fmla="*/ 0 w 1903"/>
                <a:gd name="T3" fmla="*/ 0 h 193"/>
                <a:gd name="T4" fmla="*/ 0 w 1903"/>
                <a:gd name="T5" fmla="*/ 193 h 193"/>
                <a:gd name="T6" fmla="*/ 1693 w 1903"/>
                <a:gd name="T7" fmla="*/ 193 h 193"/>
                <a:gd name="T8" fmla="*/ 1903 w 1903"/>
                <a:gd name="T9" fmla="*/ 96 h 193"/>
                <a:gd name="T10" fmla="*/ 1693 w 1903"/>
                <a:gd name="T11" fmla="*/ 0 h 19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03"/>
                <a:gd name="T19" fmla="*/ 0 h 193"/>
                <a:gd name="T20" fmla="*/ 1903 w 1903"/>
                <a:gd name="T21" fmla="*/ 193 h 19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03" h="193">
                  <a:moveTo>
                    <a:pt x="1693" y="0"/>
                  </a:moveTo>
                  <a:lnTo>
                    <a:pt x="0" y="0"/>
                  </a:lnTo>
                  <a:lnTo>
                    <a:pt x="0" y="193"/>
                  </a:lnTo>
                  <a:lnTo>
                    <a:pt x="1693" y="193"/>
                  </a:lnTo>
                  <a:lnTo>
                    <a:pt x="1903" y="96"/>
                  </a:lnTo>
                  <a:lnTo>
                    <a:pt x="1693" y="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tIns="0" bIns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 smtClean="0">
                  <a:latin typeface="Arial" pitchFamily="34" charset="0"/>
                  <a:ea typeface="+mn-ea"/>
                  <a:cs typeface="Arial" pitchFamily="34" charset="0"/>
                </a:rPr>
                <a:t>Advanced Scat </a:t>
              </a:r>
              <a:r>
                <a:rPr lang="en-US" sz="1400" b="1" dirty="0">
                  <a:latin typeface="Arial" pitchFamily="34" charset="0"/>
                  <a:ea typeface="+mn-ea"/>
                  <a:cs typeface="Arial" pitchFamily="34" charset="0"/>
                </a:rPr>
                <a:t>series </a:t>
              </a:r>
              <a:r>
                <a:rPr lang="en-US" sz="1000" b="1" dirty="0" smtClean="0">
                  <a:latin typeface="Arial" pitchFamily="34" charset="0"/>
                  <a:ea typeface="+mn-ea"/>
                  <a:cs typeface="Arial" pitchFamily="34" charset="0"/>
                </a:rPr>
                <a:t>India?</a:t>
              </a:r>
              <a:endParaRPr lang="en-US" sz="1000" b="1" dirty="0">
                <a:latin typeface="Arial" pitchFamily="34" charset="0"/>
                <a:ea typeface="+mn-ea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latin typeface="+mn-lt"/>
                <a:ea typeface="+mn-ea"/>
              </a:endParaRPr>
            </a:p>
          </p:txBody>
        </p:sp>
        <p:cxnSp>
          <p:nvCxnSpPr>
            <p:cNvPr id="134" name="Straight Connector 133"/>
            <p:cNvCxnSpPr/>
            <p:nvPr/>
          </p:nvCxnSpPr>
          <p:spPr>
            <a:xfrm>
              <a:off x="567797" y="2099550"/>
              <a:ext cx="811294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>
              <a:off x="640736" y="4648200"/>
              <a:ext cx="811294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Rectangle 105"/>
            <p:cNvSpPr>
              <a:spLocks noChangeArrowheads="1"/>
            </p:cNvSpPr>
            <p:nvPr/>
          </p:nvSpPr>
          <p:spPr bwMode="auto">
            <a:xfrm>
              <a:off x="1058583" y="1387400"/>
              <a:ext cx="505750" cy="4083355"/>
            </a:xfrm>
            <a:prstGeom prst="rect">
              <a:avLst/>
            </a:prstGeom>
            <a:noFill/>
            <a:ln w="3175" cap="rnd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37" name="Rectangle 105"/>
            <p:cNvSpPr>
              <a:spLocks noChangeArrowheads="1"/>
            </p:cNvSpPr>
            <p:nvPr/>
          </p:nvSpPr>
          <p:spPr bwMode="auto">
            <a:xfrm>
              <a:off x="1564333" y="1387400"/>
              <a:ext cx="505750" cy="4083355"/>
            </a:xfrm>
            <a:prstGeom prst="rect">
              <a:avLst/>
            </a:prstGeom>
            <a:noFill/>
            <a:ln w="3175" cap="rnd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38" name="Rectangle 105"/>
            <p:cNvSpPr>
              <a:spLocks noChangeArrowheads="1"/>
            </p:cNvSpPr>
            <p:nvPr/>
          </p:nvSpPr>
          <p:spPr bwMode="auto">
            <a:xfrm>
              <a:off x="2070083" y="1387400"/>
              <a:ext cx="505750" cy="4083355"/>
            </a:xfrm>
            <a:prstGeom prst="rect">
              <a:avLst/>
            </a:prstGeom>
            <a:noFill/>
            <a:ln w="3175" cap="rnd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39" name="Rectangle 105"/>
            <p:cNvSpPr>
              <a:spLocks noChangeArrowheads="1"/>
            </p:cNvSpPr>
            <p:nvPr/>
          </p:nvSpPr>
          <p:spPr bwMode="auto">
            <a:xfrm>
              <a:off x="2575833" y="1387400"/>
              <a:ext cx="505750" cy="4083355"/>
            </a:xfrm>
            <a:prstGeom prst="rect">
              <a:avLst/>
            </a:prstGeom>
            <a:noFill/>
            <a:ln w="3175" cap="rnd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0" name="Rectangle 105"/>
            <p:cNvSpPr>
              <a:spLocks noChangeArrowheads="1"/>
            </p:cNvSpPr>
            <p:nvPr/>
          </p:nvSpPr>
          <p:spPr bwMode="auto">
            <a:xfrm>
              <a:off x="3081583" y="1387400"/>
              <a:ext cx="505750" cy="4083355"/>
            </a:xfrm>
            <a:prstGeom prst="rect">
              <a:avLst/>
            </a:prstGeom>
            <a:noFill/>
            <a:ln w="3175" cap="rnd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1" name="Rectangle 105"/>
            <p:cNvSpPr>
              <a:spLocks noChangeArrowheads="1"/>
            </p:cNvSpPr>
            <p:nvPr/>
          </p:nvSpPr>
          <p:spPr bwMode="auto">
            <a:xfrm>
              <a:off x="3587332" y="1387400"/>
              <a:ext cx="505750" cy="4083355"/>
            </a:xfrm>
            <a:prstGeom prst="rect">
              <a:avLst/>
            </a:prstGeom>
            <a:noFill/>
            <a:ln w="3175" cap="rnd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2" name="Rectangle 105"/>
            <p:cNvSpPr>
              <a:spLocks noChangeArrowheads="1"/>
            </p:cNvSpPr>
            <p:nvPr/>
          </p:nvSpPr>
          <p:spPr bwMode="auto">
            <a:xfrm>
              <a:off x="4093082" y="1387400"/>
              <a:ext cx="505750" cy="4083355"/>
            </a:xfrm>
            <a:prstGeom prst="rect">
              <a:avLst/>
            </a:prstGeom>
            <a:noFill/>
            <a:ln w="3175" cap="rnd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3" name="Rectangle 105"/>
            <p:cNvSpPr>
              <a:spLocks noChangeArrowheads="1"/>
            </p:cNvSpPr>
            <p:nvPr/>
          </p:nvSpPr>
          <p:spPr bwMode="auto">
            <a:xfrm>
              <a:off x="5104582" y="1387400"/>
              <a:ext cx="505750" cy="4083355"/>
            </a:xfrm>
            <a:prstGeom prst="rect">
              <a:avLst/>
            </a:prstGeom>
            <a:noFill/>
            <a:ln w="3175" cap="rnd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4" name="Rectangle 105"/>
            <p:cNvSpPr>
              <a:spLocks noChangeArrowheads="1"/>
            </p:cNvSpPr>
            <p:nvPr/>
          </p:nvSpPr>
          <p:spPr bwMode="auto">
            <a:xfrm>
              <a:off x="5610332" y="1387400"/>
              <a:ext cx="505750" cy="4083355"/>
            </a:xfrm>
            <a:prstGeom prst="rect">
              <a:avLst/>
            </a:prstGeom>
            <a:noFill/>
            <a:ln w="3175" cap="rnd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5" name="Rectangle 105"/>
            <p:cNvSpPr>
              <a:spLocks noChangeArrowheads="1"/>
            </p:cNvSpPr>
            <p:nvPr/>
          </p:nvSpPr>
          <p:spPr bwMode="auto">
            <a:xfrm>
              <a:off x="6116081" y="1387400"/>
              <a:ext cx="505750" cy="4083355"/>
            </a:xfrm>
            <a:prstGeom prst="rect">
              <a:avLst/>
            </a:prstGeom>
            <a:noFill/>
            <a:ln w="3175" cap="rnd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6" name="Rectangle 105"/>
            <p:cNvSpPr>
              <a:spLocks noChangeArrowheads="1"/>
            </p:cNvSpPr>
            <p:nvPr/>
          </p:nvSpPr>
          <p:spPr bwMode="auto">
            <a:xfrm>
              <a:off x="6621831" y="1387400"/>
              <a:ext cx="505750" cy="4083355"/>
            </a:xfrm>
            <a:prstGeom prst="rect">
              <a:avLst/>
            </a:prstGeom>
            <a:noFill/>
            <a:ln w="3175" cap="rnd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7" name="Rectangle 105"/>
            <p:cNvSpPr>
              <a:spLocks noChangeArrowheads="1"/>
            </p:cNvSpPr>
            <p:nvPr/>
          </p:nvSpPr>
          <p:spPr bwMode="auto">
            <a:xfrm>
              <a:off x="7127581" y="1387400"/>
              <a:ext cx="505750" cy="4083355"/>
            </a:xfrm>
            <a:prstGeom prst="rect">
              <a:avLst/>
            </a:prstGeom>
            <a:noFill/>
            <a:ln w="3175" cap="rnd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8" name="Rectangle 105"/>
            <p:cNvSpPr>
              <a:spLocks noChangeArrowheads="1"/>
            </p:cNvSpPr>
            <p:nvPr/>
          </p:nvSpPr>
          <p:spPr bwMode="auto">
            <a:xfrm>
              <a:off x="7633331" y="1387400"/>
              <a:ext cx="505750" cy="4083355"/>
            </a:xfrm>
            <a:prstGeom prst="rect">
              <a:avLst/>
            </a:prstGeom>
            <a:noFill/>
            <a:ln w="3175" cap="rnd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49" name="Rectangle 105"/>
            <p:cNvSpPr>
              <a:spLocks noChangeArrowheads="1"/>
            </p:cNvSpPr>
            <p:nvPr/>
          </p:nvSpPr>
          <p:spPr bwMode="auto">
            <a:xfrm>
              <a:off x="8139081" y="1387400"/>
              <a:ext cx="505750" cy="4083355"/>
            </a:xfrm>
            <a:prstGeom prst="rect">
              <a:avLst/>
            </a:prstGeom>
            <a:noFill/>
            <a:ln w="3175" cap="rnd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50" name="TextBox 261"/>
            <p:cNvSpPr txBox="1">
              <a:spLocks noChangeArrowheads="1"/>
            </p:cNvSpPr>
            <p:nvPr/>
          </p:nvSpPr>
          <p:spPr bwMode="auto">
            <a:xfrm>
              <a:off x="552834" y="1164007"/>
              <a:ext cx="505750" cy="18413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GB" sz="800"/>
                <a:t>Launch</a:t>
              </a: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1058583" y="1124744"/>
              <a:ext cx="505750" cy="26265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1400" dirty="0">
                  <a:ea typeface="ＭＳ Ｐゴシック" charset="-128"/>
                </a:rPr>
                <a:t>10</a:t>
              </a: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1564333" y="1124744"/>
              <a:ext cx="505750" cy="26265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1400" dirty="0">
                  <a:ea typeface="ＭＳ Ｐゴシック" charset="-128"/>
                </a:rPr>
                <a:t>11</a:t>
              </a: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2070083" y="1124744"/>
              <a:ext cx="505750" cy="26265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1400" dirty="0">
                  <a:ea typeface="ＭＳ Ｐゴシック" charset="-128"/>
                </a:rPr>
                <a:t>12</a:t>
              </a:r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2575833" y="1124744"/>
              <a:ext cx="505750" cy="26265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1400" dirty="0">
                  <a:ea typeface="ＭＳ Ｐゴシック" charset="-128"/>
                </a:rPr>
                <a:t>13</a:t>
              </a:r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3081583" y="1124744"/>
              <a:ext cx="505750" cy="26265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1400" dirty="0">
                  <a:ea typeface="ＭＳ Ｐゴシック" charset="-128"/>
                </a:rPr>
                <a:t>14</a:t>
              </a: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3587332" y="1124744"/>
              <a:ext cx="505750" cy="26265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1400" dirty="0">
                  <a:ea typeface="ＭＳ Ｐゴシック" charset="-128"/>
                </a:rPr>
                <a:t>15</a:t>
              </a:r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4093082" y="1124744"/>
              <a:ext cx="505750" cy="26265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1400" dirty="0">
                  <a:ea typeface="ＭＳ Ｐゴシック" charset="-128"/>
                </a:rPr>
                <a:t>16</a:t>
              </a: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4598832" y="1124744"/>
              <a:ext cx="505750" cy="26265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1400" dirty="0">
                  <a:ea typeface="ＭＳ Ｐゴシック" charset="-128"/>
                </a:rPr>
                <a:t>17</a:t>
              </a:r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5104582" y="1124744"/>
              <a:ext cx="505750" cy="26265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1400" dirty="0">
                  <a:ea typeface="ＭＳ Ｐゴシック" charset="-128"/>
                </a:rPr>
                <a:t>18</a:t>
              </a:r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5610332" y="1124744"/>
              <a:ext cx="505750" cy="26265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1400" dirty="0">
                  <a:ea typeface="ＭＳ Ｐゴシック" charset="-128"/>
                </a:rPr>
                <a:t>19</a:t>
              </a: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6116081" y="1124744"/>
              <a:ext cx="505750" cy="26265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1400" dirty="0">
                  <a:ea typeface="ＭＳ Ｐゴシック" charset="-128"/>
                </a:rPr>
                <a:t>20</a:t>
              </a:r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6621831" y="1124744"/>
              <a:ext cx="505750" cy="26265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1400" dirty="0">
                  <a:ea typeface="ＭＳ Ｐゴシック" charset="-128"/>
                </a:rPr>
                <a:t>21</a:t>
              </a:r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7127581" y="1124744"/>
              <a:ext cx="505750" cy="26265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1400" dirty="0">
                  <a:ea typeface="ＭＳ Ｐゴシック" charset="-128"/>
                </a:rPr>
                <a:t>22</a:t>
              </a:r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7633331" y="1124744"/>
              <a:ext cx="505750" cy="26265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1400" dirty="0">
                  <a:ea typeface="ＭＳ Ｐゴシック" charset="-128"/>
                </a:rPr>
                <a:t>23</a:t>
              </a:r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8139081" y="1124744"/>
              <a:ext cx="505750" cy="26265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1400" dirty="0">
                  <a:ea typeface="ＭＳ Ｐゴシック" charset="-128"/>
                </a:rPr>
                <a:t>24</a:t>
              </a:r>
            </a:p>
          </p:txBody>
        </p:sp>
        <p:sp>
          <p:nvSpPr>
            <p:cNvPr id="166" name="Freeform 125"/>
            <p:cNvSpPr>
              <a:spLocks/>
            </p:cNvSpPr>
            <p:nvPr/>
          </p:nvSpPr>
          <p:spPr bwMode="auto">
            <a:xfrm>
              <a:off x="5338633" y="3837954"/>
              <a:ext cx="1779103" cy="196315"/>
            </a:xfrm>
            <a:custGeom>
              <a:avLst/>
              <a:gdLst>
                <a:gd name="T0" fmla="*/ 1693 w 1903"/>
                <a:gd name="T1" fmla="*/ 0 h 193"/>
                <a:gd name="T2" fmla="*/ 0 w 1903"/>
                <a:gd name="T3" fmla="*/ 0 h 193"/>
                <a:gd name="T4" fmla="*/ 0 w 1903"/>
                <a:gd name="T5" fmla="*/ 193 h 193"/>
                <a:gd name="T6" fmla="*/ 1693 w 1903"/>
                <a:gd name="T7" fmla="*/ 193 h 193"/>
                <a:gd name="T8" fmla="*/ 1903 w 1903"/>
                <a:gd name="T9" fmla="*/ 96 h 193"/>
                <a:gd name="T10" fmla="*/ 1693 w 1903"/>
                <a:gd name="T11" fmla="*/ 0 h 19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03"/>
                <a:gd name="T19" fmla="*/ 0 h 193"/>
                <a:gd name="T20" fmla="*/ 1903 w 1903"/>
                <a:gd name="T21" fmla="*/ 193 h 19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03" h="193">
                  <a:moveTo>
                    <a:pt x="1693" y="0"/>
                  </a:moveTo>
                  <a:lnTo>
                    <a:pt x="0" y="0"/>
                  </a:lnTo>
                  <a:lnTo>
                    <a:pt x="0" y="193"/>
                  </a:lnTo>
                  <a:lnTo>
                    <a:pt x="1693" y="193"/>
                  </a:lnTo>
                  <a:lnTo>
                    <a:pt x="1903" y="96"/>
                  </a:lnTo>
                  <a:lnTo>
                    <a:pt x="1693" y="0"/>
                  </a:lnTo>
                  <a:close/>
                </a:path>
              </a:pathLst>
            </a:custGeom>
            <a:solidFill>
              <a:srgbClr val="FFFF00"/>
            </a:solidFill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tIns="0" bIns="0" anchor="b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latin typeface="Arial" pitchFamily="34" charset="0"/>
                  <a:ea typeface="+mn-ea"/>
                  <a:cs typeface="Arial" pitchFamily="34" charset="0"/>
                </a:rPr>
                <a:t>Meteor-M N3 </a:t>
              </a:r>
              <a:r>
                <a:rPr lang="en-US" sz="1000" b="1" dirty="0">
                  <a:latin typeface="Arial" pitchFamily="34" charset="0"/>
                  <a:ea typeface="+mn-ea"/>
                  <a:cs typeface="Arial" pitchFamily="34" charset="0"/>
                </a:rPr>
                <a:t>Russia</a:t>
              </a:r>
            </a:p>
          </p:txBody>
        </p:sp>
        <p:sp>
          <p:nvSpPr>
            <p:cNvPr id="167" name="Freeform 141"/>
            <p:cNvSpPr>
              <a:spLocks/>
            </p:cNvSpPr>
            <p:nvPr/>
          </p:nvSpPr>
          <p:spPr bwMode="auto">
            <a:xfrm>
              <a:off x="5398615" y="2483940"/>
              <a:ext cx="2847462" cy="249234"/>
            </a:xfrm>
            <a:custGeom>
              <a:avLst/>
              <a:gdLst>
                <a:gd name="T0" fmla="*/ 1693 w 1903"/>
                <a:gd name="T1" fmla="*/ 0 h 193"/>
                <a:gd name="T2" fmla="*/ 0 w 1903"/>
                <a:gd name="T3" fmla="*/ 0 h 193"/>
                <a:gd name="T4" fmla="*/ 0 w 1903"/>
                <a:gd name="T5" fmla="*/ 193 h 193"/>
                <a:gd name="T6" fmla="*/ 1693 w 1903"/>
                <a:gd name="T7" fmla="*/ 193 h 193"/>
                <a:gd name="T8" fmla="*/ 1903 w 1903"/>
                <a:gd name="T9" fmla="*/ 96 h 193"/>
                <a:gd name="T10" fmla="*/ 1693 w 1903"/>
                <a:gd name="T11" fmla="*/ 0 h 19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03"/>
                <a:gd name="T19" fmla="*/ 0 h 193"/>
                <a:gd name="T20" fmla="*/ 1903 w 1903"/>
                <a:gd name="T21" fmla="*/ 193 h 19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03" h="193">
                  <a:moveTo>
                    <a:pt x="1693" y="0"/>
                  </a:moveTo>
                  <a:lnTo>
                    <a:pt x="0" y="0"/>
                  </a:lnTo>
                  <a:lnTo>
                    <a:pt x="0" y="193"/>
                  </a:lnTo>
                  <a:lnTo>
                    <a:pt x="1693" y="193"/>
                  </a:lnTo>
                  <a:lnTo>
                    <a:pt x="1903" y="96"/>
                  </a:lnTo>
                  <a:lnTo>
                    <a:pt x="1693" y="0"/>
                  </a:lnTo>
                  <a:close/>
                </a:path>
              </a:pathLst>
            </a:custGeom>
            <a:solidFill>
              <a:srgbClr val="FFFF00"/>
            </a:solidFill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tIns="0" bIns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  <a:ea typeface="Arial Unicode MS" charset="0"/>
                  <a:cs typeface="Arial" pitchFamily="34" charset="0"/>
                </a:rPr>
                <a:t>Oceansat-</a:t>
              </a:r>
              <a:r>
                <a:rPr lang="en-US" sz="1400" b="1" dirty="0" smtClean="0">
                  <a:solidFill>
                    <a:srgbClr val="000000"/>
                  </a:solidFill>
                  <a:latin typeface="Arial" pitchFamily="34" charset="0"/>
                  <a:ea typeface="Arial Unicode MS" charset="0"/>
                  <a:cs typeface="Arial" pitchFamily="34" charset="0"/>
                </a:rPr>
                <a:t>3 </a:t>
              </a:r>
              <a:r>
                <a:rPr lang="en-US" sz="1000" b="1" dirty="0">
                  <a:solidFill>
                    <a:srgbClr val="000000"/>
                  </a:solidFill>
                  <a:latin typeface="Arial" pitchFamily="34" charset="0"/>
                  <a:ea typeface="Arial Unicode MS" charset="0"/>
                  <a:cs typeface="Arial" pitchFamily="34" charset="0"/>
                </a:rPr>
                <a:t>India</a:t>
              </a:r>
              <a:endParaRPr lang="en-US" sz="1000" b="1" dirty="0">
                <a:latin typeface="Arial" pitchFamily="34" charset="0"/>
                <a:ea typeface="+mn-ea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latin typeface="+mn-lt"/>
                <a:ea typeface="+mn-ea"/>
              </a:endParaRPr>
            </a:p>
          </p:txBody>
        </p:sp>
        <p:sp>
          <p:nvSpPr>
            <p:cNvPr id="169" name="Freeform 125"/>
            <p:cNvSpPr>
              <a:spLocks/>
            </p:cNvSpPr>
            <p:nvPr/>
          </p:nvSpPr>
          <p:spPr bwMode="auto">
            <a:xfrm>
              <a:off x="6329233" y="4131750"/>
              <a:ext cx="1779103" cy="196316"/>
            </a:xfrm>
            <a:custGeom>
              <a:avLst/>
              <a:gdLst>
                <a:gd name="T0" fmla="*/ 1693 w 1903"/>
                <a:gd name="T1" fmla="*/ 0 h 193"/>
                <a:gd name="T2" fmla="*/ 0 w 1903"/>
                <a:gd name="T3" fmla="*/ 0 h 193"/>
                <a:gd name="T4" fmla="*/ 0 w 1903"/>
                <a:gd name="T5" fmla="*/ 193 h 193"/>
                <a:gd name="T6" fmla="*/ 1693 w 1903"/>
                <a:gd name="T7" fmla="*/ 193 h 193"/>
                <a:gd name="T8" fmla="*/ 1903 w 1903"/>
                <a:gd name="T9" fmla="*/ 96 h 193"/>
                <a:gd name="T10" fmla="*/ 1693 w 1903"/>
                <a:gd name="T11" fmla="*/ 0 h 19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03"/>
                <a:gd name="T19" fmla="*/ 0 h 193"/>
                <a:gd name="T20" fmla="*/ 1903 w 1903"/>
                <a:gd name="T21" fmla="*/ 193 h 19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03" h="193">
                  <a:moveTo>
                    <a:pt x="1693" y="0"/>
                  </a:moveTo>
                  <a:lnTo>
                    <a:pt x="0" y="0"/>
                  </a:lnTo>
                  <a:lnTo>
                    <a:pt x="0" y="193"/>
                  </a:lnTo>
                  <a:lnTo>
                    <a:pt x="1693" y="193"/>
                  </a:lnTo>
                  <a:lnTo>
                    <a:pt x="1903" y="96"/>
                  </a:lnTo>
                  <a:lnTo>
                    <a:pt x="1693" y="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tIns="0" bIns="0" anchor="b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latin typeface="Arial" pitchFamily="34" charset="0"/>
                  <a:ea typeface="+mn-ea"/>
                  <a:cs typeface="Arial" pitchFamily="34" charset="0"/>
                </a:rPr>
                <a:t>Meteor-MP 3 </a:t>
              </a:r>
              <a:r>
                <a:rPr lang="en-US" sz="1000" b="1" dirty="0">
                  <a:latin typeface="Arial" pitchFamily="34" charset="0"/>
                  <a:ea typeface="+mn-ea"/>
                  <a:cs typeface="Arial" pitchFamily="34" charset="0"/>
                </a:rPr>
                <a:t>Russia</a:t>
              </a:r>
            </a:p>
          </p:txBody>
        </p:sp>
        <p:sp>
          <p:nvSpPr>
            <p:cNvPr id="171" name="Rectangle 105"/>
            <p:cNvSpPr>
              <a:spLocks noChangeArrowheads="1"/>
            </p:cNvSpPr>
            <p:nvPr/>
          </p:nvSpPr>
          <p:spPr bwMode="auto">
            <a:xfrm>
              <a:off x="4598832" y="1387400"/>
              <a:ext cx="505750" cy="4083355"/>
            </a:xfrm>
            <a:prstGeom prst="rect">
              <a:avLst/>
            </a:prstGeom>
            <a:noFill/>
            <a:ln w="3175" cap="rnd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10" name="Group 88"/>
            <p:cNvGrpSpPr>
              <a:grpSpLocks/>
            </p:cNvGrpSpPr>
            <p:nvPr/>
          </p:nvGrpSpPr>
          <p:grpSpPr bwMode="auto">
            <a:xfrm>
              <a:off x="5324545" y="3085187"/>
              <a:ext cx="2426604" cy="200377"/>
              <a:chOff x="5359397" y="3284538"/>
              <a:chExt cx="2574496" cy="234949"/>
            </a:xfrm>
          </p:grpSpPr>
          <p:sp>
            <p:nvSpPr>
              <p:cNvPr id="175" name="Freeform 125"/>
              <p:cNvSpPr>
                <a:spLocks/>
              </p:cNvSpPr>
              <p:nvPr/>
            </p:nvSpPr>
            <p:spPr bwMode="auto">
              <a:xfrm>
                <a:off x="5359397" y="3292475"/>
                <a:ext cx="1106488" cy="227012"/>
              </a:xfrm>
              <a:custGeom>
                <a:avLst/>
                <a:gdLst>
                  <a:gd name="T0" fmla="*/ 1693 w 1903"/>
                  <a:gd name="T1" fmla="*/ 0 h 193"/>
                  <a:gd name="T2" fmla="*/ 0 w 1903"/>
                  <a:gd name="T3" fmla="*/ 0 h 193"/>
                  <a:gd name="T4" fmla="*/ 0 w 1903"/>
                  <a:gd name="T5" fmla="*/ 193 h 193"/>
                  <a:gd name="T6" fmla="*/ 1693 w 1903"/>
                  <a:gd name="T7" fmla="*/ 193 h 193"/>
                  <a:gd name="T8" fmla="*/ 1903 w 1903"/>
                  <a:gd name="T9" fmla="*/ 96 h 193"/>
                  <a:gd name="T10" fmla="*/ 1693 w 1903"/>
                  <a:gd name="T11" fmla="*/ 0 h 19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903"/>
                  <a:gd name="T19" fmla="*/ 0 h 193"/>
                  <a:gd name="T20" fmla="*/ 1903 w 1903"/>
                  <a:gd name="T21" fmla="*/ 193 h 19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903" h="193">
                    <a:moveTo>
                      <a:pt x="1693" y="0"/>
                    </a:moveTo>
                    <a:lnTo>
                      <a:pt x="0" y="0"/>
                    </a:lnTo>
                    <a:lnTo>
                      <a:pt x="0" y="193"/>
                    </a:lnTo>
                    <a:lnTo>
                      <a:pt x="1693" y="193"/>
                    </a:lnTo>
                    <a:lnTo>
                      <a:pt x="1903" y="96"/>
                    </a:lnTo>
                    <a:lnTo>
                      <a:pt x="1693" y="0"/>
                    </a:lnTo>
                    <a:close/>
                  </a:path>
                </a:pathLst>
              </a:custGeom>
              <a:solidFill>
                <a:srgbClr val="FFFFCC"/>
              </a:solidFill>
              <a:ln w="9525" cap="rnd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anchor="b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000" b="1" dirty="0">
                  <a:latin typeface="+mn-lt"/>
                  <a:ea typeface="+mn-ea"/>
                </a:endParaRPr>
              </a:p>
            </p:txBody>
          </p:sp>
          <p:sp>
            <p:nvSpPr>
              <p:cNvPr id="176" name="Freeform 125"/>
              <p:cNvSpPr>
                <a:spLocks/>
              </p:cNvSpPr>
              <p:nvPr/>
            </p:nvSpPr>
            <p:spPr bwMode="auto">
              <a:xfrm>
                <a:off x="5369712" y="3284538"/>
                <a:ext cx="2564181" cy="230186"/>
              </a:xfrm>
              <a:custGeom>
                <a:avLst/>
                <a:gdLst>
                  <a:gd name="T0" fmla="*/ 1693 w 1903"/>
                  <a:gd name="T1" fmla="*/ 0 h 193"/>
                  <a:gd name="T2" fmla="*/ 0 w 1903"/>
                  <a:gd name="T3" fmla="*/ 0 h 193"/>
                  <a:gd name="T4" fmla="*/ 0 w 1903"/>
                  <a:gd name="T5" fmla="*/ 193 h 193"/>
                  <a:gd name="T6" fmla="*/ 1693 w 1903"/>
                  <a:gd name="T7" fmla="*/ 193 h 193"/>
                  <a:gd name="T8" fmla="*/ 1903 w 1903"/>
                  <a:gd name="T9" fmla="*/ 96 h 193"/>
                  <a:gd name="T10" fmla="*/ 1693 w 1903"/>
                  <a:gd name="T11" fmla="*/ 0 h 19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903"/>
                  <a:gd name="T19" fmla="*/ 0 h 193"/>
                  <a:gd name="T20" fmla="*/ 1903 w 1903"/>
                  <a:gd name="T21" fmla="*/ 193 h 19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903" h="193">
                    <a:moveTo>
                      <a:pt x="1693" y="0"/>
                    </a:moveTo>
                    <a:lnTo>
                      <a:pt x="0" y="0"/>
                    </a:lnTo>
                    <a:lnTo>
                      <a:pt x="0" y="193"/>
                    </a:lnTo>
                    <a:lnTo>
                      <a:pt x="1693" y="193"/>
                    </a:lnTo>
                    <a:lnTo>
                      <a:pt x="1903" y="96"/>
                    </a:lnTo>
                    <a:lnTo>
                      <a:pt x="1693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tIns="0" bIns="0" anchor="b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 dirty="0">
                    <a:latin typeface="Arial" pitchFamily="34" charset="0"/>
                    <a:ea typeface="+mn-ea"/>
                    <a:cs typeface="Arial" pitchFamily="34" charset="0"/>
                  </a:rPr>
                  <a:t>HY-2B</a:t>
                </a:r>
                <a:r>
                  <a:rPr lang="en-US" sz="1400" dirty="0">
                    <a:latin typeface="Arial" pitchFamily="34" charset="0"/>
                    <a:ea typeface="+mn-ea"/>
                    <a:cs typeface="Arial" pitchFamily="34" charset="0"/>
                  </a:rPr>
                  <a:t> </a:t>
                </a:r>
                <a:r>
                  <a:rPr lang="en-US" sz="1000" b="1" dirty="0">
                    <a:latin typeface="Arial" pitchFamily="34" charset="0"/>
                    <a:ea typeface="+mn-ea"/>
                    <a:cs typeface="Arial" pitchFamily="34" charset="0"/>
                  </a:rPr>
                  <a:t>China</a:t>
                </a:r>
              </a:p>
            </p:txBody>
          </p:sp>
        </p:grpSp>
        <p:grpSp>
          <p:nvGrpSpPr>
            <p:cNvPr id="11" name="Group 93"/>
            <p:cNvGrpSpPr>
              <a:grpSpLocks/>
            </p:cNvGrpSpPr>
            <p:nvPr/>
          </p:nvGrpSpPr>
          <p:grpSpPr bwMode="auto">
            <a:xfrm>
              <a:off x="5547028" y="4389338"/>
              <a:ext cx="3369082" cy="563658"/>
              <a:chOff x="5595451" y="4813707"/>
              <a:chExt cx="3574432" cy="660910"/>
            </a:xfrm>
          </p:grpSpPr>
          <p:sp>
            <p:nvSpPr>
              <p:cNvPr id="180" name="Freeform 141"/>
              <p:cNvSpPr>
                <a:spLocks/>
              </p:cNvSpPr>
              <p:nvPr/>
            </p:nvSpPr>
            <p:spPr bwMode="auto">
              <a:xfrm>
                <a:off x="5595451" y="4813707"/>
                <a:ext cx="2346086" cy="214177"/>
              </a:xfrm>
              <a:custGeom>
                <a:avLst/>
                <a:gdLst>
                  <a:gd name="T0" fmla="*/ 1693 w 1903"/>
                  <a:gd name="T1" fmla="*/ 0 h 193"/>
                  <a:gd name="T2" fmla="*/ 0 w 1903"/>
                  <a:gd name="T3" fmla="*/ 0 h 193"/>
                  <a:gd name="T4" fmla="*/ 0 w 1903"/>
                  <a:gd name="T5" fmla="*/ 193 h 193"/>
                  <a:gd name="T6" fmla="*/ 1693 w 1903"/>
                  <a:gd name="T7" fmla="*/ 193 h 193"/>
                  <a:gd name="T8" fmla="*/ 1903 w 1903"/>
                  <a:gd name="T9" fmla="*/ 96 h 193"/>
                  <a:gd name="T10" fmla="*/ 1693 w 1903"/>
                  <a:gd name="T11" fmla="*/ 0 h 19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903"/>
                  <a:gd name="T19" fmla="*/ 0 h 193"/>
                  <a:gd name="T20" fmla="*/ 1903 w 1903"/>
                  <a:gd name="T21" fmla="*/ 193 h 19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903" h="193">
                    <a:moveTo>
                      <a:pt x="1693" y="0"/>
                    </a:moveTo>
                    <a:lnTo>
                      <a:pt x="0" y="0"/>
                    </a:lnTo>
                    <a:lnTo>
                      <a:pt x="0" y="193"/>
                    </a:lnTo>
                    <a:lnTo>
                      <a:pt x="1693" y="193"/>
                    </a:lnTo>
                    <a:lnTo>
                      <a:pt x="1903" y="96"/>
                    </a:lnTo>
                    <a:lnTo>
                      <a:pt x="1693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t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 dirty="0">
                    <a:latin typeface="Arial" pitchFamily="34" charset="0"/>
                    <a:ea typeface="+mn-ea"/>
                    <a:cs typeface="Arial" pitchFamily="34" charset="0"/>
                  </a:rPr>
                  <a:t>FY-3E </a:t>
                </a:r>
                <a:r>
                  <a:rPr lang="en-US" sz="1000" b="1" dirty="0">
                    <a:latin typeface="Arial" pitchFamily="34" charset="0"/>
                    <a:ea typeface="+mn-ea"/>
                    <a:cs typeface="Arial" pitchFamily="34" charset="0"/>
                  </a:rPr>
                  <a:t>China</a:t>
                </a: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1" dirty="0">
                  <a:latin typeface="+mn-lt"/>
                  <a:ea typeface="+mn-ea"/>
                </a:endParaRPr>
              </a:p>
            </p:txBody>
          </p:sp>
          <p:sp>
            <p:nvSpPr>
              <p:cNvPr id="181" name="Freeform 141"/>
              <p:cNvSpPr>
                <a:spLocks/>
              </p:cNvSpPr>
              <p:nvPr/>
            </p:nvSpPr>
            <p:spPr bwMode="auto">
              <a:xfrm>
                <a:off x="7545868" y="5244429"/>
                <a:ext cx="1624015" cy="230188"/>
              </a:xfrm>
              <a:custGeom>
                <a:avLst/>
                <a:gdLst>
                  <a:gd name="T0" fmla="*/ 1693 w 1903"/>
                  <a:gd name="T1" fmla="*/ 0 h 193"/>
                  <a:gd name="T2" fmla="*/ 0 w 1903"/>
                  <a:gd name="T3" fmla="*/ 0 h 193"/>
                  <a:gd name="T4" fmla="*/ 0 w 1903"/>
                  <a:gd name="T5" fmla="*/ 193 h 193"/>
                  <a:gd name="T6" fmla="*/ 1693 w 1903"/>
                  <a:gd name="T7" fmla="*/ 193 h 193"/>
                  <a:gd name="T8" fmla="*/ 1903 w 1903"/>
                  <a:gd name="T9" fmla="*/ 96 h 193"/>
                  <a:gd name="T10" fmla="*/ 1693 w 1903"/>
                  <a:gd name="T11" fmla="*/ 0 h 19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903"/>
                  <a:gd name="T19" fmla="*/ 0 h 193"/>
                  <a:gd name="T20" fmla="*/ 1903 w 1903"/>
                  <a:gd name="T21" fmla="*/ 193 h 19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903" h="193">
                    <a:moveTo>
                      <a:pt x="1693" y="0"/>
                    </a:moveTo>
                    <a:lnTo>
                      <a:pt x="0" y="0"/>
                    </a:lnTo>
                    <a:lnTo>
                      <a:pt x="0" y="193"/>
                    </a:lnTo>
                    <a:lnTo>
                      <a:pt x="1693" y="193"/>
                    </a:lnTo>
                    <a:lnTo>
                      <a:pt x="1903" y="96"/>
                    </a:lnTo>
                    <a:lnTo>
                      <a:pt x="1693" y="0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t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 dirty="0">
                    <a:latin typeface="Arial" pitchFamily="34" charset="0"/>
                    <a:ea typeface="+mn-ea"/>
                    <a:cs typeface="Arial" pitchFamily="34" charset="0"/>
                  </a:rPr>
                  <a:t>FY-3G </a:t>
                </a:r>
                <a:r>
                  <a:rPr lang="en-US" sz="1000" b="1" dirty="0">
                    <a:latin typeface="Arial" pitchFamily="34" charset="0"/>
                    <a:ea typeface="+mn-ea"/>
                    <a:cs typeface="Arial" pitchFamily="34" charset="0"/>
                  </a:rPr>
                  <a:t>China</a:t>
                </a: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1" dirty="0">
                  <a:latin typeface="+mn-lt"/>
                  <a:ea typeface="+mn-ea"/>
                </a:endParaRPr>
              </a:p>
            </p:txBody>
          </p:sp>
        </p:grpSp>
        <p:sp>
          <p:nvSpPr>
            <p:cNvPr id="182" name="Rectangle 162"/>
            <p:cNvSpPr>
              <a:spLocks noChangeArrowheads="1"/>
            </p:cNvSpPr>
            <p:nvPr/>
          </p:nvSpPr>
          <p:spPr bwMode="auto">
            <a:xfrm>
              <a:off x="864064" y="2555813"/>
              <a:ext cx="2412037" cy="177361"/>
            </a:xfrm>
            <a:prstGeom prst="rect">
              <a:avLst/>
            </a:prstGeom>
            <a:solidFill>
              <a:srgbClr val="7BAA49"/>
            </a:solidFill>
            <a:ln w="9525" cap="rnd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sz="1400" b="1">
                  <a:cs typeface="Arial" charset="0"/>
                </a:rPr>
                <a:t>Oceansat-2</a:t>
              </a:r>
              <a:r>
                <a:rPr lang="en-US" sz="1400">
                  <a:cs typeface="Arial" charset="0"/>
                </a:rPr>
                <a:t> </a:t>
              </a:r>
              <a:r>
                <a:rPr lang="en-US" sz="1000" b="1">
                  <a:cs typeface="Arial" charset="0"/>
                </a:rPr>
                <a:t>India</a:t>
              </a:r>
            </a:p>
          </p:txBody>
        </p:sp>
        <p:sp>
          <p:nvSpPr>
            <p:cNvPr id="183" name="TextBox 249"/>
            <p:cNvSpPr txBox="1">
              <a:spLocks noChangeArrowheads="1"/>
            </p:cNvSpPr>
            <p:nvPr/>
          </p:nvSpPr>
          <p:spPr bwMode="auto">
            <a:xfrm>
              <a:off x="2699792" y="2318881"/>
              <a:ext cx="68404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dirty="0">
                  <a:latin typeface="Calibri" pitchFamily="34" charset="0"/>
                </a:rPr>
                <a:t>03</a:t>
              </a:r>
              <a:r>
                <a:rPr lang="en-US" sz="1200" b="1" dirty="0" smtClean="0">
                  <a:latin typeface="Calibri" pitchFamily="34" charset="0"/>
                </a:rPr>
                <a:t>/14</a:t>
              </a:r>
              <a:endParaRPr lang="en-US" sz="1200" b="1" dirty="0">
                <a:latin typeface="Calibri" pitchFamily="34" charset="0"/>
              </a:endParaRPr>
            </a:p>
          </p:txBody>
        </p:sp>
      </p:grpSp>
      <p:sp>
        <p:nvSpPr>
          <p:cNvPr id="101" name="TextBox 100"/>
          <p:cNvSpPr txBox="1"/>
          <p:nvPr/>
        </p:nvSpPr>
        <p:spPr>
          <a:xfrm>
            <a:off x="1752600" y="6197024"/>
            <a:ext cx="567801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C00000"/>
                </a:solidFill>
              </a:rPr>
              <a:t>Note: Near real-time and open data access not assured for all missions listed</a:t>
            </a:r>
            <a:endParaRPr lang="en-GB" sz="1600" b="1" dirty="0">
              <a:solidFill>
                <a:srgbClr val="C00000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828800" y="76200"/>
            <a:ext cx="5791200" cy="9233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CEOS Ocean Vector Surface Winds Virtual Constellation (OSVW-VC)  Current Status and Outlook 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4525144" y="1124744"/>
            <a:ext cx="504056" cy="4392488"/>
          </a:xfrm>
          <a:prstGeom prst="rect">
            <a:avLst/>
          </a:prstGeom>
          <a:solidFill>
            <a:srgbClr val="FFC0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Freeform 141"/>
          <p:cNvSpPr>
            <a:spLocks/>
          </p:cNvSpPr>
          <p:nvPr/>
        </p:nvSpPr>
        <p:spPr bwMode="auto">
          <a:xfrm>
            <a:off x="6060036" y="2157563"/>
            <a:ext cx="2357901" cy="285557"/>
          </a:xfrm>
          <a:custGeom>
            <a:avLst/>
            <a:gdLst>
              <a:gd name="T0" fmla="*/ 1693 w 1903"/>
              <a:gd name="T1" fmla="*/ 0 h 193"/>
              <a:gd name="T2" fmla="*/ 0 w 1903"/>
              <a:gd name="T3" fmla="*/ 0 h 193"/>
              <a:gd name="T4" fmla="*/ 0 w 1903"/>
              <a:gd name="T5" fmla="*/ 193 h 193"/>
              <a:gd name="T6" fmla="*/ 1693 w 1903"/>
              <a:gd name="T7" fmla="*/ 193 h 193"/>
              <a:gd name="T8" fmla="*/ 1903 w 1903"/>
              <a:gd name="T9" fmla="*/ 96 h 193"/>
              <a:gd name="T10" fmla="*/ 1693 w 1903"/>
              <a:gd name="T11" fmla="*/ 0 h 19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03"/>
              <a:gd name="T19" fmla="*/ 0 h 193"/>
              <a:gd name="T20" fmla="*/ 1903 w 1903"/>
              <a:gd name="T21" fmla="*/ 193 h 19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903" h="193">
                <a:moveTo>
                  <a:pt x="1693" y="0"/>
                </a:moveTo>
                <a:lnTo>
                  <a:pt x="0" y="0"/>
                </a:lnTo>
                <a:lnTo>
                  <a:pt x="0" y="193"/>
                </a:lnTo>
                <a:lnTo>
                  <a:pt x="1693" y="193"/>
                </a:lnTo>
                <a:lnTo>
                  <a:pt x="1903" y="96"/>
                </a:lnTo>
                <a:lnTo>
                  <a:pt x="1693" y="0"/>
                </a:lnTo>
                <a:close/>
              </a:path>
            </a:pathLst>
          </a:custGeom>
          <a:solidFill>
            <a:srgbClr val="FFFF00"/>
          </a:solidFill>
          <a:ln w="9525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t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000000"/>
                </a:solidFill>
                <a:latin typeface="Arial" pitchFamily="34" charset="0"/>
                <a:ea typeface="Arial Unicode MS" charset="0"/>
                <a:cs typeface="Arial" pitchFamily="34" charset="0"/>
              </a:rPr>
              <a:t>Oceansat-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ea typeface="Arial Unicode MS" charset="0"/>
                <a:cs typeface="Arial" pitchFamily="34" charset="0"/>
              </a:rPr>
              <a:t>3A </a:t>
            </a:r>
            <a:r>
              <a:rPr lang="en-US" sz="1000" b="1" dirty="0">
                <a:solidFill>
                  <a:srgbClr val="000000"/>
                </a:solidFill>
                <a:latin typeface="Arial" pitchFamily="34" charset="0"/>
                <a:ea typeface="Arial Unicode MS" charset="0"/>
                <a:cs typeface="Arial" pitchFamily="34" charset="0"/>
              </a:rPr>
              <a:t>India</a:t>
            </a:r>
            <a:endParaRPr lang="en-US" sz="1000" b="1" dirty="0">
              <a:latin typeface="Arial" pitchFamily="34" charset="0"/>
              <a:ea typeface="+mn-ea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latin typeface="+mn-lt"/>
              <a:ea typeface="+mn-ea"/>
            </a:endParaRPr>
          </a:p>
        </p:txBody>
      </p:sp>
      <p:sp>
        <p:nvSpPr>
          <p:cNvPr id="109" name="Freeform 125"/>
          <p:cNvSpPr>
            <a:spLocks/>
          </p:cNvSpPr>
          <p:nvPr/>
        </p:nvSpPr>
        <p:spPr bwMode="auto">
          <a:xfrm>
            <a:off x="4524546" y="2792377"/>
            <a:ext cx="2731891" cy="203085"/>
          </a:xfrm>
          <a:custGeom>
            <a:avLst/>
            <a:gdLst>
              <a:gd name="T0" fmla="*/ 1693 w 1903"/>
              <a:gd name="T1" fmla="*/ 0 h 193"/>
              <a:gd name="T2" fmla="*/ 0 w 1903"/>
              <a:gd name="T3" fmla="*/ 0 h 193"/>
              <a:gd name="T4" fmla="*/ 0 w 1903"/>
              <a:gd name="T5" fmla="*/ 193 h 193"/>
              <a:gd name="T6" fmla="*/ 1693 w 1903"/>
              <a:gd name="T7" fmla="*/ 193 h 193"/>
              <a:gd name="T8" fmla="*/ 1903 w 1903"/>
              <a:gd name="T9" fmla="*/ 96 h 193"/>
              <a:gd name="T10" fmla="*/ 1693 w 1903"/>
              <a:gd name="T11" fmla="*/ 0 h 19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03"/>
              <a:gd name="T19" fmla="*/ 0 h 193"/>
              <a:gd name="T20" fmla="*/ 1903 w 1903"/>
              <a:gd name="T21" fmla="*/ 193 h 19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903" h="193">
                <a:moveTo>
                  <a:pt x="1693" y="0"/>
                </a:moveTo>
                <a:lnTo>
                  <a:pt x="0" y="0"/>
                </a:lnTo>
                <a:lnTo>
                  <a:pt x="0" y="193"/>
                </a:lnTo>
                <a:lnTo>
                  <a:pt x="1693" y="193"/>
                </a:lnTo>
                <a:lnTo>
                  <a:pt x="1903" y="96"/>
                </a:lnTo>
                <a:lnTo>
                  <a:pt x="1693" y="0"/>
                </a:lnTo>
                <a:close/>
              </a:path>
            </a:pathLst>
          </a:custGeom>
          <a:solidFill>
            <a:srgbClr val="7BAA49"/>
          </a:solidFill>
          <a:ln w="9525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tIns="0" bIns="0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ScatSat</a:t>
            </a:r>
            <a:r>
              <a:rPr lang="en-US" sz="1400" dirty="0" smtClean="0"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India</a:t>
            </a:r>
            <a:endParaRPr lang="en-US" sz="1000" b="1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24" name="Freeform 125"/>
          <p:cNvSpPr>
            <a:spLocks/>
          </p:cNvSpPr>
          <p:nvPr/>
        </p:nvSpPr>
        <p:spPr bwMode="auto">
          <a:xfrm>
            <a:off x="5707387" y="3588847"/>
            <a:ext cx="2416882" cy="196315"/>
          </a:xfrm>
          <a:custGeom>
            <a:avLst/>
            <a:gdLst>
              <a:gd name="T0" fmla="*/ 1693 w 1903"/>
              <a:gd name="T1" fmla="*/ 0 h 193"/>
              <a:gd name="T2" fmla="*/ 0 w 1903"/>
              <a:gd name="T3" fmla="*/ 0 h 193"/>
              <a:gd name="T4" fmla="*/ 0 w 1903"/>
              <a:gd name="T5" fmla="*/ 193 h 193"/>
              <a:gd name="T6" fmla="*/ 1693 w 1903"/>
              <a:gd name="T7" fmla="*/ 193 h 193"/>
              <a:gd name="T8" fmla="*/ 1903 w 1903"/>
              <a:gd name="T9" fmla="*/ 96 h 193"/>
              <a:gd name="T10" fmla="*/ 1693 w 1903"/>
              <a:gd name="T11" fmla="*/ 0 h 19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03"/>
              <a:gd name="T19" fmla="*/ 0 h 193"/>
              <a:gd name="T20" fmla="*/ 1903 w 1903"/>
              <a:gd name="T21" fmla="*/ 193 h 19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903" h="193">
                <a:moveTo>
                  <a:pt x="1693" y="0"/>
                </a:moveTo>
                <a:lnTo>
                  <a:pt x="0" y="0"/>
                </a:lnTo>
                <a:lnTo>
                  <a:pt x="0" y="193"/>
                </a:lnTo>
                <a:lnTo>
                  <a:pt x="1693" y="193"/>
                </a:lnTo>
                <a:lnTo>
                  <a:pt x="1903" y="96"/>
                </a:lnTo>
                <a:lnTo>
                  <a:pt x="1693" y="0"/>
                </a:lnTo>
                <a:close/>
              </a:path>
            </a:pathLst>
          </a:custGeom>
          <a:solidFill>
            <a:srgbClr val="FFFF00"/>
          </a:solidFill>
          <a:ln w="9525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tIns="0" bIns="0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Arial" pitchFamily="34" charset="0"/>
                <a:ea typeface="+mn-ea"/>
                <a:cs typeface="Arial" pitchFamily="34" charset="0"/>
              </a:rPr>
              <a:t>HY-</a:t>
            </a:r>
            <a:r>
              <a:rPr lang="en-US" sz="1400" b="1" dirty="0" smtClean="0">
                <a:latin typeface="Arial" pitchFamily="34" charset="0"/>
                <a:ea typeface="+mn-ea"/>
                <a:cs typeface="Arial" pitchFamily="34" charset="0"/>
              </a:rPr>
              <a:t>2C</a:t>
            </a:r>
            <a:r>
              <a:rPr lang="en-US" sz="1400" dirty="0" smtClean="0"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000" b="1" dirty="0">
                <a:latin typeface="Arial" pitchFamily="34" charset="0"/>
                <a:ea typeface="+mn-ea"/>
                <a:cs typeface="Arial" pitchFamily="34" charset="0"/>
              </a:rPr>
              <a:t>China</a:t>
            </a:r>
          </a:p>
        </p:txBody>
      </p:sp>
      <p:sp>
        <p:nvSpPr>
          <p:cNvPr id="132" name="Rectangle 162"/>
          <p:cNvSpPr>
            <a:spLocks noChangeArrowheads="1"/>
          </p:cNvSpPr>
          <p:nvPr/>
        </p:nvSpPr>
        <p:spPr bwMode="auto">
          <a:xfrm>
            <a:off x="1938702" y="3134242"/>
            <a:ext cx="2412037" cy="177361"/>
          </a:xfrm>
          <a:prstGeom prst="rect">
            <a:avLst/>
          </a:prstGeom>
          <a:solidFill>
            <a:srgbClr val="7BAA49"/>
          </a:solidFill>
          <a:ln w="9525" cap="rnd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1400" b="1" dirty="0" smtClean="0">
                <a:cs typeface="Arial" charset="0"/>
              </a:rPr>
              <a:t>HY-2A</a:t>
            </a:r>
            <a:r>
              <a:rPr lang="en-US" sz="1400" dirty="0" smtClean="0">
                <a:cs typeface="Arial" charset="0"/>
              </a:rPr>
              <a:t> </a:t>
            </a:r>
            <a:r>
              <a:rPr lang="en-US" sz="1000" b="1" dirty="0" smtClean="0">
                <a:cs typeface="Arial" charset="0"/>
              </a:rPr>
              <a:t>China</a:t>
            </a:r>
            <a:endParaRPr lang="en-US" sz="1000" b="1" dirty="0">
              <a:cs typeface="Arial" charset="0"/>
            </a:endParaRPr>
          </a:p>
        </p:txBody>
      </p:sp>
      <p:sp>
        <p:nvSpPr>
          <p:cNvPr id="168" name="Rectangle 162"/>
          <p:cNvSpPr>
            <a:spLocks noChangeArrowheads="1"/>
          </p:cNvSpPr>
          <p:nvPr/>
        </p:nvSpPr>
        <p:spPr bwMode="auto">
          <a:xfrm>
            <a:off x="3429000" y="3505200"/>
            <a:ext cx="990600" cy="228599"/>
          </a:xfrm>
          <a:prstGeom prst="rect">
            <a:avLst/>
          </a:prstGeom>
          <a:solidFill>
            <a:srgbClr val="7BAA49"/>
          </a:solidFill>
          <a:ln w="9525" cap="rnd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dirty="0" err="1">
                <a:latin typeface="Arial" pitchFamily="34" charset="0"/>
                <a:cs typeface="Arial" pitchFamily="34" charset="0"/>
              </a:rPr>
              <a:t>RapidSCAT</a:t>
            </a:r>
            <a:r>
              <a:rPr lang="en-US" sz="800" b="1" dirty="0">
                <a:latin typeface="Arial" pitchFamily="34" charset="0"/>
                <a:cs typeface="Arial" pitchFamily="34" charset="0"/>
              </a:rPr>
              <a:t> USA</a:t>
            </a:r>
          </a:p>
        </p:txBody>
      </p:sp>
    </p:spTree>
    <p:extLst>
      <p:ext uri="{BB962C8B-B14F-4D97-AF65-F5344CB8AC3E}">
        <p14:creationId xmlns:p14="http://schemas.microsoft.com/office/powerpoint/2010/main" val="263908347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BE2D9F1E-0357-F24A-BDD0-DD954DC215A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4</a:t>
            </a:fld>
            <a:endParaRPr lang="uk-U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EA59182-9008-FF4C-97EB-CF4B8292231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7200" y="1613158"/>
            <a:ext cx="8305800" cy="5016242"/>
          </a:xfrm>
        </p:spPr>
        <p:txBody>
          <a:bodyPr/>
          <a:lstStyle/>
          <a:p>
            <a:r>
              <a:rPr lang="en-US" dirty="0" smtClean="0"/>
              <a:t>OSVW Standards and Metrics (VC-15) </a:t>
            </a:r>
          </a:p>
          <a:p>
            <a:pPr lvl="1"/>
            <a:r>
              <a:rPr lang="en-US" dirty="0" smtClean="0"/>
              <a:t>Calibration/validation methodology standards</a:t>
            </a:r>
            <a:r>
              <a:rPr lang="en-AU" dirty="0" smtClean="0"/>
              <a:t> via the International Ocean Vector Winds Science Team (IOVWST) working groups</a:t>
            </a:r>
          </a:p>
          <a:p>
            <a:pPr lvl="2"/>
            <a:r>
              <a:rPr lang="en-AU" dirty="0" smtClean="0"/>
              <a:t>High wind speed validation</a:t>
            </a:r>
          </a:p>
          <a:p>
            <a:r>
              <a:rPr lang="en-AU" dirty="0" smtClean="0"/>
              <a:t>Outreach, training and advocacy</a:t>
            </a:r>
          </a:p>
          <a:p>
            <a:pPr lvl="1"/>
            <a:r>
              <a:rPr lang="en-AU" dirty="0" smtClean="0"/>
              <a:t>EUMETSAT-NOAA supporting EUMETSAT led satellite wind/wave training workshops for marine forecasters</a:t>
            </a:r>
          </a:p>
          <a:p>
            <a:r>
              <a:rPr lang="en-AU" dirty="0" smtClean="0"/>
              <a:t>Optimum OSVW constellation white paper (VC-14)</a:t>
            </a:r>
          </a:p>
          <a:p>
            <a:pPr lvl="1"/>
            <a:r>
              <a:rPr lang="en-AU" dirty="0" smtClean="0"/>
              <a:t>Describe and justify the oceanography and climate requirements for the satellite OSVW observing system constellation.</a:t>
            </a:r>
          </a:p>
          <a:p>
            <a:r>
              <a:rPr lang="en-AU" dirty="0" smtClean="0"/>
              <a:t>Update OSVW-VC web page(s)</a:t>
            </a:r>
            <a:endParaRPr lang="en-AU" dirty="0"/>
          </a:p>
          <a:p>
            <a:pPr lvl="1"/>
            <a:endParaRPr lang="en-AU" dirty="0"/>
          </a:p>
          <a:p>
            <a:pPr marL="0" indent="0">
              <a:buNone/>
            </a:pPr>
            <a:r>
              <a:rPr lang="en-AU" dirty="0" smtClean="0"/>
              <a:t>All items will have some level or progress that can be followed-up in the next year</a:t>
            </a: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8B163B6-507E-8640-AEF5-099E562E021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752600" y="304800"/>
            <a:ext cx="6019800" cy="533400"/>
          </a:xfrm>
        </p:spPr>
        <p:txBody>
          <a:bodyPr/>
          <a:lstStyle/>
          <a:p>
            <a:r>
              <a:rPr lang="en-US" dirty="0"/>
              <a:t>Team Achievements and Planned Outputs</a:t>
            </a:r>
          </a:p>
        </p:txBody>
      </p:sp>
    </p:spTree>
    <p:extLst>
      <p:ext uri="{BB962C8B-B14F-4D97-AF65-F5344CB8AC3E}">
        <p14:creationId xmlns:p14="http://schemas.microsoft.com/office/powerpoint/2010/main" val="2744334246"/>
      </p:ext>
    </p:extLst>
  </p:cSld>
  <p:clrMapOvr>
    <a:masterClrMapping/>
  </p:clrMapOvr>
  <p:transition xmlns:p14="http://schemas.microsoft.com/office/powerpoint/2010/main"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D453AF81-376A-8E4E-A603-3DD314AD21C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5</a:t>
            </a:fld>
            <a:endParaRPr lang="uk-U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C7843E8-469A-D642-96A3-6FA6233023C1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AU" dirty="0" smtClean="0"/>
              <a:t>The OSVW-VC primarily </a:t>
            </a:r>
            <a:r>
              <a:rPr lang="en-AU" dirty="0" smtClean="0"/>
              <a:t>engages the IOVWST for subject matter expertise.  However, the </a:t>
            </a:r>
            <a:r>
              <a:rPr lang="en-US" dirty="0"/>
              <a:t>CEOS Ocean Variables Enabling Research and Applications for GEO</a:t>
            </a:r>
            <a:r>
              <a:rPr lang="en-US" dirty="0"/>
              <a:t> </a:t>
            </a:r>
            <a:r>
              <a:rPr lang="en-US" dirty="0" smtClean="0"/>
              <a:t>(COVERAGE) initiative provides a framework </a:t>
            </a:r>
            <a:r>
              <a:rPr lang="en-US" smtClean="0"/>
              <a:t>for potentially working </a:t>
            </a:r>
            <a:r>
              <a:rPr lang="en-US" dirty="0" smtClean="0"/>
              <a:t>with other VC’s toward a common goal. </a:t>
            </a:r>
          </a:p>
          <a:p>
            <a:endParaRPr lang="en-US" dirty="0"/>
          </a:p>
          <a:p>
            <a:r>
              <a:rPr lang="en-AU" dirty="0" smtClean="0"/>
              <a:t>Identify </a:t>
            </a:r>
            <a:r>
              <a:rPr lang="en-AU" dirty="0" smtClean="0"/>
              <a:t>also any obstacles/barriers to progress and suggestions for how to overcome those obstacles/barriers. </a:t>
            </a:r>
            <a:endParaRPr lang="en-AU" dirty="0" smtClean="0"/>
          </a:p>
          <a:p>
            <a:pPr lvl="1"/>
            <a:r>
              <a:rPr lang="en-AU" dirty="0" smtClean="0"/>
              <a:t>Resource limitations</a:t>
            </a:r>
            <a:endParaRPr lang="en-AU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6E2DCE2-9258-464C-851D-667C2A8B87A7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5562600" cy="533400"/>
          </a:xfrm>
        </p:spPr>
        <p:txBody>
          <a:bodyPr/>
          <a:lstStyle/>
          <a:p>
            <a:r>
              <a:rPr lang="en-US" dirty="0"/>
              <a:t>Synergies Among Teams</a:t>
            </a:r>
          </a:p>
        </p:txBody>
      </p:sp>
    </p:spTree>
    <p:extLst>
      <p:ext uri="{BB962C8B-B14F-4D97-AF65-F5344CB8AC3E}">
        <p14:creationId xmlns:p14="http://schemas.microsoft.com/office/powerpoint/2010/main" val="3494626021"/>
      </p:ext>
    </p:extLst>
  </p:cSld>
  <p:clrMapOvr>
    <a:masterClrMapping/>
  </p:clrMapOvr>
  <p:transition xmlns:p14="http://schemas.microsoft.com/office/powerpoint/2010/main"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D453AF81-376A-8E4E-A603-3DD314AD21C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6</a:t>
            </a:fld>
            <a:endParaRPr lang="uk-U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C7843E8-469A-D642-96A3-6FA6233023C1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AU" dirty="0" smtClean="0"/>
              <a:t>NOAA, EUMETSAT, ISRO and NASA are the primary active agencies in the OSVW-VC</a:t>
            </a:r>
          </a:p>
          <a:p>
            <a:pPr lvl="1"/>
            <a:r>
              <a:rPr lang="en-AU" dirty="0" smtClean="0"/>
              <a:t>EUMETSAT and ISRO provide the anchor missions to the OSVW-VC observing system and NASA supports the IOVWST </a:t>
            </a:r>
          </a:p>
          <a:p>
            <a:pPr lvl="1"/>
            <a:r>
              <a:rPr lang="en-AU" dirty="0" smtClean="0"/>
              <a:t>The critical subject matter expertise exists within the IOVWST</a:t>
            </a:r>
          </a:p>
          <a:p>
            <a:pPr lvl="1"/>
            <a:r>
              <a:rPr lang="en-AU" dirty="0" smtClean="0"/>
              <a:t>It would be beneficial to the VC if China would more fully engage CEOS given their plans for OSVW missions</a:t>
            </a:r>
            <a:endParaRPr lang="en-AU" dirty="0"/>
          </a:p>
          <a:p>
            <a:r>
              <a:rPr lang="en-AU" dirty="0" smtClean="0"/>
              <a:t>The OSVW-VC meets once per year coincident with the IOWVST annual meeting</a:t>
            </a:r>
            <a:endParaRPr lang="en-AU" dirty="0"/>
          </a:p>
          <a:p>
            <a:r>
              <a:rPr lang="en-AU" dirty="0"/>
              <a:t>Are their any obstacles to the future viability of your team meeting its objectives</a:t>
            </a:r>
            <a:r>
              <a:rPr lang="en-AU" dirty="0" smtClean="0"/>
              <a:t>?</a:t>
            </a:r>
          </a:p>
          <a:p>
            <a:pPr lvl="1"/>
            <a:r>
              <a:rPr lang="en-AU" dirty="0" smtClean="0"/>
              <a:t>Resource limitations</a:t>
            </a:r>
            <a:endParaRPr lang="en-AU" dirty="0"/>
          </a:p>
          <a:p>
            <a:endParaRPr lang="en-AU" sz="2400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6E2DCE2-9258-464C-851D-667C2A8B87A7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5562600" cy="533400"/>
          </a:xfrm>
        </p:spPr>
        <p:txBody>
          <a:bodyPr/>
          <a:lstStyle/>
          <a:p>
            <a:r>
              <a:rPr lang="en-US" dirty="0"/>
              <a:t>Sustainable Commitment</a:t>
            </a:r>
          </a:p>
        </p:txBody>
      </p:sp>
    </p:spTree>
    <p:extLst>
      <p:ext uri="{BB962C8B-B14F-4D97-AF65-F5344CB8AC3E}">
        <p14:creationId xmlns:p14="http://schemas.microsoft.com/office/powerpoint/2010/main" val="3013291789"/>
      </p:ext>
    </p:extLst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2885</TotalTime>
  <Words>613</Words>
  <Application>Microsoft Macintosh PowerPoint</Application>
  <PresentationFormat>On-screen Show (4:3)</PresentationFormat>
  <Paragraphs>97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</vt:lpstr>
      <vt:lpstr>OSVW- VC Update</vt:lpstr>
      <vt:lpstr>OSVW Constellation Status and Health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Paul Chang</dc:creator>
  <cp:lastModifiedBy>Paul Chang</cp:lastModifiedBy>
  <cp:revision>14</cp:revision>
  <dcterms:created xsi:type="dcterms:W3CDTF">2018-04-14T10:01:44Z</dcterms:created>
  <dcterms:modified xsi:type="dcterms:W3CDTF">2018-04-16T10:07:04Z</dcterms:modified>
</cp:coreProperties>
</file>