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B50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document/d/19TpFghlxlnOCFuLaECyVFvfgFcBHW9LnVJCzkk3wBbE/edit?usp=sharing" TargetMode="External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hyperlink" Target="https://drive.google.com/open?id=0B0PmOKvabo8lTUstdkp0OS12UVk" TargetMode="Externa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rgbClr val="4B505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6820" y="875239"/>
            <a:ext cx="6192114" cy="2000529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4291539" y="3952567"/>
            <a:ext cx="3639522" cy="10464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Advisory Board Meeting # 2</a:t>
            </a:r>
            <a:br>
              <a:rPr lang="en-US" sz="2400" dirty="0" smtClean="0">
                <a:solidFill>
                  <a:schemeClr val="bg1"/>
                </a:solidFill>
              </a:rPr>
            </a:br>
            <a:endParaRPr lang="en-US" i="1" dirty="0" smtClean="0">
              <a:solidFill>
                <a:schemeClr val="bg1"/>
              </a:solidFill>
            </a:endParaRPr>
          </a:p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4 April, 2018</a:t>
            </a:r>
          </a:p>
        </p:txBody>
      </p:sp>
    </p:spTree>
    <p:extLst>
      <p:ext uri="{BB962C8B-B14F-4D97-AF65-F5344CB8AC3E}">
        <p14:creationId xmlns:p14="http://schemas.microsoft.com/office/powerpoint/2010/main" val="3281018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Slide_Dark">
    <p:bg>
      <p:bgPr>
        <a:solidFill>
          <a:srgbClr val="4B505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120771" y="1405314"/>
            <a:ext cx="12071229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i="1" u="sng" dirty="0" smtClean="0">
                <a:solidFill>
                  <a:srgbClr val="FFFF00"/>
                </a:solidFill>
              </a:rPr>
              <a:t>Topics</a:t>
            </a:r>
          </a:p>
          <a:p>
            <a:pPr lvl="0"/>
            <a:endParaRPr lang="en-US" sz="600" i="1" u="sng" dirty="0" smtClean="0">
              <a:solidFill>
                <a:srgbClr val="FFFF00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X</a:t>
            </a:r>
          </a:p>
          <a:p>
            <a:pPr lvl="0"/>
            <a:endParaRPr lang="en-US" sz="800" dirty="0" smtClean="0">
              <a:solidFill>
                <a:schemeClr val="bg1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Y</a:t>
            </a:r>
          </a:p>
          <a:p>
            <a:endParaRPr lang="en-US" sz="800" dirty="0">
              <a:solidFill>
                <a:schemeClr val="bg1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Z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3826605" cy="884903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5184662" y="119284"/>
            <a:ext cx="16010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u="sng" dirty="0" smtClean="0">
                <a:solidFill>
                  <a:schemeClr val="bg1"/>
                </a:solidFill>
              </a:rPr>
              <a:t>Agenda</a:t>
            </a:r>
            <a:endParaRPr lang="en-US" sz="3600" u="sng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556056" y="6135202"/>
            <a:ext cx="1007168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i="1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Meeting </a:t>
            </a:r>
            <a:r>
              <a:rPr lang="en-US" sz="1200" i="1" dirty="0" smtClean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Minutes		</a:t>
            </a:r>
            <a:r>
              <a:rPr lang="en-US" sz="1200" i="1" dirty="0" smtClean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</a:t>
            </a:r>
            <a:r>
              <a:rPr lang="en-US" sz="1200" i="1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://</a:t>
            </a:r>
            <a:r>
              <a:rPr lang="en-US" sz="1200" i="1" dirty="0" smtClean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docs.google.com/document/d/19TpFghlxlnOCFuLaECyVFvfgFcBHW9LnVJCzkk3wBbE/edit?usp=sharing</a:t>
            </a:r>
            <a:endParaRPr lang="en-US" sz="1200" i="1" dirty="0" smtClean="0">
              <a:solidFill>
                <a:schemeClr val="bg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200" i="1" dirty="0" smtClean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Advisory Board Google-Drive Repository	</a:t>
            </a:r>
            <a:r>
              <a:rPr lang="en-US" sz="1200" u="sng" dirty="0" smtClean="0">
                <a:hlinkClick r:id="rId4"/>
              </a:rPr>
              <a:t>https</a:t>
            </a:r>
            <a:r>
              <a:rPr lang="en-US" sz="1200" u="sng" dirty="0">
                <a:hlinkClick r:id="rId4"/>
              </a:rPr>
              <a:t>://</a:t>
            </a:r>
            <a:r>
              <a:rPr lang="en-US" sz="1200" u="sng" dirty="0" smtClean="0">
                <a:hlinkClick r:id="rId4"/>
              </a:rPr>
              <a:t>drive.google.com/open?id=0B0PmOKvabo8lTUstdkp0OS12UVk</a:t>
            </a:r>
            <a:endParaRPr lang="en-US" sz="1200" u="sng" dirty="0" smtClean="0"/>
          </a:p>
          <a:p>
            <a:endParaRPr lang="en-US" sz="800" u="sng" dirty="0" smtClean="0"/>
          </a:p>
        </p:txBody>
      </p:sp>
    </p:spTree>
    <p:extLst>
      <p:ext uri="{BB962C8B-B14F-4D97-AF65-F5344CB8AC3E}">
        <p14:creationId xmlns:p14="http://schemas.microsoft.com/office/powerpoint/2010/main" val="40840748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extBody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-29497"/>
            <a:ext cx="12192000" cy="923330"/>
          </a:xfrm>
          <a:prstGeom prst="rect">
            <a:avLst/>
          </a:prstGeom>
          <a:solidFill>
            <a:srgbClr val="4B50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3826605" cy="884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65297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ackupSection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4766598" y="180841"/>
            <a:ext cx="164660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Slide Title</a:t>
            </a:r>
            <a:endParaRPr lang="en-US" sz="1000" b="1" dirty="0">
              <a:solidFill>
                <a:schemeClr val="bg1"/>
              </a:solidFill>
            </a:endParaRPr>
          </a:p>
        </p:txBody>
      </p:sp>
      <p:sp>
        <p:nvSpPr>
          <p:cNvPr id="7" name="Content Placeholder 3"/>
          <p:cNvSpPr txBox="1">
            <a:spLocks/>
          </p:cNvSpPr>
          <p:nvPr userDrawn="1"/>
        </p:nvSpPr>
        <p:spPr>
          <a:xfrm>
            <a:off x="2807898" y="2685691"/>
            <a:ext cx="6553200" cy="533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</a:rPr>
              <a:t>Backup Slides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0440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_Dark">
    <p:bg>
      <p:bgPr>
        <a:solidFill>
          <a:srgbClr val="4B505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332795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Slide_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4766598" y="180841"/>
            <a:ext cx="164660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Slide Title</a:t>
            </a:r>
            <a:endParaRPr lang="en-US" sz="1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36280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B505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98473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  <p:sldLayoutId id="2147483656" r:id="rId3"/>
    <p:sldLayoutId id="2147483657" r:id="rId4"/>
    <p:sldLayoutId id="2147483658" r:id="rId5"/>
    <p:sldLayoutId id="2147483659" r:id="rId6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3517" y="1090896"/>
            <a:ext cx="12088483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COVERAGE: 3 year project within CEOS that aims to provide enhanced, more integrated access to interagency satellite products for the 4 Ocean VCs in support of select GEO applications with a biological/biodiversity focus (MBON) </a:t>
            </a:r>
          </a:p>
          <a:p>
            <a:pPr lvl="0"/>
            <a:endParaRPr lang="en-US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Currently in Phase A</a:t>
            </a:r>
          </a:p>
          <a:p>
            <a:pPr lvl="0"/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	– requirements gathering and system architectural design stage of the project</a:t>
            </a:r>
          </a:p>
          <a:p>
            <a:pPr lvl="0"/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	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– decisions on dataset composition in coordination with VCs and strong involving stakeholder engagement piece</a:t>
            </a:r>
          </a:p>
          <a:p>
            <a:pPr lvl="0"/>
            <a:endParaRPr lang="en-US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COVERAGE Advisory Board comprised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of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interagency and Ocean VC representatives:</a:t>
            </a:r>
          </a:p>
          <a:p>
            <a:pPr lvl="1"/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SST-VC: Helen Beggs (ABOM), OC-VC: Paul DiGiacomo (NOAA), OST-Philippe Escudier (CNES), OVW-VC: Tony Lee (NASA)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COVERAGE is engaging VCs on:</a:t>
            </a: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	– A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review of high quality, ”analysis ready” interagency satellite data products for potential inclusion.</a:t>
            </a:r>
            <a:b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	   This analysis may also be of general use to VCs.</a:t>
            </a: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	–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Interest in inclusion of new datasets also from other agencies not currently represented in COVERAGE</a:t>
            </a:r>
            <a:b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		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eg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. from ISRO, JAXA, CMA, …</a:t>
            </a: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	–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Algorithms for harmonization data products to produce a coherent set of co-gridded global products across VC 			parameters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In addition to ongoing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coordination with the VC rep. on the Advisory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Board, COVERAGE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has been discussed with the SST-VC at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GHRSST.  </a:t>
            </a:r>
            <a:r>
              <a:rPr lang="en-US" smtClean="0">
                <a:solidFill>
                  <a:schemeClr val="accent1">
                    <a:lumMod val="50000"/>
                  </a:schemeClr>
                </a:solidFill>
              </a:rPr>
              <a:t>There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is similar interest in discussing further at other VC meeting venues </a:t>
            </a:r>
            <a:r>
              <a:rPr lang="en-US" smtClean="0">
                <a:solidFill>
                  <a:schemeClr val="accent1">
                    <a:lumMod val="50000"/>
                  </a:schemeClr>
                </a:solidFill>
              </a:rPr>
              <a:t>as </a:t>
            </a:r>
            <a:r>
              <a:rPr lang="en-US" smtClean="0">
                <a:solidFill>
                  <a:schemeClr val="accent1">
                    <a:lumMod val="50000"/>
                  </a:schemeClr>
                </a:solidFill>
              </a:rPr>
              <a:t>well.</a:t>
            </a:r>
            <a:endParaRPr lang="en-US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645828" y="241226"/>
            <a:ext cx="507491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Ocean VC Support &amp; Interactions</a:t>
            </a:r>
            <a:endParaRPr lang="en-US" sz="1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0653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-29497"/>
            <a:ext cx="12192000" cy="923330"/>
          </a:xfrm>
          <a:prstGeom prst="rect">
            <a:avLst/>
          </a:prstGeom>
          <a:solidFill>
            <a:srgbClr val="4B50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826605" cy="884903"/>
          </a:xfrm>
          <a:prstGeom prst="rect">
            <a:avLst/>
          </a:prstGeom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0669976"/>
              </p:ext>
            </p:extLst>
          </p:nvPr>
        </p:nvGraphicFramePr>
        <p:xfrm>
          <a:off x="1602560" y="1405186"/>
          <a:ext cx="6567170" cy="3102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09520">
                  <a:extLst>
                    <a:ext uri="{9D8B030D-6E8A-4147-A177-3AD203B41FA5}">
                      <a16:colId xmlns:a16="http://schemas.microsoft.com/office/drawing/2014/main" val="922096572"/>
                    </a:ext>
                  </a:extLst>
                </a:gridCol>
                <a:gridCol w="1428750">
                  <a:extLst>
                    <a:ext uri="{9D8B030D-6E8A-4147-A177-3AD203B41FA5}">
                      <a16:colId xmlns:a16="http://schemas.microsoft.com/office/drawing/2014/main" val="3937955905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06233692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FF00"/>
                          </a:solidFill>
                          <a:effectLst/>
                        </a:rPr>
                        <a:t>Board Member</a:t>
                      </a:r>
                      <a:endParaRPr lang="en-US" sz="1200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FF00"/>
                          </a:solidFill>
                          <a:effectLst/>
                        </a:rPr>
                        <a:t>Affiliations &amp; Applicability to COVERAGE</a:t>
                      </a:r>
                      <a:endParaRPr lang="en-US" sz="120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2380421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Andrew Mitchell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NASA/EOSDIS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CEOS-WGISS/FDA (outgoing chair)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extLst>
                  <a:ext uri="{0D108BD9-81ED-4DB2-BD59-A6C34878D82A}">
                    <a16:rowId xmlns:a16="http://schemas.microsoft.com/office/drawing/2014/main" val="435927204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Philippe Escudier (interim, 6 months)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CNES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CEOS-OST VC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extLst>
                  <a:ext uri="{0D108BD9-81ED-4DB2-BD59-A6C34878D82A}">
                    <a16:rowId xmlns:a16="http://schemas.microsoft.com/office/drawing/2014/main" val="359959149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chemeClr val="tx1"/>
                          </a:solidFill>
                          <a:effectLst/>
                        </a:rPr>
                        <a:t>Paul DiGiacomo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NOAA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GEO-Blue Planet</a:t>
                      </a:r>
                      <a:endParaRPr lang="en-US" sz="11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CEOS-OCR VC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extLst>
                  <a:ext uri="{0D108BD9-81ED-4DB2-BD59-A6C34878D82A}">
                    <a16:rowId xmlns:a16="http://schemas.microsoft.com/office/drawing/2014/main" val="661052287"/>
                  </a:ext>
                </a:extLst>
              </a:tr>
              <a:tr h="25019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Fabienne Jacq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EU Copernicus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CMEMS - Copernicus Marine Service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extLst>
                  <a:ext uri="{0D108BD9-81ED-4DB2-BD59-A6C34878D82A}">
                    <a16:rowId xmlns:a16="http://schemas.microsoft.com/office/drawing/2014/main" val="3689419918"/>
                  </a:ext>
                </a:extLst>
              </a:tr>
              <a:tr h="25019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chemeClr val="tx1"/>
                          </a:solidFill>
                          <a:effectLst/>
                        </a:rPr>
                        <a:t>Igor Tomazic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Eumetsat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SST </a:t>
                      </a:r>
                      <a:r>
                        <a:rPr lang="en-US" sz="1100">
                          <a:effectLst/>
                        </a:rPr>
                        <a:t>&amp; </a:t>
                      </a:r>
                      <a:r>
                        <a:rPr lang="en-US" sz="1100" smtClean="0">
                          <a:effectLst/>
                        </a:rPr>
                        <a:t>Informatics, DIAS platform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extLst>
                  <a:ext uri="{0D108BD9-81ED-4DB2-BD59-A6C34878D82A}">
                    <a16:rowId xmlns:a16="http://schemas.microsoft.com/office/drawing/2014/main" val="35726086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Helen Beggs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Aus. Met. Bureau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CEOS-SST VC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IMOS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extLst>
                  <a:ext uri="{0D108BD9-81ED-4DB2-BD59-A6C34878D82A}">
                    <a16:rowId xmlns:a16="http://schemas.microsoft.com/office/drawing/2014/main" val="26981983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Tony Lee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NASA/JPL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NASA OSVWST &amp; OSST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extLst>
                  <a:ext uri="{0D108BD9-81ED-4DB2-BD59-A6C34878D82A}">
                    <a16:rowId xmlns:a16="http://schemas.microsoft.com/office/drawing/2014/main" val="25145295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Frank Muller-Karger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USF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GEO-MBON</a:t>
                      </a:r>
                      <a:endParaRPr lang="en-US" sz="11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CEOS-OCR VC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extLst>
                  <a:ext uri="{0D108BD9-81ED-4DB2-BD59-A6C34878D82A}">
                    <a16:rowId xmlns:a16="http://schemas.microsoft.com/office/drawing/2014/main" val="3557139746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Tim Moltmann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UTas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IMOS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GOOS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extLst>
                  <a:ext uri="{0D108BD9-81ED-4DB2-BD59-A6C34878D82A}">
                    <a16:rowId xmlns:a16="http://schemas.microsoft.com/office/drawing/2014/main" val="3495051065"/>
                  </a:ext>
                </a:extLst>
              </a:tr>
              <a:tr h="1981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David Freestone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SSC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COVERAGE Sargasso Sea pilot study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extLst>
                  <a:ext uri="{0D108BD9-81ED-4DB2-BD59-A6C34878D82A}">
                    <a16:rowId xmlns:a16="http://schemas.microsoft.com/office/drawing/2014/main" val="858224478"/>
                  </a:ext>
                </a:extLst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4068574" y="274373"/>
            <a:ext cx="4592283" cy="39517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lvl="2">
              <a:lnSpc>
                <a:spcPct val="80000"/>
              </a:lnSpc>
            </a:pPr>
            <a:r>
              <a:rPr lang="en-US" sz="2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Advisory Board VC Composition</a:t>
            </a:r>
            <a:endParaRPr lang="en-US" sz="24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2762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92D050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1038</TotalTime>
  <Words>138</Words>
  <Application>Microsoft Office PowerPoint</Application>
  <PresentationFormat>Widescreen</PresentationFormat>
  <Paragraphs>53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Office Theme</vt:lpstr>
      <vt:lpstr>PowerPoint Presentation</vt:lpstr>
      <vt:lpstr>PowerPoint Presentation</vt:lpstr>
    </vt:vector>
  </TitlesOfParts>
  <Company>JPL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Tsontos, Vardis M (398G)</dc:creator>
  <cp:lastModifiedBy>Tsontos, Vardis M (398G)</cp:lastModifiedBy>
  <cp:revision>99</cp:revision>
  <dcterms:created xsi:type="dcterms:W3CDTF">2017-11-08T22:14:30Z</dcterms:created>
  <dcterms:modified xsi:type="dcterms:W3CDTF">2018-04-05T21:38:32Z</dcterms:modified>
</cp:coreProperties>
</file>