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78" r:id="rId3"/>
    <p:sldId id="265" r:id="rId4"/>
    <p:sldId id="270" r:id="rId5"/>
    <p:sldId id="279" r:id="rId6"/>
    <p:sldId id="286" r:id="rId7"/>
    <p:sldId id="280" r:id="rId8"/>
    <p:sldId id="281" r:id="rId9"/>
    <p:sldId id="271" r:id="rId10"/>
    <p:sldId id="272" r:id="rId11"/>
    <p:sldId id="273" r:id="rId12"/>
    <p:sldId id="285" r:id="rId13"/>
    <p:sldId id="283" r:id="rId14"/>
    <p:sldId id="282" r:id="rId15"/>
    <p:sldId id="274" r:id="rId16"/>
    <p:sldId id="284" r:id="rId17"/>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2" autoAdjust="0"/>
    <p:restoredTop sz="93336"/>
  </p:normalViewPr>
  <p:slideViewPr>
    <p:cSldViewPr>
      <p:cViewPr varScale="1">
        <p:scale>
          <a:sx n="51" d="100"/>
          <a:sy n="51" d="100"/>
        </p:scale>
        <p:origin x="1234" y="4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1070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SIT-33, 24-25 April 2018</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6997211"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3200" b="1" dirty="0">
                <a:solidFill>
                  <a:srgbClr val="FFFFFF"/>
                </a:solidFill>
                <a:latin typeface="+mj-lt"/>
              </a:rPr>
              <a:t>Session 3: Virtual Constellations</a:t>
            </a:r>
            <a:br>
              <a:rPr lang="en-AU" sz="3200" b="1" dirty="0">
                <a:solidFill>
                  <a:srgbClr val="FFFFFF"/>
                </a:solidFill>
                <a:latin typeface="+mj-lt"/>
              </a:rPr>
            </a:br>
            <a:r>
              <a:rPr lang="en-AU" sz="3200" dirty="0">
                <a:solidFill>
                  <a:schemeClr val="bg1"/>
                </a:solidFill>
                <a:latin typeface="+mj-lt"/>
              </a:rPr>
              <a:t>Introduction</a:t>
            </a:r>
            <a:endParaRPr sz="3200" dirty="0">
              <a:solidFill>
                <a:schemeClr val="bg1"/>
              </a:solidFill>
              <a:latin typeface="+mj-lt"/>
            </a:endParaRP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
        <p:nvSpPr>
          <p:cNvPr id="6" name="Shape 11"/>
          <p:cNvSpPr/>
          <p:nvPr/>
        </p:nvSpPr>
        <p:spPr>
          <a:xfrm>
            <a:off x="599342" y="3783011"/>
            <a:ext cx="4810858" cy="2541589"/>
          </a:xfrm>
          <a:prstGeom prst="rect">
            <a:avLst/>
          </a:prstGeom>
          <a:ln w="12700">
            <a:miter lim="400000"/>
          </a:ln>
          <a:extLst>
            <a:ext uri="{C572A759-6A51-4108-AA02-DFA0A04FC94B}">
              <ma14:wrappingTextBoxFlag xmlns:lc="http://schemas.openxmlformats.org/drawingml/2006/lockedCanvas" xmlns:ma14="http://schemas.microsoft.com/office/mac/drawingml/2011/main" xmlns="" val="1"/>
            </a:ext>
          </a:extLst>
        </p:spPr>
        <p:txBody>
          <a:bodyPr lIns="0" tIns="0" rIns="0" bIns="0"/>
          <a:ls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a:lstStyle>
          <a:p>
            <a:pPr defTabSz="914400">
              <a:lnSpc>
                <a:spcPct val="150000"/>
              </a:lnSpc>
              <a:defRPr>
                <a:solidFill>
                  <a:srgbClr val="000000"/>
                </a:solidFill>
              </a:defRPr>
            </a:pPr>
            <a:r>
              <a:rPr lang="en-US" dirty="0" smtClean="0">
                <a:solidFill>
                  <a:srgbClr val="FFFFFF"/>
                </a:solidFill>
                <a:ea typeface="Arial Bold"/>
                <a:cs typeface="Arial Bold"/>
                <a:sym typeface="Arial Bold"/>
              </a:rPr>
              <a:t>Steve </a:t>
            </a:r>
            <a:r>
              <a:rPr lang="en-US" dirty="0" err="1" smtClean="0">
                <a:solidFill>
                  <a:srgbClr val="FFFFFF"/>
                </a:solidFill>
                <a:ea typeface="Arial Bold"/>
                <a:cs typeface="Arial Bold"/>
                <a:sym typeface="Arial Bold"/>
              </a:rPr>
              <a:t>Volz</a:t>
            </a:r>
            <a:r>
              <a:rPr lang="en-US" dirty="0" smtClean="0">
                <a:solidFill>
                  <a:srgbClr val="FFFFFF"/>
                </a:solidFill>
                <a:ea typeface="Arial Bold"/>
                <a:cs typeface="Arial Bold"/>
                <a:sym typeface="Arial Bold"/>
              </a:rPr>
              <a:t>, CEOS SIT Chair</a:t>
            </a:r>
          </a:p>
          <a:p>
            <a:pPr defTabSz="914400">
              <a:defRPr>
                <a:solidFill>
                  <a:srgbClr val="000000"/>
                </a:solidFill>
              </a:defRPr>
            </a:pPr>
            <a:r>
              <a:rPr lang="en-US" dirty="0">
                <a:solidFill>
                  <a:srgbClr val="FFFFFF"/>
                </a:solidFill>
                <a:ea typeface="Arial Bold"/>
                <a:cs typeface="Arial Bold"/>
                <a:sym typeface="Arial Bold"/>
              </a:rPr>
              <a:t>National Oceanic and Atmospheric Administration (NOAA)</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a:t>
            </a:r>
            <a:r>
              <a:rPr lang="en-AU" dirty="0">
                <a:solidFill>
                  <a:srgbClr val="FFFFFF"/>
                </a:solidFill>
                <a:latin typeface="+mj-lt"/>
                <a:ea typeface="Arial Bold"/>
                <a:cs typeface="Arial Bold"/>
                <a:sym typeface="Arial Bold"/>
              </a:rPr>
              <a:t>SIT-33</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Session 3, </a:t>
            </a: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lang="en-US" dirty="0" smtClean="0">
                <a:solidFill>
                  <a:srgbClr val="FFFFFF"/>
                </a:solidFill>
                <a:latin typeface="+mj-lt"/>
                <a:ea typeface="Arial Bold"/>
                <a:cs typeface="Arial Bold"/>
                <a:sym typeface="Arial Bold"/>
              </a:rPr>
              <a:t>3.1</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Boulder, CO, USA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24 – 25 April 2018</a:t>
            </a:r>
            <a:endParaRPr dirty="0">
              <a:solidFill>
                <a:srgbClr val="FFFFFF"/>
              </a:solidFill>
              <a:latin typeface="+mj-lt"/>
              <a:ea typeface="Arial Bold"/>
              <a:cs typeface="Arial Bold"/>
              <a:sym typeface="Arial Bold"/>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7"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152400" y="4495800"/>
            <a:ext cx="8153400" cy="1753094"/>
          </a:xfrm>
        </p:spPr>
        <p:txBody>
          <a:bodyPr/>
          <a:lstStyle/>
          <a:p>
            <a:pPr>
              <a:buFont typeface="Arial" charset="0"/>
              <a:buChar char="•"/>
            </a:pPr>
            <a:r>
              <a:rPr lang="en-US" b="1" dirty="0" smtClean="0"/>
              <a:t>Distinct </a:t>
            </a:r>
            <a:r>
              <a:rPr lang="en-US" b="1" dirty="0"/>
              <a:t>operation of OST-VC and OSVW-VC, other than in related science teams to be clarified</a:t>
            </a:r>
          </a:p>
          <a:p>
            <a:pPr>
              <a:buFont typeface="Arial" charset="0"/>
              <a:buChar char="•"/>
            </a:pPr>
            <a:r>
              <a:rPr lang="en-US" b="1" dirty="0"/>
              <a:t>P-VC activity beyond NASA-JAXA leads and meeting attendance </a:t>
            </a:r>
            <a:r>
              <a:rPr lang="en-US" b="1" dirty="0" smtClean="0"/>
              <a:t>unknown</a:t>
            </a:r>
          </a:p>
          <a:p>
            <a:pPr>
              <a:buFont typeface="Arial" charset="0"/>
              <a:buChar char="•"/>
            </a:pPr>
            <a:r>
              <a:rPr lang="en-US" b="1" dirty="0" smtClean="0"/>
              <a:t>Meeting cadence and scheduling need to be </a:t>
            </a:r>
            <a:r>
              <a:rPr lang="en-US" b="1" dirty="0" err="1" smtClean="0"/>
              <a:t>deconflicted</a:t>
            </a:r>
            <a:endParaRPr lang="en-US" b="1" dirty="0"/>
          </a:p>
          <a:p>
            <a:pPr>
              <a:buFont typeface="Arial" charset="0"/>
              <a:buChar char="•"/>
            </a:pPr>
            <a:endParaRPr lang="en-US" b="1" dirty="0"/>
          </a:p>
        </p:txBody>
      </p:sp>
      <p:sp>
        <p:nvSpPr>
          <p:cNvPr id="9"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905000" y="76200"/>
            <a:ext cx="5486400" cy="1143000"/>
          </a:xfrm>
        </p:spPr>
        <p:txBody>
          <a:bodyPr/>
          <a:lstStyle/>
          <a:p>
            <a:r>
              <a:rPr lang="en-US" sz="2800" b="1" dirty="0"/>
              <a:t>Group Health and </a:t>
            </a:r>
            <a:r>
              <a:rPr lang="en-US" sz="2800" b="1" dirty="0" smtClean="0"/>
              <a:t>Viability</a:t>
            </a:r>
          </a:p>
          <a:p>
            <a:r>
              <a:rPr lang="en-US" b="1" dirty="0" smtClean="0">
                <a:solidFill>
                  <a:srgbClr val="92D050"/>
                </a:solidFill>
              </a:rPr>
              <a:t>SIT Assessment</a:t>
            </a:r>
            <a:endParaRPr lang="en-US" b="1" dirty="0"/>
          </a:p>
        </p:txBody>
      </p:sp>
      <p:pic>
        <p:nvPicPr>
          <p:cNvPr id="5" name="Picture 4"/>
          <p:cNvPicPr>
            <a:picLocks noChangeAspect="1"/>
          </p:cNvPicPr>
          <p:nvPr/>
        </p:nvPicPr>
        <p:blipFill>
          <a:blip r:embed="rId2"/>
          <a:stretch>
            <a:fillRect/>
          </a:stretch>
        </p:blipFill>
        <p:spPr>
          <a:xfrm>
            <a:off x="152400" y="1219200"/>
            <a:ext cx="8763000" cy="3107635"/>
          </a:xfrm>
          <a:prstGeom prst="rect">
            <a:avLst/>
          </a:prstGeom>
        </p:spPr>
      </p:pic>
    </p:spTree>
    <p:extLst>
      <p:ext uri="{BB962C8B-B14F-4D97-AF65-F5344CB8AC3E}">
        <p14:creationId xmlns:p14="http://schemas.microsoft.com/office/powerpoint/2010/main" val="189631978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4"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828800" y="152400"/>
            <a:ext cx="5791200" cy="914400"/>
          </a:xfrm>
        </p:spPr>
        <p:txBody>
          <a:bodyPr/>
          <a:lstStyle/>
          <a:p>
            <a:r>
              <a:rPr lang="en-US" sz="2800" b="1" dirty="0" smtClean="0"/>
              <a:t>VC/WG Outputs </a:t>
            </a:r>
            <a:r>
              <a:rPr lang="en-US" sz="2800" b="1" dirty="0"/>
              <a:t>Cited in 2018-2020 CEOS Work Plan</a:t>
            </a:r>
          </a:p>
        </p:txBody>
      </p:sp>
      <p:sp>
        <p:nvSpPr>
          <p:cNvPr id="7"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35169" y="1371600"/>
            <a:ext cx="4689231" cy="5105400"/>
          </a:xfrm>
        </p:spPr>
        <p:txBody>
          <a:bodyPr/>
          <a:lstStyle/>
          <a:p>
            <a:pPr>
              <a:buFont typeface="Arial" charset="0"/>
              <a:buChar char="•"/>
            </a:pPr>
            <a:r>
              <a:rPr lang="en-US" b="1" dirty="0"/>
              <a:t>NOTE: not all Deliverables are created equal!</a:t>
            </a:r>
          </a:p>
          <a:p>
            <a:pPr>
              <a:buFont typeface="Arial" charset="0"/>
              <a:buChar char="•"/>
            </a:pPr>
            <a:r>
              <a:rPr lang="en-US" b="1" dirty="0"/>
              <a:t>WGs have well established Deliverables within CEOS WP</a:t>
            </a:r>
          </a:p>
          <a:p>
            <a:pPr>
              <a:buFont typeface="Arial" charset="0"/>
              <a:buChar char="•"/>
            </a:pPr>
            <a:r>
              <a:rPr lang="en-US" b="1" dirty="0"/>
              <a:t>Ocean VCs have noticeably fewer Deliverables (nil for OST)</a:t>
            </a:r>
          </a:p>
          <a:p>
            <a:pPr>
              <a:buFont typeface="Arial" charset="0"/>
              <a:buChar char="•"/>
            </a:pPr>
            <a:r>
              <a:rPr lang="en-US" b="1" dirty="0"/>
              <a:t>COVERAGE initiative has four Work Plan Deliverables that span Ocean VCs</a:t>
            </a:r>
          </a:p>
          <a:p>
            <a:pPr>
              <a:buFont typeface="Arial" charset="0"/>
              <a:buChar char="•"/>
            </a:pPr>
            <a:r>
              <a:rPr lang="en-US" b="1" dirty="0"/>
              <a:t>Ocean VCs also cited in Blue Planet Deliverables</a:t>
            </a:r>
          </a:p>
          <a:p>
            <a:pPr>
              <a:buFont typeface="Arial" charset="0"/>
              <a:buChar char="•"/>
            </a:pPr>
            <a:r>
              <a:rPr lang="en-US" b="1" dirty="0"/>
              <a:t>For comparison, </a:t>
            </a:r>
            <a:r>
              <a:rPr lang="en-US" b="1" i="1" dirty="0"/>
              <a:t>ad hoc</a:t>
            </a:r>
            <a:r>
              <a:rPr lang="en-US" b="1" dirty="0"/>
              <a:t> teams like GFOI and SDGs have ~3 Deliverables each in the Work Plan</a:t>
            </a:r>
          </a:p>
        </p:txBody>
      </p:sp>
      <p:pic>
        <p:nvPicPr>
          <p:cNvPr id="5" name="Picture 4"/>
          <p:cNvPicPr>
            <a:picLocks noChangeAspect="1"/>
          </p:cNvPicPr>
          <p:nvPr/>
        </p:nvPicPr>
        <p:blipFill>
          <a:blip r:embed="rId2"/>
          <a:stretch>
            <a:fillRect/>
          </a:stretch>
        </p:blipFill>
        <p:spPr>
          <a:xfrm>
            <a:off x="4648200" y="1371600"/>
            <a:ext cx="4452522" cy="3048000"/>
          </a:xfrm>
          <a:prstGeom prst="rect">
            <a:avLst/>
          </a:prstGeom>
        </p:spPr>
      </p:pic>
    </p:spTree>
    <p:extLst>
      <p:ext uri="{BB962C8B-B14F-4D97-AF65-F5344CB8AC3E}">
        <p14:creationId xmlns:p14="http://schemas.microsoft.com/office/powerpoint/2010/main" val="457708200"/>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5"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2057400" y="76200"/>
            <a:ext cx="5562600" cy="1066800"/>
          </a:xfrm>
        </p:spPr>
        <p:txBody>
          <a:bodyPr/>
          <a:lstStyle/>
          <a:p>
            <a:r>
              <a:rPr lang="en-US" sz="2800" b="1" dirty="0" smtClean="0"/>
              <a:t>VCs Asked to Provide Following Info to SIT </a:t>
            </a:r>
            <a:r>
              <a:rPr lang="en-US" b="1" dirty="0" smtClean="0"/>
              <a:t>(</a:t>
            </a:r>
            <a:r>
              <a:rPr lang="en-US" b="1" dirty="0" smtClean="0">
                <a:solidFill>
                  <a:srgbClr val="92D050"/>
                </a:solidFill>
              </a:rPr>
              <a:t>template</a:t>
            </a:r>
            <a:r>
              <a:rPr lang="en-US" b="1" dirty="0" smtClean="0"/>
              <a:t>)</a:t>
            </a:r>
            <a:endParaRPr lang="en-US" b="1" dirty="0"/>
          </a:p>
        </p:txBody>
      </p:sp>
      <p:sp>
        <p:nvSpPr>
          <p:cNvPr id="6"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152400" y="1219200"/>
            <a:ext cx="8763000" cy="5410200"/>
          </a:xfrm>
        </p:spPr>
        <p:txBody>
          <a:bodyPr/>
          <a:lstStyle/>
          <a:p>
            <a:pPr>
              <a:spcBef>
                <a:spcPts val="0"/>
              </a:spcBef>
            </a:pPr>
            <a:r>
              <a:rPr lang="en-US" dirty="0" smtClean="0"/>
              <a:t>Linkages </a:t>
            </a:r>
            <a:r>
              <a:rPr lang="en-US" dirty="0"/>
              <a:t>to CEOS Work Plan (</a:t>
            </a:r>
            <a:r>
              <a:rPr lang="en-US" i="1" dirty="0"/>
              <a:t>e.g</a:t>
            </a:r>
            <a:r>
              <a:rPr lang="en-US" i="1" dirty="0" smtClean="0"/>
              <a:t>., </a:t>
            </a:r>
            <a:r>
              <a:rPr lang="en-US" dirty="0"/>
              <a:t>action numbers), open SIT and Plenary </a:t>
            </a:r>
            <a:r>
              <a:rPr lang="en-US" dirty="0" smtClean="0"/>
              <a:t>Actions</a:t>
            </a:r>
            <a:endParaRPr lang="en-US" dirty="0"/>
          </a:p>
          <a:p>
            <a:pPr lvl="1">
              <a:spcBef>
                <a:spcPts val="0"/>
              </a:spcBef>
            </a:pPr>
            <a:r>
              <a:rPr lang="en-US" sz="1800" dirty="0"/>
              <a:t>Indication of required decisions and discussion points</a:t>
            </a:r>
          </a:p>
          <a:p>
            <a:pPr>
              <a:spcBef>
                <a:spcPts val="0"/>
              </a:spcBef>
            </a:pPr>
            <a:r>
              <a:rPr lang="en-US" dirty="0"/>
              <a:t>Team Achievements and Planned Outcomes </a:t>
            </a:r>
            <a:r>
              <a:rPr lang="en-US" dirty="0" smtClean="0"/>
              <a:t>– </a:t>
            </a:r>
          </a:p>
          <a:p>
            <a:pPr lvl="1">
              <a:spcBef>
                <a:spcPts val="0"/>
              </a:spcBef>
            </a:pPr>
            <a:r>
              <a:rPr lang="en-US" sz="1800" dirty="0" smtClean="0"/>
              <a:t>Major past achievements/planned future outputs that contribute </a:t>
            </a:r>
            <a:r>
              <a:rPr lang="en-US" sz="1800" dirty="0"/>
              <a:t>to </a:t>
            </a:r>
            <a:r>
              <a:rPr lang="en-US" sz="1800" dirty="0" smtClean="0"/>
              <a:t>global </a:t>
            </a:r>
            <a:r>
              <a:rPr lang="en-US" sz="1800" dirty="0"/>
              <a:t>observing architecture and national planning </a:t>
            </a:r>
            <a:r>
              <a:rPr lang="en-US" sz="1800" dirty="0" smtClean="0"/>
              <a:t>purposes e.g., datasets, products, standards, architecture studies, gap analyses</a:t>
            </a:r>
            <a:endParaRPr lang="en-US" sz="1800" dirty="0"/>
          </a:p>
          <a:p>
            <a:pPr>
              <a:spcBef>
                <a:spcPts val="0"/>
              </a:spcBef>
            </a:pPr>
            <a:r>
              <a:rPr lang="en-US" dirty="0"/>
              <a:t>Synergies </a:t>
            </a:r>
            <a:r>
              <a:rPr lang="en-US" dirty="0" smtClean="0"/>
              <a:t>Amongst </a:t>
            </a:r>
            <a:r>
              <a:rPr lang="en-US" dirty="0"/>
              <a:t>T</a:t>
            </a:r>
            <a:r>
              <a:rPr lang="en-US" dirty="0" smtClean="0"/>
              <a:t>eams </a:t>
            </a:r>
            <a:r>
              <a:rPr lang="en-US" dirty="0"/>
              <a:t>(e.g. VC-VC, </a:t>
            </a:r>
            <a:r>
              <a:rPr lang="en-US" dirty="0" smtClean="0"/>
              <a:t>VC-WG, other)</a:t>
            </a:r>
          </a:p>
          <a:p>
            <a:pPr lvl="1">
              <a:spcBef>
                <a:spcPts val="0"/>
              </a:spcBef>
            </a:pPr>
            <a:r>
              <a:rPr lang="en-US" sz="1800" dirty="0" smtClean="0"/>
              <a:t>Obstacles/barriers to progress and suggestions on how to overcome</a:t>
            </a:r>
            <a:endParaRPr lang="en-US" sz="1800" dirty="0"/>
          </a:p>
          <a:p>
            <a:pPr>
              <a:spcBef>
                <a:spcPts val="0"/>
              </a:spcBef>
            </a:pPr>
            <a:r>
              <a:rPr lang="en-US" dirty="0"/>
              <a:t>Sustainable C</a:t>
            </a:r>
            <a:r>
              <a:rPr lang="en-US" dirty="0" smtClean="0"/>
              <a:t>ommitment</a:t>
            </a:r>
          </a:p>
          <a:p>
            <a:pPr lvl="1">
              <a:spcBef>
                <a:spcPts val="0"/>
              </a:spcBef>
            </a:pPr>
            <a:r>
              <a:rPr lang="en-AU" sz="1800" dirty="0"/>
              <a:t>Identify the active agencies in your team and whether this implies a viable team for your objectives</a:t>
            </a:r>
          </a:p>
          <a:p>
            <a:pPr lvl="1">
              <a:spcBef>
                <a:spcPts val="0"/>
              </a:spcBef>
            </a:pPr>
            <a:r>
              <a:rPr lang="en-AU" sz="1800" dirty="0"/>
              <a:t>How frequently does your team physically meet?</a:t>
            </a:r>
          </a:p>
          <a:p>
            <a:pPr lvl="1">
              <a:spcBef>
                <a:spcPts val="0"/>
              </a:spcBef>
            </a:pPr>
            <a:r>
              <a:rPr lang="en-AU" sz="1800" dirty="0"/>
              <a:t>Are their any obstacles to the future viability of your team meeting its objectives?</a:t>
            </a:r>
          </a:p>
          <a:p>
            <a:pPr>
              <a:spcBef>
                <a:spcPts val="0"/>
              </a:spcBef>
            </a:pPr>
            <a:r>
              <a:rPr lang="en-AU" dirty="0" smtClean="0"/>
              <a:t>Proactive </a:t>
            </a:r>
            <a:r>
              <a:rPr lang="en-AU" dirty="0"/>
              <a:t>Consideration of Plenary and SIT TWS </a:t>
            </a:r>
            <a:r>
              <a:rPr lang="en-AU" dirty="0" smtClean="0"/>
              <a:t>Deliverables </a:t>
            </a:r>
            <a:r>
              <a:rPr lang="en-AU" dirty="0"/>
              <a:t>and </a:t>
            </a:r>
            <a:r>
              <a:rPr lang="en-AU" dirty="0" smtClean="0"/>
              <a:t>Discussion </a:t>
            </a:r>
            <a:r>
              <a:rPr lang="en-AU" dirty="0"/>
              <a:t>I</a:t>
            </a:r>
            <a:r>
              <a:rPr lang="en-AU" dirty="0" smtClean="0"/>
              <a:t>tems</a:t>
            </a:r>
            <a:endParaRPr lang="en-AU" dirty="0"/>
          </a:p>
          <a:p>
            <a:pPr lvl="1">
              <a:spcBef>
                <a:spcPts val="0"/>
              </a:spcBef>
            </a:pPr>
            <a:endParaRPr lang="en-US" dirty="0"/>
          </a:p>
          <a:p>
            <a:pPr marL="0" indent="0">
              <a:spcBef>
                <a:spcPts val="0"/>
              </a:spcBef>
              <a:buNone/>
            </a:pPr>
            <a:endParaRPr lang="en-US" dirty="0"/>
          </a:p>
        </p:txBody>
      </p:sp>
    </p:spTree>
    <p:extLst>
      <p:ext uri="{BB962C8B-B14F-4D97-AF65-F5344CB8AC3E}">
        <p14:creationId xmlns:p14="http://schemas.microsoft.com/office/powerpoint/2010/main" val="4077011430"/>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13</a:t>
            </a:fld>
            <a:endParaRPr lang="uk-UA" dirty="0"/>
          </a:p>
        </p:txBody>
      </p:sp>
      <p:sp>
        <p:nvSpPr>
          <p:cNvPr id="3" name="Content Placeholder 2"/>
          <p:cNvSpPr>
            <a:spLocks noGrp="1"/>
          </p:cNvSpPr>
          <p:nvPr>
            <p:ph sz="quarter" idx="10"/>
          </p:nvPr>
        </p:nvSpPr>
        <p:spPr>
          <a:xfrm>
            <a:off x="457200" y="1295400"/>
            <a:ext cx="8153400" cy="4724400"/>
          </a:xfrm>
        </p:spPr>
        <p:txBody>
          <a:bodyPr/>
          <a:lstStyle/>
          <a:p>
            <a:r>
              <a:rPr lang="en-US" b="1" i="1" dirty="0"/>
              <a:t>SIT TWS Action 2017-15</a:t>
            </a:r>
          </a:p>
          <a:p>
            <a:endParaRPr lang="en-US" b="1" i="1" dirty="0"/>
          </a:p>
          <a:p>
            <a:endParaRPr lang="en-US" dirty="0"/>
          </a:p>
          <a:p>
            <a:endParaRPr lang="en-US" dirty="0"/>
          </a:p>
          <a:p>
            <a:endParaRPr lang="en-US" dirty="0"/>
          </a:p>
          <a:p>
            <a:r>
              <a:rPr lang="en-US" b="1" i="1" dirty="0"/>
              <a:t>SIT TWS Action 2017-16</a:t>
            </a:r>
          </a:p>
          <a:p>
            <a:endParaRPr lang="en-US" b="1" i="1" dirty="0"/>
          </a:p>
          <a:p>
            <a:pPr marL="0" indent="0">
              <a:buNone/>
            </a:pPr>
            <a:endParaRPr lang="en-US" b="1" i="1" dirty="0"/>
          </a:p>
          <a:p>
            <a:endParaRPr lang="en-US" b="1" i="1" dirty="0"/>
          </a:p>
          <a:p>
            <a:r>
              <a:rPr lang="en-US" b="1" i="1" dirty="0"/>
              <a:t>SIT TWS Action 2017-19</a:t>
            </a:r>
          </a:p>
        </p:txBody>
      </p:sp>
      <p:pic>
        <p:nvPicPr>
          <p:cNvPr id="7" name="Picture 6">
            <a:extLst>
              <a:ext uri="{FF2B5EF4-FFF2-40B4-BE49-F238E27FC236}">
                <a16:creationId xmlns:a16="http://schemas.microsoft.com/office/drawing/2014/main" xmlns="" id="{84EB5980-54A7-624A-8E91-061DFF4954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1676400"/>
            <a:ext cx="6400800" cy="1461860"/>
          </a:xfrm>
          <a:prstGeom prst="rect">
            <a:avLst/>
          </a:prstGeom>
        </p:spPr>
      </p:pic>
      <p:pic>
        <p:nvPicPr>
          <p:cNvPr id="9" name="Picture 8">
            <a:extLst>
              <a:ext uri="{FF2B5EF4-FFF2-40B4-BE49-F238E27FC236}">
                <a16:creationId xmlns:a16="http://schemas.microsoft.com/office/drawing/2014/main" xmlns="" id="{773D7DA1-B74E-1449-A43A-998716BAAF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200" y="5004600"/>
            <a:ext cx="6399592" cy="1472400"/>
          </a:xfrm>
          <a:prstGeom prst="rect">
            <a:avLst/>
          </a:prstGeom>
        </p:spPr>
      </p:pic>
      <p:pic>
        <p:nvPicPr>
          <p:cNvPr id="11" name="Picture 10">
            <a:extLst>
              <a:ext uri="{FF2B5EF4-FFF2-40B4-BE49-F238E27FC236}">
                <a16:creationId xmlns:a16="http://schemas.microsoft.com/office/drawing/2014/main" xmlns="" id="{49F7919C-5A58-4C49-94D3-3D191A5D3E3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4111" y="3545700"/>
            <a:ext cx="6389936" cy="896400"/>
          </a:xfrm>
          <a:prstGeom prst="rect">
            <a:avLst/>
          </a:prstGeom>
        </p:spPr>
      </p:pic>
      <p:sp>
        <p:nvSpPr>
          <p:cNvPr id="12" name="Content Placeholder 3">
            <a:extLst>
              <a:ext uri="{FF2B5EF4-FFF2-40B4-BE49-F238E27FC236}">
                <a16:creationId xmlns:a16="http://schemas.microsoft.com/office/drawing/2014/main" xmlns="" id="{7D0191EA-1A52-C944-862A-E700CB6E0581}"/>
              </a:ext>
            </a:extLst>
          </p:cNvPr>
          <p:cNvSpPr txBox="1">
            <a:spLocks/>
          </p:cNvSpPr>
          <p:nvPr/>
        </p:nvSpPr>
        <p:spPr>
          <a:xfrm>
            <a:off x="2057400" y="304800"/>
            <a:ext cx="5486400" cy="5334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3200" b="1" dirty="0"/>
              <a:t>2017 SIT TWS Actions</a:t>
            </a:r>
          </a:p>
        </p:txBody>
      </p:sp>
      <p:sp>
        <p:nvSpPr>
          <p:cNvPr id="4" name="TextBox 3"/>
          <p:cNvSpPr txBox="1"/>
          <p:nvPr/>
        </p:nvSpPr>
        <p:spPr>
          <a:xfrm>
            <a:off x="6477000" y="1391239"/>
            <a:ext cx="739944" cy="276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2569"/>
                </a:solidFill>
                <a:effectLst/>
                <a:uFillTx/>
              </a:rPr>
              <a:t>Due Date</a:t>
            </a:r>
            <a:endParaRPr kumimoji="0" lang="en-US" sz="12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3373671598"/>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14</a:t>
            </a:fld>
            <a:endParaRPr lang="uk-UA" dirty="0"/>
          </a:p>
        </p:txBody>
      </p:sp>
      <p:sp>
        <p:nvSpPr>
          <p:cNvPr id="3" name="Content Placeholder 2"/>
          <p:cNvSpPr>
            <a:spLocks noGrp="1"/>
          </p:cNvSpPr>
          <p:nvPr>
            <p:ph sz="quarter" idx="10"/>
          </p:nvPr>
        </p:nvSpPr>
        <p:spPr/>
        <p:txBody>
          <a:bodyPr/>
          <a:lstStyle/>
          <a:p>
            <a:r>
              <a:rPr lang="en-US" b="1" i="1" dirty="0"/>
              <a:t>Plenary Action 31-06</a:t>
            </a:r>
          </a:p>
          <a:p>
            <a:r>
              <a:rPr lang="en-US" b="1" i="1" dirty="0"/>
              <a:t>Plenary Action 31-07</a:t>
            </a:r>
          </a:p>
          <a:p>
            <a:endParaRPr lang="en-US" b="1" i="1" dirty="0"/>
          </a:p>
          <a:p>
            <a:endParaRPr lang="en-US" b="1" i="1" dirty="0"/>
          </a:p>
          <a:p>
            <a:endParaRPr lang="en-US" b="1" i="1" dirty="0"/>
          </a:p>
          <a:p>
            <a:endParaRPr lang="en-US" b="1" i="1" dirty="0"/>
          </a:p>
          <a:p>
            <a:endParaRPr lang="en-US" b="1" i="1" dirty="0"/>
          </a:p>
          <a:p>
            <a:endParaRPr lang="en-US" b="1" i="1" dirty="0"/>
          </a:p>
          <a:p>
            <a:pPr marL="0" indent="0">
              <a:buNone/>
            </a:pPr>
            <a:endParaRPr lang="en-US" b="1" i="1" dirty="0"/>
          </a:p>
          <a:p>
            <a:pPr marL="0" indent="0">
              <a:buNone/>
            </a:pPr>
            <a:endParaRPr lang="en-US" dirty="0"/>
          </a:p>
        </p:txBody>
      </p:sp>
      <p:pic>
        <p:nvPicPr>
          <p:cNvPr id="6" name="Picture 5">
            <a:extLst>
              <a:ext uri="{FF2B5EF4-FFF2-40B4-BE49-F238E27FC236}">
                <a16:creationId xmlns:a16="http://schemas.microsoft.com/office/drawing/2014/main" xmlns="" id="{930AECE5-1512-9248-AF4A-EC48D20764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667000"/>
            <a:ext cx="6400800" cy="2078182"/>
          </a:xfrm>
          <a:prstGeom prst="rect">
            <a:avLst/>
          </a:prstGeom>
        </p:spPr>
      </p:pic>
      <p:sp>
        <p:nvSpPr>
          <p:cNvPr id="7" name="Content Placeholder 3">
            <a:extLst>
              <a:ext uri="{FF2B5EF4-FFF2-40B4-BE49-F238E27FC236}">
                <a16:creationId xmlns:a16="http://schemas.microsoft.com/office/drawing/2014/main" xmlns="" id="{63F5EF39-2B27-8C4E-BA3A-C62B68D19C29}"/>
              </a:ext>
            </a:extLst>
          </p:cNvPr>
          <p:cNvSpPr txBox="1">
            <a:spLocks/>
          </p:cNvSpPr>
          <p:nvPr/>
        </p:nvSpPr>
        <p:spPr>
          <a:xfrm>
            <a:off x="2057400" y="304800"/>
            <a:ext cx="5486400" cy="5334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3200" b="1" dirty="0"/>
              <a:t>30</a:t>
            </a:r>
            <a:r>
              <a:rPr lang="en-US" sz="3200" b="1" baseline="30000" dirty="0"/>
              <a:t>th</a:t>
            </a:r>
            <a:r>
              <a:rPr lang="en-US" sz="3200" b="1" dirty="0"/>
              <a:t> CEOS Plenary Actions</a:t>
            </a:r>
          </a:p>
        </p:txBody>
      </p:sp>
      <p:sp>
        <p:nvSpPr>
          <p:cNvPr id="8" name="TextBox 7"/>
          <p:cNvSpPr txBox="1"/>
          <p:nvPr/>
        </p:nvSpPr>
        <p:spPr>
          <a:xfrm>
            <a:off x="6324600" y="2286000"/>
            <a:ext cx="739944" cy="276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2569"/>
                </a:solidFill>
                <a:effectLst/>
                <a:uFillTx/>
              </a:rPr>
              <a:t>Due Date</a:t>
            </a:r>
            <a:endParaRPr kumimoji="0" lang="en-US" sz="12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3815222987"/>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15</a:t>
            </a:fld>
            <a:endParaRPr lang="uk-UA" dirty="0"/>
          </a:p>
        </p:txBody>
      </p:sp>
      <p:sp>
        <p:nvSpPr>
          <p:cNvPr id="3"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12492" y="1219200"/>
            <a:ext cx="8902908" cy="5029200"/>
          </a:xfrm>
        </p:spPr>
        <p:txBody>
          <a:bodyPr/>
          <a:lstStyle/>
          <a:p>
            <a:pPr>
              <a:buFont typeface="Arial" charset="0"/>
              <a:buChar char="•"/>
            </a:pPr>
            <a:r>
              <a:rPr lang="en-US" sz="2400" dirty="0"/>
              <a:t>For each entity, what action is necessary to ensure the necessary leadership, engagement and connection to the CEOS objectives?</a:t>
            </a:r>
          </a:p>
          <a:p>
            <a:pPr>
              <a:buFont typeface="Arial" charset="0"/>
              <a:buChar char="•"/>
            </a:pPr>
            <a:endParaRPr lang="en-US" sz="1600" dirty="0"/>
          </a:p>
          <a:p>
            <a:pPr>
              <a:buFont typeface="Arial" charset="0"/>
              <a:buChar char="•"/>
            </a:pPr>
            <a:r>
              <a:rPr lang="en-US" sz="2400" dirty="0"/>
              <a:t>Should we (can we) achieve greater specificity in tangible outcomes from each entity (as appropriate)?</a:t>
            </a:r>
          </a:p>
          <a:p>
            <a:pPr>
              <a:buFont typeface="Arial" charset="0"/>
              <a:buChar char="•"/>
            </a:pPr>
            <a:endParaRPr lang="en-US" sz="1600" dirty="0"/>
          </a:p>
          <a:p>
            <a:pPr>
              <a:buFont typeface="Arial" charset="0"/>
              <a:buChar char="•"/>
            </a:pPr>
            <a:r>
              <a:rPr lang="en-US" sz="2400" dirty="0"/>
              <a:t>Is more direction required to maximize the value of VC/WG outputs for CEOS objectives and in support of individual CEOS agency objectives (like planning processes</a:t>
            </a:r>
            <a:r>
              <a:rPr lang="en-US" sz="2400" dirty="0" smtClean="0"/>
              <a:t>)?</a:t>
            </a:r>
          </a:p>
          <a:p>
            <a:pPr>
              <a:buFont typeface="Arial" charset="0"/>
              <a:buChar char="•"/>
            </a:pPr>
            <a:endParaRPr lang="en-US" sz="1600" dirty="0" smtClean="0"/>
          </a:p>
          <a:p>
            <a:pPr>
              <a:buFont typeface="Arial" charset="0"/>
              <a:buChar char="•"/>
            </a:pPr>
            <a:r>
              <a:rPr lang="en-AU" sz="2400" dirty="0" smtClean="0"/>
              <a:t>How </a:t>
            </a:r>
            <a:r>
              <a:rPr lang="en-AU" sz="2400" dirty="0"/>
              <a:t>realistic are these ambitions given operating realities </a:t>
            </a:r>
            <a:r>
              <a:rPr lang="mr-IN" sz="2400" dirty="0"/>
              <a:t>–</a:t>
            </a:r>
            <a:r>
              <a:rPr lang="en-AU" sz="2400" dirty="0"/>
              <a:t> and what further support would be needed in each case?</a:t>
            </a:r>
          </a:p>
          <a:p>
            <a:pPr lvl="1">
              <a:buFont typeface=".AppleSystemUIFont" charset="-120"/>
              <a:buChar char="-"/>
            </a:pPr>
            <a:endParaRPr lang="en-AU" sz="2400" dirty="0"/>
          </a:p>
        </p:txBody>
      </p:sp>
      <p:sp>
        <p:nvSpPr>
          <p:cNvPr id="4"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828800" y="152400"/>
            <a:ext cx="5867400" cy="990600"/>
          </a:xfrm>
        </p:spPr>
        <p:txBody>
          <a:bodyPr/>
          <a:lstStyle/>
          <a:p>
            <a:r>
              <a:rPr lang="en-US" sz="3200" b="1" dirty="0"/>
              <a:t>Discussion Seeds </a:t>
            </a:r>
            <a:r>
              <a:rPr lang="mr-IN" sz="3200" b="1" dirty="0"/>
              <a:t>–</a:t>
            </a:r>
            <a:r>
              <a:rPr lang="en-US" sz="3200" b="1" dirty="0"/>
              <a:t> for Later</a:t>
            </a:r>
          </a:p>
        </p:txBody>
      </p:sp>
    </p:spTree>
    <p:extLst>
      <p:ext uri="{BB962C8B-B14F-4D97-AF65-F5344CB8AC3E}">
        <p14:creationId xmlns:p14="http://schemas.microsoft.com/office/powerpoint/2010/main" val="349320469"/>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E245AD59-6576-ED4A-9741-E4631967DAB3}"/>
              </a:ext>
            </a:extLst>
          </p:cNvPr>
          <p:cNvSpPr>
            <a:spLocks noGrp="1"/>
          </p:cNvSpPr>
          <p:nvPr>
            <p:ph type="sldNum" sz="quarter" idx="2"/>
          </p:nvPr>
        </p:nvSpPr>
        <p:spPr/>
        <p:txBody>
          <a:bodyPr/>
          <a:lstStyle/>
          <a:p>
            <a:pPr defTabSz="914400"/>
            <a:fld id="{86CB4B4D-7CA3-9044-876B-883B54F8677D}" type="slidenum">
              <a:rPr lang="uk-UA" smtClean="0"/>
              <a:pPr defTabSz="914400"/>
              <a:t>16</a:t>
            </a:fld>
            <a:endParaRPr lang="uk-UA" dirty="0"/>
          </a:p>
        </p:txBody>
      </p:sp>
      <p:sp>
        <p:nvSpPr>
          <p:cNvPr id="3" name="Content Placeholder 2">
            <a:extLst>
              <a:ext uri="{FF2B5EF4-FFF2-40B4-BE49-F238E27FC236}">
                <a16:creationId xmlns:a16="http://schemas.microsoft.com/office/drawing/2014/main" xmlns="" id="{14E9D4B6-C023-D446-9E81-CB0927026EB0}"/>
              </a:ext>
            </a:extLst>
          </p:cNvPr>
          <p:cNvSpPr>
            <a:spLocks noGrp="1"/>
          </p:cNvSpPr>
          <p:nvPr>
            <p:ph sz="quarter" idx="10"/>
          </p:nvPr>
        </p:nvSpPr>
        <p:spPr>
          <a:xfrm>
            <a:off x="457200" y="1295400"/>
            <a:ext cx="8153400" cy="5029200"/>
          </a:xfrm>
        </p:spPr>
        <p:txBody>
          <a:bodyPr/>
          <a:lstStyle/>
          <a:p>
            <a:pPr marL="0" indent="0">
              <a:buNone/>
            </a:pPr>
            <a:r>
              <a:rPr lang="en-US" b="1" dirty="0"/>
              <a:t>3.1, 20 min:	</a:t>
            </a:r>
            <a:r>
              <a:rPr lang="en-US" dirty="0"/>
              <a:t>Session Introduction (Steve Volz)</a:t>
            </a:r>
          </a:p>
          <a:p>
            <a:pPr marL="0" indent="0">
              <a:buNone/>
            </a:pPr>
            <a:r>
              <a:rPr lang="en-US" b="1" dirty="0"/>
              <a:t>3.2, 10 min:	</a:t>
            </a:r>
            <a:r>
              <a:rPr lang="en-US" dirty="0"/>
              <a:t>SST-VC (Ken Casey)</a:t>
            </a:r>
          </a:p>
          <a:p>
            <a:pPr marL="0" indent="0">
              <a:buNone/>
            </a:pPr>
            <a:r>
              <a:rPr lang="en-US" b="1" dirty="0"/>
              <a:t>3.3, 10 min:</a:t>
            </a:r>
            <a:r>
              <a:rPr lang="en-US" dirty="0"/>
              <a:t>	OSVW-VC (Eric Lindstrom)</a:t>
            </a:r>
          </a:p>
          <a:p>
            <a:pPr marL="0" indent="0">
              <a:buNone/>
            </a:pPr>
            <a:r>
              <a:rPr lang="en-US" b="1" dirty="0"/>
              <a:t>3.4, 10 min:	</a:t>
            </a:r>
            <a:r>
              <a:rPr lang="en-US" dirty="0"/>
              <a:t>OCR-VC </a:t>
            </a:r>
            <a:r>
              <a:rPr lang="en-US" dirty="0" smtClean="0"/>
              <a:t>(</a:t>
            </a:r>
            <a:r>
              <a:rPr lang="en-US" i="1" dirty="0" err="1" smtClean="0"/>
              <a:t>Ewa</a:t>
            </a:r>
            <a:r>
              <a:rPr lang="en-US" i="1" dirty="0" smtClean="0"/>
              <a:t> </a:t>
            </a:r>
            <a:r>
              <a:rPr lang="en-US" i="1" smtClean="0"/>
              <a:t>Kwiatkowska</a:t>
            </a:r>
            <a:r>
              <a:rPr lang="en-US" i="1" dirty="0" smtClean="0"/>
              <a:t>*</a:t>
            </a:r>
            <a:r>
              <a:rPr lang="en-US" dirty="0" smtClean="0"/>
              <a:t>)</a:t>
            </a:r>
            <a:endParaRPr lang="en-US" dirty="0"/>
          </a:p>
          <a:p>
            <a:pPr marL="0" indent="0">
              <a:buNone/>
            </a:pPr>
            <a:r>
              <a:rPr lang="en-US" b="1" dirty="0"/>
              <a:t>3.5, 10 min:</a:t>
            </a:r>
            <a:r>
              <a:rPr lang="en-US" dirty="0"/>
              <a:t>	OST-VC </a:t>
            </a:r>
            <a:r>
              <a:rPr lang="en-US" dirty="0" smtClean="0"/>
              <a:t>(Juliette </a:t>
            </a:r>
            <a:r>
              <a:rPr lang="en-US" dirty="0" err="1" smtClean="0"/>
              <a:t>Lambin</a:t>
            </a:r>
            <a:r>
              <a:rPr lang="en-US" dirty="0" smtClean="0"/>
              <a:t>)</a:t>
            </a:r>
            <a:endParaRPr lang="en-US" dirty="0"/>
          </a:p>
          <a:p>
            <a:pPr marL="0" indent="0">
              <a:buNone/>
            </a:pPr>
            <a:r>
              <a:rPr lang="en-US" b="1" dirty="0"/>
              <a:t>3.6, 10 min:</a:t>
            </a:r>
            <a:r>
              <a:rPr lang="en-US" dirty="0"/>
              <a:t>	P-VC (</a:t>
            </a:r>
            <a:r>
              <a:rPr lang="en-US" i="1" dirty="0"/>
              <a:t>Steve </a:t>
            </a:r>
            <a:r>
              <a:rPr lang="en-US" i="1" dirty="0" err="1"/>
              <a:t>Neeck</a:t>
            </a:r>
            <a:r>
              <a:rPr lang="en-US" dirty="0"/>
              <a:t>*)</a:t>
            </a:r>
          </a:p>
          <a:p>
            <a:pPr marL="0" indent="0">
              <a:buNone/>
            </a:pPr>
            <a:r>
              <a:rPr lang="en-US" b="1" dirty="0"/>
              <a:t>3.7, 10 min:</a:t>
            </a:r>
            <a:r>
              <a:rPr lang="en-US" dirty="0"/>
              <a:t>	AC-VC (Jay Al-</a:t>
            </a:r>
            <a:r>
              <a:rPr lang="en-US" dirty="0" err="1"/>
              <a:t>Saadi</a:t>
            </a:r>
            <a:r>
              <a:rPr lang="en-US" dirty="0"/>
              <a:t>)</a:t>
            </a:r>
          </a:p>
          <a:p>
            <a:pPr marL="0" indent="0">
              <a:buNone/>
            </a:pPr>
            <a:r>
              <a:rPr lang="en-US" b="1" dirty="0"/>
              <a:t>3.8, 10 min:</a:t>
            </a:r>
            <a:r>
              <a:rPr lang="en-US" dirty="0"/>
              <a:t>	LSI-VC (Jenn Lacey)</a:t>
            </a:r>
          </a:p>
          <a:p>
            <a:pPr marL="0" indent="0">
              <a:buNone/>
            </a:pPr>
            <a:r>
              <a:rPr lang="en-US" b="1" dirty="0"/>
              <a:t>3.9, 5 min:</a:t>
            </a:r>
            <a:r>
              <a:rPr lang="en-US" dirty="0"/>
              <a:t>	Discussion (Main discussion to follow WG session)</a:t>
            </a:r>
          </a:p>
          <a:p>
            <a:pPr marL="0" indent="0">
              <a:buNone/>
            </a:pPr>
            <a:r>
              <a:rPr lang="en-US" b="1" dirty="0"/>
              <a:t>Session 4: </a:t>
            </a:r>
            <a:r>
              <a:rPr lang="en-US" dirty="0"/>
              <a:t>WGs</a:t>
            </a:r>
          </a:p>
          <a:p>
            <a:pPr marL="0" indent="0">
              <a:buNone/>
            </a:pPr>
            <a:r>
              <a:rPr lang="en-US" b="1" dirty="0"/>
              <a:t>3.10/4.7, 30 min:</a:t>
            </a:r>
          </a:p>
          <a:p>
            <a:pPr marL="0" indent="0">
              <a:buNone/>
            </a:pPr>
            <a:r>
              <a:rPr lang="en-US" dirty="0"/>
              <a:t>Session 3 / 4 Virtual Constellations and Working Groups Wrap-up</a:t>
            </a:r>
          </a:p>
          <a:p>
            <a:pPr lvl="3"/>
            <a:r>
              <a:rPr lang="en-US" sz="1600" dirty="0"/>
              <a:t>Sustaining activity, WG framework support to VCs, Support to agency mission planning, Broader observing strategy, 2018 activities</a:t>
            </a:r>
          </a:p>
          <a:p>
            <a:pPr marL="0" indent="0">
              <a:buNone/>
            </a:pPr>
            <a:endParaRPr lang="en-US" dirty="0"/>
          </a:p>
        </p:txBody>
      </p:sp>
      <p:sp>
        <p:nvSpPr>
          <p:cNvPr id="4" name="Content Placeholder 3">
            <a:extLst>
              <a:ext uri="{FF2B5EF4-FFF2-40B4-BE49-F238E27FC236}">
                <a16:creationId xmlns:a16="http://schemas.microsoft.com/office/drawing/2014/main" xmlns="" id="{69081F3C-B017-8F4E-A822-23CDDE3B33DB}"/>
              </a:ext>
            </a:extLst>
          </p:cNvPr>
          <p:cNvSpPr>
            <a:spLocks noGrp="1"/>
          </p:cNvSpPr>
          <p:nvPr>
            <p:ph sz="quarter" idx="11"/>
          </p:nvPr>
        </p:nvSpPr>
        <p:spPr/>
        <p:txBody>
          <a:bodyPr/>
          <a:lstStyle/>
          <a:p>
            <a:pPr algn="ctr"/>
            <a:r>
              <a:rPr lang="en-US" sz="3200" b="1" dirty="0"/>
              <a:t>Session 3 Agenda</a:t>
            </a:r>
          </a:p>
        </p:txBody>
      </p:sp>
    </p:spTree>
    <p:extLst>
      <p:ext uri="{BB962C8B-B14F-4D97-AF65-F5344CB8AC3E}">
        <p14:creationId xmlns:p14="http://schemas.microsoft.com/office/powerpoint/2010/main" val="707283981"/>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a:xfrm>
            <a:off x="152400" y="1295400"/>
            <a:ext cx="8915400" cy="4724400"/>
          </a:xfrm>
        </p:spPr>
        <p:txBody>
          <a:bodyPr/>
          <a:lstStyle/>
          <a:p>
            <a:pPr marL="0" indent="0">
              <a:buNone/>
            </a:pPr>
            <a:r>
              <a:rPr lang="en-US" b="1" dirty="0"/>
              <a:t>OBJECTIVE</a:t>
            </a:r>
            <a:r>
              <a:rPr lang="en-US" i="1" dirty="0"/>
              <a:t>: To support tangible and sustainable outcomes from CEOS Virtual Constellations by providing an opportunity to air key issues, identify barriers to progress, and discuss ways to overcome those barriers. Reflect on findings from the recent VC questionnaires and </a:t>
            </a:r>
            <a:r>
              <a:rPr lang="en-US" i="1" dirty="0" err="1"/>
              <a:t>telecons</a:t>
            </a:r>
            <a:r>
              <a:rPr lang="en-US" i="1" dirty="0"/>
              <a:t>.</a:t>
            </a:r>
          </a:p>
          <a:p>
            <a:pPr marL="0" indent="0">
              <a:buNone/>
            </a:pPr>
            <a:endParaRPr lang="en-US" dirty="0"/>
          </a:p>
          <a:p>
            <a:pPr marL="0" indent="0">
              <a:buNone/>
            </a:pPr>
            <a:r>
              <a:rPr lang="en-US" b="1" dirty="0"/>
              <a:t>KEY SESSION QUESTIONS:</a:t>
            </a:r>
            <a:endParaRPr lang="en-US" dirty="0"/>
          </a:p>
          <a:p>
            <a:r>
              <a:rPr lang="en-US" i="1" dirty="0"/>
              <a:t>How does CEOS best ensure continuity and sustainability of VCs?</a:t>
            </a:r>
            <a:endParaRPr lang="en-US" dirty="0"/>
          </a:p>
          <a:p>
            <a:r>
              <a:rPr lang="en-US" i="1" dirty="0"/>
              <a:t>What outputs are the VCs delivering? What additional outputs are needed or could they deliver?</a:t>
            </a:r>
            <a:endParaRPr lang="en-US" dirty="0"/>
          </a:p>
          <a:p>
            <a:r>
              <a:rPr lang="en-US" i="1" dirty="0"/>
              <a:t>What are the gaps within and between VCs that need to be addressed? How can they be addressed?</a:t>
            </a:r>
            <a:endParaRPr lang="en-US" dirty="0"/>
          </a:p>
          <a:p>
            <a:r>
              <a:rPr lang="en-US" i="1" dirty="0"/>
              <a:t>What obstacles are being raised by the VCs? And can they be resolved? If so, how?</a:t>
            </a:r>
            <a:endParaRPr lang="en-US" dirty="0"/>
          </a:p>
          <a:p>
            <a:r>
              <a:rPr lang="en-US" i="1" dirty="0"/>
              <a:t>Can, and how can the work of the VCs be mapped to future CEOS agency mission planning processes?</a:t>
            </a:r>
            <a:endParaRPr lang="en-US" dirty="0"/>
          </a:p>
        </p:txBody>
      </p:sp>
      <p:sp>
        <p:nvSpPr>
          <p:cNvPr id="6"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2057400" y="76200"/>
            <a:ext cx="4953000" cy="914400"/>
          </a:xfrm>
        </p:spPr>
        <p:txBody>
          <a:bodyPr/>
          <a:lstStyle/>
          <a:p>
            <a:r>
              <a:rPr lang="en-US" sz="3200" b="1" dirty="0"/>
              <a:t>Session Objective and Questions</a:t>
            </a:r>
          </a:p>
        </p:txBody>
      </p:sp>
    </p:spTree>
    <p:extLst>
      <p:ext uri="{BB962C8B-B14F-4D97-AF65-F5344CB8AC3E}">
        <p14:creationId xmlns:p14="http://schemas.microsoft.com/office/powerpoint/2010/main" val="2259732837"/>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76200" y="1219200"/>
            <a:ext cx="8991600" cy="3657600"/>
          </a:xfrm>
        </p:spPr>
        <p:txBody>
          <a:bodyPr/>
          <a:lstStyle/>
          <a:p>
            <a:pPr marL="311150" lvl="1" indent="-311150">
              <a:buFont typeface="Arial" panose="020B0604020202020204" pitchFamily="34" charset="0"/>
              <a:buChar char="•"/>
            </a:pPr>
            <a:r>
              <a:rPr lang="en-AU" sz="2400" dirty="0"/>
              <a:t>Ensuring tangible outcomes from, and sustainable commitment to, our VCs and WGs</a:t>
            </a:r>
          </a:p>
          <a:p>
            <a:pPr marL="311150" lvl="1" indent="-311150">
              <a:buFont typeface="Arial" panose="020B0604020202020204" pitchFamily="34" charset="0"/>
              <a:buChar char="•"/>
            </a:pPr>
            <a:r>
              <a:rPr lang="en-AU" sz="2400" dirty="0"/>
              <a:t>Maximizing the value of their output for CEOS objectives (e.g., ECVs and SDGs) and for individual CEOS Agency objectives</a:t>
            </a:r>
          </a:p>
          <a:p>
            <a:pPr marL="311150" lvl="1" indent="-311150">
              <a:buFont typeface="Arial" panose="020B0604020202020204" pitchFamily="34" charset="0"/>
              <a:buChar char="•"/>
            </a:pPr>
            <a:r>
              <a:rPr lang="en-AU" sz="2400" dirty="0"/>
              <a:t>Ensuring the necessary support for our existing thematic teams to flourish and to deliver</a:t>
            </a:r>
          </a:p>
          <a:p>
            <a:pPr marL="311150" lvl="1" indent="-311150">
              <a:buFont typeface="Arial" panose="020B0604020202020204" pitchFamily="34" charset="0"/>
              <a:buChar char="•"/>
            </a:pPr>
            <a:r>
              <a:rPr lang="en-AU" sz="2400" dirty="0"/>
              <a:t>Clearer </a:t>
            </a:r>
            <a:r>
              <a:rPr lang="en-US" sz="2400" dirty="0"/>
              <a:t>overall CEOS observing system assessment and desired observing strategies</a:t>
            </a:r>
            <a:r>
              <a:rPr lang="en-GB" sz="2400" dirty="0"/>
              <a:t> </a:t>
            </a:r>
            <a:r>
              <a:rPr lang="mr-IN" sz="2400" dirty="0"/>
              <a:t>–</a:t>
            </a:r>
            <a:r>
              <a:rPr lang="en-GB" sz="2400" dirty="0"/>
              <a:t> and known contribution from each CEOS Entity</a:t>
            </a:r>
            <a:endParaRPr lang="en-AU" sz="2400" dirty="0"/>
          </a:p>
        </p:txBody>
      </p:sp>
      <p:sp>
        <p:nvSpPr>
          <p:cNvPr id="4"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2057400" y="304800"/>
            <a:ext cx="5486400" cy="533400"/>
          </a:xfrm>
        </p:spPr>
        <p:txBody>
          <a:bodyPr/>
          <a:lstStyle/>
          <a:p>
            <a:r>
              <a:rPr lang="en-US" sz="3200" b="1" dirty="0"/>
              <a:t>Strategic </a:t>
            </a:r>
            <a:r>
              <a:rPr lang="en-US" sz="3200" b="1" dirty="0" smtClean="0"/>
              <a:t>Directions - VCs</a:t>
            </a:r>
            <a:endParaRPr lang="en-US" sz="3200" b="1" dirty="0"/>
          </a:p>
        </p:txBody>
      </p:sp>
      <p:sp>
        <p:nvSpPr>
          <p:cNvPr id="5" name="TextBox 4"/>
          <p:cNvSpPr txBox="1"/>
          <p:nvPr/>
        </p:nvSpPr>
        <p:spPr>
          <a:xfrm>
            <a:off x="304800" y="5562600"/>
            <a:ext cx="8458200" cy="609600"/>
          </a:xfrm>
          <a:prstGeom prst="rect">
            <a:avLst/>
          </a:prstGeom>
          <a:solidFill>
            <a:schemeClr val="accent1">
              <a:lumMod val="20000"/>
              <a:lumOff val="80000"/>
            </a:schemeClr>
          </a:solidFill>
          <a:ln w="12700" cap="flat">
            <a:solidFill>
              <a:schemeClr val="accent1">
                <a:lumMod val="50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oAutofit/>
          </a:bodyPr>
          <a:lstStyle/>
          <a:p>
            <a:pPr algn="ctr" rtl="0" latinLnBrk="1" hangingPunct="0"/>
            <a:r>
              <a:rPr lang="en-US" b="1" i="1" dirty="0">
                <a:latin typeface="Arial Black" panose="020B0A04020102020204" pitchFamily="34" charset="0"/>
              </a:rPr>
              <a:t>STRATEGIC DIRECTIONS AND PARTNERSHIPS FOR CEOS</a:t>
            </a:r>
            <a:r>
              <a:rPr lang="en-US" i="1" dirty="0">
                <a:latin typeface="Arial Black" panose="020B0A04020102020204" pitchFamily="34" charset="0"/>
              </a:rPr>
              <a:t> </a:t>
            </a:r>
          </a:p>
          <a:p>
            <a:pPr algn="ctr" rtl="0" latinLnBrk="1" hangingPunct="0"/>
            <a:r>
              <a:rPr lang="en-US" b="1" i="1" dirty="0">
                <a:latin typeface="Arial Black" panose="020B0A04020102020204" pitchFamily="34" charset="0"/>
              </a:rPr>
              <a:t>DISCUSSION PAPER – SIT-33</a:t>
            </a:r>
            <a:endParaRPr lang="en-US" i="1" dirty="0">
              <a:latin typeface="Arial Black" panose="020B0A04020102020204" pitchFamily="34" charset="0"/>
            </a:endParaRPr>
          </a:p>
          <a:p>
            <a:pPr marL="0" marR="0" indent="0" algn="ctr" defTabSz="457200" rtl="0" fontAlgn="auto" latinLnBrk="1" hangingPunct="0">
              <a:lnSpc>
                <a:spcPct val="100000"/>
              </a:lnSpc>
              <a:spcBef>
                <a:spcPts val="0"/>
              </a:spcBef>
              <a:spcAft>
                <a:spcPts val="0"/>
              </a:spcAft>
              <a:buClrTx/>
              <a:buSzTx/>
              <a:buFontTx/>
              <a:buNone/>
              <a:tabLst/>
            </a:pPr>
            <a:endParaRPr kumimoji="0" lang="en-US" sz="1800" b="0" i="1" u="none" strike="noStrike" cap="none" spc="0" normalizeH="0" baseline="0" dirty="0">
              <a:ln>
                <a:noFill/>
              </a:ln>
              <a:solidFill>
                <a:srgbClr val="002569"/>
              </a:solidFill>
              <a:effectLst/>
              <a:uFillTx/>
              <a:latin typeface="Arial Black" panose="020B0A04020102020204" pitchFamily="34" charset="0"/>
            </a:endParaRPr>
          </a:p>
        </p:txBody>
      </p:sp>
    </p:spTree>
    <p:extLst>
      <p:ext uri="{BB962C8B-B14F-4D97-AF65-F5344CB8AC3E}">
        <p14:creationId xmlns:p14="http://schemas.microsoft.com/office/powerpoint/2010/main" val="211434244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152400" y="1295400"/>
            <a:ext cx="8763000" cy="5334000"/>
          </a:xfrm>
        </p:spPr>
        <p:txBody>
          <a:bodyPr/>
          <a:lstStyle/>
          <a:p>
            <a:pPr marL="0" indent="0">
              <a:buNone/>
            </a:pPr>
            <a:r>
              <a:rPr lang="en-US" sz="2400" b="1" dirty="0"/>
              <a:t>Updated status on reality of each group in 2018 - sought frank assessments from </a:t>
            </a:r>
            <a:r>
              <a:rPr lang="en-US" sz="2400" b="1" dirty="0" smtClean="0"/>
              <a:t>leadership.</a:t>
            </a:r>
          </a:p>
          <a:p>
            <a:pPr>
              <a:buFont typeface="Arial" charset="0"/>
              <a:buChar char="•"/>
            </a:pPr>
            <a:endParaRPr lang="en-US" sz="1600" b="1" dirty="0" smtClean="0"/>
          </a:p>
          <a:p>
            <a:pPr>
              <a:buFont typeface="Arial" charset="0"/>
              <a:buChar char="•"/>
            </a:pPr>
            <a:r>
              <a:rPr lang="en-US" sz="2400" b="1" dirty="0"/>
              <a:t>VC and WG </a:t>
            </a:r>
            <a:r>
              <a:rPr lang="en-US" sz="2400" b="1" dirty="0" err="1"/>
              <a:t>T</a:t>
            </a:r>
            <a:r>
              <a:rPr lang="en-US" sz="2400" b="1" dirty="0" err="1" smtClean="0"/>
              <a:t>elecons</a:t>
            </a:r>
            <a:r>
              <a:rPr lang="en-US" sz="2400" b="1" dirty="0" smtClean="0"/>
              <a:t> </a:t>
            </a:r>
            <a:r>
              <a:rPr lang="en-US" sz="2400" b="1" dirty="0"/>
              <a:t>with SIT Chair Team</a:t>
            </a:r>
          </a:p>
          <a:p>
            <a:pPr>
              <a:buFont typeface="Arial" charset="0"/>
              <a:buChar char="•"/>
            </a:pPr>
            <a:endParaRPr lang="en-US" sz="1600" b="1" dirty="0" smtClean="0"/>
          </a:p>
          <a:p>
            <a:pPr>
              <a:buFont typeface="Arial" charset="0"/>
              <a:buChar char="•"/>
            </a:pPr>
            <a:r>
              <a:rPr lang="en-US" sz="2400" b="1" dirty="0"/>
              <a:t>Dedicated </a:t>
            </a:r>
            <a:r>
              <a:rPr lang="en-US" sz="2400" b="1" dirty="0" smtClean="0"/>
              <a:t>Questionnaire </a:t>
            </a:r>
            <a:r>
              <a:rPr lang="en-US" sz="2400" b="1" dirty="0"/>
              <a:t>to VCs and </a:t>
            </a:r>
            <a:r>
              <a:rPr lang="en-US" sz="2400" b="1" dirty="0" smtClean="0"/>
              <a:t>WGs and Former VC and WG Leadership</a:t>
            </a:r>
            <a:endParaRPr lang="en-US" sz="2400" b="1" dirty="0"/>
          </a:p>
          <a:p>
            <a:pPr>
              <a:buFont typeface="Arial" charset="0"/>
              <a:buChar char="•"/>
            </a:pPr>
            <a:endParaRPr lang="en-US" sz="1600" b="1" dirty="0"/>
          </a:p>
          <a:p>
            <a:pPr>
              <a:buFont typeface="Arial" charset="0"/>
              <a:buChar char="•"/>
            </a:pPr>
            <a:r>
              <a:rPr lang="en-US" sz="2400" b="1" dirty="0"/>
              <a:t>Analysis of 2018-2020 CEOS Work Plan for </a:t>
            </a:r>
            <a:r>
              <a:rPr lang="en-US" sz="2400" b="1" dirty="0" smtClean="0"/>
              <a:t>Tangible Outputs</a:t>
            </a:r>
            <a:endParaRPr lang="en-US" sz="2400" b="1" dirty="0"/>
          </a:p>
          <a:p>
            <a:pPr>
              <a:buFont typeface="Arial" charset="0"/>
              <a:buChar char="•"/>
            </a:pPr>
            <a:endParaRPr lang="en-US" sz="1600" b="1" dirty="0" smtClean="0"/>
          </a:p>
          <a:p>
            <a:pPr>
              <a:buFont typeface="Arial" charset="0"/>
              <a:buChar char="•"/>
            </a:pPr>
            <a:r>
              <a:rPr lang="en-US" sz="2400" b="1" dirty="0" smtClean="0"/>
              <a:t>Corresponding </a:t>
            </a:r>
            <a:r>
              <a:rPr lang="en-US" sz="2400" b="1" dirty="0"/>
              <a:t>R</a:t>
            </a:r>
            <a:r>
              <a:rPr lang="en-US" sz="2400" b="1" dirty="0" smtClean="0"/>
              <a:t>eporting </a:t>
            </a:r>
            <a:r>
              <a:rPr lang="en-US" sz="2400" b="1" dirty="0"/>
              <a:t>T</a:t>
            </a:r>
            <a:r>
              <a:rPr lang="en-US" sz="2400" b="1" dirty="0" smtClean="0"/>
              <a:t>emplate </a:t>
            </a:r>
            <a:r>
              <a:rPr lang="en-US" sz="2400" b="1" dirty="0"/>
              <a:t>for </a:t>
            </a:r>
            <a:r>
              <a:rPr lang="en-US" sz="2400" b="1" dirty="0" smtClean="0"/>
              <a:t>SIT-33</a:t>
            </a:r>
            <a:endParaRPr lang="en-US" sz="2400" b="1" dirty="0"/>
          </a:p>
        </p:txBody>
      </p:sp>
      <p:sp>
        <p:nvSpPr>
          <p:cNvPr id="4"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p:txBody>
          <a:bodyPr/>
          <a:lstStyle/>
          <a:p>
            <a:r>
              <a:rPr lang="en-US" sz="3200" b="1" dirty="0"/>
              <a:t>Preparation Process</a:t>
            </a:r>
          </a:p>
        </p:txBody>
      </p:sp>
    </p:spTree>
    <p:extLst>
      <p:ext uri="{BB962C8B-B14F-4D97-AF65-F5344CB8AC3E}">
        <p14:creationId xmlns:p14="http://schemas.microsoft.com/office/powerpoint/2010/main" val="178941378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p:cNvSpPr>
            <a:spLocks noGrp="1"/>
          </p:cNvSpPr>
          <p:nvPr>
            <p:ph sz="quarter" idx="10"/>
          </p:nvPr>
        </p:nvSpPr>
        <p:spPr>
          <a:xfrm>
            <a:off x="13740" y="1219200"/>
            <a:ext cx="9054059" cy="5257800"/>
          </a:xfrm>
        </p:spPr>
        <p:txBody>
          <a:bodyPr/>
          <a:lstStyle/>
          <a:p>
            <a:r>
              <a:rPr lang="en-US" sz="2400" dirty="0"/>
              <a:t>All VCs asked to respond to 13 questions </a:t>
            </a:r>
            <a:r>
              <a:rPr lang="en-US" sz="2400" dirty="0" smtClean="0"/>
              <a:t>(8 </a:t>
            </a:r>
            <a:r>
              <a:rPr lang="en-US" sz="2400" dirty="0"/>
              <a:t>responses </a:t>
            </a:r>
            <a:r>
              <a:rPr lang="en-US" sz="2400" dirty="0" smtClean="0"/>
              <a:t>received; 2 from former VC Leads; 1 non-response from OCR-VC)</a:t>
            </a:r>
            <a:endParaRPr lang="en-US" sz="2400" dirty="0"/>
          </a:p>
          <a:p>
            <a:r>
              <a:rPr lang="en-US" sz="2400" dirty="0"/>
              <a:t>Effort to try and assemble a common information set to take stock of the current status of each VC</a:t>
            </a:r>
          </a:p>
          <a:p>
            <a:r>
              <a:rPr lang="en-US" sz="2400" dirty="0"/>
              <a:t>Assess what observation objectives are being considered by each VC</a:t>
            </a:r>
            <a:endParaRPr lang="en-AU" sz="2400" dirty="0"/>
          </a:p>
          <a:p>
            <a:pPr lvl="0"/>
            <a:r>
              <a:rPr lang="en-US" sz="2400" dirty="0"/>
              <a:t>Gather views on the suitability of the current VC reporting and feedback structure within CEOS</a:t>
            </a:r>
            <a:endParaRPr lang="en-AU" sz="2400" dirty="0"/>
          </a:p>
          <a:p>
            <a:pPr lvl="0"/>
            <a:r>
              <a:rPr lang="en-US" sz="2400" dirty="0"/>
              <a:t>Determine how to best communicate the significant contributions of the VCs to the CEOS community</a:t>
            </a:r>
            <a:endParaRPr lang="en-AU" sz="2400" dirty="0"/>
          </a:p>
          <a:p>
            <a:pPr lvl="0"/>
            <a:r>
              <a:rPr lang="en-US" sz="2400" dirty="0"/>
              <a:t>Identify shortcomings, and share best practices and successes across VCs.</a:t>
            </a:r>
            <a:endParaRPr lang="en-AU" sz="2400" dirty="0"/>
          </a:p>
          <a:p>
            <a:endParaRPr lang="en-US" sz="2400" dirty="0"/>
          </a:p>
        </p:txBody>
      </p:sp>
      <p:sp>
        <p:nvSpPr>
          <p:cNvPr id="5"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2057400" y="76200"/>
            <a:ext cx="4953000" cy="990600"/>
          </a:xfrm>
        </p:spPr>
        <p:txBody>
          <a:bodyPr/>
          <a:lstStyle/>
          <a:p>
            <a:r>
              <a:rPr lang="en-US" sz="2800" b="1" dirty="0"/>
              <a:t>Virtual Constellation Questionnaire - </a:t>
            </a:r>
            <a:r>
              <a:rPr lang="en-US" sz="2800" b="1" dirty="0">
                <a:solidFill>
                  <a:srgbClr val="92D050"/>
                </a:solidFill>
              </a:rPr>
              <a:t>Process</a:t>
            </a:r>
          </a:p>
        </p:txBody>
      </p:sp>
    </p:spTree>
    <p:extLst>
      <p:ext uri="{BB962C8B-B14F-4D97-AF65-F5344CB8AC3E}">
        <p14:creationId xmlns:p14="http://schemas.microsoft.com/office/powerpoint/2010/main" val="336994662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5"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2057400" y="76200"/>
            <a:ext cx="4953000" cy="990600"/>
          </a:xfrm>
        </p:spPr>
        <p:txBody>
          <a:bodyPr/>
          <a:lstStyle/>
          <a:p>
            <a:r>
              <a:rPr lang="en-US" sz="2800" b="1" dirty="0" smtClean="0"/>
              <a:t>VC Responses - </a:t>
            </a:r>
            <a:r>
              <a:rPr lang="en-US" sz="2800" b="1" dirty="0">
                <a:solidFill>
                  <a:srgbClr val="92D050"/>
                </a:solidFill>
              </a:rPr>
              <a:t>Process</a:t>
            </a:r>
          </a:p>
          <a:p>
            <a:endParaRPr lang="en-US" sz="2800" b="1" dirty="0">
              <a:solidFill>
                <a:srgbClr val="92D050"/>
              </a:solidFill>
            </a:endParaRPr>
          </a:p>
        </p:txBody>
      </p:sp>
      <p:pic>
        <p:nvPicPr>
          <p:cNvPr id="7" name="Picture 6"/>
          <p:cNvPicPr>
            <a:picLocks noChangeAspect="1"/>
          </p:cNvPicPr>
          <p:nvPr/>
        </p:nvPicPr>
        <p:blipFill>
          <a:blip r:embed="rId2"/>
          <a:stretch>
            <a:fillRect/>
          </a:stretch>
        </p:blipFill>
        <p:spPr>
          <a:xfrm>
            <a:off x="1421662" y="1224066"/>
            <a:ext cx="5360138" cy="5348334"/>
          </a:xfrm>
          <a:prstGeom prst="rect">
            <a:avLst/>
          </a:prstGeom>
        </p:spPr>
      </p:pic>
    </p:spTree>
    <p:extLst>
      <p:ext uri="{BB962C8B-B14F-4D97-AF65-F5344CB8AC3E}">
        <p14:creationId xmlns:p14="http://schemas.microsoft.com/office/powerpoint/2010/main" val="334242015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a:xfrm>
            <a:off x="76200" y="1219200"/>
            <a:ext cx="8991600" cy="5258584"/>
          </a:xfrm>
        </p:spPr>
        <p:txBody>
          <a:bodyPr/>
          <a:lstStyle/>
          <a:p>
            <a:pPr marL="0" indent="0">
              <a:buNone/>
            </a:pPr>
            <a:r>
              <a:rPr lang="en-US" sz="1800" dirty="0" smtClean="0"/>
              <a:t>“</a:t>
            </a:r>
            <a:r>
              <a:rPr lang="en-US" sz="1800" b="1" dirty="0" smtClean="0"/>
              <a:t>Resources</a:t>
            </a:r>
            <a:r>
              <a:rPr lang="en-US" sz="1800" dirty="0" smtClean="0"/>
              <a:t> are always a challenge, given that direct funding is limited to the commitments made by our agencies to partially fund our personal labor for leadership activities.”  “…usual </a:t>
            </a:r>
            <a:r>
              <a:rPr lang="en-US" sz="1800" b="1" dirty="0" smtClean="0"/>
              <a:t>best efforts </a:t>
            </a:r>
            <a:r>
              <a:rPr lang="en-US" sz="1800" dirty="0" smtClean="0"/>
              <a:t>type constraints.”</a:t>
            </a:r>
          </a:p>
          <a:p>
            <a:pPr marL="0" indent="0">
              <a:buNone/>
            </a:pPr>
            <a:r>
              <a:rPr lang="en-US" sz="1800" dirty="0"/>
              <a:t>“Agency involvement continues to ebb and flow depending on programmatic and strategic interests.”</a:t>
            </a:r>
          </a:p>
          <a:p>
            <a:pPr marL="0" indent="0">
              <a:buNone/>
            </a:pPr>
            <a:r>
              <a:rPr lang="en-US" sz="1800" dirty="0"/>
              <a:t>“Reporting through [XX]-VC brings </a:t>
            </a:r>
            <a:r>
              <a:rPr lang="en-US" sz="1800" b="1" dirty="0"/>
              <a:t>visibility on it at agency </a:t>
            </a:r>
            <a:r>
              <a:rPr lang="en-US" sz="1800" dirty="0"/>
              <a:t>levels.”</a:t>
            </a:r>
          </a:p>
          <a:p>
            <a:pPr marL="0" indent="0">
              <a:buNone/>
            </a:pPr>
            <a:endParaRPr lang="en-US" sz="800" dirty="0"/>
          </a:p>
          <a:p>
            <a:pPr marL="0" indent="0">
              <a:buNone/>
            </a:pPr>
            <a:r>
              <a:rPr lang="en-US" sz="1800" dirty="0" smtClean="0"/>
              <a:t>“</a:t>
            </a:r>
            <a:r>
              <a:rPr lang="en-US" sz="1800" b="1" dirty="0" smtClean="0"/>
              <a:t>Difficulty</a:t>
            </a:r>
            <a:r>
              <a:rPr lang="en-US" sz="1800" dirty="0" smtClean="0"/>
              <a:t> seeing how we could generally support </a:t>
            </a:r>
            <a:r>
              <a:rPr lang="en-US" sz="1800" b="1" dirty="0" smtClean="0"/>
              <a:t>significantly broader themes </a:t>
            </a:r>
            <a:r>
              <a:rPr lang="en-US" sz="1800" dirty="0" smtClean="0"/>
              <a:t>in a meaningful way.”</a:t>
            </a:r>
          </a:p>
          <a:p>
            <a:pPr marL="0" indent="0">
              <a:buNone/>
            </a:pPr>
            <a:endParaRPr lang="en-US" sz="800" dirty="0" smtClean="0"/>
          </a:p>
          <a:p>
            <a:pPr marL="0" indent="0">
              <a:buNone/>
            </a:pPr>
            <a:r>
              <a:rPr lang="en-US" sz="1800" dirty="0" smtClean="0"/>
              <a:t>“</a:t>
            </a:r>
            <a:r>
              <a:rPr lang="en-US" sz="1800" b="1" dirty="0" smtClean="0"/>
              <a:t>Rigorous gap analysis </a:t>
            </a:r>
            <a:r>
              <a:rPr lang="en-US" sz="1800" dirty="0" smtClean="0"/>
              <a:t>does influence agency planning, particularly in areas where the agency has existing mandates.”</a:t>
            </a:r>
          </a:p>
          <a:p>
            <a:pPr marL="0" indent="0">
              <a:buNone/>
            </a:pPr>
            <a:endParaRPr lang="en-US" sz="800" dirty="0"/>
          </a:p>
          <a:p>
            <a:pPr marL="0" indent="0">
              <a:buNone/>
            </a:pPr>
            <a:r>
              <a:rPr lang="en-US" sz="1800" dirty="0" smtClean="0"/>
              <a:t>“Strong engagement from </a:t>
            </a:r>
            <a:r>
              <a:rPr lang="en-US" sz="1800" b="1" dirty="0" smtClean="0"/>
              <a:t>thematic community </a:t>
            </a:r>
            <a:r>
              <a:rPr lang="en-US" sz="1800" dirty="0" smtClean="0"/>
              <a:t>is a must.”</a:t>
            </a:r>
          </a:p>
          <a:p>
            <a:pPr marL="0" indent="0">
              <a:buNone/>
            </a:pPr>
            <a:endParaRPr lang="en-US" sz="800" dirty="0"/>
          </a:p>
          <a:p>
            <a:pPr marL="0" indent="0">
              <a:buNone/>
            </a:pPr>
            <a:r>
              <a:rPr lang="en-US" sz="1800" dirty="0"/>
              <a:t>“”XXXST meetings offer a wide </a:t>
            </a:r>
            <a:r>
              <a:rPr lang="en-US" sz="1800" b="1" dirty="0"/>
              <a:t>forum for interaction </a:t>
            </a:r>
            <a:r>
              <a:rPr lang="en-US" sz="1800" dirty="0"/>
              <a:t>with users and agencies</a:t>
            </a:r>
            <a:r>
              <a:rPr lang="en-US" sz="1800" dirty="0" smtClean="0"/>
              <a:t>.”</a:t>
            </a:r>
          </a:p>
          <a:p>
            <a:pPr marL="0" indent="0">
              <a:buNone/>
            </a:pPr>
            <a:r>
              <a:rPr lang="en-US" sz="1800" dirty="0" smtClean="0"/>
              <a:t>“Typically have a side meeting during the annual XXXST meeting but these are typically pulled together at the last minute because of travel uncertainties.”</a:t>
            </a:r>
            <a:endParaRPr lang="en-US" sz="1000" dirty="0"/>
          </a:p>
        </p:txBody>
      </p:sp>
      <p:sp>
        <p:nvSpPr>
          <p:cNvPr id="5"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828800" y="76200"/>
            <a:ext cx="5791200" cy="990600"/>
          </a:xfrm>
        </p:spPr>
        <p:txBody>
          <a:bodyPr/>
          <a:lstStyle/>
          <a:p>
            <a:r>
              <a:rPr lang="en-US" b="1" dirty="0"/>
              <a:t>Virtual Constellation </a:t>
            </a:r>
            <a:r>
              <a:rPr lang="en-US" b="1" dirty="0" smtClean="0"/>
              <a:t>Questionnaire </a:t>
            </a:r>
            <a:r>
              <a:rPr lang="en-US" b="1" dirty="0">
                <a:solidFill>
                  <a:srgbClr val="92D050"/>
                </a:solidFill>
              </a:rPr>
              <a:t>Key Statements </a:t>
            </a:r>
          </a:p>
        </p:txBody>
      </p:sp>
      <p:sp>
        <p:nvSpPr>
          <p:cNvPr id="4" name="TextBox 3"/>
          <p:cNvSpPr txBox="1"/>
          <p:nvPr/>
        </p:nvSpPr>
        <p:spPr>
          <a:xfrm>
            <a:off x="3962400" y="6477784"/>
            <a:ext cx="181075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2569"/>
                </a:solidFill>
                <a:effectLst/>
                <a:uFillTx/>
              </a:rPr>
              <a:t>Non-Attributional</a:t>
            </a:r>
            <a:endParaRPr kumimoji="0" lang="en-US"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2917327621"/>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5"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905000" y="76200"/>
            <a:ext cx="5791200" cy="990600"/>
          </a:xfrm>
        </p:spPr>
        <p:txBody>
          <a:bodyPr/>
          <a:lstStyle/>
          <a:p>
            <a:r>
              <a:rPr lang="en-US" b="1" dirty="0"/>
              <a:t>Virtual Constellation </a:t>
            </a:r>
            <a:r>
              <a:rPr lang="en-US" b="1" dirty="0" smtClean="0"/>
              <a:t>Questionnaire </a:t>
            </a:r>
            <a:r>
              <a:rPr lang="en-US" b="1" dirty="0" smtClean="0">
                <a:solidFill>
                  <a:srgbClr val="92D050"/>
                </a:solidFill>
              </a:rPr>
              <a:t>Key Statements (</a:t>
            </a:r>
            <a:r>
              <a:rPr lang="en-US" b="1" dirty="0" err="1" smtClean="0">
                <a:solidFill>
                  <a:srgbClr val="92D050"/>
                </a:solidFill>
              </a:rPr>
              <a:t>con’t</a:t>
            </a:r>
            <a:r>
              <a:rPr lang="en-US" b="1" dirty="0" smtClean="0">
                <a:solidFill>
                  <a:srgbClr val="92D050"/>
                </a:solidFill>
              </a:rPr>
              <a:t>)</a:t>
            </a:r>
            <a:endParaRPr lang="en-US" b="1" dirty="0"/>
          </a:p>
        </p:txBody>
      </p:sp>
      <p:sp>
        <p:nvSpPr>
          <p:cNvPr id="4" name="Content Placeholder 3"/>
          <p:cNvSpPr>
            <a:spLocks noGrp="1"/>
          </p:cNvSpPr>
          <p:nvPr>
            <p:ph sz="quarter" idx="10"/>
          </p:nvPr>
        </p:nvSpPr>
        <p:spPr>
          <a:xfrm>
            <a:off x="0" y="1066800"/>
            <a:ext cx="9067800" cy="5562600"/>
          </a:xfrm>
        </p:spPr>
        <p:txBody>
          <a:bodyPr/>
          <a:lstStyle/>
          <a:p>
            <a:pPr marL="0" indent="0">
              <a:buNone/>
            </a:pPr>
            <a:r>
              <a:rPr lang="en-US" sz="1800" dirty="0" smtClean="0"/>
              <a:t>“In an effort to coordinate </a:t>
            </a:r>
            <a:r>
              <a:rPr lang="en-US" sz="1800" b="1" dirty="0" smtClean="0"/>
              <a:t>satellite…orbits…successfully engaged </a:t>
            </a:r>
            <a:r>
              <a:rPr lang="en-US" sz="1800" dirty="0" smtClean="0"/>
              <a:t>[agency] to consider and implement orbit adjustments for their [agency] mission to </a:t>
            </a:r>
            <a:r>
              <a:rPr lang="en-US" sz="1800" b="1" dirty="0" smtClean="0"/>
              <a:t>better optimize </a:t>
            </a:r>
            <a:r>
              <a:rPr lang="en-US" sz="1800" dirty="0" smtClean="0"/>
              <a:t>the …constellation.  While other mission parameters restricted what adjustments could be made, this effort was still a </a:t>
            </a:r>
            <a:r>
              <a:rPr lang="en-US" sz="1800" b="1" dirty="0" smtClean="0"/>
              <a:t>success</a:t>
            </a:r>
            <a:r>
              <a:rPr lang="en-US" sz="1800" dirty="0" smtClean="0"/>
              <a:t>.”</a:t>
            </a:r>
          </a:p>
          <a:p>
            <a:pPr marL="0" indent="0">
              <a:buNone/>
            </a:pPr>
            <a:endParaRPr lang="en-US" sz="800" dirty="0"/>
          </a:p>
          <a:p>
            <a:pPr marL="0" indent="0">
              <a:buNone/>
            </a:pPr>
            <a:r>
              <a:rPr lang="en-US" sz="1800" dirty="0" smtClean="0"/>
              <a:t>“Although connecting EO with societal benefit is a noble and important objective, the raison </a:t>
            </a:r>
            <a:r>
              <a:rPr lang="en-US" sz="1800" dirty="0" err="1" smtClean="0"/>
              <a:t>d’etre</a:t>
            </a:r>
            <a:r>
              <a:rPr lang="en-US" sz="1800" dirty="0" smtClean="0"/>
              <a:t> of CEOS, i.e. </a:t>
            </a:r>
            <a:r>
              <a:rPr lang="en-US" sz="1800" b="1" dirty="0" smtClean="0"/>
              <a:t>sustainment and enhancement of satellite EO</a:t>
            </a:r>
            <a:r>
              <a:rPr lang="en-US" sz="1800" dirty="0" smtClean="0"/>
              <a:t>, should remain paramount.”</a:t>
            </a:r>
          </a:p>
          <a:p>
            <a:pPr marL="0" indent="0">
              <a:buNone/>
            </a:pPr>
            <a:endParaRPr lang="en-US" sz="800" dirty="0"/>
          </a:p>
          <a:p>
            <a:pPr marL="0" indent="0">
              <a:buNone/>
            </a:pPr>
            <a:r>
              <a:rPr lang="en-US" sz="1800" dirty="0" smtClean="0"/>
              <a:t>“</a:t>
            </a:r>
            <a:r>
              <a:rPr lang="en-US" sz="1800" dirty="0"/>
              <a:t>The involvement of </a:t>
            </a:r>
            <a:r>
              <a:rPr lang="en-US" sz="1800" b="1" dirty="0"/>
              <a:t>China</a:t>
            </a:r>
            <a:r>
              <a:rPr lang="en-US" sz="1800" dirty="0"/>
              <a:t> is still limited which calls for more cross-participation  of scientists, exchange on science knowledge, and open data policies.”</a:t>
            </a:r>
          </a:p>
          <a:p>
            <a:pPr marL="0" indent="0">
              <a:buNone/>
            </a:pPr>
            <a:endParaRPr lang="en-US" sz="800" dirty="0" smtClean="0"/>
          </a:p>
          <a:p>
            <a:pPr marL="0" indent="0">
              <a:buNone/>
            </a:pPr>
            <a:r>
              <a:rPr lang="en-US" sz="1800" dirty="0" smtClean="0"/>
              <a:t>“Bottom line, yes there is effective interagency coordination and contribution to the VC.  There is of course room for improvement, especially in the area of </a:t>
            </a:r>
            <a:r>
              <a:rPr lang="en-US" sz="1800" b="1" i="1" dirty="0" smtClean="0"/>
              <a:t>contribution</a:t>
            </a:r>
            <a:r>
              <a:rPr lang="en-US" sz="1800" dirty="0" smtClean="0"/>
              <a:t>.”</a:t>
            </a:r>
          </a:p>
          <a:p>
            <a:pPr marL="0" indent="0">
              <a:buNone/>
            </a:pPr>
            <a:endParaRPr lang="en-US" sz="800" dirty="0"/>
          </a:p>
          <a:p>
            <a:pPr marL="0" indent="0">
              <a:buNone/>
            </a:pPr>
            <a:r>
              <a:rPr lang="en-US" sz="1800" dirty="0" smtClean="0"/>
              <a:t>The main challenges the XX-VC faces have mostly to do with get</a:t>
            </a:r>
            <a:r>
              <a:rPr lang="en-US" sz="1800" b="1" dirty="0" smtClean="0"/>
              <a:t>ting people to the annual face-to-face meeting</a:t>
            </a:r>
            <a:r>
              <a:rPr lang="en-US" sz="1800" dirty="0" smtClean="0"/>
              <a:t>.”</a:t>
            </a:r>
          </a:p>
          <a:p>
            <a:pPr marL="0" indent="0">
              <a:buNone/>
            </a:pPr>
            <a:endParaRPr lang="en-US" sz="800" dirty="0"/>
          </a:p>
          <a:p>
            <a:pPr marL="0" indent="0">
              <a:buNone/>
            </a:pPr>
            <a:r>
              <a:rPr lang="en-US" sz="1800" dirty="0" smtClean="0"/>
              <a:t>“No single XX product  meet all user requirements,…a </a:t>
            </a:r>
            <a:r>
              <a:rPr lang="en-US" sz="1800" b="1" dirty="0" smtClean="0"/>
              <a:t>suite of products </a:t>
            </a:r>
            <a:r>
              <a:rPr lang="en-US" sz="1800" dirty="0" smtClean="0"/>
              <a:t>with different  temporal and spatial resolutions from different kinds of sensors are needed.”</a:t>
            </a:r>
          </a:p>
        </p:txBody>
      </p:sp>
      <p:sp>
        <p:nvSpPr>
          <p:cNvPr id="7" name="TextBox 6"/>
          <p:cNvSpPr txBox="1"/>
          <p:nvPr/>
        </p:nvSpPr>
        <p:spPr>
          <a:xfrm>
            <a:off x="3962400" y="6477784"/>
            <a:ext cx="181075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2569"/>
                </a:solidFill>
                <a:effectLst/>
                <a:uFillTx/>
              </a:rPr>
              <a:t>Non-Attributional</a:t>
            </a:r>
            <a:endParaRPr kumimoji="0" lang="en-US"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58053336"/>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0" y="1219200"/>
            <a:ext cx="9067800" cy="5410200"/>
          </a:xfrm>
        </p:spPr>
        <p:txBody>
          <a:bodyPr/>
          <a:lstStyle/>
          <a:p>
            <a:pPr>
              <a:buFont typeface="Arial" charset="0"/>
              <a:buChar char="•"/>
            </a:pPr>
            <a:r>
              <a:rPr lang="en-US" b="1" dirty="0"/>
              <a:t>Health of leadership, contribution and engagement from CEOS Agencies, meeting processes and active link to CEOS were all </a:t>
            </a:r>
            <a:r>
              <a:rPr lang="en-US" b="1" dirty="0" smtClean="0"/>
              <a:t>reviewed</a:t>
            </a:r>
            <a:endParaRPr lang="en-US" b="1" dirty="0"/>
          </a:p>
          <a:p>
            <a:pPr marL="0" indent="0">
              <a:buNone/>
            </a:pPr>
            <a:endParaRPr lang="en-US" b="1" dirty="0"/>
          </a:p>
          <a:p>
            <a:pPr>
              <a:buFont typeface="Arial" charset="0"/>
              <a:buChar char="•"/>
            </a:pPr>
            <a:r>
              <a:rPr lang="en-US" b="1" dirty="0"/>
              <a:t>Significant churn in Ocean VC leadership, including substantial dormant period for </a:t>
            </a:r>
            <a:r>
              <a:rPr lang="en-US" b="1" dirty="0" smtClean="0"/>
              <a:t>some but new opportunity to re-invigorate</a:t>
            </a:r>
            <a:endParaRPr lang="en-US" b="1" dirty="0"/>
          </a:p>
          <a:p>
            <a:pPr>
              <a:buFont typeface="Arial" charset="0"/>
              <a:buChar char="•"/>
            </a:pPr>
            <a:endParaRPr lang="en-US" b="1" dirty="0"/>
          </a:p>
          <a:p>
            <a:pPr>
              <a:buFont typeface="Arial" charset="0"/>
              <a:buChar char="•"/>
            </a:pPr>
            <a:r>
              <a:rPr lang="en-US" b="1" dirty="0"/>
              <a:t>Question as to VC activity for some beyond one or two key individuals</a:t>
            </a:r>
          </a:p>
        </p:txBody>
      </p:sp>
      <p:sp>
        <p:nvSpPr>
          <p:cNvPr id="4"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905000" y="76200"/>
            <a:ext cx="5486400" cy="1143000"/>
          </a:xfrm>
        </p:spPr>
        <p:txBody>
          <a:bodyPr/>
          <a:lstStyle/>
          <a:p>
            <a:r>
              <a:rPr lang="en-US" sz="2800" b="1" dirty="0"/>
              <a:t>Group Health and </a:t>
            </a:r>
            <a:r>
              <a:rPr lang="en-US" sz="2800" b="1" dirty="0" smtClean="0"/>
              <a:t>Viability</a:t>
            </a:r>
          </a:p>
          <a:p>
            <a:r>
              <a:rPr lang="en-US" b="1" dirty="0" smtClean="0">
                <a:solidFill>
                  <a:srgbClr val="92D050"/>
                </a:solidFill>
              </a:rPr>
              <a:t>SIT Assessment</a:t>
            </a:r>
            <a:endParaRPr lang="en-US" b="1" dirty="0"/>
          </a:p>
        </p:txBody>
      </p:sp>
    </p:spTree>
    <p:extLst>
      <p:ext uri="{BB962C8B-B14F-4D97-AF65-F5344CB8AC3E}">
        <p14:creationId xmlns:p14="http://schemas.microsoft.com/office/powerpoint/2010/main" val="125393202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9505</TotalTime>
  <Words>1232</Words>
  <Application>Microsoft Office PowerPoint</Application>
  <PresentationFormat>On-screen Show (4:3)</PresentationFormat>
  <Paragraphs>159</Paragraphs>
  <Slides>16</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vt:i4>
      </vt:variant>
    </vt:vector>
  </HeadingPairs>
  <TitlesOfParts>
    <vt:vector size="28" baseType="lpstr">
      <vt:lpstr>.AppleSystemUIFont</vt:lpstr>
      <vt:lpstr>Arial</vt:lpstr>
      <vt:lpstr>Arial Black</vt:lpstr>
      <vt:lpstr>Arial Bold</vt:lpstr>
      <vt:lpstr>Avenir Roman</vt:lpstr>
      <vt:lpstr>Calibri</vt:lpstr>
      <vt:lpstr>Courier New</vt:lpstr>
      <vt:lpstr>Droid Serif</vt:lpstr>
      <vt:lpstr>Helvetica</vt:lpstr>
      <vt:lpstr>Proxima Nova Regular</vt:lpstr>
      <vt:lpstr>Wingdings</vt:lpstr>
      <vt:lpstr>Default</vt:lpstr>
      <vt:lpstr>Session 3: Virtual Constellations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281</cp:revision>
  <dcterms:modified xsi:type="dcterms:W3CDTF">2018-04-23T04:15:36Z</dcterms:modified>
</cp:coreProperties>
</file>