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60" r:id="rId3"/>
    <p:sldId id="262" r:id="rId4"/>
    <p:sldId id="263" r:id="rId5"/>
    <p:sldId id="264" r:id="rId6"/>
    <p:sldId id="265" r:id="rId7"/>
    <p:sldId id="266" r:id="rId8"/>
    <p:sldId id="261" r:id="rId9"/>
    <p:sldId id="267" r:id="rId10"/>
    <p:sldId id="268" r:id="rId11"/>
    <p:sldId id="269" r:id="rId12"/>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16"/>
    <p:restoredTop sz="94756"/>
  </p:normalViewPr>
  <p:slideViewPr>
    <p:cSldViewPr>
      <p:cViewPr varScale="1">
        <p:scale>
          <a:sx n="51" d="100"/>
          <a:sy n="51" d="100"/>
        </p:scale>
        <p:origin x="1253"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SIT-33, 24-25 April 2018</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7987811"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600" b="1" dirty="0" smtClean="0">
                <a:solidFill>
                  <a:srgbClr val="FFFFFF"/>
                </a:solidFill>
                <a:latin typeface="+mj-lt"/>
              </a:rPr>
              <a:t>CEOS Priorities and the 2017-2019 GEO Work </a:t>
            </a:r>
            <a:r>
              <a:rPr lang="en-US" sz="3600" b="1" dirty="0" err="1" smtClean="0">
                <a:solidFill>
                  <a:srgbClr val="FFFFFF"/>
                </a:solidFill>
                <a:latin typeface="+mj-lt"/>
              </a:rPr>
              <a:t>Programme</a:t>
            </a:r>
            <a:endParaRPr sz="3600" b="1" dirty="0">
              <a:solidFill>
                <a:srgbClr val="FFFFFF"/>
              </a:solidFill>
              <a:latin typeface="+mj-lt"/>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
        <p:nvSpPr>
          <p:cNvPr id="6" name="Shape 11"/>
          <p:cNvSpPr/>
          <p:nvPr/>
        </p:nvSpPr>
        <p:spPr>
          <a:xfrm>
            <a:off x="599342" y="3783011"/>
            <a:ext cx="4810858" cy="2541589"/>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lIns="0" tIns="0" rIns="0" bIns="0"/>
          <a:ls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a:lstStyle>
          <a:p>
            <a:pPr defTabSz="914400">
              <a:lnSpc>
                <a:spcPct val="150000"/>
              </a:lnSpc>
              <a:defRPr>
                <a:solidFill>
                  <a:srgbClr val="000000"/>
                </a:solidFill>
              </a:defRPr>
            </a:pPr>
            <a:r>
              <a:rPr lang="en-US" dirty="0" smtClean="0">
                <a:solidFill>
                  <a:srgbClr val="FFFFFF"/>
                </a:solidFill>
                <a:ea typeface="Arial Bold"/>
                <a:cs typeface="Arial Bold"/>
                <a:sym typeface="Arial Bold"/>
              </a:rPr>
              <a:t>Kerry Ann Sawyer, CEOS SIT Chair Team</a:t>
            </a:r>
          </a:p>
          <a:p>
            <a:pPr defTabSz="914400">
              <a:defRPr>
                <a:solidFill>
                  <a:srgbClr val="000000"/>
                </a:solidFill>
              </a:defRPr>
            </a:pPr>
            <a:r>
              <a:rPr lang="en-US" dirty="0">
                <a:solidFill>
                  <a:srgbClr val="FFFFFF"/>
                </a:solidFill>
                <a:ea typeface="Arial Bold"/>
                <a:cs typeface="Arial Bold"/>
                <a:sym typeface="Arial Bold"/>
              </a:rPr>
              <a:t>National Oceanic and Atmospheric Administration (NOAA)</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a:t>
            </a:r>
            <a:r>
              <a:rPr lang="en-AU" dirty="0">
                <a:solidFill>
                  <a:srgbClr val="FFFFFF"/>
                </a:solidFill>
                <a:latin typeface="+mj-lt"/>
                <a:ea typeface="Arial Bold"/>
                <a:cs typeface="Arial Bold"/>
                <a:sym typeface="Arial Bold"/>
              </a:rPr>
              <a:t>SIT-33</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Session 2, </a:t>
            </a: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lang="en-US" dirty="0" smtClean="0">
                <a:solidFill>
                  <a:srgbClr val="FFFFFF"/>
                </a:solidFill>
                <a:latin typeface="+mj-lt"/>
                <a:ea typeface="Arial Bold"/>
                <a:cs typeface="Arial Bold"/>
                <a:sym typeface="Arial Bold"/>
              </a:rPr>
              <a:t>2.3</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Boulder, CO, USA</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24 – 25 April 2018</a:t>
            </a:r>
            <a:endParaRPr dirty="0">
              <a:solidFill>
                <a:srgbClr val="FFFFFF"/>
              </a:solidFill>
              <a:latin typeface="+mj-lt"/>
              <a:ea typeface="Arial Bold"/>
              <a:cs typeface="Arial Bold"/>
              <a:sym typeface="Arial Bo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3" name="Content Placeholder 2"/>
          <p:cNvSpPr>
            <a:spLocks noGrp="1"/>
          </p:cNvSpPr>
          <p:nvPr>
            <p:ph sz="quarter" idx="10"/>
          </p:nvPr>
        </p:nvSpPr>
        <p:spPr>
          <a:xfrm>
            <a:off x="152400" y="1219200"/>
            <a:ext cx="8763000" cy="5181600"/>
          </a:xfrm>
        </p:spPr>
        <p:txBody>
          <a:bodyPr/>
          <a:lstStyle/>
          <a:p>
            <a:r>
              <a:rPr lang="en-US" dirty="0">
                <a:solidFill>
                  <a:schemeClr val="tx2">
                    <a:lumMod val="75000"/>
                  </a:schemeClr>
                </a:solidFill>
              </a:rPr>
              <a:t>CEOS Chair responded </a:t>
            </a:r>
            <a:r>
              <a:rPr lang="en-US" dirty="0" smtClean="0">
                <a:solidFill>
                  <a:schemeClr val="tx2">
                    <a:lumMod val="75000"/>
                  </a:schemeClr>
                </a:solidFill>
              </a:rPr>
              <a:t>on behalf of CEOS on 5 Mar indicating that CEOS Agencies would take up CEOS commitment during our SIT-33 meeting and noting that a number of CEOS Agencies had already confirmed commitments to the LDN Initiative.</a:t>
            </a:r>
          </a:p>
          <a:p>
            <a:r>
              <a:rPr lang="en-US" dirty="0" smtClean="0">
                <a:solidFill>
                  <a:schemeClr val="tx2">
                    <a:lumMod val="75000"/>
                  </a:schemeClr>
                </a:solidFill>
              </a:rPr>
              <a:t>A small group of PB members are reviewing the LDN Initiative proposal and will come with recommendation to the 9</a:t>
            </a:r>
            <a:r>
              <a:rPr lang="en-US" baseline="30000" dirty="0" smtClean="0">
                <a:solidFill>
                  <a:schemeClr val="tx2">
                    <a:lumMod val="75000"/>
                  </a:schemeClr>
                </a:solidFill>
              </a:rPr>
              <a:t>th</a:t>
            </a:r>
            <a:r>
              <a:rPr lang="en-US" dirty="0" smtClean="0">
                <a:solidFill>
                  <a:schemeClr val="tx2">
                    <a:lumMod val="75000"/>
                  </a:schemeClr>
                </a:solidFill>
              </a:rPr>
              <a:t> PB in June.</a:t>
            </a:r>
            <a:endParaRPr lang="en-US" dirty="0">
              <a:solidFill>
                <a:schemeClr val="tx2">
                  <a:lumMod val="75000"/>
                </a:schemeClr>
              </a:solidFill>
            </a:endParaRPr>
          </a:p>
          <a:p>
            <a:r>
              <a:rPr lang="en-AU" b="1" dirty="0" smtClean="0">
                <a:solidFill>
                  <a:schemeClr val="tx2">
                    <a:lumMod val="75000"/>
                  </a:schemeClr>
                </a:solidFill>
              </a:rPr>
              <a:t>ACTION:  Discuss </a:t>
            </a:r>
            <a:r>
              <a:rPr lang="en-AU" b="1" dirty="0">
                <a:solidFill>
                  <a:schemeClr val="tx2">
                    <a:lumMod val="75000"/>
                  </a:schemeClr>
                </a:solidFill>
              </a:rPr>
              <a:t>the LDN, and potential CEOS Agency </a:t>
            </a:r>
            <a:r>
              <a:rPr lang="en-AU" b="1" dirty="0" smtClean="0">
                <a:solidFill>
                  <a:schemeClr val="tx2">
                    <a:lumMod val="75000"/>
                  </a:schemeClr>
                </a:solidFill>
              </a:rPr>
              <a:t>contributions and CEOS commitment to LDN, </a:t>
            </a:r>
            <a:r>
              <a:rPr lang="en-AU" b="1" dirty="0">
                <a:solidFill>
                  <a:schemeClr val="tx2">
                    <a:lumMod val="75000"/>
                  </a:schemeClr>
                </a:solidFill>
              </a:rPr>
              <a:t>at SIT-33</a:t>
            </a:r>
            <a:r>
              <a:rPr lang="en-AU" b="1" dirty="0" smtClean="0">
                <a:solidFill>
                  <a:schemeClr val="tx2">
                    <a:lumMod val="75000"/>
                  </a:schemeClr>
                </a:solidFill>
              </a:rPr>
              <a:t>.</a:t>
            </a:r>
          </a:p>
          <a:p>
            <a:endParaRPr lang="en-AU" b="1" dirty="0">
              <a:solidFill>
                <a:schemeClr val="tx2">
                  <a:lumMod val="75000"/>
                </a:schemeClr>
              </a:solidFill>
            </a:endParaRPr>
          </a:p>
          <a:p>
            <a:endParaRPr lang="en-AU" b="1" dirty="0" smtClean="0">
              <a:solidFill>
                <a:schemeClr val="tx2">
                  <a:lumMod val="75000"/>
                </a:schemeClr>
              </a:solidFill>
            </a:endParaRPr>
          </a:p>
          <a:p>
            <a:endParaRPr lang="en-AU" b="1" dirty="0">
              <a:solidFill>
                <a:schemeClr val="tx2">
                  <a:lumMod val="75000"/>
                </a:schemeClr>
              </a:solidFill>
            </a:endParaRPr>
          </a:p>
          <a:p>
            <a:endParaRPr lang="en-AU" b="1" dirty="0" smtClean="0">
              <a:solidFill>
                <a:schemeClr val="tx2">
                  <a:lumMod val="75000"/>
                </a:schemeClr>
              </a:solidFill>
            </a:endParaRPr>
          </a:p>
          <a:p>
            <a:pPr marL="0" indent="0">
              <a:buNone/>
            </a:pPr>
            <a:r>
              <a:rPr lang="en-US" sz="1600" b="1" i="1" dirty="0" smtClean="0"/>
              <a:t>Land Degradation Neutrality is defined as “A </a:t>
            </a:r>
            <a:r>
              <a:rPr lang="en-US" sz="1600" b="1" i="1" dirty="0"/>
              <a:t>state whereby the amount and quality of land resources, necessary to support ecosystem functions and services and enhance food security, remains stable or increases within specified temporal and spatial scales and ecosystems</a:t>
            </a:r>
            <a:r>
              <a:rPr lang="en-US" sz="1600" b="1" i="1" dirty="0" smtClean="0"/>
              <a:t>.”  U.N. Convention to Combat Desertification (UNCCD)</a:t>
            </a:r>
            <a:endParaRPr lang="en-US" sz="1600" dirty="0">
              <a:solidFill>
                <a:schemeClr val="tx2">
                  <a:lumMod val="75000"/>
                </a:schemeClr>
              </a:solidFill>
            </a:endParaRPr>
          </a:p>
        </p:txBody>
      </p:sp>
      <p:sp>
        <p:nvSpPr>
          <p:cNvPr id="4" name="Content Placeholder 3"/>
          <p:cNvSpPr>
            <a:spLocks noGrp="1"/>
          </p:cNvSpPr>
          <p:nvPr>
            <p:ph sz="quarter" idx="11"/>
          </p:nvPr>
        </p:nvSpPr>
        <p:spPr>
          <a:xfrm>
            <a:off x="2057400" y="76200"/>
            <a:ext cx="5486400" cy="914400"/>
          </a:xfrm>
        </p:spPr>
        <p:txBody>
          <a:bodyPr/>
          <a:lstStyle/>
          <a:p>
            <a:r>
              <a:rPr lang="en-US" b="1" dirty="0" smtClean="0"/>
              <a:t>Land Degradation Neutrality Initiative Proposal – </a:t>
            </a:r>
            <a:r>
              <a:rPr lang="en-US" b="1" dirty="0" err="1" smtClean="0"/>
              <a:t>con’t</a:t>
            </a:r>
            <a:endParaRPr lang="en-US" b="1" dirty="0"/>
          </a:p>
        </p:txBody>
      </p:sp>
    </p:spTree>
    <p:extLst>
      <p:ext uri="{BB962C8B-B14F-4D97-AF65-F5344CB8AC3E}">
        <p14:creationId xmlns:p14="http://schemas.microsoft.com/office/powerpoint/2010/main" val="301497639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11</a:t>
            </a:fld>
            <a:endParaRPr lang="uk-UA" dirty="0"/>
          </a:p>
        </p:txBody>
      </p:sp>
      <p:sp>
        <p:nvSpPr>
          <p:cNvPr id="3" name="Content Placeholder 2"/>
          <p:cNvSpPr>
            <a:spLocks noGrp="1"/>
          </p:cNvSpPr>
          <p:nvPr>
            <p:ph sz="quarter" idx="10"/>
          </p:nvPr>
        </p:nvSpPr>
        <p:spPr>
          <a:xfrm>
            <a:off x="152400" y="1295400"/>
            <a:ext cx="8915400" cy="2209800"/>
          </a:xfrm>
        </p:spPr>
        <p:txBody>
          <a:bodyPr/>
          <a:lstStyle/>
          <a:p>
            <a:pPr marL="0" indent="0">
              <a:buNone/>
            </a:pPr>
            <a:r>
              <a:rPr lang="en-US" sz="2400" dirty="0" smtClean="0"/>
              <a:t>Analysis of 2018-2020 CEOS Work Plan provides </a:t>
            </a:r>
            <a:r>
              <a:rPr lang="en-US" sz="2400" b="1" dirty="0" smtClean="0"/>
              <a:t>162</a:t>
            </a:r>
            <a:r>
              <a:rPr lang="en-US" sz="2400" dirty="0" smtClean="0"/>
              <a:t> citations of GEO</a:t>
            </a:r>
          </a:p>
          <a:p>
            <a:r>
              <a:rPr lang="en-US" sz="2400" dirty="0" smtClean="0"/>
              <a:t>Includes GEOSS, GEOGLAM, </a:t>
            </a:r>
            <a:r>
              <a:rPr lang="en-US" sz="2400" dirty="0" err="1" smtClean="0"/>
              <a:t>AmeriGEOSS</a:t>
            </a:r>
            <a:r>
              <a:rPr lang="en-US" sz="2400" dirty="0" smtClean="0"/>
              <a:t>, </a:t>
            </a:r>
            <a:r>
              <a:rPr lang="en-US" sz="2400" dirty="0" err="1" smtClean="0"/>
              <a:t>GEOHazards</a:t>
            </a:r>
            <a:r>
              <a:rPr lang="en-US" sz="2400" dirty="0" smtClean="0"/>
              <a:t>, GEO-DARMA, GEOBON, GEO Blue Planet, </a:t>
            </a:r>
            <a:r>
              <a:rPr lang="en-US" sz="2400" dirty="0" err="1" smtClean="0"/>
              <a:t>AfriGEOSS</a:t>
            </a:r>
            <a:r>
              <a:rPr lang="en-US" sz="2400" dirty="0" smtClean="0"/>
              <a:t>, AOGEOSS, …</a:t>
            </a:r>
          </a:p>
          <a:p>
            <a:pPr marL="0" indent="0">
              <a:buNone/>
            </a:pPr>
            <a:endParaRPr lang="en-US" sz="2400" dirty="0" smtClean="0"/>
          </a:p>
        </p:txBody>
      </p:sp>
      <p:sp>
        <p:nvSpPr>
          <p:cNvPr id="4" name="Content Placeholder 3"/>
          <p:cNvSpPr>
            <a:spLocks noGrp="1"/>
          </p:cNvSpPr>
          <p:nvPr>
            <p:ph sz="quarter" idx="11"/>
          </p:nvPr>
        </p:nvSpPr>
        <p:spPr>
          <a:xfrm>
            <a:off x="1981200" y="152400"/>
            <a:ext cx="4953000" cy="838200"/>
          </a:xfrm>
        </p:spPr>
        <p:txBody>
          <a:bodyPr/>
          <a:lstStyle/>
          <a:p>
            <a:r>
              <a:rPr lang="en-US" b="1" dirty="0" smtClean="0"/>
              <a:t>CEOS Work Plan and GEO </a:t>
            </a:r>
          </a:p>
          <a:p>
            <a:r>
              <a:rPr lang="en-US" sz="2000" b="1" dirty="0">
                <a:solidFill>
                  <a:srgbClr val="92D050"/>
                </a:solidFill>
              </a:rPr>
              <a:t>B</a:t>
            </a:r>
            <a:r>
              <a:rPr lang="en-US" sz="2000" b="1" dirty="0" smtClean="0">
                <a:solidFill>
                  <a:srgbClr val="92D050"/>
                </a:solidFill>
              </a:rPr>
              <a:t>y the numbers</a:t>
            </a:r>
            <a:endParaRPr lang="en-US" sz="2000" b="1" dirty="0">
              <a:solidFill>
                <a:srgbClr val="92D050"/>
              </a:solidFill>
            </a:endParaRPr>
          </a:p>
        </p:txBody>
      </p:sp>
      <p:pic>
        <p:nvPicPr>
          <p:cNvPr id="5" name="Picture 4"/>
          <p:cNvPicPr>
            <a:picLocks noChangeAspect="1"/>
          </p:cNvPicPr>
          <p:nvPr/>
        </p:nvPicPr>
        <p:blipFill>
          <a:blip r:embed="rId2"/>
          <a:stretch>
            <a:fillRect/>
          </a:stretch>
        </p:blipFill>
        <p:spPr>
          <a:xfrm>
            <a:off x="5562600" y="3019619"/>
            <a:ext cx="2743200" cy="3544407"/>
          </a:xfrm>
          <a:prstGeom prst="rect">
            <a:avLst/>
          </a:prstGeom>
        </p:spPr>
      </p:pic>
    </p:spTree>
    <p:extLst>
      <p:ext uri="{BB962C8B-B14F-4D97-AF65-F5344CB8AC3E}">
        <p14:creationId xmlns:p14="http://schemas.microsoft.com/office/powerpoint/2010/main" val="2966072048"/>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a:xfrm>
            <a:off x="228600" y="1371600"/>
            <a:ext cx="8534400" cy="4724400"/>
          </a:xfrm>
        </p:spPr>
        <p:txBody>
          <a:bodyPr/>
          <a:lstStyle/>
          <a:p>
            <a:r>
              <a:rPr lang="en-US" sz="2800" dirty="0" smtClean="0"/>
              <a:t>Mapping of CEOS Activities to GEO Work </a:t>
            </a:r>
            <a:r>
              <a:rPr lang="en-US" sz="2800" dirty="0" err="1" smtClean="0"/>
              <a:t>Programme</a:t>
            </a:r>
            <a:endParaRPr lang="en-US" sz="2800" dirty="0" smtClean="0"/>
          </a:p>
          <a:p>
            <a:endParaRPr lang="en-US" sz="2800" dirty="0"/>
          </a:p>
          <a:p>
            <a:r>
              <a:rPr lang="en-US" sz="2800" dirty="0" smtClean="0"/>
              <a:t>Land Degradation Neutrality Initiative Proposal</a:t>
            </a:r>
          </a:p>
          <a:p>
            <a:endParaRPr lang="en-US" sz="2800" dirty="0"/>
          </a:p>
          <a:p>
            <a:r>
              <a:rPr lang="en-US" sz="2800" dirty="0" smtClean="0"/>
              <a:t>CEOS Work Plan and GEO</a:t>
            </a:r>
            <a:endParaRPr lang="en-US" sz="2800" dirty="0" smtClean="0"/>
          </a:p>
          <a:p>
            <a:endParaRPr lang="en-US" sz="2800" dirty="0"/>
          </a:p>
        </p:txBody>
      </p:sp>
      <p:sp>
        <p:nvSpPr>
          <p:cNvPr id="4" name="Content Placeholder 3"/>
          <p:cNvSpPr>
            <a:spLocks noGrp="1"/>
          </p:cNvSpPr>
          <p:nvPr>
            <p:ph sz="quarter" idx="11"/>
          </p:nvPr>
        </p:nvSpPr>
        <p:spPr/>
        <p:txBody>
          <a:bodyPr/>
          <a:lstStyle/>
          <a:p>
            <a:r>
              <a:rPr lang="en-US" b="1" dirty="0" smtClean="0"/>
              <a:t>Introduction</a:t>
            </a:r>
            <a:endParaRPr lang="en-US" b="1" dirty="0"/>
          </a:p>
        </p:txBody>
      </p:sp>
    </p:spTree>
    <p:extLst>
      <p:ext uri="{BB962C8B-B14F-4D97-AF65-F5344CB8AC3E}">
        <p14:creationId xmlns:p14="http://schemas.microsoft.com/office/powerpoint/2010/main" val="307823582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pic>
        <p:nvPicPr>
          <p:cNvPr id="5" name="Content Placeholder 4"/>
          <p:cNvPicPr>
            <a:picLocks noGrp="1" noChangeAspect="1"/>
          </p:cNvPicPr>
          <p:nvPr>
            <p:ph sz="quarter" idx="10"/>
          </p:nvPr>
        </p:nvPicPr>
        <p:blipFill>
          <a:blip r:embed="rId2"/>
          <a:stretch>
            <a:fillRect/>
          </a:stretch>
        </p:blipFill>
        <p:spPr>
          <a:xfrm>
            <a:off x="4800600" y="1458727"/>
            <a:ext cx="3810000" cy="5357958"/>
          </a:xfrm>
          <a:prstGeom prst="rect">
            <a:avLst/>
          </a:prstGeom>
        </p:spPr>
      </p:pic>
      <p:sp>
        <p:nvSpPr>
          <p:cNvPr id="4" name="Content Placeholder 3"/>
          <p:cNvSpPr>
            <a:spLocks noGrp="1"/>
          </p:cNvSpPr>
          <p:nvPr>
            <p:ph sz="quarter" idx="11"/>
          </p:nvPr>
        </p:nvSpPr>
        <p:spPr>
          <a:xfrm>
            <a:off x="2057400" y="304800"/>
            <a:ext cx="5486400" cy="533400"/>
          </a:xfrm>
        </p:spPr>
        <p:txBody>
          <a:bodyPr/>
          <a:lstStyle/>
          <a:p>
            <a:r>
              <a:rPr lang="en-US" b="1" dirty="0" smtClean="0"/>
              <a:t>2017-2019 GEO Work </a:t>
            </a:r>
            <a:r>
              <a:rPr lang="en-US" b="1" dirty="0" err="1" smtClean="0"/>
              <a:t>Programme</a:t>
            </a:r>
            <a:endParaRPr lang="en-US" b="1" dirty="0"/>
          </a:p>
        </p:txBody>
      </p:sp>
      <p:sp>
        <p:nvSpPr>
          <p:cNvPr id="6" name="TextBox 5"/>
          <p:cNvSpPr txBox="1"/>
          <p:nvPr/>
        </p:nvSpPr>
        <p:spPr>
          <a:xfrm>
            <a:off x="354990" y="2409796"/>
            <a:ext cx="3581399" cy="64632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2569"/>
                </a:solidFill>
                <a:effectLst/>
                <a:uFillTx/>
                <a:latin typeface="+mj-lt"/>
              </a:rPr>
              <a:t>Endorsed at GEO-XIV Plenary but final version not yet released</a:t>
            </a:r>
            <a:endParaRPr kumimoji="0" lang="en-US" sz="1800" b="0" i="0" u="none" strike="noStrike" cap="none" spc="0" normalizeH="0" baseline="0" dirty="0">
              <a:ln>
                <a:noFill/>
              </a:ln>
              <a:solidFill>
                <a:srgbClr val="002569"/>
              </a:solidFill>
              <a:effectLst/>
              <a:uFillTx/>
              <a:latin typeface="+mj-lt"/>
            </a:endParaRPr>
          </a:p>
        </p:txBody>
      </p:sp>
      <p:sp>
        <p:nvSpPr>
          <p:cNvPr id="7" name="TextBox 6"/>
          <p:cNvSpPr txBox="1"/>
          <p:nvPr/>
        </p:nvSpPr>
        <p:spPr>
          <a:xfrm>
            <a:off x="214859" y="1485778"/>
            <a:ext cx="3721530" cy="64632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002569"/>
                </a:solidFill>
                <a:effectLst/>
                <a:uFillTx/>
                <a:latin typeface="+mj-lt"/>
              </a:rPr>
              <a:t>CEOS is the Space</a:t>
            </a:r>
            <a:r>
              <a:rPr kumimoji="0" lang="en-US" sz="1800" b="1" i="0" u="none" strike="noStrike" cap="none" spc="0" normalizeH="0" dirty="0" smtClean="0">
                <a:ln>
                  <a:noFill/>
                </a:ln>
                <a:solidFill>
                  <a:srgbClr val="002569"/>
                </a:solidFill>
                <a:effectLst/>
                <a:uFillTx/>
                <a:latin typeface="+mj-lt"/>
              </a:rPr>
              <a:t> Coordination </a:t>
            </a:r>
          </a:p>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dirty="0" smtClean="0">
                <a:ln>
                  <a:noFill/>
                </a:ln>
                <a:solidFill>
                  <a:srgbClr val="002569"/>
                </a:solidFill>
                <a:effectLst/>
                <a:uFillTx/>
                <a:latin typeface="+mj-lt"/>
              </a:rPr>
              <a:t>Arm of GEO</a:t>
            </a:r>
            <a:endParaRPr kumimoji="0" lang="en-US" sz="1800" b="1" i="0" u="none" strike="noStrike" cap="none" spc="0" normalizeH="0" baseline="0" dirty="0">
              <a:ln>
                <a:noFill/>
              </a:ln>
              <a:solidFill>
                <a:srgbClr val="002569"/>
              </a:solidFill>
              <a:effectLst/>
              <a:uFillTx/>
              <a:latin typeface="+mj-lt"/>
            </a:endParaRPr>
          </a:p>
        </p:txBody>
      </p:sp>
      <p:sp>
        <p:nvSpPr>
          <p:cNvPr id="8" name="TextBox 7"/>
          <p:cNvSpPr txBox="1">
            <a:spLocks/>
          </p:cNvSpPr>
          <p:nvPr/>
        </p:nvSpPr>
        <p:spPr>
          <a:xfrm>
            <a:off x="787095" y="3241799"/>
            <a:ext cx="3581399" cy="64632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o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dirty="0" smtClean="0">
                <a:ln>
                  <a:noFill/>
                </a:ln>
                <a:solidFill>
                  <a:srgbClr val="002569"/>
                </a:solidFill>
                <a:effectLst/>
                <a:uFillTx/>
                <a:latin typeface="+mj-lt"/>
              </a:rPr>
              <a:t>Proposals for new initiatives and   flagships due 15 July 2018</a:t>
            </a:r>
            <a:endParaRPr kumimoji="0" lang="en-US" sz="1800" b="0" i="0" u="none" strike="noStrike" cap="none" spc="0" normalizeH="0" dirty="0">
              <a:ln>
                <a:noFill/>
              </a:ln>
              <a:solidFill>
                <a:srgbClr val="002569"/>
              </a:solidFill>
              <a:effectLst/>
              <a:uFillTx/>
              <a:latin typeface="+mj-lt"/>
            </a:endParaRPr>
          </a:p>
        </p:txBody>
      </p:sp>
      <p:sp>
        <p:nvSpPr>
          <p:cNvPr id="9" name="Rectangle 8"/>
          <p:cNvSpPr/>
          <p:nvPr/>
        </p:nvSpPr>
        <p:spPr>
          <a:xfrm>
            <a:off x="1219200" y="4007194"/>
            <a:ext cx="3581400" cy="646331"/>
          </a:xfrm>
          <a:prstGeom prst="rect">
            <a:avLst/>
          </a:prstGeom>
        </p:spPr>
        <p:txBody>
          <a:bodyPr wrap="square">
            <a:spAutoFit/>
          </a:bodyPr>
          <a:lstStyle/>
          <a:p>
            <a:r>
              <a:rPr lang="en-US" dirty="0" smtClean="0"/>
              <a:t>New </a:t>
            </a:r>
            <a:r>
              <a:rPr lang="en-US" dirty="0"/>
              <a:t>proposals for Community Activities </a:t>
            </a:r>
            <a:r>
              <a:rPr lang="en-US" dirty="0" smtClean="0"/>
              <a:t>due 1 September 2018</a:t>
            </a:r>
            <a:endParaRPr lang="en-US" dirty="0"/>
          </a:p>
        </p:txBody>
      </p:sp>
      <p:sp>
        <p:nvSpPr>
          <p:cNvPr id="10" name="TextBox 9"/>
          <p:cNvSpPr txBox="1"/>
          <p:nvPr/>
        </p:nvSpPr>
        <p:spPr>
          <a:xfrm>
            <a:off x="2169112" y="4772591"/>
            <a:ext cx="2567367"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lang="en-US" b="1" dirty="0" smtClean="0"/>
              <a:t>43</a:t>
            </a:r>
            <a:r>
              <a:rPr lang="en-US" dirty="0" smtClean="0"/>
              <a:t> </a:t>
            </a:r>
            <a:r>
              <a:rPr kumimoji="0" lang="en-US" sz="1800" b="0" i="0" u="none" strike="noStrike" cap="none" spc="0" normalizeH="0" baseline="0" dirty="0" smtClean="0">
                <a:ln>
                  <a:noFill/>
                </a:ln>
                <a:solidFill>
                  <a:srgbClr val="002569"/>
                </a:solidFill>
                <a:effectLst/>
                <a:uFillTx/>
              </a:rPr>
              <a:t>References to CEOS</a:t>
            </a:r>
            <a:endParaRPr kumimoji="0" lang="en-US"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19473128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1447800" y="304800"/>
            <a:ext cx="6534150" cy="625475"/>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ctr" defTabSz="914400"/>
            <a:r>
              <a:rPr lang="en-US" dirty="0" smtClean="0"/>
              <a:t>Mapping - CEOS Connections</a:t>
            </a:r>
            <a:endParaRPr lang="en-US" dirty="0"/>
          </a:p>
        </p:txBody>
      </p:sp>
      <p:sp>
        <p:nvSpPr>
          <p:cNvPr id="4" name="Content Placeholder 2"/>
          <p:cNvSpPr txBox="1">
            <a:spLocks/>
          </p:cNvSpPr>
          <p:nvPr/>
        </p:nvSpPr>
        <p:spPr>
          <a:xfrm>
            <a:off x="0" y="1143000"/>
            <a:ext cx="9144000" cy="5715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dirty="0" smtClean="0">
                <a:latin typeface="Arial Bold" panose="020B0704020202020204" pitchFamily="34" charset="0"/>
                <a:cs typeface="Arial Bold" panose="020B0704020202020204" pitchFamily="34" charset="0"/>
              </a:rPr>
              <a:t>Flagships</a:t>
            </a:r>
          </a:p>
          <a:p>
            <a:pPr lvl="1" defTabSz="914400"/>
            <a:r>
              <a:rPr lang="en-US" sz="2000" dirty="0" smtClean="0">
                <a:latin typeface="Arial Bold" panose="020B0704020202020204" pitchFamily="34" charset="0"/>
                <a:cs typeface="Arial Bold" panose="020B0704020202020204" pitchFamily="34" charset="0"/>
              </a:rPr>
              <a:t>GFOI – Contributor (SDCG: ESA, UKSA, JAXA +SDCG Secretariat)</a:t>
            </a:r>
          </a:p>
          <a:p>
            <a:pPr defTabSz="914400"/>
            <a:r>
              <a:rPr lang="en-US" dirty="0" smtClean="0">
                <a:latin typeface="Arial Bold" panose="020B0704020202020204" pitchFamily="34" charset="0"/>
                <a:cs typeface="Arial Bold" panose="020B0704020202020204" pitchFamily="34" charset="0"/>
              </a:rPr>
              <a:t>Initiatives</a:t>
            </a:r>
          </a:p>
          <a:p>
            <a:pPr lvl="1" defTabSz="914400"/>
            <a:r>
              <a:rPr lang="en-US" sz="2000" dirty="0" err="1" smtClean="0">
                <a:latin typeface="Arial Bold" panose="020B0704020202020204" pitchFamily="34" charset="0"/>
                <a:cs typeface="Arial Bold" panose="020B0704020202020204" pitchFamily="34" charset="0"/>
              </a:rPr>
              <a:t>AquaWatch</a:t>
            </a:r>
            <a:r>
              <a:rPr lang="en-US" sz="2000" dirty="0" smtClean="0">
                <a:latin typeface="Arial Bold" panose="020B0704020202020204" pitchFamily="34" charset="0"/>
                <a:cs typeface="Arial Bold" panose="020B0704020202020204" pitchFamily="34" charset="0"/>
              </a:rPr>
              <a:t> – Contributor (NOAA</a:t>
            </a:r>
            <a:r>
              <a:rPr lang="en-US" sz="2000" dirty="0" smtClean="0">
                <a:solidFill>
                  <a:schemeClr val="tx2">
                    <a:lumMod val="75000"/>
                  </a:schemeClr>
                </a:solidFill>
                <a:latin typeface="Arial Bold" panose="020B0704020202020204" pitchFamily="34" charset="0"/>
                <a:cs typeface="Arial Bold" panose="020B0704020202020204" pitchFamily="34" charset="0"/>
              </a:rPr>
              <a:t>, also co-Lead</a:t>
            </a:r>
            <a:r>
              <a:rPr lang="en-US" sz="2000" dirty="0" smtClean="0">
                <a:latin typeface="Arial Bold" panose="020B0704020202020204" pitchFamily="34" charset="0"/>
                <a:cs typeface="Arial Bold" panose="020B0704020202020204" pitchFamily="34" charset="0"/>
              </a:rPr>
              <a:t>)</a:t>
            </a:r>
          </a:p>
          <a:p>
            <a:pPr lvl="1" defTabSz="914400"/>
            <a:r>
              <a:rPr lang="en-US" sz="2000" dirty="0" smtClean="0">
                <a:solidFill>
                  <a:srgbClr val="A50021"/>
                </a:solidFill>
                <a:latin typeface="Arial Bold" panose="020B0704020202020204" pitchFamily="34" charset="0"/>
                <a:cs typeface="Arial Bold" panose="020B0704020202020204" pitchFamily="34" charset="0"/>
              </a:rPr>
              <a:t>Asia-Oceania GEOSS (AOGEOSS</a:t>
            </a:r>
            <a:r>
              <a:rPr lang="en-US" sz="2000" dirty="0">
                <a:solidFill>
                  <a:srgbClr val="A50021"/>
                </a:solidFill>
                <a:latin typeface="Arial Bold" panose="020B0704020202020204" pitchFamily="34" charset="0"/>
                <a:cs typeface="Arial Bold" panose="020B0704020202020204" pitchFamily="34" charset="0"/>
              </a:rPr>
              <a:t>) – </a:t>
            </a:r>
            <a:r>
              <a:rPr lang="en-US" sz="2000" dirty="0" smtClean="0">
                <a:solidFill>
                  <a:srgbClr val="A50021"/>
                </a:solidFill>
                <a:latin typeface="Arial Bold" panose="020B0704020202020204" pitchFamily="34" charset="0"/>
                <a:cs typeface="Arial Bold" panose="020B0704020202020204" pitchFamily="34" charset="0"/>
              </a:rPr>
              <a:t>Contributor</a:t>
            </a:r>
          </a:p>
          <a:p>
            <a:pPr lvl="2" defTabSz="914400"/>
            <a:r>
              <a:rPr lang="en-US" sz="1600" dirty="0" smtClean="0">
                <a:solidFill>
                  <a:srgbClr val="A50021"/>
                </a:solidFill>
                <a:latin typeface="Arial Bold" panose="020B0704020202020204" pitchFamily="34" charset="0"/>
                <a:cs typeface="Arial Bold" panose="020B0704020202020204" pitchFamily="34" charset="0"/>
              </a:rPr>
              <a:t>Agreed </a:t>
            </a:r>
            <a:r>
              <a:rPr lang="en-US" sz="1600" dirty="0" smtClean="0">
                <a:solidFill>
                  <a:srgbClr val="A50021"/>
                </a:solidFill>
                <a:latin typeface="Arial Bold" panose="020B0704020202020204" pitchFamily="34" charset="0"/>
                <a:cs typeface="Arial Bold" panose="020B0704020202020204" pitchFamily="34" charset="0"/>
              </a:rPr>
              <a:t>to </a:t>
            </a:r>
            <a:r>
              <a:rPr lang="en-US" sz="1600" dirty="0" smtClean="0">
                <a:solidFill>
                  <a:srgbClr val="A50021"/>
                </a:solidFill>
                <a:latin typeface="Arial Bold" panose="020B0704020202020204" pitchFamily="34" charset="0"/>
                <a:cs typeface="Arial Bold" panose="020B0704020202020204" pitchFamily="34" charset="0"/>
              </a:rPr>
              <a:t>remove CEOS </a:t>
            </a:r>
            <a:r>
              <a:rPr lang="en-US" sz="1600" dirty="0">
                <a:solidFill>
                  <a:srgbClr val="A50021"/>
                </a:solidFill>
                <a:latin typeface="Arial Bold" panose="020B0704020202020204" pitchFamily="34" charset="0"/>
                <a:cs typeface="Arial Bold" panose="020B0704020202020204" pitchFamily="34" charset="0"/>
              </a:rPr>
              <a:t>as </a:t>
            </a:r>
            <a:r>
              <a:rPr lang="en-US" sz="1600" dirty="0" smtClean="0">
                <a:solidFill>
                  <a:srgbClr val="A50021"/>
                </a:solidFill>
                <a:latin typeface="Arial Bold" panose="020B0704020202020204" pitchFamily="34" charset="0"/>
                <a:cs typeface="Arial Bold" panose="020B0704020202020204" pitchFamily="34" charset="0"/>
              </a:rPr>
              <a:t>Contributor</a:t>
            </a:r>
            <a:r>
              <a:rPr lang="en-US" sz="1600" dirty="0">
                <a:solidFill>
                  <a:srgbClr val="A50021"/>
                </a:solidFill>
                <a:latin typeface="Arial Bold" panose="020B0704020202020204" pitchFamily="34" charset="0"/>
                <a:cs typeface="Arial Bold" panose="020B0704020202020204" pitchFamily="34" charset="0"/>
              </a:rPr>
              <a:t>; </a:t>
            </a:r>
            <a:r>
              <a:rPr lang="en-US" sz="1600" dirty="0" smtClean="0">
                <a:solidFill>
                  <a:srgbClr val="A50021"/>
                </a:solidFill>
                <a:latin typeface="Arial Bold" panose="020B0704020202020204" pitchFamily="34" charset="0"/>
                <a:cs typeface="Arial Bold" panose="020B0704020202020204" pitchFamily="34" charset="0"/>
              </a:rPr>
              <a:t>plan </a:t>
            </a:r>
            <a:r>
              <a:rPr lang="en-US" sz="1600" dirty="0">
                <a:solidFill>
                  <a:srgbClr val="A50021"/>
                </a:solidFill>
                <a:latin typeface="Arial Bold" panose="020B0704020202020204" pitchFamily="34" charset="0"/>
                <a:cs typeface="Arial Bold" panose="020B0704020202020204" pitchFamily="34" charset="0"/>
              </a:rPr>
              <a:t>to develop our support to regional GEOSSs to Capacity Building Foundational Task</a:t>
            </a:r>
            <a:endParaRPr lang="en-US" sz="1600" dirty="0" smtClean="0">
              <a:solidFill>
                <a:srgbClr val="A50021"/>
              </a:solidFill>
              <a:latin typeface="Arial Bold" panose="020B0704020202020204" pitchFamily="34" charset="0"/>
              <a:cs typeface="Arial Bold" panose="020B0704020202020204" pitchFamily="34" charset="0"/>
            </a:endParaRPr>
          </a:p>
          <a:p>
            <a:pPr lvl="1" defTabSz="914400"/>
            <a:r>
              <a:rPr lang="en-US" sz="2000" dirty="0" smtClean="0">
                <a:latin typeface="Arial Bold" panose="020B0704020202020204" pitchFamily="34" charset="0"/>
                <a:cs typeface="Arial Bold" panose="020B0704020202020204" pitchFamily="34" charset="0"/>
              </a:rPr>
              <a:t>GEO-DARMA – Contributor (ESA</a:t>
            </a:r>
            <a:r>
              <a:rPr lang="en-US" sz="2000" dirty="0" smtClean="0">
                <a:solidFill>
                  <a:schemeClr val="tx2">
                    <a:lumMod val="75000"/>
                  </a:schemeClr>
                </a:solidFill>
                <a:latin typeface="Arial Bold" panose="020B0704020202020204" pitchFamily="34" charset="0"/>
                <a:cs typeface="Arial Bold" panose="020B0704020202020204" pitchFamily="34" charset="0"/>
              </a:rPr>
              <a:t>, also Lead</a:t>
            </a:r>
            <a:r>
              <a:rPr lang="en-US" sz="2000" dirty="0" smtClean="0">
                <a:latin typeface="Arial Bold" panose="020B0704020202020204" pitchFamily="34" charset="0"/>
                <a:cs typeface="Arial Bold" panose="020B0704020202020204" pitchFamily="34" charset="0"/>
              </a:rPr>
              <a:t>)</a:t>
            </a:r>
          </a:p>
          <a:p>
            <a:pPr lvl="1" defTabSz="914400"/>
            <a:r>
              <a:rPr lang="en-US" sz="2000" dirty="0" smtClean="0">
                <a:latin typeface="Arial Bold" panose="020B0704020202020204" pitchFamily="34" charset="0"/>
                <a:cs typeface="Arial Bold" panose="020B0704020202020204" pitchFamily="34" charset="0"/>
              </a:rPr>
              <a:t>EO4SDGs – Contributor (SDG AHT: CSIRO, ESA, USGS)</a:t>
            </a:r>
          </a:p>
          <a:p>
            <a:pPr lvl="1" defTabSz="914400"/>
            <a:r>
              <a:rPr lang="en-US" sz="2000" dirty="0" smtClean="0">
                <a:latin typeface="Arial Bold" panose="020B0704020202020204" pitchFamily="34" charset="0"/>
                <a:cs typeface="Arial Bold" panose="020B0704020202020204" pitchFamily="34" charset="0"/>
              </a:rPr>
              <a:t>GEO Carbon and GHG Initiative – Contributor* </a:t>
            </a:r>
            <a:r>
              <a:rPr lang="en-US" sz="2000" dirty="0" smtClean="0">
                <a:solidFill>
                  <a:schemeClr val="tx2">
                    <a:lumMod val="75000"/>
                  </a:schemeClr>
                </a:solidFill>
                <a:latin typeface="Arial Bold" panose="020B0704020202020204" pitchFamily="34" charset="0"/>
                <a:cs typeface="Arial Bold" panose="020B0704020202020204" pitchFamily="34" charset="0"/>
              </a:rPr>
              <a:t>(NOAA, ESA</a:t>
            </a:r>
            <a:r>
              <a:rPr lang="en-US" sz="2000" dirty="0" smtClean="0">
                <a:latin typeface="Arial Bold" panose="020B0704020202020204" pitchFamily="34" charset="0"/>
                <a:cs typeface="Arial Bold" panose="020B0704020202020204" pitchFamily="34" charset="0"/>
              </a:rPr>
              <a:t>)</a:t>
            </a:r>
          </a:p>
          <a:p>
            <a:pPr lvl="2" defTabSz="914400"/>
            <a:r>
              <a:rPr lang="en-US" sz="1600" dirty="0" smtClean="0">
                <a:latin typeface="Arial Bold" panose="020B0704020202020204" pitchFamily="34" charset="0"/>
                <a:cs typeface="Arial Bold" panose="020B0704020202020204" pitchFamily="34" charset="0"/>
              </a:rPr>
              <a:t>GEO-C Steering Committee</a:t>
            </a:r>
          </a:p>
          <a:p>
            <a:pPr lvl="1" defTabSz="914400"/>
            <a:r>
              <a:rPr lang="en-US" sz="2000" dirty="0" smtClean="0">
                <a:latin typeface="Arial Bold" panose="020B0704020202020204" pitchFamily="34" charset="0"/>
                <a:cs typeface="Arial Bold" panose="020B0704020202020204" pitchFamily="34" charset="0"/>
              </a:rPr>
              <a:t>GSNL – Contributor (DCT: DLR; </a:t>
            </a:r>
            <a:r>
              <a:rPr lang="en-US" sz="2000" dirty="0" err="1" smtClean="0">
                <a:latin typeface="Arial Bold" panose="020B0704020202020204" pitchFamily="34" charset="0"/>
                <a:cs typeface="Arial Bold" panose="020B0704020202020204" pitchFamily="34" charset="0"/>
              </a:rPr>
              <a:t>WGDisasters</a:t>
            </a:r>
            <a:r>
              <a:rPr lang="en-US" sz="2000" dirty="0" smtClean="0">
                <a:latin typeface="Arial Bold" panose="020B0704020202020204" pitchFamily="34" charset="0"/>
                <a:cs typeface="Arial Bold" panose="020B0704020202020204" pitchFamily="34" charset="0"/>
              </a:rPr>
              <a:t>)</a:t>
            </a:r>
          </a:p>
          <a:p>
            <a:pPr lvl="1" defTabSz="914400"/>
            <a:r>
              <a:rPr lang="en-US" sz="2000" dirty="0" smtClean="0">
                <a:solidFill>
                  <a:srgbClr val="002060"/>
                </a:solidFill>
                <a:latin typeface="Arial Bold" panose="020B0704020202020204" pitchFamily="34" charset="0"/>
                <a:cs typeface="Arial Bold" panose="020B0704020202020204" pitchFamily="34" charset="0"/>
              </a:rPr>
              <a:t>GEOSS-EVOLVE – Contributor (</a:t>
            </a:r>
            <a:r>
              <a:rPr lang="en-US" sz="2000" dirty="0" smtClean="0">
                <a:solidFill>
                  <a:srgbClr val="002060"/>
                </a:solidFill>
                <a:latin typeface="Arial Bold" panose="020B0704020202020204" pitchFamily="34" charset="0"/>
                <a:cs typeface="Arial Bold" panose="020B0704020202020204" pitchFamily="34" charset="0"/>
              </a:rPr>
              <a:t>WGISS)</a:t>
            </a:r>
            <a:endParaRPr lang="en-US" sz="2000" dirty="0" smtClean="0">
              <a:solidFill>
                <a:srgbClr val="002060"/>
              </a:solidFill>
              <a:latin typeface="Arial Bold" panose="020B0704020202020204" pitchFamily="34" charset="0"/>
              <a:cs typeface="Arial Bold" panose="020B0704020202020204" pitchFamily="34" charset="0"/>
            </a:endParaRPr>
          </a:p>
          <a:p>
            <a:pPr lvl="1" defTabSz="914400"/>
            <a:r>
              <a:rPr lang="en-US" sz="2000" dirty="0" smtClean="0">
                <a:latin typeface="Arial Bold" panose="020B0704020202020204" pitchFamily="34" charset="0"/>
                <a:cs typeface="Arial Bold" panose="020B0704020202020204" pitchFamily="34" charset="0"/>
              </a:rPr>
              <a:t>Blue Planet – Contributor (CSIRO, NOAA)</a:t>
            </a:r>
          </a:p>
          <a:p>
            <a:pPr lvl="2" defTabSz="914400"/>
            <a:r>
              <a:rPr lang="en-US" sz="1600" dirty="0" smtClean="0">
                <a:latin typeface="Arial Bold" panose="020B0704020202020204" pitchFamily="34" charset="0"/>
                <a:cs typeface="Arial Bold" panose="020B0704020202020204" pitchFamily="34" charset="0"/>
              </a:rPr>
              <a:t>SIT Vice Chair (CSIRO) just confirmed to Ad Hoc Steering Committee</a:t>
            </a:r>
          </a:p>
        </p:txBody>
      </p:sp>
    </p:spTree>
    <p:extLst>
      <p:ext uri="{BB962C8B-B14F-4D97-AF65-F5344CB8AC3E}">
        <p14:creationId xmlns:p14="http://schemas.microsoft.com/office/powerpoint/2010/main" val="796004715"/>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28600" y="1219200"/>
            <a:ext cx="8610600" cy="54864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dirty="0" smtClean="0">
                <a:latin typeface="Arial Bold" panose="020B0704020202020204" pitchFamily="34" charset="0"/>
                <a:cs typeface="Arial Bold" panose="020B0704020202020204" pitchFamily="34" charset="0"/>
              </a:rPr>
              <a:t>Foundational Tasks</a:t>
            </a:r>
          </a:p>
          <a:p>
            <a:pPr lvl="1" defTabSz="914400"/>
            <a:r>
              <a:rPr lang="en-US" sz="2000" dirty="0" smtClean="0">
                <a:latin typeface="Arial Bold" panose="020B0704020202020204" pitchFamily="34" charset="0"/>
                <a:cs typeface="Arial Bold" panose="020B0704020202020204" pitchFamily="34" charset="0"/>
              </a:rPr>
              <a:t>Capacity Building Coordination – Lead &amp; Contributor (NASA, USGS)</a:t>
            </a:r>
          </a:p>
          <a:p>
            <a:pPr lvl="1" defTabSz="914400"/>
            <a:r>
              <a:rPr lang="en-US" sz="2000" dirty="0" smtClean="0">
                <a:latin typeface="Arial Bold" panose="020B0704020202020204" pitchFamily="34" charset="0"/>
                <a:cs typeface="Arial Bold" panose="020B0704020202020204" pitchFamily="34" charset="0"/>
              </a:rPr>
              <a:t>Advancing GEOSS Data Sharing Principles – Contributor </a:t>
            </a:r>
            <a:r>
              <a:rPr lang="en-US" sz="2000" dirty="0" smtClean="0">
                <a:latin typeface="Arial Bold" panose="020B0704020202020204" pitchFamily="34" charset="0"/>
                <a:cs typeface="Arial Bold" panose="020B0704020202020204" pitchFamily="34" charset="0"/>
              </a:rPr>
              <a:t>(ESA/CNES)</a:t>
            </a:r>
            <a:endParaRPr lang="en-US" sz="2000" dirty="0" smtClean="0">
              <a:latin typeface="Arial Bold" panose="020B0704020202020204" pitchFamily="34" charset="0"/>
              <a:cs typeface="Arial Bold" panose="020B0704020202020204" pitchFamily="34" charset="0"/>
            </a:endParaRPr>
          </a:p>
          <a:p>
            <a:pPr lvl="1" defTabSz="914400"/>
            <a:r>
              <a:rPr lang="en-US" i="1" dirty="0" smtClean="0">
                <a:latin typeface="Arial Bold" panose="020B0704020202020204" pitchFamily="34" charset="0"/>
                <a:cs typeface="Arial Bold" panose="020B0704020202020204" pitchFamily="34" charset="0"/>
              </a:rPr>
              <a:t>GEOSS Satellite Observation Resources** - Lead &amp; Contributor </a:t>
            </a:r>
            <a:r>
              <a:rPr lang="en-US" i="1" dirty="0" smtClean="0">
                <a:latin typeface="Arial Bold" panose="020B0704020202020204" pitchFamily="34" charset="0"/>
                <a:cs typeface="Arial Bold" panose="020B0704020202020204" pitchFamily="34" charset="0"/>
              </a:rPr>
              <a:t>(</a:t>
            </a:r>
            <a:r>
              <a:rPr lang="en-US" i="1" dirty="0" smtClean="0">
                <a:solidFill>
                  <a:schemeClr val="tx2">
                    <a:lumMod val="75000"/>
                  </a:schemeClr>
                </a:solidFill>
                <a:latin typeface="Arial Bold" panose="020B0704020202020204" pitchFamily="34" charset="0"/>
                <a:cs typeface="Arial Bold" panose="020B0704020202020204" pitchFamily="34" charset="0"/>
              </a:rPr>
              <a:t>NOAA </a:t>
            </a:r>
            <a:r>
              <a:rPr lang="en-US" i="1" dirty="0" smtClean="0">
                <a:solidFill>
                  <a:schemeClr val="tx2">
                    <a:lumMod val="75000"/>
                  </a:schemeClr>
                </a:solidFill>
                <a:latin typeface="Arial Bold" panose="020B0704020202020204" pitchFamily="34" charset="0"/>
                <a:cs typeface="Arial Bold" panose="020B0704020202020204" pitchFamily="34" charset="0"/>
              </a:rPr>
              <a:t>and ESA/CNES</a:t>
            </a:r>
            <a:r>
              <a:rPr lang="en-US" i="1" dirty="0" smtClean="0">
                <a:latin typeface="Arial Bold" panose="020B0704020202020204" pitchFamily="34" charset="0"/>
                <a:cs typeface="Arial Bold" panose="020B0704020202020204" pitchFamily="34" charset="0"/>
              </a:rPr>
              <a:t>)</a:t>
            </a:r>
          </a:p>
          <a:p>
            <a:pPr defTabSz="914400"/>
            <a:r>
              <a:rPr lang="en-US" dirty="0" smtClean="0">
                <a:latin typeface="Arial Bold" panose="020B0704020202020204" pitchFamily="34" charset="0"/>
                <a:cs typeface="Arial Bold" panose="020B0704020202020204" pitchFamily="34" charset="0"/>
              </a:rPr>
              <a:t>Community Activities</a:t>
            </a:r>
          </a:p>
          <a:p>
            <a:pPr lvl="1" defTabSz="914400"/>
            <a:r>
              <a:rPr lang="en-US" sz="2000" dirty="0" smtClean="0">
                <a:solidFill>
                  <a:schemeClr val="tx2">
                    <a:lumMod val="75000"/>
                  </a:schemeClr>
                </a:solidFill>
                <a:latin typeface="Arial Bold" panose="020B0704020202020204" pitchFamily="34" charset="0"/>
                <a:cs typeface="Arial Bold" panose="020B0704020202020204" pitchFamily="34" charset="0"/>
              </a:rPr>
              <a:t>Earth </a:t>
            </a:r>
            <a:r>
              <a:rPr lang="en-US" sz="2000" dirty="0" smtClean="0">
                <a:solidFill>
                  <a:schemeClr val="tx2">
                    <a:lumMod val="75000"/>
                  </a:schemeClr>
                </a:solidFill>
                <a:latin typeface="Arial Bold" panose="020B0704020202020204" pitchFamily="34" charset="0"/>
                <a:cs typeface="Arial Bold" panose="020B0704020202020204" pitchFamily="34" charset="0"/>
              </a:rPr>
              <a:t>Observations for Disaster Risk Management – Lead &amp; Contributor </a:t>
            </a:r>
            <a:r>
              <a:rPr lang="en-US" sz="2000" dirty="0" smtClean="0">
                <a:solidFill>
                  <a:schemeClr val="tx2">
                    <a:lumMod val="75000"/>
                  </a:schemeClr>
                </a:solidFill>
                <a:latin typeface="Arial Bold" panose="020B0704020202020204" pitchFamily="34" charset="0"/>
                <a:cs typeface="Arial Bold" panose="020B0704020202020204" pitchFamily="34" charset="0"/>
              </a:rPr>
              <a:t>(ASI)</a:t>
            </a:r>
            <a:endParaRPr lang="en-US" sz="2000" dirty="0" smtClean="0">
              <a:solidFill>
                <a:schemeClr val="tx2">
                  <a:lumMod val="75000"/>
                </a:schemeClr>
              </a:solidFill>
              <a:latin typeface="Arial Bold" panose="020B0704020202020204" pitchFamily="34" charset="0"/>
              <a:cs typeface="Arial Bold" panose="020B0704020202020204" pitchFamily="34" charset="0"/>
            </a:endParaRPr>
          </a:p>
          <a:p>
            <a:pPr lvl="1" defTabSz="914400"/>
            <a:r>
              <a:rPr lang="en-US" sz="2000" dirty="0" smtClean="0">
                <a:solidFill>
                  <a:schemeClr val="tx2">
                    <a:lumMod val="75000"/>
                  </a:schemeClr>
                </a:solidFill>
                <a:latin typeface="Arial Bold" panose="020B0704020202020204" pitchFamily="34" charset="0"/>
                <a:cs typeface="Arial Bold" panose="020B0704020202020204" pitchFamily="34" charset="0"/>
              </a:rPr>
              <a:t>Global Flood Risk Monitoring – Contributor (NASA is </a:t>
            </a:r>
            <a:r>
              <a:rPr lang="en-US" sz="2000" dirty="0" smtClean="0">
                <a:solidFill>
                  <a:schemeClr val="tx2">
                    <a:lumMod val="75000"/>
                  </a:schemeClr>
                </a:solidFill>
                <a:latin typeface="Arial Bold" panose="020B0704020202020204" pitchFamily="34" charset="0"/>
                <a:cs typeface="Arial Bold" panose="020B0704020202020204" pitchFamily="34" charset="0"/>
              </a:rPr>
              <a:t>Lead)</a:t>
            </a:r>
            <a:endParaRPr lang="en-US" sz="2000" dirty="0" smtClean="0">
              <a:solidFill>
                <a:schemeClr val="tx2">
                  <a:lumMod val="75000"/>
                </a:schemeClr>
              </a:solidFill>
              <a:latin typeface="Arial Bold" panose="020B0704020202020204" pitchFamily="34" charset="0"/>
              <a:cs typeface="Arial Bold" panose="020B0704020202020204" pitchFamily="34" charset="0"/>
            </a:endParaRPr>
          </a:p>
        </p:txBody>
      </p:sp>
      <p:sp>
        <p:nvSpPr>
          <p:cNvPr id="6" name="Title 3"/>
          <p:cNvSpPr txBox="1">
            <a:spLocks/>
          </p:cNvSpPr>
          <p:nvPr/>
        </p:nvSpPr>
        <p:spPr>
          <a:xfrm>
            <a:off x="1447800" y="217722"/>
            <a:ext cx="6534150" cy="625475"/>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ctr" defTabSz="914400"/>
            <a:r>
              <a:rPr lang="en-US" dirty="0" smtClean="0"/>
              <a:t>Mapping - CEOS Connections</a:t>
            </a:r>
            <a:endParaRPr lang="en-US" dirty="0"/>
          </a:p>
        </p:txBody>
      </p:sp>
    </p:spTree>
    <p:extLst>
      <p:ext uri="{BB962C8B-B14F-4D97-AF65-F5344CB8AC3E}">
        <p14:creationId xmlns:p14="http://schemas.microsoft.com/office/powerpoint/2010/main" val="362108512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1219200"/>
            <a:ext cx="9144000" cy="54864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dirty="0" smtClean="0">
                <a:latin typeface="Arial Bold" panose="020B0704020202020204" pitchFamily="34" charset="0"/>
                <a:cs typeface="Arial Bold" panose="020B0704020202020204" pitchFamily="34" charset="0"/>
              </a:rPr>
              <a:t>Reference to CEOS but no Lead/Contributor</a:t>
            </a:r>
          </a:p>
          <a:p>
            <a:pPr lvl="1" defTabSz="914400"/>
            <a:r>
              <a:rPr lang="en-US" sz="2000" dirty="0" smtClean="0">
                <a:latin typeface="Arial Bold" panose="020B0704020202020204" pitchFamily="34" charset="0"/>
                <a:cs typeface="Arial Bold" panose="020B0704020202020204" pitchFamily="34" charset="0"/>
              </a:rPr>
              <a:t>GEOGLAM</a:t>
            </a:r>
          </a:p>
          <a:p>
            <a:pPr lvl="2" defTabSz="914400"/>
            <a:r>
              <a:rPr lang="en-US" sz="1600" dirty="0" smtClean="0">
                <a:solidFill>
                  <a:schemeClr val="accent1">
                    <a:lumMod val="75000"/>
                  </a:schemeClr>
                </a:solidFill>
                <a:latin typeface="Arial Bold" panose="020B0704020202020204" pitchFamily="34" charset="0"/>
                <a:cs typeface="Arial Bold" panose="020B0704020202020204" pitchFamily="34" charset="0"/>
              </a:rPr>
              <a:t>Will be revised to show CEOS as Contributor; significant contributions!</a:t>
            </a:r>
          </a:p>
          <a:p>
            <a:pPr lvl="1" defTabSz="914400"/>
            <a:r>
              <a:rPr lang="en-US" sz="2000" dirty="0" smtClean="0">
                <a:latin typeface="Arial Bold" panose="020B0704020202020204" pitchFamily="34" charset="0"/>
                <a:cs typeface="Arial Bold" panose="020B0704020202020204" pitchFamily="34" charset="0"/>
              </a:rPr>
              <a:t>DIAS</a:t>
            </a:r>
            <a:endParaRPr lang="en-US" sz="2000" dirty="0" smtClean="0">
              <a:latin typeface="Arial Bold" panose="020B0704020202020204" pitchFamily="34" charset="0"/>
              <a:cs typeface="Arial Bold" panose="020B0704020202020204" pitchFamily="34" charset="0"/>
            </a:endParaRPr>
          </a:p>
          <a:p>
            <a:pPr lvl="2" defTabSz="914400"/>
            <a:r>
              <a:rPr lang="en-US" sz="1600" dirty="0" smtClean="0">
                <a:solidFill>
                  <a:schemeClr val="accent1">
                    <a:lumMod val="75000"/>
                  </a:schemeClr>
                </a:solidFill>
                <a:latin typeface="Arial Bold" panose="020B0704020202020204" pitchFamily="34" charset="0"/>
                <a:cs typeface="Arial Bold" panose="020B0704020202020204" pitchFamily="34" charset="0"/>
              </a:rPr>
              <a:t>States smooth access to data will be continued via CEOS Water Portal</a:t>
            </a:r>
          </a:p>
          <a:p>
            <a:pPr lvl="1" defTabSz="914400"/>
            <a:r>
              <a:rPr lang="en-US" sz="2000" dirty="0" smtClean="0">
                <a:latin typeface="Arial Bold" panose="020B0704020202020204" pitchFamily="34" charset="0"/>
                <a:cs typeface="Arial Bold" panose="020B0704020202020204" pitchFamily="34" charset="0"/>
              </a:rPr>
              <a:t>Earth Observations for Managing Mineral Resources</a:t>
            </a:r>
          </a:p>
          <a:p>
            <a:pPr lvl="2" defTabSz="914400"/>
            <a:r>
              <a:rPr lang="en-US" sz="1600" dirty="0">
                <a:solidFill>
                  <a:schemeClr val="accent1">
                    <a:lumMod val="75000"/>
                  </a:schemeClr>
                </a:solidFill>
                <a:latin typeface="Arial Bold" panose="020B0704020202020204" pitchFamily="34" charset="0"/>
                <a:cs typeface="Arial Bold" panose="020B0704020202020204" pitchFamily="34" charset="0"/>
              </a:rPr>
              <a:t>States contacts with CEOS and space agencies for design of future high spectral resolution missions.</a:t>
            </a:r>
            <a:endParaRPr lang="en-US" sz="1600" dirty="0" smtClean="0">
              <a:solidFill>
                <a:schemeClr val="accent1">
                  <a:lumMod val="75000"/>
                </a:schemeClr>
              </a:solidFill>
              <a:latin typeface="Arial Bold" panose="020B0704020202020204" pitchFamily="34" charset="0"/>
              <a:cs typeface="Arial Bold" panose="020B0704020202020204" pitchFamily="34" charset="0"/>
            </a:endParaRPr>
          </a:p>
          <a:p>
            <a:pPr lvl="1" defTabSz="914400"/>
            <a:r>
              <a:rPr lang="en-US" sz="2000" dirty="0" smtClean="0">
                <a:latin typeface="Arial Bold" panose="020B0704020202020204" pitchFamily="34" charset="0"/>
                <a:cs typeface="Arial Bold" panose="020B0704020202020204" pitchFamily="34" charset="0"/>
              </a:rPr>
              <a:t>In-Situ Observations and Practices for the Water Cycle</a:t>
            </a:r>
          </a:p>
          <a:p>
            <a:pPr lvl="2" defTabSz="914400"/>
            <a:r>
              <a:rPr lang="en-US" sz="1600" dirty="0">
                <a:solidFill>
                  <a:schemeClr val="accent1">
                    <a:lumMod val="75000"/>
                  </a:schemeClr>
                </a:solidFill>
                <a:latin typeface="Arial Bold" panose="020B0704020202020204" pitchFamily="34" charset="0"/>
                <a:cs typeface="Arial Bold" panose="020B0704020202020204" pitchFamily="34" charset="0"/>
              </a:rPr>
              <a:t>States close linkage will be kept between new CA and satellite component through cooperation/coordination with CEOS</a:t>
            </a:r>
            <a:r>
              <a:rPr lang="en-US" sz="1600" dirty="0" smtClean="0">
                <a:solidFill>
                  <a:schemeClr val="accent1">
                    <a:lumMod val="75000"/>
                  </a:schemeClr>
                </a:solidFill>
                <a:latin typeface="Arial Bold" panose="020B0704020202020204" pitchFamily="34" charset="0"/>
                <a:cs typeface="Arial Bold" panose="020B0704020202020204" pitchFamily="34" charset="0"/>
              </a:rPr>
              <a:t>.</a:t>
            </a:r>
          </a:p>
        </p:txBody>
      </p:sp>
      <p:sp>
        <p:nvSpPr>
          <p:cNvPr id="6" name="Title 3"/>
          <p:cNvSpPr txBox="1">
            <a:spLocks/>
          </p:cNvSpPr>
          <p:nvPr/>
        </p:nvSpPr>
        <p:spPr>
          <a:xfrm>
            <a:off x="1447800" y="217722"/>
            <a:ext cx="6534150" cy="625475"/>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ctr" defTabSz="914400"/>
            <a:r>
              <a:rPr lang="en-US" dirty="0" smtClean="0"/>
              <a:t>Mapping - CEOS Connections</a:t>
            </a:r>
            <a:endParaRPr lang="en-US" dirty="0"/>
          </a:p>
        </p:txBody>
      </p:sp>
    </p:spTree>
    <p:extLst>
      <p:ext uri="{BB962C8B-B14F-4D97-AF65-F5344CB8AC3E}">
        <p14:creationId xmlns:p14="http://schemas.microsoft.com/office/powerpoint/2010/main" val="231388277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1219200"/>
            <a:ext cx="9144000" cy="54864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dirty="0" smtClean="0">
                <a:latin typeface="Arial Bold" panose="020B0704020202020204" pitchFamily="34" charset="0"/>
                <a:cs typeface="Arial Bold" panose="020B0704020202020204" pitchFamily="34" charset="0"/>
              </a:rPr>
              <a:t>Items to Note</a:t>
            </a:r>
          </a:p>
          <a:p>
            <a:pPr lvl="1" defTabSz="914400"/>
            <a:r>
              <a:rPr lang="en-US" sz="2000" dirty="0" smtClean="0">
                <a:latin typeface="Arial Bold" panose="020B0704020202020204" pitchFamily="34" charset="0"/>
                <a:cs typeface="Arial Bold" panose="020B0704020202020204" pitchFamily="34" charset="0"/>
              </a:rPr>
              <a:t>GEOGLOWS</a:t>
            </a:r>
          </a:p>
          <a:p>
            <a:pPr lvl="2" defTabSz="914400"/>
            <a:r>
              <a:rPr lang="en-US" sz="1600" dirty="0" smtClean="0">
                <a:solidFill>
                  <a:schemeClr val="accent4">
                    <a:lumMod val="75000"/>
                    <a:lumOff val="25000"/>
                  </a:schemeClr>
                </a:solidFill>
                <a:latin typeface="Arial Bold" panose="020B0704020202020204" pitchFamily="34" charset="0"/>
                <a:cs typeface="Arial Bold" panose="020B0704020202020204" pitchFamily="34" charset="0"/>
              </a:rPr>
              <a:t>No reference to CEOS</a:t>
            </a:r>
          </a:p>
          <a:p>
            <a:pPr lvl="2" defTabSz="914400"/>
            <a:r>
              <a:rPr lang="en-US" sz="1600" dirty="0" smtClean="0">
                <a:solidFill>
                  <a:schemeClr val="accent4">
                    <a:lumMod val="75000"/>
                    <a:lumOff val="25000"/>
                  </a:schemeClr>
                </a:solidFill>
                <a:latin typeface="Arial Bold" panose="020B0704020202020204" pitchFamily="34" charset="0"/>
                <a:cs typeface="Arial Bold" panose="020B0704020202020204" pitchFamily="34" charset="0"/>
              </a:rPr>
              <a:t>Intent was for GEOGLOWS to coordinate all GEO Water activities and CEOS contributes to </a:t>
            </a:r>
            <a:r>
              <a:rPr lang="en-US" sz="1600" dirty="0" err="1" smtClean="0">
                <a:solidFill>
                  <a:schemeClr val="accent4">
                    <a:lumMod val="75000"/>
                    <a:lumOff val="25000"/>
                  </a:schemeClr>
                </a:solidFill>
                <a:latin typeface="Arial Bold" panose="020B0704020202020204" pitchFamily="34" charset="0"/>
                <a:cs typeface="Arial Bold" panose="020B0704020202020204" pitchFamily="34" charset="0"/>
              </a:rPr>
              <a:t>AquaWatch</a:t>
            </a:r>
            <a:r>
              <a:rPr lang="en-US" sz="1600" dirty="0" smtClean="0">
                <a:solidFill>
                  <a:schemeClr val="accent4">
                    <a:lumMod val="75000"/>
                    <a:lumOff val="25000"/>
                  </a:schemeClr>
                </a:solidFill>
                <a:latin typeface="Arial Bold" panose="020B0704020202020204" pitchFamily="34" charset="0"/>
                <a:cs typeface="Arial Bold" panose="020B0704020202020204" pitchFamily="34" charset="0"/>
              </a:rPr>
              <a:t> and Blue Planet</a:t>
            </a:r>
            <a:endParaRPr lang="en-US" sz="1600" dirty="0">
              <a:solidFill>
                <a:schemeClr val="accent4">
                  <a:lumMod val="75000"/>
                  <a:lumOff val="25000"/>
                </a:schemeClr>
              </a:solidFill>
              <a:latin typeface="Arial Bold" panose="020B0704020202020204" pitchFamily="34" charset="0"/>
              <a:cs typeface="Arial Bold" panose="020B0704020202020204" pitchFamily="34" charset="0"/>
            </a:endParaRPr>
          </a:p>
          <a:p>
            <a:pPr lvl="2" defTabSz="914400"/>
            <a:r>
              <a:rPr lang="en-US" sz="1600" dirty="0" smtClean="0">
                <a:solidFill>
                  <a:schemeClr val="accent4">
                    <a:lumMod val="75000"/>
                    <a:lumOff val="25000"/>
                  </a:schemeClr>
                </a:solidFill>
                <a:latin typeface="Arial Bold" panose="020B0704020202020204" pitchFamily="34" charset="0"/>
                <a:cs typeface="Arial Bold" panose="020B0704020202020204" pitchFamily="34" charset="0"/>
              </a:rPr>
              <a:t>CEOS Freshwater from Space Workshop – May 2018</a:t>
            </a:r>
            <a:endParaRPr lang="en-US" sz="2000" dirty="0" smtClean="0">
              <a:solidFill>
                <a:schemeClr val="accent4">
                  <a:lumMod val="75000"/>
                  <a:lumOff val="25000"/>
                </a:schemeClr>
              </a:solidFill>
              <a:latin typeface="Arial Bold" panose="020B0704020202020204" pitchFamily="34" charset="0"/>
              <a:cs typeface="Arial Bold" panose="020B0704020202020204" pitchFamily="34" charset="0"/>
            </a:endParaRPr>
          </a:p>
          <a:p>
            <a:pPr lvl="1" defTabSz="914400"/>
            <a:r>
              <a:rPr lang="en-US" sz="2000" dirty="0" smtClean="0">
                <a:latin typeface="Arial Bold" panose="020B0704020202020204" pitchFamily="34" charset="0"/>
                <a:cs typeface="Arial Bold" panose="020B0704020202020204" pitchFamily="34" charset="0"/>
              </a:rPr>
              <a:t>Space and Security</a:t>
            </a:r>
          </a:p>
          <a:p>
            <a:pPr lvl="2" defTabSz="914400"/>
            <a:r>
              <a:rPr lang="en-US" sz="1600" dirty="0" smtClean="0">
                <a:solidFill>
                  <a:schemeClr val="accent4">
                    <a:lumMod val="75000"/>
                    <a:lumOff val="25000"/>
                  </a:schemeClr>
                </a:solidFill>
                <a:latin typeface="Arial Bold" panose="020B0704020202020204" pitchFamily="34" charset="0"/>
                <a:cs typeface="Arial Bold" panose="020B0704020202020204" pitchFamily="34" charset="0"/>
              </a:rPr>
              <a:t>Request from </a:t>
            </a:r>
            <a:r>
              <a:rPr lang="en-US" sz="1600" dirty="0" err="1" smtClean="0">
                <a:solidFill>
                  <a:schemeClr val="accent4">
                    <a:lumMod val="75000"/>
                    <a:lumOff val="25000"/>
                  </a:schemeClr>
                </a:solidFill>
                <a:latin typeface="Arial Bold" panose="020B0704020202020204" pitchFamily="34" charset="0"/>
                <a:cs typeface="Arial Bold" panose="020B0704020202020204" pitchFamily="34" charset="0"/>
              </a:rPr>
              <a:t>SatCen</a:t>
            </a:r>
            <a:r>
              <a:rPr lang="en-US" sz="1600" dirty="0" smtClean="0">
                <a:solidFill>
                  <a:schemeClr val="accent4">
                    <a:lumMod val="75000"/>
                    <a:lumOff val="25000"/>
                  </a:schemeClr>
                </a:solidFill>
                <a:latin typeface="Arial Bold" panose="020B0704020202020204" pitchFamily="34" charset="0"/>
                <a:cs typeface="Arial Bold" panose="020B0704020202020204" pitchFamily="34" charset="0"/>
              </a:rPr>
              <a:t> to gauge CEOS interest in Contributor</a:t>
            </a:r>
            <a:endParaRPr lang="en-US" sz="2000" dirty="0" smtClean="0">
              <a:solidFill>
                <a:schemeClr val="accent4">
                  <a:lumMod val="75000"/>
                  <a:lumOff val="25000"/>
                </a:schemeClr>
              </a:solidFill>
              <a:latin typeface="Arial Bold" panose="020B0704020202020204" pitchFamily="34" charset="0"/>
              <a:cs typeface="Arial Bold" panose="020B0704020202020204" pitchFamily="34" charset="0"/>
            </a:endParaRPr>
          </a:p>
          <a:p>
            <a:pPr lvl="1" defTabSz="914400"/>
            <a:r>
              <a:rPr lang="en-US" sz="2000" dirty="0" smtClean="0">
                <a:latin typeface="Arial Bold" panose="020B0704020202020204" pitchFamily="34" charset="0"/>
                <a:cs typeface="Arial Bold" panose="020B0704020202020204" pitchFamily="34" charset="0"/>
              </a:rPr>
              <a:t>Access to Climate Data in GEOSS</a:t>
            </a:r>
          </a:p>
          <a:p>
            <a:pPr lvl="2" defTabSz="914400"/>
            <a:r>
              <a:rPr lang="en-US" sz="1600" dirty="0" smtClean="0">
                <a:solidFill>
                  <a:schemeClr val="accent4">
                    <a:lumMod val="75000"/>
                    <a:lumOff val="25000"/>
                  </a:schemeClr>
                </a:solidFill>
                <a:latin typeface="Arial Bold" panose="020B0704020202020204" pitchFamily="34" charset="0"/>
                <a:cs typeface="Arial Bold" panose="020B0704020202020204" pitchFamily="34" charset="0"/>
              </a:rPr>
              <a:t>How does this relate to Paris Agreement and Space Climate Observatory Proposal?</a:t>
            </a:r>
          </a:p>
          <a:p>
            <a:pPr lvl="2" defTabSz="914400"/>
            <a:r>
              <a:rPr lang="en-US" sz="1600" dirty="0" smtClean="0">
                <a:solidFill>
                  <a:schemeClr val="accent4">
                    <a:lumMod val="75000"/>
                    <a:lumOff val="25000"/>
                  </a:schemeClr>
                </a:solidFill>
                <a:latin typeface="Arial Bold" panose="020B0704020202020204" pitchFamily="34" charset="0"/>
                <a:cs typeface="Arial Bold" panose="020B0704020202020204" pitchFamily="34" charset="0"/>
              </a:rPr>
              <a:t>Understand that NOAA Lead has retired</a:t>
            </a:r>
            <a:endParaRPr lang="en-US" sz="2000" dirty="0" smtClean="0">
              <a:solidFill>
                <a:schemeClr val="accent4">
                  <a:lumMod val="75000"/>
                  <a:lumOff val="25000"/>
                </a:schemeClr>
              </a:solidFill>
              <a:latin typeface="Arial Bold" panose="020B0704020202020204" pitchFamily="34" charset="0"/>
              <a:cs typeface="Arial Bold" panose="020B0704020202020204" pitchFamily="34" charset="0"/>
            </a:endParaRPr>
          </a:p>
          <a:p>
            <a:pPr lvl="1" defTabSz="914400"/>
            <a:r>
              <a:rPr lang="en-US" sz="2000" dirty="0" smtClean="0">
                <a:latin typeface="Arial Bold" panose="020B0704020202020204" pitchFamily="34" charset="0"/>
                <a:cs typeface="Arial Bold" panose="020B0704020202020204" pitchFamily="34" charset="0"/>
              </a:rPr>
              <a:t>New Initiatives – Discuss here?</a:t>
            </a:r>
            <a:endParaRPr lang="en-US" sz="2000" dirty="0">
              <a:latin typeface="Arial Bold" panose="020B0704020202020204" pitchFamily="34" charset="0"/>
              <a:cs typeface="Arial Bold" panose="020B0704020202020204" pitchFamily="34" charset="0"/>
            </a:endParaRPr>
          </a:p>
          <a:p>
            <a:pPr lvl="2" defTabSz="914400"/>
            <a:r>
              <a:rPr lang="en-US" sz="1600" dirty="0" smtClean="0">
                <a:solidFill>
                  <a:schemeClr val="accent4">
                    <a:lumMod val="75000"/>
                    <a:lumOff val="25000"/>
                  </a:schemeClr>
                </a:solidFill>
                <a:latin typeface="Arial Bold" panose="020B0704020202020204" pitchFamily="34" charset="0"/>
                <a:cs typeface="Arial Bold" panose="020B0704020202020204" pitchFamily="34" charset="0"/>
              </a:rPr>
              <a:t>Land Degradation Neutrality</a:t>
            </a:r>
          </a:p>
          <a:p>
            <a:pPr lvl="2" defTabSz="914400"/>
            <a:r>
              <a:rPr lang="en-US" sz="1600" dirty="0" smtClean="0">
                <a:solidFill>
                  <a:schemeClr val="accent4">
                    <a:lumMod val="75000"/>
                    <a:lumOff val="25000"/>
                  </a:schemeClr>
                </a:solidFill>
                <a:latin typeface="Arial Bold" panose="020B0704020202020204" pitchFamily="34" charset="0"/>
                <a:cs typeface="Arial Bold" panose="020B0704020202020204" pitchFamily="34" charset="0"/>
              </a:rPr>
              <a:t>SAON</a:t>
            </a:r>
          </a:p>
          <a:p>
            <a:pPr lvl="2" defTabSz="914400"/>
            <a:r>
              <a:rPr lang="en-US" sz="1600" dirty="0" smtClean="0">
                <a:solidFill>
                  <a:schemeClr val="accent4">
                    <a:lumMod val="75000"/>
                    <a:lumOff val="25000"/>
                  </a:schemeClr>
                </a:solidFill>
                <a:latin typeface="Arial Bold" panose="020B0704020202020204" pitchFamily="34" charset="0"/>
                <a:cs typeface="Arial Bold" panose="020B0704020202020204" pitchFamily="34" charset="0"/>
              </a:rPr>
              <a:t>UNOOSA – Climate, Disasters, SDGs</a:t>
            </a:r>
          </a:p>
          <a:p>
            <a:pPr lvl="2" defTabSz="914400"/>
            <a:endParaRPr lang="en-US" sz="2000" dirty="0">
              <a:latin typeface="Arial Bold" panose="020B0704020202020204" pitchFamily="34" charset="0"/>
              <a:cs typeface="Arial Bold" panose="020B0704020202020204" pitchFamily="34" charset="0"/>
            </a:endParaRPr>
          </a:p>
        </p:txBody>
      </p:sp>
      <p:sp>
        <p:nvSpPr>
          <p:cNvPr id="5" name="Title 3"/>
          <p:cNvSpPr txBox="1">
            <a:spLocks/>
          </p:cNvSpPr>
          <p:nvPr/>
        </p:nvSpPr>
        <p:spPr>
          <a:xfrm>
            <a:off x="1447800" y="217722"/>
            <a:ext cx="6534150" cy="625475"/>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ctr" defTabSz="914400"/>
            <a:r>
              <a:rPr lang="en-US" dirty="0" smtClean="0"/>
              <a:t>Mapping - CEOS Connections</a:t>
            </a:r>
            <a:endParaRPr lang="en-US" dirty="0"/>
          </a:p>
        </p:txBody>
      </p:sp>
    </p:spTree>
    <p:extLst>
      <p:ext uri="{BB962C8B-B14F-4D97-AF65-F5344CB8AC3E}">
        <p14:creationId xmlns:p14="http://schemas.microsoft.com/office/powerpoint/2010/main" val="3470646561"/>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p:cNvSpPr>
            <a:spLocks noGrp="1"/>
          </p:cNvSpPr>
          <p:nvPr>
            <p:ph sz="quarter" idx="10"/>
          </p:nvPr>
        </p:nvSpPr>
        <p:spPr>
          <a:xfrm>
            <a:off x="152400" y="1295400"/>
            <a:ext cx="8915400" cy="5334000"/>
          </a:xfrm>
        </p:spPr>
        <p:txBody>
          <a:bodyPr/>
          <a:lstStyle/>
          <a:p>
            <a:r>
              <a:rPr lang="en-US" sz="1800" dirty="0" smtClean="0"/>
              <a:t>GEO Secretariat Principle for recognition:  organizational </a:t>
            </a:r>
            <a:r>
              <a:rPr lang="en-US" sz="1800" dirty="0"/>
              <a:t>and Member/PO affiliation should be determined by which organization makes the contribution which means, in the case of in-kind contributions, which organization pays salary, travel, data costs, etc. As a result, for most POs, the individuals marked as affiliated to the PO are generally staff of the PO or acting as official representatives of the PO, while those who are  involved with the PO but are paid by their home organization are counted as a contribution by their home organization (and Member country</a:t>
            </a:r>
            <a:r>
              <a:rPr lang="en-US" sz="1800" dirty="0" smtClean="0"/>
              <a:t>).</a:t>
            </a:r>
          </a:p>
          <a:p>
            <a:r>
              <a:rPr lang="en-US" sz="1800" dirty="0"/>
              <a:t>With this </a:t>
            </a:r>
            <a:r>
              <a:rPr lang="en-US" sz="1800" dirty="0" smtClean="0"/>
              <a:t>principle</a:t>
            </a:r>
            <a:r>
              <a:rPr lang="en-US" sz="1800" dirty="0"/>
              <a:t>, CEOS is only contributing to three activities.  </a:t>
            </a:r>
            <a:endParaRPr lang="en-US" sz="1800" dirty="0" smtClean="0"/>
          </a:p>
          <a:p>
            <a:endParaRPr lang="en-US" sz="1800" dirty="0"/>
          </a:p>
          <a:p>
            <a:endParaRPr lang="en-US" sz="1800" dirty="0" smtClean="0"/>
          </a:p>
          <a:p>
            <a:endParaRPr lang="en-US" dirty="0" smtClean="0"/>
          </a:p>
          <a:p>
            <a:endParaRPr lang="en-US" dirty="0"/>
          </a:p>
          <a:p>
            <a:r>
              <a:rPr lang="en-US" sz="1800" dirty="0" smtClean="0"/>
              <a:t>For </a:t>
            </a:r>
            <a:r>
              <a:rPr lang="en-US" sz="1800" dirty="0"/>
              <a:t>individuals, </a:t>
            </a:r>
            <a:r>
              <a:rPr lang="en-US" sz="1800" dirty="0" smtClean="0"/>
              <a:t>GEO Secretariat has </a:t>
            </a:r>
            <a:r>
              <a:rPr lang="en-US" sz="1800" dirty="0"/>
              <a:t>started to capture these dual affiliations, counting the home organization (the one paying the salary) as the primary affiliation and the other as a secondary affiliation</a:t>
            </a:r>
            <a:r>
              <a:rPr lang="en-US" sz="1800" dirty="0" smtClean="0"/>
              <a:t>. </a:t>
            </a:r>
            <a:r>
              <a:rPr lang="en-US" sz="1800" b="1" dirty="0"/>
              <a:t>What is SIT consensus</a:t>
            </a:r>
            <a:r>
              <a:rPr lang="en-US" sz="1800" dirty="0"/>
              <a:t>?   </a:t>
            </a:r>
            <a:r>
              <a:rPr lang="en-US" sz="1800" dirty="0" smtClean="0"/>
              <a:t>     31 </a:t>
            </a:r>
            <a:r>
              <a:rPr lang="en-US" sz="1800" dirty="0"/>
              <a:t>May due date</a:t>
            </a:r>
            <a:r>
              <a:rPr lang="en-US" sz="1800" dirty="0" smtClean="0"/>
              <a:t>.</a:t>
            </a:r>
            <a:endParaRPr lang="en-US" sz="1800" dirty="0"/>
          </a:p>
        </p:txBody>
      </p:sp>
      <p:sp>
        <p:nvSpPr>
          <p:cNvPr id="4" name="Content Placeholder 3"/>
          <p:cNvSpPr>
            <a:spLocks noGrp="1"/>
          </p:cNvSpPr>
          <p:nvPr>
            <p:ph sz="quarter" idx="11"/>
          </p:nvPr>
        </p:nvSpPr>
        <p:spPr>
          <a:xfrm>
            <a:off x="1981200" y="152400"/>
            <a:ext cx="5562600" cy="838200"/>
          </a:xfrm>
        </p:spPr>
        <p:txBody>
          <a:bodyPr/>
          <a:lstStyle/>
          <a:p>
            <a:r>
              <a:rPr lang="en-US" dirty="0" smtClean="0"/>
              <a:t>Challenges with CEOS Recognition in GEO Work </a:t>
            </a:r>
            <a:r>
              <a:rPr lang="en-US" dirty="0" err="1" smtClean="0"/>
              <a:t>Programme</a:t>
            </a:r>
            <a:endParaRPr lang="en-US" dirty="0"/>
          </a:p>
        </p:txBody>
      </p:sp>
      <p:pic>
        <p:nvPicPr>
          <p:cNvPr id="5" name="Picture 4"/>
          <p:cNvPicPr>
            <a:picLocks noChangeAspect="1"/>
          </p:cNvPicPr>
          <p:nvPr/>
        </p:nvPicPr>
        <p:blipFill rotWithShape="1">
          <a:blip r:embed="rId2"/>
          <a:srcRect l="7500" t="22739" r="9167" b="42666"/>
          <a:stretch/>
        </p:blipFill>
        <p:spPr>
          <a:xfrm>
            <a:off x="762000" y="3886200"/>
            <a:ext cx="7467600" cy="1408981"/>
          </a:xfrm>
          <a:prstGeom prst="rect">
            <a:avLst/>
          </a:prstGeom>
        </p:spPr>
      </p:pic>
    </p:spTree>
    <p:extLst>
      <p:ext uri="{BB962C8B-B14F-4D97-AF65-F5344CB8AC3E}">
        <p14:creationId xmlns:p14="http://schemas.microsoft.com/office/powerpoint/2010/main" val="99705549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p:cNvSpPr>
            <a:spLocks noGrp="1"/>
          </p:cNvSpPr>
          <p:nvPr>
            <p:ph sz="quarter" idx="10"/>
          </p:nvPr>
        </p:nvSpPr>
        <p:spPr>
          <a:xfrm>
            <a:off x="152400" y="1219200"/>
            <a:ext cx="8763000" cy="5410200"/>
          </a:xfrm>
        </p:spPr>
        <p:txBody>
          <a:bodyPr/>
          <a:lstStyle/>
          <a:p>
            <a:r>
              <a:rPr lang="en-AU" dirty="0" smtClean="0">
                <a:solidFill>
                  <a:schemeClr val="tx2">
                    <a:lumMod val="75000"/>
                  </a:schemeClr>
                </a:solidFill>
              </a:rPr>
              <a:t>At the 8</a:t>
            </a:r>
            <a:r>
              <a:rPr lang="en-AU" baseline="30000" dirty="0" smtClean="0">
                <a:solidFill>
                  <a:schemeClr val="tx2">
                    <a:lumMod val="75000"/>
                  </a:schemeClr>
                </a:solidFill>
              </a:rPr>
              <a:t>th</a:t>
            </a:r>
            <a:r>
              <a:rPr lang="en-AU" dirty="0" smtClean="0">
                <a:solidFill>
                  <a:schemeClr val="tx2">
                    <a:lumMod val="75000"/>
                  </a:schemeClr>
                </a:solidFill>
              </a:rPr>
              <a:t> Programme Board Meeting, 31 Jan – 1 Feb, agreed </a:t>
            </a:r>
            <a:r>
              <a:rPr lang="en-AU" dirty="0">
                <a:solidFill>
                  <a:schemeClr val="tx2">
                    <a:lumMod val="75000"/>
                  </a:schemeClr>
                </a:solidFill>
              </a:rPr>
              <a:t>that the Land Degradation </a:t>
            </a:r>
            <a:r>
              <a:rPr lang="en-AU" dirty="0" smtClean="0">
                <a:solidFill>
                  <a:schemeClr val="tx2">
                    <a:lumMod val="75000"/>
                  </a:schemeClr>
                </a:solidFill>
              </a:rPr>
              <a:t>Neutrality (LDN) </a:t>
            </a:r>
            <a:r>
              <a:rPr lang="en-AU" dirty="0">
                <a:solidFill>
                  <a:schemeClr val="tx2">
                    <a:lumMod val="75000"/>
                  </a:schemeClr>
                </a:solidFill>
              </a:rPr>
              <a:t>Initiative </a:t>
            </a:r>
            <a:r>
              <a:rPr lang="en-AU" dirty="0" smtClean="0">
                <a:solidFill>
                  <a:schemeClr val="tx2">
                    <a:lumMod val="75000"/>
                  </a:schemeClr>
                </a:solidFill>
              </a:rPr>
              <a:t>accepted </a:t>
            </a:r>
            <a:r>
              <a:rPr lang="en-AU" dirty="0">
                <a:solidFill>
                  <a:schemeClr val="tx2">
                    <a:lumMod val="75000"/>
                  </a:schemeClr>
                </a:solidFill>
              </a:rPr>
              <a:t>as a </a:t>
            </a:r>
            <a:r>
              <a:rPr lang="en-AU" b="1" dirty="0">
                <a:solidFill>
                  <a:schemeClr val="tx2">
                    <a:lumMod val="75000"/>
                  </a:schemeClr>
                </a:solidFill>
              </a:rPr>
              <a:t>Community Activity</a:t>
            </a:r>
            <a:r>
              <a:rPr lang="en-AU" dirty="0">
                <a:solidFill>
                  <a:schemeClr val="tx2">
                    <a:lumMod val="75000"/>
                  </a:schemeClr>
                </a:solidFill>
              </a:rPr>
              <a:t> for the latest update to the GEO Work Programme (only requires GEO Secretariat approval) with the expectation that UNCCD will work with interested and invited participants to further develop the </a:t>
            </a:r>
            <a:r>
              <a:rPr lang="en-AU" b="1" dirty="0">
                <a:solidFill>
                  <a:schemeClr val="tx2">
                    <a:lumMod val="75000"/>
                  </a:schemeClr>
                </a:solidFill>
              </a:rPr>
              <a:t>proposal to become a GEO Initiative, which will be made at </a:t>
            </a:r>
            <a:r>
              <a:rPr lang="en-AU" b="1" dirty="0" smtClean="0">
                <a:solidFill>
                  <a:schemeClr val="tx2">
                    <a:lumMod val="75000"/>
                  </a:schemeClr>
                </a:solidFill>
              </a:rPr>
              <a:t>GEO-XV </a:t>
            </a:r>
            <a:r>
              <a:rPr lang="en-AU" b="1" dirty="0">
                <a:solidFill>
                  <a:schemeClr val="tx2">
                    <a:lumMod val="75000"/>
                  </a:schemeClr>
                </a:solidFill>
              </a:rPr>
              <a:t>Plenary. </a:t>
            </a:r>
            <a:r>
              <a:rPr lang="en-AU" dirty="0">
                <a:solidFill>
                  <a:schemeClr val="tx2">
                    <a:lumMod val="75000"/>
                  </a:schemeClr>
                </a:solidFill>
              </a:rPr>
              <a:t> </a:t>
            </a:r>
            <a:endParaRPr lang="en-AU" dirty="0" smtClean="0">
              <a:solidFill>
                <a:schemeClr val="tx2">
                  <a:lumMod val="75000"/>
                </a:schemeClr>
              </a:solidFill>
            </a:endParaRPr>
          </a:p>
          <a:p>
            <a:r>
              <a:rPr lang="en-US" dirty="0" smtClean="0">
                <a:solidFill>
                  <a:schemeClr val="tx2">
                    <a:lumMod val="75000"/>
                  </a:schemeClr>
                </a:solidFill>
              </a:rPr>
              <a:t>More </a:t>
            </a:r>
            <a:r>
              <a:rPr lang="en-US" dirty="0">
                <a:solidFill>
                  <a:schemeClr val="tx2">
                    <a:lumMod val="75000"/>
                  </a:schemeClr>
                </a:solidFill>
              </a:rPr>
              <a:t>than data access: UNCCD relying on convening power of GEO and demonstration of end-to-end activities</a:t>
            </a:r>
            <a:r>
              <a:rPr lang="en-US" dirty="0" smtClean="0">
                <a:solidFill>
                  <a:schemeClr val="tx2">
                    <a:lumMod val="75000"/>
                  </a:schemeClr>
                </a:solidFill>
              </a:rPr>
              <a:t>.</a:t>
            </a:r>
          </a:p>
          <a:p>
            <a:r>
              <a:rPr lang="en-AU" dirty="0">
                <a:solidFill>
                  <a:schemeClr val="tx2">
                    <a:lumMod val="75000"/>
                  </a:schemeClr>
                </a:solidFill>
              </a:rPr>
              <a:t>At PB, CEOS ensured that the language that is in the updated proposal was softened to ensure CEOS resources were not been prematurely committed</a:t>
            </a:r>
            <a:r>
              <a:rPr lang="en-AU" dirty="0" smtClean="0">
                <a:solidFill>
                  <a:schemeClr val="tx2">
                    <a:lumMod val="75000"/>
                  </a:schemeClr>
                </a:solidFill>
              </a:rPr>
              <a:t>.</a:t>
            </a:r>
          </a:p>
          <a:p>
            <a:r>
              <a:rPr lang="en-AU" dirty="0" smtClean="0">
                <a:solidFill>
                  <a:schemeClr val="tx2">
                    <a:lumMod val="75000"/>
                  </a:schemeClr>
                </a:solidFill>
              </a:rPr>
              <a:t>But…15 Feb, email from GEO asking for explicit commitment to support by 2 Mar by providing description of intended contributions in expertise, time, etc. or simple expression of support</a:t>
            </a:r>
          </a:p>
          <a:p>
            <a:pPr lvl="1"/>
            <a:r>
              <a:rPr lang="en-AU" dirty="0" smtClean="0">
                <a:solidFill>
                  <a:schemeClr val="tx2">
                    <a:lumMod val="75000"/>
                  </a:schemeClr>
                </a:solidFill>
              </a:rPr>
              <a:t>ESA, SANSA, NASA (via USGEO), CSIRO, DLR, JAXA responded positively</a:t>
            </a:r>
          </a:p>
        </p:txBody>
      </p:sp>
      <p:sp>
        <p:nvSpPr>
          <p:cNvPr id="4" name="Content Placeholder 3"/>
          <p:cNvSpPr>
            <a:spLocks noGrp="1"/>
          </p:cNvSpPr>
          <p:nvPr>
            <p:ph sz="quarter" idx="11"/>
          </p:nvPr>
        </p:nvSpPr>
        <p:spPr>
          <a:xfrm>
            <a:off x="2057400" y="76200"/>
            <a:ext cx="5486400" cy="914400"/>
          </a:xfrm>
        </p:spPr>
        <p:txBody>
          <a:bodyPr/>
          <a:lstStyle/>
          <a:p>
            <a:r>
              <a:rPr lang="en-US" b="1" dirty="0" smtClean="0"/>
              <a:t>Land Degradation Neutrality Initiative Proposal</a:t>
            </a:r>
            <a:endParaRPr lang="en-US" b="1" dirty="0"/>
          </a:p>
        </p:txBody>
      </p:sp>
    </p:spTree>
    <p:extLst>
      <p:ext uri="{BB962C8B-B14F-4D97-AF65-F5344CB8AC3E}">
        <p14:creationId xmlns:p14="http://schemas.microsoft.com/office/powerpoint/2010/main" val="1149114025"/>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9025</TotalTime>
  <Words>934</Words>
  <Application>Microsoft Office PowerPoint</Application>
  <PresentationFormat>On-screen Show (4:3)</PresentationFormat>
  <Paragraphs>102</Paragraphs>
  <Slides>11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Arial Bold</vt:lpstr>
      <vt:lpstr>Avenir Roman</vt:lpstr>
      <vt:lpstr>Calibri</vt:lpstr>
      <vt:lpstr>Courier New</vt:lpstr>
      <vt:lpstr>Droid Serif</vt:lpstr>
      <vt:lpstr>Helvetica</vt:lpstr>
      <vt:lpstr>Proxima Nova Regular</vt:lpstr>
      <vt:lpstr>Wingdings</vt:lpstr>
      <vt:lpstr>Default</vt:lpstr>
      <vt:lpstr>CEOS Priorities and the 2017-2019 GEO Work Programme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151</cp:revision>
  <dcterms:modified xsi:type="dcterms:W3CDTF">2018-04-24T07:00:30Z</dcterms:modified>
</cp:coreProperties>
</file>