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60" r:id="rId3"/>
    <p:sldId id="273" r:id="rId4"/>
    <p:sldId id="261" r:id="rId5"/>
    <p:sldId id="272" r:id="rId6"/>
    <p:sldId id="294" r:id="rId7"/>
    <p:sldId id="301" r:id="rId8"/>
    <p:sldId id="302" r:id="rId9"/>
    <p:sldId id="297" r:id="rId10"/>
    <p:sldId id="296" r:id="rId11"/>
    <p:sldId id="295" r:id="rId12"/>
    <p:sldId id="293" r:id="rId13"/>
    <p:sldId id="298" r:id="rId14"/>
    <p:sldId id="304" r:id="rId15"/>
    <p:sldId id="305" r:id="rId16"/>
    <p:sldId id="303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9"/>
    <p:restoredTop sz="49894" autoAdjust="0"/>
  </p:normalViewPr>
  <p:slideViewPr>
    <p:cSldViewPr>
      <p:cViewPr varScale="1">
        <p:scale>
          <a:sx n="42" d="100"/>
          <a:sy n="42" d="100"/>
        </p:scale>
        <p:origin x="22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ven%20Hosford\Documents\CEOS\Workplan\180423-WP23April\CEOS%20Deliverables%2017Apr2018-openDelson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ven%20Hosford\Documents\CEOS\Workplan\180423-WP23April\CEOS%20Deliverables%2017Apr2018-openDelson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Number of deliverables by anticipated length (yrs)</a:t>
            </a:r>
            <a:endParaRPr lang="en-GB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'CEOS Deliverables 17Apr2018-ope'!$O$3:$O$9</c:f>
              <c:strCache>
                <c:ptCount val="7"/>
                <c:pt idx="0">
                  <c:v>0/1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'CEOS Deliverables 17Apr2018-ope'!$Q$3:$Q$9</c:f>
              <c:numCache>
                <c:formatCode>General</c:formatCode>
                <c:ptCount val="7"/>
                <c:pt idx="0">
                  <c:v>40</c:v>
                </c:pt>
                <c:pt idx="1">
                  <c:v>23</c:v>
                </c:pt>
                <c:pt idx="2">
                  <c:v>8</c:v>
                </c:pt>
                <c:pt idx="3">
                  <c:v>11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8-4106-8660-F625865D4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028432"/>
        <c:axId val="546033024"/>
      </c:barChart>
      <c:catAx>
        <c:axId val="54602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33024"/>
        <c:crosses val="autoZero"/>
        <c:auto val="1"/>
        <c:lblAlgn val="ctr"/>
        <c:lblOffset val="100"/>
        <c:noMultiLvlLbl val="0"/>
      </c:catAx>
      <c:valAx>
        <c:axId val="54603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2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Number of deliverables by due year</a:t>
            </a:r>
            <a:endParaRPr lang="en-GB" sz="1100">
              <a:effectLst/>
            </a:endParaRPr>
          </a:p>
        </c:rich>
      </c:tx>
      <c:layout>
        <c:manualLayout>
          <c:xMode val="edge"/>
          <c:yMode val="edge"/>
          <c:x val="0.1474860017497812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WP 2017-2019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'CEOS Deliverables 17Apr2018 (2'!$O$14:$O$19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'CEOS Deliverables 17Apr2018 (2'!$P$2:$P$7</c:f>
              <c:numCache>
                <c:formatCode>General</c:formatCode>
                <c:ptCount val="6"/>
                <c:pt idx="0">
                  <c:v>0</c:v>
                </c:pt>
                <c:pt idx="1">
                  <c:v>55</c:v>
                </c:pt>
                <c:pt idx="2">
                  <c:v>24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B-4FC4-ADBC-A8B44836E292}"/>
            </c:ext>
          </c:extLst>
        </c:ser>
        <c:ser>
          <c:idx val="1"/>
          <c:order val="1"/>
          <c:tx>
            <c:v>WP 2018-2020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'CEOS Deliverables 17Apr2018 (2'!$O$14:$O$19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'CEOS Deliverables 17Apr2018 (2'!$P$14:$P$19</c:f>
              <c:numCache>
                <c:formatCode>General</c:formatCode>
                <c:ptCount val="6"/>
                <c:pt idx="0">
                  <c:v>54</c:v>
                </c:pt>
                <c:pt idx="1">
                  <c:v>13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B-4FC4-ADBC-A8B44836E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028432"/>
        <c:axId val="546033024"/>
      </c:barChart>
      <c:catAx>
        <c:axId val="54602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33024"/>
        <c:crosses val="autoZero"/>
        <c:auto val="1"/>
        <c:lblAlgn val="ctr"/>
        <c:lblOffset val="100"/>
        <c:noMultiLvlLbl val="0"/>
      </c:catAx>
      <c:valAx>
        <c:axId val="54603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2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4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3 year CEOS Work Plan is one of CEOS’s 4 Governing documents  </a:t>
            </a:r>
          </a:p>
          <a:p>
            <a:r>
              <a:rPr lang="en-GB" dirty="0" smtClean="0"/>
              <a:t>Records the near-term actions of all CEOS entities in their contribution to achieving the goals outlined in the CEOS Strategic Guidance document</a:t>
            </a:r>
          </a:p>
          <a:p>
            <a:r>
              <a:rPr lang="en-GB" dirty="0" smtClean="0"/>
              <a:t>The WP deliverables shall be consistent with these goals and in consideration of the capacity and resources of CEOS Agencies</a:t>
            </a:r>
          </a:p>
          <a:p>
            <a:r>
              <a:rPr lang="en-GB" dirty="0" smtClean="0"/>
              <a:t>The actions shall be defined in agreement between the CEOS entities (</a:t>
            </a:r>
            <a:r>
              <a:rPr lang="en-GB" dirty="0" err="1" smtClean="0"/>
              <a:t>actionees</a:t>
            </a:r>
            <a:r>
              <a:rPr lang="en-GB" dirty="0" smtClean="0"/>
              <a:t>) and CEOS leadership (principals)</a:t>
            </a:r>
          </a:p>
          <a:p>
            <a:r>
              <a:rPr lang="en-GB" dirty="0" smtClean="0"/>
              <a:t>Actions considered for termination if they are </a:t>
            </a:r>
          </a:p>
          <a:p>
            <a:pPr lvl="1"/>
            <a:r>
              <a:rPr lang="en-GB" dirty="0" smtClean="0"/>
              <a:t>No longer aligned with strategic goals</a:t>
            </a:r>
          </a:p>
          <a:p>
            <a:pPr lvl="1"/>
            <a:r>
              <a:rPr lang="en-GB" dirty="0" smtClean="0"/>
              <a:t>No longer benefit stakeholders</a:t>
            </a:r>
          </a:p>
          <a:p>
            <a:pPr lvl="1"/>
            <a:r>
              <a:rPr lang="en-GB" dirty="0" smtClean="0"/>
              <a:t>No longer feasible or affordable</a:t>
            </a:r>
          </a:p>
          <a:p>
            <a:r>
              <a:rPr lang="en-GB" dirty="0" smtClean="0"/>
              <a:t>Actions are considered for termination at the appropriate CEOS meeting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672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40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5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398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42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302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200" b="1" dirty="0" smtClean="0">
                <a:solidFill>
                  <a:srgbClr val="FFFFFF"/>
                </a:solidFill>
                <a:latin typeface="+mj-lt"/>
              </a:rPr>
              <a:t>CEOS Work Plan 2018-2020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Steven Hosford, 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ESA/CNES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CEO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GB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27" y="152400"/>
            <a:ext cx="170757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45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819400"/>
            <a:ext cx="5962650" cy="36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“… developing the CEOS Work Plan can sometimes feel a bit like herding cats …”</a:t>
            </a:r>
            <a:endParaRPr lang="en-GB" b="1" i="1" dirty="0"/>
          </a:p>
        </p:txBody>
      </p:sp>
      <p:pic>
        <p:nvPicPr>
          <p:cNvPr id="2050" name="Picture 2" descr="Image result for like herding c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79" y="2819400"/>
            <a:ext cx="5715539" cy="35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Feedback on developing the 2018-2020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138383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From CEO perspective …</a:t>
            </a:r>
          </a:p>
          <a:p>
            <a:r>
              <a:rPr lang="en-GB" dirty="0" smtClean="0"/>
              <a:t>Sadly lacking a carrot …. or a stick …</a:t>
            </a:r>
          </a:p>
          <a:p>
            <a:r>
              <a:rPr lang="en-GB" dirty="0" smtClean="0"/>
              <a:t>Process should either </a:t>
            </a:r>
          </a:p>
          <a:p>
            <a:pPr lvl="1"/>
            <a:r>
              <a:rPr lang="en-GB" dirty="0" smtClean="0"/>
              <a:t>be complete before WG meeting season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e built around WG meeting season</a:t>
            </a:r>
          </a:p>
          <a:p>
            <a:pPr marL="457200" lvl="1" indent="0">
              <a:buNone/>
            </a:pPr>
            <a:r>
              <a:rPr lang="en-GB" dirty="0" smtClean="0"/>
              <a:t>Managing an iteration prior to </a:t>
            </a:r>
            <a:r>
              <a:rPr lang="en-GB" b="1" dirty="0" smtClean="0">
                <a:solidFill>
                  <a:srgbClr val="FF0000"/>
                </a:solidFill>
              </a:rPr>
              <a:t>and</a:t>
            </a:r>
            <a:r>
              <a:rPr lang="en-GB" dirty="0" smtClean="0"/>
              <a:t> reviewing during WG meetings introduces unnecessary overheads</a:t>
            </a:r>
          </a:p>
          <a:p>
            <a:pPr marL="31173" indent="0">
              <a:buNone/>
            </a:pPr>
            <a:endParaRPr lang="en-GB" dirty="0" smtClean="0"/>
          </a:p>
          <a:p>
            <a:pPr marL="31173" indent="0">
              <a:buNone/>
            </a:pPr>
            <a:r>
              <a:rPr lang="en-GB" b="1" dirty="0" smtClean="0"/>
              <a:t>From WG/VC/AHT Chair perspective ? </a:t>
            </a:r>
          </a:p>
          <a:p>
            <a:pPr marL="374073"/>
            <a:r>
              <a:rPr lang="en-GB" dirty="0" smtClean="0"/>
              <a:t>Comments?</a:t>
            </a:r>
          </a:p>
          <a:p>
            <a:pPr marL="374073"/>
            <a:r>
              <a:rPr lang="en-GB" dirty="0" smtClean="0"/>
              <a:t>Suggestions?</a:t>
            </a:r>
            <a:endParaRPr lang="en-GB" dirty="0"/>
          </a:p>
          <a:p>
            <a:pPr marL="31173" indent="0">
              <a:buNone/>
            </a:pP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Feedback on developing the 2018-2020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3759610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219200"/>
            <a:ext cx="7696200" cy="4724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Some ideas to improve the process …</a:t>
            </a:r>
          </a:p>
          <a:p>
            <a:pPr marL="0" indent="0">
              <a:buNone/>
            </a:pPr>
            <a:endParaRPr lang="en-GB" sz="200" dirty="0" smtClean="0"/>
          </a:p>
          <a:p>
            <a:pPr marL="0" indent="0">
              <a:buNone/>
            </a:pPr>
            <a:r>
              <a:rPr lang="en-GB" b="1" dirty="0" smtClean="0"/>
              <a:t>Better align </a:t>
            </a:r>
            <a:r>
              <a:rPr lang="en-GB" b="1" dirty="0"/>
              <a:t>CEOS Work Plan </a:t>
            </a:r>
            <a:r>
              <a:rPr lang="en-GB" b="1" dirty="0" smtClean="0"/>
              <a:t>with </a:t>
            </a:r>
            <a:r>
              <a:rPr lang="en-GB" b="1" dirty="0"/>
              <a:t>CEOS entities’ management process</a:t>
            </a:r>
          </a:p>
          <a:p>
            <a:r>
              <a:rPr lang="en-GB" dirty="0" smtClean="0"/>
              <a:t>CEOS WP defines the principal deliverables of each CEOS entity</a:t>
            </a:r>
          </a:p>
          <a:p>
            <a:pPr lvl="1"/>
            <a:r>
              <a:rPr lang="en-GB" sz="1800" dirty="0" smtClean="0"/>
              <a:t>These are the deliverables that respond to CEOS entity objectives or specific actions/tasks assigned by Plenary</a:t>
            </a:r>
          </a:p>
          <a:p>
            <a:pPr lvl="1"/>
            <a:r>
              <a:rPr lang="en-GB" sz="1800" dirty="0" smtClean="0"/>
              <a:t>These are the deliverables that CEOS entities are “measured by” </a:t>
            </a:r>
          </a:p>
          <a:p>
            <a:r>
              <a:rPr lang="en-GB" dirty="0" smtClean="0"/>
              <a:t>CEOS entities have the option of extending this level of detail by developing a specific work plan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GB" dirty="0" smtClean="0"/>
              <a:t>CEOS WP process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7696200" y="2602470"/>
            <a:ext cx="1371600" cy="1905000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0011" y="4202670"/>
            <a:ext cx="12000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WG’s WPs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848600" y="4050270"/>
            <a:ext cx="10668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Down Arrow 7"/>
          <p:cNvSpPr/>
          <p:nvPr/>
        </p:nvSpPr>
        <p:spPr>
          <a:xfrm flipV="1">
            <a:off x="8257308" y="3429000"/>
            <a:ext cx="228600" cy="457200"/>
          </a:xfrm>
          <a:prstGeom prst="downArrow">
            <a:avLst/>
          </a:prstGeom>
          <a:solidFill>
            <a:srgbClr val="FFC000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5427" y="2907270"/>
            <a:ext cx="11823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WP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153400" y="3276600"/>
            <a:ext cx="4572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Content Placeholder 1"/>
          <p:cNvSpPr txBox="1">
            <a:spLocks/>
          </p:cNvSpPr>
          <p:nvPr/>
        </p:nvSpPr>
        <p:spPr>
          <a:xfrm>
            <a:off x="457200" y="5040871"/>
            <a:ext cx="8153400" cy="135992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74073" defTabSz="914400"/>
            <a:endParaRPr lang="en-GB" dirty="0"/>
          </a:p>
          <a:p>
            <a:pPr marL="0" indent="0">
              <a:buNone/>
            </a:pPr>
            <a:r>
              <a:rPr lang="en-GB" dirty="0"/>
              <a:t>Current discussion on making CEOS a more objective driven organisation </a:t>
            </a:r>
            <a:r>
              <a:rPr lang="en-GB" dirty="0" smtClean="0"/>
              <a:t>…</a:t>
            </a:r>
            <a:endParaRPr lang="en-GB" dirty="0"/>
          </a:p>
          <a:p>
            <a:pPr marL="374073" defTabSz="91440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533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Some ideas to improve the process … practically </a:t>
            </a:r>
            <a:r>
              <a:rPr lang="en-GB" b="1" dirty="0"/>
              <a:t>speaking …</a:t>
            </a:r>
          </a:p>
          <a:p>
            <a:pPr marL="374073" defTabSz="914400"/>
            <a:endParaRPr lang="en-GB" sz="1050" dirty="0" smtClean="0"/>
          </a:p>
          <a:p>
            <a:pPr marL="31173" indent="0" defTabSz="914400">
              <a:buNone/>
            </a:pPr>
            <a:r>
              <a:rPr lang="en-GB" b="1" dirty="0" smtClean="0"/>
              <a:t>CEOS entity meeting scheduling and WP discussions: </a:t>
            </a:r>
          </a:p>
          <a:p>
            <a:pPr marL="374073" defTabSz="914400"/>
            <a:r>
              <a:rPr lang="en-GB" dirty="0" smtClean="0"/>
              <a:t>Organise </a:t>
            </a:r>
            <a:r>
              <a:rPr lang="en-GB" dirty="0"/>
              <a:t>a dedicated Work Plan session (1-2hrs) during </a:t>
            </a:r>
            <a:r>
              <a:rPr lang="en-GB" b="1" dirty="0"/>
              <a:t>every</a:t>
            </a:r>
            <a:r>
              <a:rPr lang="en-GB" dirty="0"/>
              <a:t> CEOS entity face-to-face meeting</a:t>
            </a:r>
          </a:p>
          <a:p>
            <a:pPr marL="374073" defTabSz="914400"/>
            <a:r>
              <a:rPr lang="en-GB" dirty="0"/>
              <a:t>Schedule CEOS entity meetings to facilitate reporting into SIT and Plenary 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GB" dirty="0" smtClean="0"/>
              <a:t>CEOS WP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094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14400" y="1314553"/>
            <a:ext cx="8073182" cy="5197725"/>
            <a:chOff x="914400" y="1314553"/>
            <a:chExt cx="8073182" cy="5197725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7391400" y="27432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SIT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6200000"/>
                <a:gd name="adj2" fmla="val 18404172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6200000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070818" y="4519124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Plenary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897690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914400" y="2209800"/>
              <a:ext cx="182880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SIT Technical Workshop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38200" y="1172916"/>
            <a:ext cx="7720136" cy="5511159"/>
            <a:chOff x="838200" y="1172916"/>
            <a:chExt cx="7720136" cy="5511159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7344918">
              <a:off x="1925484" y="1172916"/>
              <a:ext cx="5472000" cy="5472000"/>
            </a:xfrm>
            <a:prstGeom prst="arc">
              <a:avLst>
                <a:gd name="adj1" fmla="val 3165719"/>
                <a:gd name="adj2" fmla="val 577050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7467600" y="3581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  <p:sp>
          <p:nvSpPr>
            <p:cNvPr id="44" name="Arc 43"/>
            <p:cNvSpPr>
              <a:spLocks noChangeAspect="1"/>
            </p:cNvSpPr>
            <p:nvPr/>
          </p:nvSpPr>
          <p:spPr>
            <a:xfrm rot="17344918">
              <a:off x="1920285" y="1212075"/>
              <a:ext cx="5472000" cy="5472000"/>
            </a:xfrm>
            <a:prstGeom prst="arc">
              <a:avLst>
                <a:gd name="adj1" fmla="val 15087020"/>
                <a:gd name="adj2" fmla="val 1699033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838200" y="3200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94446" y="6019800"/>
            <a:ext cx="1825554" cy="967276"/>
            <a:chOff x="5794446" y="6019800"/>
            <a:chExt cx="1825554" cy="96727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6023818" y="60198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26447" y="4953000"/>
            <a:ext cx="1936553" cy="967276"/>
            <a:chOff x="6826447" y="4953000"/>
            <a:chExt cx="1936553" cy="967276"/>
          </a:xfrm>
        </p:grpSpPr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7166818" y="49530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Update CEOS Work plan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12672400">
              <a:off x="6826447" y="5024678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6800" y="5465740"/>
            <a:ext cx="1673154" cy="683693"/>
            <a:chOff x="1066800" y="5465740"/>
            <a:chExt cx="1673154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1066800" y="5715000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 Plenary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406654" y="549424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337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annual cycle</a:t>
            </a: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914400" y="1314553"/>
            <a:ext cx="8073182" cy="5197725"/>
            <a:chOff x="914400" y="1314553"/>
            <a:chExt cx="8073182" cy="5197725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7391400" y="2743200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SIT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6200000"/>
                <a:gd name="adj2" fmla="val 17657177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6200000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1070818" y="4519124"/>
              <a:ext cx="159618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dirty="0" smtClean="0">
                  <a:latin typeface="Calibri" charset="0"/>
                  <a:ea typeface="Calibri" charset="0"/>
                  <a:cs typeface="Calibri" charset="0"/>
                </a:rPr>
                <a:t>Plenary meeting</a:t>
              </a:r>
            </a:p>
            <a:p>
              <a:pPr marL="0" indent="0" defTabSz="914400">
                <a:buFont typeface="Arial"/>
                <a:buNone/>
              </a:pPr>
              <a:endParaRPr lang="en-AU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897690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914400" y="2209800"/>
              <a:ext cx="182880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SIT Technical Workshop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38200" y="1172916"/>
            <a:ext cx="7491536" cy="5511159"/>
            <a:chOff x="838200" y="1172916"/>
            <a:chExt cx="7491536" cy="5511159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9150032">
              <a:off x="1937283" y="1172916"/>
              <a:ext cx="5472000" cy="5472000"/>
            </a:xfrm>
            <a:prstGeom prst="arc">
              <a:avLst>
                <a:gd name="adj1" fmla="val 3436328"/>
                <a:gd name="adj2" fmla="val 5033548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7239000" y="50292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  <p:sp>
          <p:nvSpPr>
            <p:cNvPr id="44" name="Arc 43"/>
            <p:cNvSpPr>
              <a:spLocks noChangeAspect="1"/>
            </p:cNvSpPr>
            <p:nvPr/>
          </p:nvSpPr>
          <p:spPr>
            <a:xfrm rot="17344918">
              <a:off x="1920285" y="1212075"/>
              <a:ext cx="5472000" cy="5472000"/>
            </a:xfrm>
            <a:prstGeom prst="arc">
              <a:avLst>
                <a:gd name="adj1" fmla="val 15087020"/>
                <a:gd name="adj2" fmla="val 1699033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838200" y="3200400"/>
              <a:ext cx="1090736" cy="6858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WG/ADT meetings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506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5105400"/>
          </a:xfrm>
        </p:spPr>
        <p:txBody>
          <a:bodyPr/>
          <a:lstStyle/>
          <a:p>
            <a:pPr marL="31173" indent="0">
              <a:buNone/>
            </a:pPr>
            <a:endParaRPr lang="en-GB" dirty="0" smtClean="0"/>
          </a:p>
          <a:p>
            <a:pPr marL="31173" indent="0">
              <a:buNone/>
            </a:pPr>
            <a:r>
              <a:rPr lang="en-GB" b="1" dirty="0" smtClean="0"/>
              <a:t>Improving contact with CEOS entity leads:</a:t>
            </a:r>
          </a:p>
          <a:p>
            <a:pPr marL="374073"/>
            <a:r>
              <a:rPr lang="en-GB" dirty="0" smtClean="0"/>
              <a:t>More frequent/regular nominative email reminders from CEO? (this year approx. 1 per month)</a:t>
            </a:r>
          </a:p>
          <a:p>
            <a:pPr marL="374073"/>
            <a:r>
              <a:rPr lang="en-GB" dirty="0" smtClean="0"/>
              <a:t>Scheduled 15/30mins telephone calls (between 30</a:t>
            </a:r>
            <a:r>
              <a:rPr lang="en-GB" baseline="30000" dirty="0" smtClean="0"/>
              <a:t>th</a:t>
            </a:r>
            <a:r>
              <a:rPr lang="en-GB" dirty="0" smtClean="0"/>
              <a:t> November -15</a:t>
            </a:r>
            <a:r>
              <a:rPr lang="en-GB" baseline="30000" dirty="0" smtClean="0"/>
              <a:t>th</a:t>
            </a:r>
            <a:r>
              <a:rPr lang="en-GB" dirty="0" smtClean="0"/>
              <a:t> Dec) to provide leads with a “hard deadline”</a:t>
            </a:r>
          </a:p>
          <a:p>
            <a:pPr marL="374073"/>
            <a:r>
              <a:rPr lang="en-GB" dirty="0" smtClean="0"/>
              <a:t>Regular reporting into SEC on feedback status</a:t>
            </a:r>
          </a:p>
          <a:p>
            <a:pPr marL="374073"/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GB" dirty="0" smtClean="0"/>
              <a:t>CEOS WP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26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396240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Work plan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Purpose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Update cycle (theory …. </a:t>
            </a:r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nd practice)</a:t>
            </a: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2018-2020 </a:t>
            </a:r>
            <a:r>
              <a:rPr lang="en-AU" sz="2800" dirty="0" err="1" smtClean="0">
                <a:latin typeface="Calibri" charset="0"/>
                <a:ea typeface="Calibri" charset="0"/>
                <a:cs typeface="Calibri" charset="0"/>
              </a:rPr>
              <a:t>Workplan</a:t>
            </a:r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Feedback and suggestions on process</a:t>
            </a: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purpose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3</a:t>
            </a:r>
            <a:r>
              <a:rPr lang="en-GB" dirty="0" smtClean="0"/>
              <a:t> year CEOS Work Plan is one of CEOS’s 4 Governing documents  </a:t>
            </a:r>
          </a:p>
          <a:p>
            <a:r>
              <a:rPr lang="en-GB" dirty="0" smtClean="0"/>
              <a:t>Records the near-term actions of all CEOS entities</a:t>
            </a:r>
          </a:p>
          <a:p>
            <a:r>
              <a:rPr lang="en-GB" dirty="0" smtClean="0"/>
              <a:t>All WP deliverables shall </a:t>
            </a:r>
            <a:r>
              <a:rPr lang="en-GB" dirty="0"/>
              <a:t>be consistent with </a:t>
            </a:r>
            <a:r>
              <a:rPr lang="en-GB" dirty="0" smtClean="0"/>
              <a:t>CEOS </a:t>
            </a:r>
            <a:r>
              <a:rPr lang="en-GB" dirty="0"/>
              <a:t>goals and </a:t>
            </a:r>
            <a:r>
              <a:rPr lang="en-GB" dirty="0" smtClean="0"/>
              <a:t>achievable</a:t>
            </a:r>
          </a:p>
          <a:p>
            <a:r>
              <a:rPr lang="en-GB" dirty="0" smtClean="0"/>
              <a:t>Deliverables are defined in agreement between the CEOS entities (</a:t>
            </a:r>
            <a:r>
              <a:rPr lang="en-GB" dirty="0" err="1" smtClean="0"/>
              <a:t>actionees</a:t>
            </a:r>
            <a:r>
              <a:rPr lang="en-GB" dirty="0" smtClean="0"/>
              <a:t>) and CEOS leadership (principals)</a:t>
            </a:r>
          </a:p>
          <a:p>
            <a:r>
              <a:rPr lang="en-GB" dirty="0" smtClean="0"/>
              <a:t>Deliverables are considered for termination if they are </a:t>
            </a:r>
          </a:p>
          <a:p>
            <a:pPr lvl="1"/>
            <a:r>
              <a:rPr lang="en-GB" dirty="0" smtClean="0"/>
              <a:t>No longer aligned with strategic goals</a:t>
            </a:r>
          </a:p>
          <a:p>
            <a:pPr lvl="1"/>
            <a:r>
              <a:rPr lang="en-GB" dirty="0" smtClean="0"/>
              <a:t>No longer benefit stakeholders</a:t>
            </a:r>
          </a:p>
          <a:p>
            <a:pPr lvl="1"/>
            <a:r>
              <a:rPr lang="en-GB" dirty="0" smtClean="0"/>
              <a:t>No longer feasible or affordable</a:t>
            </a:r>
          </a:p>
          <a:p>
            <a:r>
              <a:rPr lang="en-GB" dirty="0" smtClean="0"/>
              <a:t>Deliverable termination can happen at the appropriate CEOS meeting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05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6267225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CEOS Work Plan is one of CEOS’s governing documents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Based on a 3 year period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Update annually</a:t>
            </a: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st request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Deadline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 draft of work plan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Finalised work plan </a:t>
            </a:r>
          </a:p>
          <a:p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timeline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67800" y="1600200"/>
            <a:ext cx="4500000" cy="4500000"/>
            <a:chOff x="2115406" y="1424400"/>
            <a:chExt cx="5059362" cy="4938881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 rot="20815872">
              <a:off x="4706694" y="579543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smtClean="0">
                  <a:latin typeface="Calibri" charset="0"/>
                  <a:ea typeface="Calibri" charset="0"/>
                  <a:cs typeface="Calibri" charset="0"/>
                </a:rPr>
                <a:t>January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2213484" y="1460916"/>
                <a:ext cx="4896000" cy="4896000"/>
              </a:xfrm>
              <a:prstGeom prst="arc">
                <a:avLst>
                  <a:gd name="adj1" fmla="val 16200000"/>
                  <a:gd name="adj2" fmla="val 16183746"/>
                </a:avLst>
              </a:prstGeom>
              <a:ln w="114300"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115406" y="1424400"/>
                <a:ext cx="5004000" cy="4938839"/>
                <a:chOff x="2115406" y="1424400"/>
                <a:chExt cx="5004000" cy="493883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115406" y="3886200"/>
                  <a:ext cx="500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200200" y="3872400"/>
                  <a:ext cx="4896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800000">
                  <a:off x="2230353" y="3864000"/>
                  <a:ext cx="478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3600000">
                  <a:off x="2209690" y="3854746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7200000">
                  <a:off x="2182690" y="3933239"/>
                  <a:ext cx="4860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9000000">
                  <a:off x="2219723" y="3873000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4" name="Content Placeholder 1"/>
            <p:cNvSpPr txBox="1">
              <a:spLocks/>
            </p:cNvSpPr>
            <p:nvPr/>
          </p:nvSpPr>
          <p:spPr>
            <a:xfrm rot="18852440">
              <a:off x="5615534" y="5135255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February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>
            <a:xfrm rot="17414780">
              <a:off x="6222268" y="3908779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>
            <a:xfrm rot="15539337">
              <a:off x="6068067" y="266721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April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 rot="2533477">
              <a:off x="5830244" y="2059825"/>
              <a:ext cx="666714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May</a:t>
              </a: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 rot="963985">
              <a:off x="4858145" y="1542292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June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 rot="20423997">
              <a:off x="3761591" y="1483307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July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 rot="18919172">
              <a:off x="2677200" y="2082863"/>
              <a:ext cx="952528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August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 rot="17409751">
              <a:off x="1896856" y="305895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September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>
            <a:xfrm rot="3985976">
              <a:off x="1821722" y="434302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October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 rot="2399681">
              <a:off x="2412686" y="5268617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November</a:t>
              </a: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 rot="800160">
              <a:off x="3454175" y="582988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December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37" name="Curved Connector 36"/>
          <p:cNvCxnSpPr>
            <a:endCxn id="33" idx="2"/>
          </p:cNvCxnSpPr>
          <p:nvPr/>
        </p:nvCxnSpPr>
        <p:spPr>
          <a:xfrm>
            <a:off x="3352800" y="5159379"/>
            <a:ext cx="1921846" cy="372596"/>
          </a:xfrm>
          <a:prstGeom prst="curvedConnector4">
            <a:avLst>
              <a:gd name="adj1" fmla="val 45509"/>
              <a:gd name="adj2" fmla="val 161353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/>
          <p:cNvCxnSpPr>
            <a:endCxn id="34" idx="2"/>
          </p:cNvCxnSpPr>
          <p:nvPr/>
        </p:nvCxnSpPr>
        <p:spPr>
          <a:xfrm>
            <a:off x="3124200" y="5571004"/>
            <a:ext cx="3176918" cy="522643"/>
          </a:xfrm>
          <a:prstGeom prst="curvedConnector4">
            <a:avLst>
              <a:gd name="adj1" fmla="val 38630"/>
              <a:gd name="adj2" fmla="val 143739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urved Connector 39"/>
          <p:cNvCxnSpPr>
            <a:endCxn id="14" idx="2"/>
          </p:cNvCxnSpPr>
          <p:nvPr/>
        </p:nvCxnSpPr>
        <p:spPr>
          <a:xfrm>
            <a:off x="3124200" y="5931872"/>
            <a:ext cx="4413321" cy="130648"/>
          </a:xfrm>
          <a:prstGeom prst="curvedConnector4">
            <a:avLst>
              <a:gd name="adj1" fmla="val 25144"/>
              <a:gd name="adj2" fmla="val 498711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Freeform 63"/>
          <p:cNvSpPr/>
          <p:nvPr/>
        </p:nvSpPr>
        <p:spPr>
          <a:xfrm>
            <a:off x="2968788" y="5471111"/>
            <a:ext cx="5853711" cy="1326701"/>
          </a:xfrm>
          <a:custGeom>
            <a:avLst/>
            <a:gdLst>
              <a:gd name="connsiteX0" fmla="*/ 0 w 5853711"/>
              <a:gd name="connsiteY0" fmla="*/ 816964 h 1326701"/>
              <a:gd name="connsiteX1" fmla="*/ 3237876 w 5853711"/>
              <a:gd name="connsiteY1" fmla="*/ 1326630 h 1326701"/>
              <a:gd name="connsiteX2" fmla="*/ 5658787 w 5853711"/>
              <a:gd name="connsiteY2" fmla="*/ 786984 h 1326701"/>
              <a:gd name="connsiteX3" fmla="*/ 5531371 w 5853711"/>
              <a:gd name="connsiteY3" fmla="*/ 0 h 13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3711" h="1326701">
                <a:moveTo>
                  <a:pt x="0" y="816964"/>
                </a:moveTo>
                <a:cubicBezTo>
                  <a:pt x="1147372" y="1074295"/>
                  <a:pt x="2294745" y="1331627"/>
                  <a:pt x="3237876" y="1326630"/>
                </a:cubicBezTo>
                <a:cubicBezTo>
                  <a:pt x="4181007" y="1321633"/>
                  <a:pt x="5276538" y="1008089"/>
                  <a:pt x="5658787" y="786984"/>
                </a:cubicBezTo>
                <a:cubicBezTo>
                  <a:pt x="6041036" y="565879"/>
                  <a:pt x="5786203" y="282939"/>
                  <a:pt x="5531371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693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6267225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CEOS Work Plan is one of CEOS’s governing documents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Based on a 3 year period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Update annually</a:t>
            </a: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st request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Deadline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 draft of work plan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Finalised work plan </a:t>
            </a:r>
          </a:p>
          <a:p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timeline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67800" y="1600200"/>
            <a:ext cx="4500000" cy="4500000"/>
            <a:chOff x="2115406" y="1424400"/>
            <a:chExt cx="5059362" cy="4938881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 rot="20815872">
              <a:off x="4706694" y="579543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smtClean="0">
                  <a:latin typeface="Calibri" charset="0"/>
                  <a:ea typeface="Calibri" charset="0"/>
                  <a:cs typeface="Calibri" charset="0"/>
                </a:rPr>
                <a:t>January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2213484" y="1460916"/>
                <a:ext cx="4896000" cy="4896000"/>
              </a:xfrm>
              <a:prstGeom prst="arc">
                <a:avLst>
                  <a:gd name="adj1" fmla="val 16200000"/>
                  <a:gd name="adj2" fmla="val 16183746"/>
                </a:avLst>
              </a:prstGeom>
              <a:ln w="114300"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115406" y="1424400"/>
                <a:ext cx="5004000" cy="4938839"/>
                <a:chOff x="2115406" y="1424400"/>
                <a:chExt cx="5004000" cy="493883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115406" y="3886200"/>
                  <a:ext cx="500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200200" y="3872400"/>
                  <a:ext cx="4896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800000">
                  <a:off x="2230353" y="3864000"/>
                  <a:ext cx="478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3600000">
                  <a:off x="2209690" y="3854746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7200000">
                  <a:off x="2182690" y="3933239"/>
                  <a:ext cx="4860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9000000">
                  <a:off x="2219723" y="3873000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4" name="Content Placeholder 1"/>
            <p:cNvSpPr txBox="1">
              <a:spLocks/>
            </p:cNvSpPr>
            <p:nvPr/>
          </p:nvSpPr>
          <p:spPr>
            <a:xfrm rot="18852440">
              <a:off x="5615534" y="5135255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February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>
            <a:xfrm rot="17414780">
              <a:off x="6222268" y="3908779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>
            <a:xfrm rot="15539337">
              <a:off x="6068067" y="266721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April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 rot="2533477">
              <a:off x="5830244" y="2059825"/>
              <a:ext cx="666714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May</a:t>
              </a: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 rot="963985">
              <a:off x="4858145" y="1542292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June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 rot="20423997">
              <a:off x="3761591" y="1483307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July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 rot="18919172">
              <a:off x="2677200" y="2082863"/>
              <a:ext cx="952528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August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 rot="17409751">
              <a:off x="1896856" y="305895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September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>
            <a:xfrm rot="3985976">
              <a:off x="1821722" y="434302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October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 rot="2399681">
              <a:off x="2412686" y="5268617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November</a:t>
              </a: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 rot="800160">
              <a:off x="3454175" y="582988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December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64" y="3339167"/>
            <a:ext cx="779062" cy="10104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7" name="Curved Connector 36"/>
          <p:cNvCxnSpPr>
            <a:endCxn id="33" idx="2"/>
          </p:cNvCxnSpPr>
          <p:nvPr/>
        </p:nvCxnSpPr>
        <p:spPr>
          <a:xfrm>
            <a:off x="3352800" y="5159379"/>
            <a:ext cx="1921846" cy="372596"/>
          </a:xfrm>
          <a:prstGeom prst="curvedConnector4">
            <a:avLst>
              <a:gd name="adj1" fmla="val 45509"/>
              <a:gd name="adj2" fmla="val 161353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Freeform 7"/>
          <p:cNvSpPr/>
          <p:nvPr/>
        </p:nvSpPr>
        <p:spPr>
          <a:xfrm>
            <a:off x="3110459" y="5561351"/>
            <a:ext cx="3013023" cy="558707"/>
          </a:xfrm>
          <a:custGeom>
            <a:avLst/>
            <a:gdLst>
              <a:gd name="connsiteX0" fmla="*/ 0 w 3013023"/>
              <a:gd name="connsiteY0" fmla="*/ 0 h 558707"/>
              <a:gd name="connsiteX1" fmla="*/ 1581462 w 3013023"/>
              <a:gd name="connsiteY1" fmla="*/ 509665 h 558707"/>
              <a:gd name="connsiteX2" fmla="*/ 3013023 w 3013023"/>
              <a:gd name="connsiteY2" fmla="*/ 509665 h 55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3023" h="558707">
                <a:moveTo>
                  <a:pt x="0" y="0"/>
                </a:moveTo>
                <a:cubicBezTo>
                  <a:pt x="539646" y="212360"/>
                  <a:pt x="1079292" y="424721"/>
                  <a:pt x="1581462" y="509665"/>
                </a:cubicBezTo>
                <a:cubicBezTo>
                  <a:pt x="2083633" y="594609"/>
                  <a:pt x="2548328" y="552137"/>
                  <a:pt x="3013023" y="509665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10459" y="5096656"/>
            <a:ext cx="5891309" cy="1349912"/>
          </a:xfrm>
          <a:custGeom>
            <a:avLst/>
            <a:gdLst>
              <a:gd name="connsiteX0" fmla="*/ 0 w 5891309"/>
              <a:gd name="connsiteY0" fmla="*/ 824459 h 1349912"/>
              <a:gd name="connsiteX1" fmla="*/ 1603948 w 5891309"/>
              <a:gd name="connsiteY1" fmla="*/ 1311639 h 1349912"/>
              <a:gd name="connsiteX2" fmla="*/ 4339652 w 5891309"/>
              <a:gd name="connsiteY2" fmla="*/ 1206708 h 1349912"/>
              <a:gd name="connsiteX3" fmla="*/ 5786203 w 5891309"/>
              <a:gd name="connsiteY3" fmla="*/ 322288 h 1349912"/>
              <a:gd name="connsiteX4" fmla="*/ 5666282 w 5891309"/>
              <a:gd name="connsiteY4" fmla="*/ 0 h 13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1309" h="1349912">
                <a:moveTo>
                  <a:pt x="0" y="824459"/>
                </a:moveTo>
                <a:cubicBezTo>
                  <a:pt x="440336" y="1036195"/>
                  <a:pt x="880673" y="1247931"/>
                  <a:pt x="1603948" y="1311639"/>
                </a:cubicBezTo>
                <a:cubicBezTo>
                  <a:pt x="2327223" y="1375347"/>
                  <a:pt x="3642610" y="1371600"/>
                  <a:pt x="4339652" y="1206708"/>
                </a:cubicBezTo>
                <a:cubicBezTo>
                  <a:pt x="5036694" y="1041816"/>
                  <a:pt x="5565098" y="523406"/>
                  <a:pt x="5786203" y="322288"/>
                </a:cubicBezTo>
                <a:cubicBezTo>
                  <a:pt x="6007308" y="121170"/>
                  <a:pt x="5836795" y="60585"/>
                  <a:pt x="5666282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93102" y="4287187"/>
            <a:ext cx="6218401" cy="2522469"/>
          </a:xfrm>
          <a:custGeom>
            <a:avLst/>
            <a:gdLst>
              <a:gd name="connsiteX0" fmla="*/ 0 w 6218401"/>
              <a:gd name="connsiteY0" fmla="*/ 2023672 h 2522469"/>
              <a:gd name="connsiteX1" fmla="*/ 3342806 w 6218401"/>
              <a:gd name="connsiteY1" fmla="*/ 2518347 h 2522469"/>
              <a:gd name="connsiteX2" fmla="*/ 5426439 w 6218401"/>
              <a:gd name="connsiteY2" fmla="*/ 2188564 h 2522469"/>
              <a:gd name="connsiteX3" fmla="*/ 6160957 w 6218401"/>
              <a:gd name="connsiteY3" fmla="*/ 1034321 h 2522469"/>
              <a:gd name="connsiteX4" fmla="*/ 6115987 w 6218401"/>
              <a:gd name="connsiteY4" fmla="*/ 0 h 25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8401" h="2522469">
                <a:moveTo>
                  <a:pt x="0" y="2023672"/>
                </a:moveTo>
                <a:cubicBezTo>
                  <a:pt x="1219200" y="2257268"/>
                  <a:pt x="2438400" y="2490865"/>
                  <a:pt x="3342806" y="2518347"/>
                </a:cubicBezTo>
                <a:cubicBezTo>
                  <a:pt x="4247212" y="2545829"/>
                  <a:pt x="4956747" y="2435902"/>
                  <a:pt x="5426439" y="2188564"/>
                </a:cubicBezTo>
                <a:cubicBezTo>
                  <a:pt x="5896131" y="1941226"/>
                  <a:pt x="6046032" y="1399082"/>
                  <a:pt x="6160957" y="1034321"/>
                </a:cubicBezTo>
                <a:cubicBezTo>
                  <a:pt x="6275882" y="669560"/>
                  <a:pt x="6195934" y="334780"/>
                  <a:pt x="6115987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38200" y="2731534"/>
            <a:ext cx="7553592" cy="214526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 smtClean="0"/>
              <a:t>CEOS Work plan is generally   agreed by “virtual endorsement” during the first quarter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7272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7696200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CEOS 2018-2020 Work Plan was submitted to principals on 30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 </a:t>
            </a:r>
          </a:p>
          <a:p>
            <a:pPr marL="0" indent="0">
              <a:buNone/>
            </a:pPr>
            <a:endParaRPr lang="en-GB" sz="400" b="1" dirty="0" smtClean="0"/>
          </a:p>
          <a:p>
            <a:pPr marL="0" indent="0">
              <a:buNone/>
            </a:pPr>
            <a:r>
              <a:rPr lang="en-GB" b="1" dirty="0" smtClean="0"/>
              <a:t>Virtual endorsement completed on </a:t>
            </a:r>
            <a:r>
              <a:rPr lang="en-GB" sz="2800" b="1" dirty="0" smtClean="0">
                <a:solidFill>
                  <a:srgbClr val="FF0000"/>
                </a:solidFill>
              </a:rPr>
              <a:t>13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b="1" dirty="0" smtClean="0">
                <a:solidFill>
                  <a:srgbClr val="FF0000"/>
                </a:solidFill>
              </a:rPr>
              <a:t> April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Endorsed version (v1) now available.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2018-2020 WP</a:t>
            </a:r>
            <a:endParaRPr lang="en-GB" sz="23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18" y="2958353"/>
            <a:ext cx="2954482" cy="3823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0" y="2959200"/>
            <a:ext cx="2954291" cy="38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4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3276600"/>
            <a:ext cx="5656118" cy="1828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WP in figures</a:t>
            </a:r>
          </a:p>
          <a:p>
            <a:r>
              <a:rPr lang="en-GB" dirty="0" smtClean="0"/>
              <a:t>91 open deliverables (88 in 2017)</a:t>
            </a:r>
          </a:p>
          <a:p>
            <a:pPr lvl="1"/>
            <a:r>
              <a:rPr lang="en-GB" dirty="0"/>
              <a:t>~26 deliverables closed in 2017</a:t>
            </a:r>
          </a:p>
          <a:p>
            <a:pPr lvl="1"/>
            <a:r>
              <a:rPr lang="en-GB" dirty="0" smtClean="0"/>
              <a:t>29 newly created in 2018</a:t>
            </a:r>
          </a:p>
          <a:p>
            <a:r>
              <a:rPr lang="en-GB" dirty="0" smtClean="0"/>
              <a:t>~29 open deliverables from 2017 had completion data pushed back (30%)</a:t>
            </a:r>
          </a:p>
          <a:p>
            <a:r>
              <a:rPr lang="en-GB" dirty="0" smtClean="0"/>
              <a:t>Of 55 deliverables to be completed in 2017 </a:t>
            </a:r>
            <a:r>
              <a:rPr lang="en-GB" dirty="0" err="1" smtClean="0"/>
              <a:t>approx</a:t>
            </a:r>
            <a:r>
              <a:rPr lang="en-GB" dirty="0" smtClean="0"/>
              <a:t> 50% were closed and 50% pushed back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2018-2020 WP</a:t>
            </a:r>
            <a:endParaRPr lang="en-GB" sz="23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18" y="2958353"/>
            <a:ext cx="2954482" cy="3823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18" y="2958353"/>
            <a:ext cx="3030682" cy="3922059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447800"/>
            <a:ext cx="7696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b="1" dirty="0" smtClean="0"/>
              <a:t>Same fundamental structure as recent WPs</a:t>
            </a:r>
          </a:p>
          <a:p>
            <a:pPr defTabSz="914400"/>
            <a:r>
              <a:rPr lang="en-GB" b="1" dirty="0" smtClean="0"/>
              <a:t>Thematic: </a:t>
            </a:r>
            <a:r>
              <a:rPr lang="en-GB" dirty="0" smtClean="0"/>
              <a:t>Climate, Carbon, Agriculture, Disasters, SDGs, Water, Oceans and coasts, Polar, Biodiversity </a:t>
            </a:r>
          </a:p>
          <a:p>
            <a:pPr defTabSz="914400"/>
            <a:r>
              <a:rPr lang="en-GB" b="1" dirty="0" smtClean="0"/>
              <a:t>Cross-cutting:</a:t>
            </a:r>
            <a:r>
              <a:rPr lang="en-GB" dirty="0" smtClean="0"/>
              <a:t> Data access, Data quality, VCs, Outreach</a:t>
            </a:r>
          </a:p>
        </p:txBody>
      </p:sp>
    </p:spTree>
    <p:extLst>
      <p:ext uri="{BB962C8B-B14F-4D97-AF65-F5344CB8AC3E}">
        <p14:creationId xmlns:p14="http://schemas.microsoft.com/office/powerpoint/2010/main" val="2515717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WP 2018-2020 in figures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965416"/>
              </p:ext>
            </p:extLst>
          </p:nvPr>
        </p:nvGraphicFramePr>
        <p:xfrm>
          <a:off x="4533900" y="13145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600200"/>
            <a:ext cx="4419600" cy="5105400"/>
          </a:xfrm>
        </p:spPr>
        <p:txBody>
          <a:bodyPr/>
          <a:lstStyle/>
          <a:p>
            <a:r>
              <a:rPr lang="en-GB" dirty="0" smtClean="0"/>
              <a:t>91 open deliverables of which 29 newly created in 2018</a:t>
            </a:r>
          </a:p>
          <a:p>
            <a:r>
              <a:rPr lang="en-GB" dirty="0" smtClean="0"/>
              <a:t>Of these 29 new deliverables</a:t>
            </a:r>
          </a:p>
          <a:p>
            <a:pPr lvl="1"/>
            <a:r>
              <a:rPr lang="en-GB" dirty="0" smtClean="0"/>
              <a:t>50% scheduled to be </a:t>
            </a:r>
          </a:p>
          <a:p>
            <a:pPr marL="457200" lvl="1" indent="0">
              <a:buNone/>
            </a:pPr>
            <a:r>
              <a:rPr lang="en-GB" dirty="0" smtClean="0"/>
              <a:t>    completed in 2018</a:t>
            </a:r>
          </a:p>
          <a:p>
            <a:pPr lvl="1"/>
            <a:r>
              <a:rPr lang="en-GB" dirty="0" smtClean="0"/>
              <a:t>33% in 2019</a:t>
            </a:r>
          </a:p>
          <a:p>
            <a:pPr lvl="1"/>
            <a:r>
              <a:rPr lang="en-GB" dirty="0" smtClean="0"/>
              <a:t>17% in 2020</a:t>
            </a:r>
          </a:p>
          <a:p>
            <a:r>
              <a:rPr lang="en-GB" dirty="0" smtClean="0"/>
              <a:t>Vast majority of deliverables to be completed within Work Plan period (3 years)</a:t>
            </a:r>
          </a:p>
          <a:p>
            <a:r>
              <a:rPr lang="en-GB" dirty="0" smtClean="0"/>
              <a:t>Pushing back 30% of actions seems high!</a:t>
            </a:r>
          </a:p>
          <a:p>
            <a:r>
              <a:rPr lang="en-GB" dirty="0" smtClean="0"/>
              <a:t>Caveat: analysis on short period</a:t>
            </a:r>
          </a:p>
          <a:p>
            <a:pPr marL="0" indent="0">
              <a:buNone/>
            </a:pPr>
            <a:r>
              <a:rPr lang="en-GB" dirty="0" smtClean="0"/>
              <a:t>…. more to come …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136532"/>
              </p:ext>
            </p:extLst>
          </p:nvPr>
        </p:nvGraphicFramePr>
        <p:xfrm>
          <a:off x="45339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162800" y="4740584"/>
            <a:ext cx="1266496" cy="307775"/>
            <a:chOff x="7162800" y="4740584"/>
            <a:chExt cx="1266496" cy="307775"/>
          </a:xfrm>
        </p:grpSpPr>
        <p:sp>
          <p:nvSpPr>
            <p:cNvPr id="12" name="Rounded Rectangle 11"/>
            <p:cNvSpPr/>
            <p:nvPr/>
          </p:nvSpPr>
          <p:spPr>
            <a:xfrm>
              <a:off x="7162800" y="4800600"/>
              <a:ext cx="152400" cy="152400"/>
            </a:xfrm>
            <a:prstGeom prst="roundRect">
              <a:avLst/>
            </a:prstGeom>
            <a:solidFill>
              <a:srgbClr val="C00000"/>
            </a:solidFill>
            <a:ln w="254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41500" y="4740584"/>
              <a:ext cx="108779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/>
                <a:t>WP 2017-19</a:t>
              </a:r>
              <a:endPara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62800" y="4950025"/>
            <a:ext cx="1266496" cy="307775"/>
            <a:chOff x="7162800" y="4740584"/>
            <a:chExt cx="1266496" cy="307775"/>
          </a:xfrm>
        </p:grpSpPr>
        <p:sp>
          <p:nvSpPr>
            <p:cNvPr id="16" name="Rounded Rectangle 15"/>
            <p:cNvSpPr/>
            <p:nvPr/>
          </p:nvSpPr>
          <p:spPr>
            <a:xfrm>
              <a:off x="7162800" y="4800600"/>
              <a:ext cx="152400" cy="152400"/>
            </a:xfrm>
            <a:prstGeom prst="roundRect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41500" y="4740584"/>
              <a:ext cx="108779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/>
                <a:t>WP 2018-20</a:t>
              </a:r>
              <a:endPara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279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CEOS 2018-2020 Work Plan was submitted to principals on 30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 and endorsed on 13</a:t>
            </a:r>
            <a:r>
              <a:rPr lang="en-GB" b="1" baseline="30000" dirty="0" smtClean="0"/>
              <a:t>th</a:t>
            </a:r>
            <a:r>
              <a:rPr lang="en-GB" b="1" dirty="0" smtClean="0"/>
              <a:t> April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Collecting first inputs</a:t>
            </a:r>
          </a:p>
          <a:p>
            <a:r>
              <a:rPr lang="en-GB" dirty="0" smtClean="0"/>
              <a:t>First set of </a:t>
            </a:r>
            <a:r>
              <a:rPr lang="en-GB" b="1" dirty="0" smtClean="0"/>
              <a:t>nominative</a:t>
            </a:r>
            <a:r>
              <a:rPr lang="en-GB" dirty="0" smtClean="0"/>
              <a:t> emails to solicit contributions sent between </a:t>
            </a:r>
            <a:r>
              <a:rPr lang="en-GB" b="1" dirty="0" smtClean="0"/>
              <a:t>27/10</a:t>
            </a:r>
            <a:r>
              <a:rPr lang="en-GB" dirty="0" smtClean="0"/>
              <a:t> and </a:t>
            </a:r>
            <a:r>
              <a:rPr lang="en-GB" b="1" dirty="0" smtClean="0"/>
              <a:t>10/11</a:t>
            </a:r>
          </a:p>
          <a:p>
            <a:r>
              <a:rPr lang="en-GB" dirty="0" smtClean="0"/>
              <a:t>Last “first input” received from CEOS entity </a:t>
            </a:r>
            <a:r>
              <a:rPr lang="en-GB" b="1" dirty="0" smtClean="0"/>
              <a:t>26/02</a:t>
            </a:r>
          </a:p>
          <a:p>
            <a:pPr marL="0" indent="0">
              <a:buNone/>
            </a:pPr>
            <a:r>
              <a:rPr lang="en-GB" b="1" dirty="0" smtClean="0"/>
              <a:t>	</a:t>
            </a:r>
            <a:r>
              <a:rPr lang="en-GB" sz="2400" b="1" dirty="0" smtClean="0">
                <a:solidFill>
                  <a:srgbClr val="FF0000"/>
                </a:solidFill>
              </a:rPr>
              <a:t>4 months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Iterations</a:t>
            </a:r>
          </a:p>
          <a:p>
            <a:r>
              <a:rPr lang="en-GB" dirty="0" smtClean="0"/>
              <a:t>First replies and iterations – </a:t>
            </a:r>
            <a:r>
              <a:rPr lang="en-GB" b="1" dirty="0" smtClean="0"/>
              <a:t>12/02</a:t>
            </a:r>
          </a:p>
          <a:p>
            <a:r>
              <a:rPr lang="en-GB" dirty="0" smtClean="0"/>
              <a:t>Final iterations following WG (</a:t>
            </a:r>
            <a:r>
              <a:rPr lang="en-GB" dirty="0" err="1" smtClean="0"/>
              <a:t>WGCapD</a:t>
            </a:r>
            <a:r>
              <a:rPr lang="en-GB" dirty="0" smtClean="0"/>
              <a:t>, </a:t>
            </a:r>
            <a:r>
              <a:rPr lang="en-GB" dirty="0" err="1" smtClean="0"/>
              <a:t>WGDisasters</a:t>
            </a:r>
            <a:r>
              <a:rPr lang="en-GB" dirty="0" smtClean="0"/>
              <a:t>) meetings in March </a:t>
            </a:r>
          </a:p>
          <a:p>
            <a:r>
              <a:rPr lang="en-GB" b="1" dirty="0" smtClean="0"/>
              <a:t>WP submitted for endorsement 30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	3.5 </a:t>
            </a:r>
            <a:r>
              <a:rPr lang="en-GB" sz="2400" b="1" dirty="0">
                <a:solidFill>
                  <a:srgbClr val="FF0000"/>
                </a:solidFill>
              </a:rPr>
              <a:t>months</a:t>
            </a:r>
            <a:endParaRPr lang="en-GB" b="1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Feedback on developing the 2018-2020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613353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13084</TotalTime>
  <Words>953</Words>
  <Application>Microsoft Office PowerPoint</Application>
  <PresentationFormat>On-screen Show (4:3)</PresentationFormat>
  <Paragraphs>198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 Work Plan 2018-2020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112</cp:revision>
  <dcterms:modified xsi:type="dcterms:W3CDTF">2018-04-20T15:00:06Z</dcterms:modified>
</cp:coreProperties>
</file>