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72" r:id="rId3"/>
    <p:sldId id="267" r:id="rId4"/>
    <p:sldId id="273" r:id="rId5"/>
    <p:sldId id="265" r:id="rId6"/>
    <p:sldId id="269" r:id="rId7"/>
    <p:sldId id="270" r:id="rId8"/>
    <p:sldId id="271" r:id="rId9"/>
    <p:sldId id="266" r:id="rId10"/>
    <p:sldId id="260" r:id="rId11"/>
    <p:sldId id="274" r:id="rId12"/>
    <p:sldId id="275"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6"/>
    <p:restoredTop sz="92427" autoAdjust="0"/>
  </p:normalViewPr>
  <p:slideViewPr>
    <p:cSldViewPr>
      <p:cViewPr varScale="1">
        <p:scale>
          <a:sx n="51" d="100"/>
          <a:sy n="51" d="100"/>
        </p:scale>
        <p:origin x="1253" y="43"/>
      </p:cViewPr>
      <p:guideLst>
        <p:guide orient="horz" pos="2160"/>
        <p:guide pos="2880"/>
      </p:guideLst>
    </p:cSldViewPr>
  </p:slideViewPr>
  <p:notesTextViewPr>
    <p:cViewPr>
      <p:scale>
        <a:sx n="1" d="1"/>
        <a:sy n="1" d="1"/>
      </p:scale>
      <p:origin x="0" y="0"/>
    </p:cViewPr>
  </p:notesTextViewPr>
  <p:notesViewPr>
    <p:cSldViewPr>
      <p:cViewPr varScale="1">
        <p:scale>
          <a:sx n="41" d="100"/>
          <a:sy n="41" d="100"/>
        </p:scale>
        <p:origin x="232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355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668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87">
              <a:lnSpc>
                <a:spcPct val="114000"/>
              </a:lnSpc>
              <a:defRPr/>
            </a:pPr>
            <a:endParaRPr 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83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r>
              <a:rPr lang="en-US" sz="1100" dirty="0" smtClean="0">
                <a:latin typeface="Arial" panose="020B0604020202020204" pitchFamily="34" charset="0"/>
                <a:cs typeface="Arial" panose="020B0604020202020204" pitchFamily="34" charset="0"/>
              </a:rPr>
              <a:t>To ensure it remains a vital and relevant organization, CEOS initiated a self-study in 2011 to revisit its mission and international role in light of the evolving nature of Earth observation initiatives and the changing needs of the Earth observation user community. As a result of this self-study, CEOS now employs three documents to guide and conduct its work: </a:t>
            </a:r>
            <a:r>
              <a:rPr lang="en-US" sz="1100" i="1" dirty="0" smtClean="0">
                <a:latin typeface="Arial" panose="020B0604020202020204" pitchFamily="34" charset="0"/>
                <a:cs typeface="Arial" panose="020B0604020202020204" pitchFamily="34" charset="0"/>
              </a:rPr>
              <a:t>CEOS Strategic Guidance</a:t>
            </a:r>
            <a:r>
              <a:rPr lang="en-US" sz="1100" dirty="0" smtClean="0">
                <a:latin typeface="Arial" panose="020B0604020202020204" pitchFamily="34" charset="0"/>
                <a:cs typeface="Arial" panose="020B0604020202020204" pitchFamily="34" charset="0"/>
              </a:rPr>
              <a:t> document, which articulates the overarching long-term (7-10 years) purpose and goals of CEOS; a </a:t>
            </a:r>
            <a:r>
              <a:rPr lang="en-US" sz="1100" i="1" dirty="0" smtClean="0">
                <a:latin typeface="Arial" panose="020B0604020202020204" pitchFamily="34" charset="0"/>
                <a:cs typeface="Arial" panose="020B0604020202020204" pitchFamily="34" charset="0"/>
              </a:rPr>
              <a:t>CEOS Governance and Processes </a:t>
            </a:r>
            <a:r>
              <a:rPr lang="en-US" sz="1100" dirty="0" smtClean="0">
                <a:latin typeface="Arial" panose="020B0604020202020204" pitchFamily="34" charset="0"/>
                <a:cs typeface="Arial" panose="020B0604020202020204" pitchFamily="34" charset="0"/>
              </a:rPr>
              <a:t>document, which provides updated guidelines with regard to CEOS’s structure and operations, and the processes CEOS employs to achieve its goals; and a three-year rolling </a:t>
            </a:r>
            <a:r>
              <a:rPr lang="en-US" sz="1100" i="1" dirty="0" smtClean="0">
                <a:latin typeface="Arial" panose="020B0604020202020204" pitchFamily="34" charset="0"/>
                <a:cs typeface="Arial" panose="020B0604020202020204" pitchFamily="34" charset="0"/>
              </a:rPr>
              <a:t>CEOS Work Plan</a:t>
            </a:r>
            <a:r>
              <a:rPr lang="en-US" sz="1100" dirty="0" smtClean="0">
                <a:latin typeface="Arial" panose="020B0604020202020204" pitchFamily="34" charset="0"/>
                <a:cs typeface="Arial" panose="020B0604020202020204" pitchFamily="34" charset="0"/>
              </a:rPr>
              <a:t>, which sets forth near-term actions to achieve the goals outlined in the CEOS Strategic Guidance document.  The </a:t>
            </a:r>
            <a:r>
              <a:rPr lang="en-US" sz="1100" i="1" dirty="0" smtClean="0">
                <a:latin typeface="Arial" panose="020B0604020202020204" pitchFamily="34" charset="0"/>
                <a:cs typeface="Arial" panose="020B0604020202020204" pitchFamily="34" charset="0"/>
              </a:rPr>
              <a:t>CEOS Terms of Reference </a:t>
            </a:r>
            <a:r>
              <a:rPr lang="en-US" sz="1100" dirty="0" smtClean="0">
                <a:latin typeface="Arial" panose="020B0604020202020204" pitchFamily="34" charset="0"/>
                <a:cs typeface="Arial" panose="020B0604020202020204" pitchFamily="34" charset="0"/>
              </a:rPr>
              <a:t>were amended and updated but have always been the guiding document of CEOS since its inception in 1984.</a:t>
            </a:r>
          </a:p>
          <a:p>
            <a:pPr>
              <a:lnSpc>
                <a:spcPct val="114000"/>
              </a:lnSpc>
            </a:pPr>
            <a:endParaRPr lang="en-US" sz="1100" dirty="0" smtClean="0">
              <a:latin typeface="Arial" panose="020B0604020202020204" pitchFamily="34" charset="0"/>
              <a:cs typeface="Arial" panose="020B0604020202020204" pitchFamily="34" charset="0"/>
            </a:endParaRPr>
          </a:p>
          <a:p>
            <a:pPr>
              <a:lnSpc>
                <a:spcPct val="114000"/>
              </a:lnSpc>
            </a:pPr>
            <a:r>
              <a:rPr lang="en-US" sz="1100" dirty="0" smtClean="0">
                <a:latin typeface="Arial" panose="020B0604020202020204" pitchFamily="34" charset="0"/>
                <a:cs typeface="Arial" panose="020B0604020202020204" pitchFamily="34" charset="0"/>
              </a:rPr>
              <a:t>Future amendments of these documents will require review at a SIT Meeting and approval at subsequent Plenary Meeting.</a:t>
            </a:r>
            <a:endParaRPr lang="en-US" sz="1100" dirty="0"/>
          </a:p>
        </p:txBody>
      </p:sp>
    </p:spTree>
    <p:extLst>
      <p:ext uri="{BB962C8B-B14F-4D97-AF65-F5344CB8AC3E}">
        <p14:creationId xmlns:p14="http://schemas.microsoft.com/office/powerpoint/2010/main" val="201956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US" sz="1100" dirty="0"/>
          </a:p>
        </p:txBody>
      </p:sp>
    </p:spTree>
    <p:extLst>
      <p:ext uri="{BB962C8B-B14F-4D97-AF65-F5344CB8AC3E}">
        <p14:creationId xmlns:p14="http://schemas.microsoft.com/office/powerpoint/2010/main" val="113159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US" sz="1100" dirty="0"/>
          </a:p>
        </p:txBody>
      </p:sp>
    </p:spTree>
    <p:extLst>
      <p:ext uri="{BB962C8B-B14F-4D97-AF65-F5344CB8AC3E}">
        <p14:creationId xmlns:p14="http://schemas.microsoft.com/office/powerpoint/2010/main" val="152518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US" sz="1100" dirty="0"/>
          </a:p>
        </p:txBody>
      </p:sp>
    </p:spTree>
    <p:extLst>
      <p:ext uri="{BB962C8B-B14F-4D97-AF65-F5344CB8AC3E}">
        <p14:creationId xmlns:p14="http://schemas.microsoft.com/office/powerpoint/2010/main" val="416571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7662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 24-25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latin typeface="+mj-lt"/>
              </a:rPr>
              <a:t>Return to First Principles</a:t>
            </a:r>
            <a:endParaRPr sz="3600" b="1" dirty="0">
              <a:solidFill>
                <a:srgbClr val="FFFFFF"/>
              </a:solidFill>
              <a:latin typeface="+mj-lt"/>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1"/>
          <p:cNvSpPr/>
          <p:nvPr/>
        </p:nvSpPr>
        <p:spPr>
          <a:xfrm>
            <a:off x="599342" y="3783011"/>
            <a:ext cx="4810858" cy="254158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defTabSz="914400">
              <a:lnSpc>
                <a:spcPct val="150000"/>
              </a:lnSpc>
              <a:defRPr>
                <a:solidFill>
                  <a:srgbClr val="000000"/>
                </a:solidFill>
              </a:defRPr>
            </a:pPr>
            <a:r>
              <a:rPr lang="en-US" dirty="0" smtClean="0">
                <a:solidFill>
                  <a:srgbClr val="FFFFFF"/>
                </a:solidFill>
                <a:ea typeface="Arial Bold"/>
                <a:cs typeface="Arial Bold"/>
                <a:sym typeface="Arial Bold"/>
              </a:rPr>
              <a:t>Kerry Ann Sawyer, CEOS SIT Chair Team</a:t>
            </a:r>
          </a:p>
          <a:p>
            <a:pPr defTabSz="914400">
              <a:defRPr>
                <a:solidFill>
                  <a:srgbClr val="000000"/>
                </a:solidFill>
              </a:defRPr>
            </a:pPr>
            <a:r>
              <a:rPr lang="en-US" dirty="0">
                <a:solidFill>
                  <a:srgbClr val="FFFFFF"/>
                </a:solidFill>
                <a:ea typeface="Arial Bold"/>
                <a:cs typeface="Arial Bold"/>
                <a:sym typeface="Arial Bold"/>
              </a:rPr>
              <a:t>National Oceanic and Atmospheric Administration (NOAA)</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a:t>
            </a:r>
            <a:r>
              <a:rPr lang="en-AU" dirty="0">
                <a:solidFill>
                  <a:srgbClr val="FFFFFF"/>
                </a:solidFill>
                <a:latin typeface="+mj-lt"/>
                <a:ea typeface="Arial Bold"/>
                <a:cs typeface="Arial Bold"/>
                <a:sym typeface="Arial Bold"/>
              </a:rPr>
              <a:t>SIT-33</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Session 2,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US" dirty="0" smtClean="0">
                <a:solidFill>
                  <a:srgbClr val="FFFFFF"/>
                </a:solidFill>
                <a:latin typeface="+mj-lt"/>
                <a:ea typeface="Arial Bold"/>
                <a:cs typeface="Arial Bold"/>
                <a:sym typeface="Arial Bold"/>
              </a:rPr>
              <a:t>2.1</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Boulder, CO,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 – 25 April 2018</a:t>
            </a:r>
            <a:endParaRPr dirty="0">
              <a:solidFill>
                <a:srgbClr val="FFFFFF"/>
              </a:solidFill>
              <a:latin typeface="+mj-lt"/>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a:xfrm>
            <a:off x="1905000" y="152400"/>
            <a:ext cx="5638800" cy="914400"/>
          </a:xfrm>
        </p:spPr>
        <p:txBody>
          <a:bodyPr/>
          <a:lstStyle/>
          <a:p>
            <a:r>
              <a:rPr lang="en-US" sz="2800" b="1" dirty="0" smtClean="0"/>
              <a:t>An Example – Greater </a:t>
            </a:r>
            <a:r>
              <a:rPr lang="en-US" sz="2800" b="1" dirty="0"/>
              <a:t>S</a:t>
            </a:r>
            <a:r>
              <a:rPr lang="en-US" sz="2800" b="1" dirty="0" smtClean="0"/>
              <a:t>um than </a:t>
            </a:r>
            <a:r>
              <a:rPr lang="en-US" sz="2800" b="1" dirty="0"/>
              <a:t>I</a:t>
            </a:r>
            <a:r>
              <a:rPr lang="en-US" sz="2800" b="1" dirty="0" smtClean="0"/>
              <a:t>ndividual </a:t>
            </a:r>
            <a:r>
              <a:rPr lang="en-US" sz="2800" b="1" dirty="0"/>
              <a:t>P</a:t>
            </a:r>
            <a:r>
              <a:rPr lang="en-US" sz="2800" b="1" dirty="0" smtClean="0"/>
              <a:t>arts</a:t>
            </a:r>
            <a:endParaRPr lang="en-US" sz="2800" b="1" dirty="0"/>
          </a:p>
        </p:txBody>
      </p:sp>
      <p:pic>
        <p:nvPicPr>
          <p:cNvPr id="7" name="Picture 6"/>
          <p:cNvPicPr>
            <a:picLocks noChangeAspect="1"/>
          </p:cNvPicPr>
          <p:nvPr/>
        </p:nvPicPr>
        <p:blipFill>
          <a:blip r:embed="rId2"/>
          <a:stretch>
            <a:fillRect/>
          </a:stretch>
        </p:blipFill>
        <p:spPr>
          <a:xfrm>
            <a:off x="-36226" y="1146948"/>
            <a:ext cx="9144000" cy="5748527"/>
          </a:xfrm>
          <a:prstGeom prst="rect">
            <a:avLst/>
          </a:prstGeom>
        </p:spPr>
      </p:pic>
      <p:sp>
        <p:nvSpPr>
          <p:cNvPr id="8" name="TextBox 7"/>
          <p:cNvSpPr txBox="1"/>
          <p:nvPr/>
        </p:nvSpPr>
        <p:spPr>
          <a:xfrm>
            <a:off x="228600" y="1447800"/>
            <a:ext cx="317009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92D050"/>
                </a:solidFill>
                <a:effectLst/>
                <a:uFillTx/>
              </a:rPr>
              <a:t>NOAA operates 18 satellites</a:t>
            </a:r>
            <a:endParaRPr kumimoji="0" lang="en-US" sz="1800" b="1" i="0" u="none" strike="noStrike" cap="none" spc="0" normalizeH="0" baseline="0" dirty="0">
              <a:ln>
                <a:noFill/>
              </a:ln>
              <a:solidFill>
                <a:srgbClr val="92D050"/>
              </a:solidFill>
              <a:effectLst/>
              <a:uFillTx/>
            </a:endParaRPr>
          </a:p>
        </p:txBody>
      </p:sp>
    </p:spTree>
    <p:extLst>
      <p:ext uri="{BB962C8B-B14F-4D97-AF65-F5344CB8AC3E}">
        <p14:creationId xmlns:p14="http://schemas.microsoft.com/office/powerpoint/2010/main" val="103904277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pic>
        <p:nvPicPr>
          <p:cNvPr id="5" name="Picture 4"/>
          <p:cNvPicPr>
            <a:picLocks noChangeAspect="1"/>
          </p:cNvPicPr>
          <p:nvPr/>
        </p:nvPicPr>
        <p:blipFill>
          <a:blip r:embed="rId2"/>
          <a:stretch>
            <a:fillRect/>
          </a:stretch>
        </p:blipFill>
        <p:spPr>
          <a:xfrm>
            <a:off x="0" y="1066800"/>
            <a:ext cx="9144000" cy="5919216"/>
          </a:xfrm>
          <a:prstGeom prst="rect">
            <a:avLst/>
          </a:prstGeom>
        </p:spPr>
      </p:pic>
      <p:sp>
        <p:nvSpPr>
          <p:cNvPr id="6" name="TextBox 5"/>
          <p:cNvSpPr txBox="1"/>
          <p:nvPr/>
        </p:nvSpPr>
        <p:spPr>
          <a:xfrm>
            <a:off x="183758" y="1100528"/>
            <a:ext cx="537582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smtClean="0">
                <a:ln>
                  <a:noFill/>
                </a:ln>
                <a:solidFill>
                  <a:srgbClr val="92D050"/>
                </a:solidFill>
                <a:effectLst/>
                <a:uFillTx/>
              </a:rPr>
              <a:t>But this is how many satellites NOAA sees </a:t>
            </a:r>
          </a:p>
          <a:p>
            <a:pPr marL="0" marR="0" indent="0" algn="l" defTabSz="457200" rtl="0" fontAlgn="auto" latinLnBrk="1" hangingPunct="0">
              <a:lnSpc>
                <a:spcPct val="100000"/>
              </a:lnSpc>
              <a:spcBef>
                <a:spcPts val="0"/>
              </a:spcBef>
              <a:spcAft>
                <a:spcPts val="0"/>
              </a:spcAft>
              <a:buClrTx/>
              <a:buSzTx/>
              <a:buFontTx/>
              <a:buNone/>
              <a:tabLst/>
            </a:pPr>
            <a:r>
              <a:rPr lang="en-US" b="1" dirty="0">
                <a:solidFill>
                  <a:srgbClr val="92D050"/>
                </a:solidFill>
              </a:rPr>
              <a:t>t</a:t>
            </a:r>
            <a:r>
              <a:rPr kumimoji="0" lang="en-US" b="1" i="0" u="none" strike="noStrike" cap="none" spc="0" normalizeH="0" baseline="0" dirty="0" smtClean="0">
                <a:ln>
                  <a:noFill/>
                </a:ln>
                <a:solidFill>
                  <a:srgbClr val="92D050"/>
                </a:solidFill>
                <a:effectLst/>
                <a:uFillTx/>
              </a:rPr>
              <a:t>hrough </a:t>
            </a:r>
            <a:r>
              <a:rPr lang="en-US" b="1" dirty="0" smtClean="0">
                <a:solidFill>
                  <a:srgbClr val="92D050"/>
                </a:solidFill>
              </a:rPr>
              <a:t>our partnerships with CEOS Agencies*</a:t>
            </a:r>
            <a:r>
              <a:rPr kumimoji="0" lang="en-US" b="1" i="0" u="none" strike="noStrike" cap="none" spc="0" normalizeH="0" baseline="0" dirty="0" smtClean="0">
                <a:ln>
                  <a:noFill/>
                </a:ln>
                <a:solidFill>
                  <a:srgbClr val="92D050"/>
                </a:solidFill>
                <a:effectLst/>
                <a:uFillTx/>
              </a:rPr>
              <a:t> </a:t>
            </a:r>
            <a:endParaRPr kumimoji="0" lang="en-US" b="1" i="0" u="none" strike="noStrike" cap="none" spc="0" normalizeH="0" baseline="0" dirty="0">
              <a:ln>
                <a:noFill/>
              </a:ln>
              <a:solidFill>
                <a:srgbClr val="92D050"/>
              </a:solidFill>
              <a:effectLst/>
              <a:uFillTx/>
            </a:endParaRPr>
          </a:p>
        </p:txBody>
      </p:sp>
      <p:sp>
        <p:nvSpPr>
          <p:cNvPr id="7" name="TextBox 6"/>
          <p:cNvSpPr txBox="1"/>
          <p:nvPr/>
        </p:nvSpPr>
        <p:spPr>
          <a:xfrm>
            <a:off x="5181600" y="6629400"/>
            <a:ext cx="1942196"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100" i="0" u="none" strike="noStrike" cap="none" spc="0" normalizeH="0" baseline="0" dirty="0" smtClean="0">
                <a:ln>
                  <a:noFill/>
                </a:ln>
                <a:solidFill>
                  <a:srgbClr val="92D050"/>
                </a:solidFill>
                <a:effectLst/>
                <a:uFillTx/>
              </a:rPr>
              <a:t>* And one non-CEOS</a:t>
            </a:r>
            <a:r>
              <a:rPr kumimoji="0" lang="en-US" sz="1100" i="0" u="none" strike="noStrike" cap="none" spc="0" normalizeH="0" dirty="0" smtClean="0">
                <a:ln>
                  <a:noFill/>
                </a:ln>
                <a:solidFill>
                  <a:srgbClr val="92D050"/>
                </a:solidFill>
                <a:effectLst/>
                <a:uFillTx/>
              </a:rPr>
              <a:t> Agency</a:t>
            </a:r>
            <a:endParaRPr kumimoji="0" lang="en-US" sz="1100" i="0" u="none" strike="noStrike" cap="none" spc="0" normalizeH="0" baseline="0" dirty="0">
              <a:ln>
                <a:noFill/>
              </a:ln>
              <a:solidFill>
                <a:srgbClr val="92D050"/>
              </a:solidFill>
              <a:effectLst/>
              <a:uFillTx/>
            </a:endParaRPr>
          </a:p>
        </p:txBody>
      </p:sp>
    </p:spTree>
    <p:extLst>
      <p:ext uri="{BB962C8B-B14F-4D97-AF65-F5344CB8AC3E}">
        <p14:creationId xmlns:p14="http://schemas.microsoft.com/office/powerpoint/2010/main" val="113784755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228600" y="1295400"/>
            <a:ext cx="8686800" cy="762000"/>
          </a:xfrm>
        </p:spPr>
        <p:txBody>
          <a:bodyPr/>
          <a:lstStyle/>
          <a:p>
            <a:pPr marL="0" indent="0">
              <a:buNone/>
            </a:pPr>
            <a:r>
              <a:rPr lang="en-US" dirty="0"/>
              <a:t>Plus, we are not just the </a:t>
            </a:r>
            <a:r>
              <a:rPr lang="en-US" i="1" dirty="0"/>
              <a:t>Committee </a:t>
            </a:r>
            <a:r>
              <a:rPr lang="en-US" i="1" dirty="0" smtClean="0"/>
              <a:t>on </a:t>
            </a:r>
            <a:r>
              <a:rPr lang="en-US" dirty="0"/>
              <a:t>Earth Observation Satellites but we are also a </a:t>
            </a:r>
            <a:r>
              <a:rPr lang="en-US" b="1" dirty="0"/>
              <a:t>Community of</a:t>
            </a:r>
            <a:r>
              <a:rPr lang="en-US" dirty="0"/>
              <a:t> Earth Observation </a:t>
            </a:r>
            <a:r>
              <a:rPr lang="en-US" dirty="0" smtClean="0"/>
              <a:t>Satellites</a:t>
            </a: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059898"/>
            <a:ext cx="7026000" cy="4230436"/>
          </a:xfrm>
          <a:prstGeom prst="rect">
            <a:avLst/>
          </a:prstGeom>
        </p:spPr>
      </p:pic>
    </p:spTree>
    <p:extLst>
      <p:ext uri="{BB962C8B-B14F-4D97-AF65-F5344CB8AC3E}">
        <p14:creationId xmlns:p14="http://schemas.microsoft.com/office/powerpoint/2010/main" val="260240395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152400" y="1295400"/>
            <a:ext cx="8915400" cy="5334000"/>
          </a:xfrm>
        </p:spPr>
        <p:txBody>
          <a:bodyPr/>
          <a:lstStyle/>
          <a:p>
            <a:pPr marL="0" indent="0">
              <a:buNone/>
            </a:pPr>
            <a:r>
              <a:rPr lang="en-US" b="1" dirty="0"/>
              <a:t>OBJECTIVE</a:t>
            </a:r>
            <a:r>
              <a:rPr lang="en-US" i="1" dirty="0"/>
              <a:t>: </a:t>
            </a:r>
            <a:r>
              <a:rPr lang="en-US" i="1" dirty="0" smtClean="0"/>
              <a:t>As part of the core CEOS business and mission, and in the frame of CEOS support to GEO, review existing Work Plans to try and identify opportunities for coordination and optimization..</a:t>
            </a:r>
            <a:endParaRPr lang="en-US" i="1" dirty="0"/>
          </a:p>
          <a:p>
            <a:pPr marL="0" indent="0">
              <a:buNone/>
            </a:pPr>
            <a:endParaRPr lang="en-US" sz="1400" dirty="0"/>
          </a:p>
          <a:p>
            <a:pPr marL="0" indent="0">
              <a:buNone/>
            </a:pPr>
            <a:r>
              <a:rPr lang="en-US" b="1" dirty="0"/>
              <a:t>KEY SESSION QUESTIONS:</a:t>
            </a:r>
            <a:endParaRPr lang="en-US" dirty="0"/>
          </a:p>
          <a:p>
            <a:r>
              <a:rPr lang="en-US" i="1" dirty="0" smtClean="0"/>
              <a:t>How do SIT-33 discussions relate to the CEOS Work Plan and GEO Work </a:t>
            </a:r>
            <a:r>
              <a:rPr lang="en-US" i="1" dirty="0" err="1" smtClean="0"/>
              <a:t>Programme</a:t>
            </a:r>
            <a:r>
              <a:rPr lang="en-US" i="1" dirty="0" smtClean="0"/>
              <a:t>?</a:t>
            </a:r>
          </a:p>
          <a:p>
            <a:r>
              <a:rPr lang="en-US" i="1" dirty="0" smtClean="0"/>
              <a:t>What areas can CEOS be expected to contribute in the future and how do these relate to the CEOS Work Plan?</a:t>
            </a:r>
          </a:p>
          <a:p>
            <a:endParaRPr lang="en-US" sz="1400" i="1" dirty="0" smtClean="0"/>
          </a:p>
          <a:p>
            <a:pPr marL="0" indent="0">
              <a:buNone/>
            </a:pPr>
            <a:r>
              <a:rPr lang="en-US" b="1" dirty="0" smtClean="0"/>
              <a:t>Expectations and Challenges to the CEOS Community:</a:t>
            </a:r>
            <a:endParaRPr lang="en-US" b="1" dirty="0"/>
          </a:p>
          <a:p>
            <a:r>
              <a:rPr lang="en-US" dirty="0"/>
              <a:t>Develop tactical approach to meeting expectations of international community and those of our own agencies</a:t>
            </a:r>
          </a:p>
          <a:p>
            <a:r>
              <a:rPr lang="en-US" dirty="0"/>
              <a:t>What does an agency gain by participating in CEOS?  By supporting personnel to fulfill key leadership roles within CEOS</a:t>
            </a:r>
            <a:r>
              <a:rPr lang="en-US" dirty="0" smtClean="0"/>
              <a:t>?</a:t>
            </a:r>
            <a:endParaRPr lang="en-US" dirty="0"/>
          </a:p>
        </p:txBody>
      </p:sp>
      <p:sp>
        <p:nvSpPr>
          <p:cNvPr id="6" name="Content Placeholder 3">
            <a:extLst>
              <a:ext uri="{FF2B5EF4-FFF2-40B4-BE49-F238E27FC236}">
                <a16:creationId xmlns:a16="http://schemas.microsoft.com/office/drawing/2014/main" xmlns="" id="{C631139E-C6E7-3145-89C0-2E1C06280205}"/>
              </a:ext>
            </a:extLst>
          </p:cNvPr>
          <p:cNvSpPr>
            <a:spLocks noGrp="1"/>
          </p:cNvSpPr>
          <p:nvPr>
            <p:ph sz="quarter" idx="11"/>
          </p:nvPr>
        </p:nvSpPr>
        <p:spPr>
          <a:xfrm>
            <a:off x="2057400" y="76200"/>
            <a:ext cx="4953000" cy="914400"/>
          </a:xfrm>
        </p:spPr>
        <p:txBody>
          <a:bodyPr/>
          <a:lstStyle/>
          <a:p>
            <a:r>
              <a:rPr lang="en-US" sz="3200" b="1" dirty="0"/>
              <a:t>Session Objective and Questions</a:t>
            </a:r>
          </a:p>
        </p:txBody>
      </p:sp>
    </p:spTree>
    <p:extLst>
      <p:ext uri="{BB962C8B-B14F-4D97-AF65-F5344CB8AC3E}">
        <p14:creationId xmlns:p14="http://schemas.microsoft.com/office/powerpoint/2010/main" val="10177594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747" y="1219200"/>
            <a:ext cx="8956221" cy="762000"/>
          </a:xfrm>
          <a:prstGeom prst="rect">
            <a:avLst/>
          </a:prstGeom>
          <a:gradFill flip="none" rotWithShape="1">
            <a:gsLst>
              <a:gs pos="0">
                <a:schemeClr val="tx1"/>
              </a:gs>
              <a:gs pos="75000">
                <a:srgbClr val="002060">
                  <a:tint val="44500"/>
                  <a:satMod val="160000"/>
                </a:srgbClr>
              </a:gs>
              <a:gs pos="100000">
                <a:srgbClr val="002060">
                  <a:tint val="23500"/>
                  <a:satMod val="160000"/>
                </a:srgbClr>
              </a:gs>
            </a:gsLst>
            <a:lin ang="5400000" scaled="1"/>
            <a:tileRect/>
          </a:gradFill>
          <a:ln>
            <a:noFill/>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2400" b="1" dirty="0" smtClean="0">
                <a:solidFill>
                  <a:srgbClr val="92D050"/>
                </a:solidFill>
                <a:latin typeface="Arial" panose="020B0604020202020204" pitchFamily="34" charset="0"/>
                <a:cs typeface="Arial" panose="020B0604020202020204" pitchFamily="34" charset="0"/>
              </a:rPr>
              <a:t>Mission</a:t>
            </a:r>
            <a:endParaRPr lang="en-US" sz="2400" b="1" dirty="0">
              <a:solidFill>
                <a:srgbClr val="92D050"/>
              </a:solidFill>
              <a:latin typeface="Arial" panose="020B0604020202020204" pitchFamily="34" charset="0"/>
              <a:cs typeface="Arial" panose="020B0604020202020204" pitchFamily="34" charset="0"/>
            </a:endParaRPr>
          </a:p>
        </p:txBody>
      </p:sp>
      <p:sp>
        <p:nvSpPr>
          <p:cNvPr id="6" name="Shape 11"/>
          <p:cNvSpPr/>
          <p:nvPr/>
        </p:nvSpPr>
        <p:spPr>
          <a:xfrm>
            <a:off x="1905000" y="112798"/>
            <a:ext cx="5638800" cy="57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ctr" defTabSz="914400">
              <a:defRPr>
                <a:solidFill>
                  <a:srgbClr val="000000"/>
                </a:solidFill>
              </a:defRPr>
            </a:pPr>
            <a:r>
              <a:rPr lang="en-AU" sz="3200" b="1" dirty="0" smtClean="0">
                <a:solidFill>
                  <a:srgbClr val="FFFFFF"/>
                </a:solidFill>
                <a:latin typeface="+mj-lt"/>
                <a:ea typeface="Arial Bold"/>
                <a:cs typeface="Arial Bold"/>
                <a:sym typeface="Arial Bold"/>
              </a:rPr>
              <a:t>Mission and Objectives</a:t>
            </a:r>
          </a:p>
        </p:txBody>
      </p:sp>
      <p:sp>
        <p:nvSpPr>
          <p:cNvPr id="2" name="TextBox 1"/>
          <p:cNvSpPr txBox="1"/>
          <p:nvPr/>
        </p:nvSpPr>
        <p:spPr>
          <a:xfrm>
            <a:off x="97858" y="1636562"/>
            <a:ext cx="8943110" cy="1323439"/>
          </a:xfrm>
          <a:prstGeom prst="rect">
            <a:avLst/>
          </a:prstGeom>
          <a:noFill/>
          <a:ln>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solidFill>
                  <a:schemeClr val="tx2">
                    <a:lumMod val="50000"/>
                  </a:schemeClr>
                </a:solidFill>
                <a:latin typeface="Arial" panose="020B0604020202020204" pitchFamily="34" charset="0"/>
                <a:cs typeface="Arial" panose="020B0604020202020204"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sz="2000" b="1" dirty="0">
              <a:solidFill>
                <a:schemeClr val="tx2">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97858" y="3048000"/>
            <a:ext cx="8943110" cy="762000"/>
          </a:xfrm>
          <a:prstGeom prst="rect">
            <a:avLst/>
          </a:prstGeom>
          <a:gradFill flip="none" rotWithShape="1">
            <a:gsLst>
              <a:gs pos="0">
                <a:schemeClr val="tx1"/>
              </a:gs>
              <a:gs pos="75000">
                <a:srgbClr val="002060">
                  <a:tint val="44500"/>
                  <a:satMod val="160000"/>
                </a:srgbClr>
              </a:gs>
              <a:gs pos="100000">
                <a:srgbClr val="002060">
                  <a:tint val="23500"/>
                  <a:satMod val="160000"/>
                </a:srgbClr>
              </a:gs>
            </a:gsLst>
            <a:lin ang="5400000" scaled="1"/>
            <a:tileRect/>
          </a:gradFill>
          <a:ln>
            <a:noFill/>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2400" b="1" dirty="0" smtClean="0">
                <a:solidFill>
                  <a:srgbClr val="92D050"/>
                </a:solidFill>
                <a:latin typeface="Arial" panose="020B0604020202020204" pitchFamily="34" charset="0"/>
                <a:cs typeface="Arial" panose="020B0604020202020204" pitchFamily="34" charset="0"/>
              </a:rPr>
              <a:t>Objectives</a:t>
            </a:r>
            <a:endParaRPr lang="en-US" sz="2400" b="1" dirty="0">
              <a:solidFill>
                <a:srgbClr val="92D050"/>
              </a:solidFill>
              <a:latin typeface="Arial" panose="020B0604020202020204" pitchFamily="34" charset="0"/>
              <a:cs typeface="Arial" panose="020B0604020202020204" pitchFamily="34" charset="0"/>
            </a:endParaRPr>
          </a:p>
        </p:txBody>
      </p:sp>
      <p:sp>
        <p:nvSpPr>
          <p:cNvPr id="3" name="TextBox 2"/>
          <p:cNvSpPr txBox="1"/>
          <p:nvPr/>
        </p:nvSpPr>
        <p:spPr>
          <a:xfrm>
            <a:off x="97858" y="3649328"/>
            <a:ext cx="8943110" cy="2903872"/>
          </a:xfrm>
          <a:prstGeom prst="rect">
            <a:avLst/>
          </a:prstGeom>
          <a:gradFill flip="none" rotWithShape="1">
            <a:gsLst>
              <a:gs pos="0">
                <a:schemeClr val="bg1">
                  <a:lumMod val="20000"/>
                  <a:lumOff val="80000"/>
                </a:schemeClr>
              </a:gs>
              <a:gs pos="50000">
                <a:schemeClr val="bg1">
                  <a:lumMod val="20000"/>
                  <a:lumOff val="80000"/>
                  <a:alpha val="36000"/>
                </a:schemeClr>
              </a:gs>
              <a:gs pos="77000">
                <a:srgbClr val="E1E1E1">
                  <a:alpha val="34000"/>
                </a:srgbClr>
              </a:gs>
              <a:gs pos="100000">
                <a:srgbClr val="E1E1E1">
                  <a:shade val="100000"/>
                  <a:satMod val="115000"/>
                  <a:alpha val="0"/>
                </a:srgbClr>
              </a:gs>
            </a:gsLst>
            <a:lin ang="16200000" scaled="1"/>
            <a:tileRect/>
          </a:gra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pPr marL="231775" indent="-231775" algn="l">
              <a:buFont typeface="+mj-lt"/>
              <a:buAutoNum type="arabicPeriod"/>
            </a:pPr>
            <a:r>
              <a:rPr lang="en-US" b="1" dirty="0">
                <a:solidFill>
                  <a:schemeClr val="tx2">
                    <a:lumMod val="50000"/>
                  </a:schemeClr>
                </a:solidFill>
                <a:latin typeface="Arial Narrow" panose="020B0606020202030204" pitchFamily="34" charset="0"/>
                <a:cs typeface="Arial" panose="020B0604020202020204" pitchFamily="34" charset="0"/>
              </a:rPr>
              <a:t>To optimize the benefits of space-based Earth observation through cooperation of CEOS Agencies in mission planning </a:t>
            </a:r>
            <a:r>
              <a:rPr lang="en-US" b="1" dirty="0" smtClean="0">
                <a:solidFill>
                  <a:schemeClr val="tx2">
                    <a:lumMod val="50000"/>
                  </a:schemeClr>
                </a:solidFill>
                <a:latin typeface="Arial Narrow" panose="020B0606020202030204" pitchFamily="34" charset="0"/>
                <a:cs typeface="Arial" panose="020B0604020202020204" pitchFamily="34" charset="0"/>
              </a:rPr>
              <a:t>and </a:t>
            </a:r>
            <a:r>
              <a:rPr lang="en-US" b="1" dirty="0">
                <a:solidFill>
                  <a:schemeClr val="tx2">
                    <a:lumMod val="50000"/>
                  </a:schemeClr>
                </a:solidFill>
                <a:latin typeface="Arial Narrow" panose="020B0606020202030204" pitchFamily="34" charset="0"/>
                <a:cs typeface="Arial" panose="020B0604020202020204" pitchFamily="34" charset="0"/>
              </a:rPr>
              <a:t>in the development of compatible data products, formats, services, applications </a:t>
            </a:r>
            <a:r>
              <a:rPr lang="en-US" b="1" dirty="0" smtClean="0">
                <a:solidFill>
                  <a:schemeClr val="tx2">
                    <a:lumMod val="50000"/>
                  </a:schemeClr>
                </a:solidFill>
                <a:latin typeface="Arial Narrow" panose="020B0606020202030204" pitchFamily="34" charset="0"/>
                <a:cs typeface="Arial" panose="020B0604020202020204" pitchFamily="34" charset="0"/>
              </a:rPr>
              <a:t>and </a:t>
            </a:r>
            <a:r>
              <a:rPr lang="en-US" b="1" dirty="0">
                <a:solidFill>
                  <a:schemeClr val="tx2">
                    <a:lumMod val="50000"/>
                  </a:schemeClr>
                </a:solidFill>
                <a:latin typeface="Arial Narrow" panose="020B0606020202030204" pitchFamily="34" charset="0"/>
                <a:cs typeface="Arial" panose="020B0604020202020204" pitchFamily="34" charset="0"/>
              </a:rPr>
              <a:t>policies.</a:t>
            </a:r>
          </a:p>
          <a:p>
            <a:pPr marL="231775" indent="-231775" algn="l">
              <a:lnSpc>
                <a:spcPct val="105000"/>
              </a:lnSpc>
              <a:buFont typeface="+mj-lt"/>
              <a:buAutoNum type="arabicPeriod"/>
            </a:pPr>
            <a:r>
              <a:rPr lang="en-US" b="1" dirty="0">
                <a:solidFill>
                  <a:schemeClr val="tx2">
                    <a:lumMod val="50000"/>
                  </a:schemeClr>
                </a:solidFill>
                <a:latin typeface="Arial Narrow" panose="020B0606020202030204" pitchFamily="34" charset="0"/>
                <a:cs typeface="Arial" panose="020B0604020202020204" pitchFamily="34" charset="0"/>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231775" indent="-231775" algn="l">
              <a:buFont typeface="+mj-lt"/>
              <a:buAutoNum type="arabicPeriod"/>
            </a:pPr>
            <a:r>
              <a:rPr lang="en-US" b="1" dirty="0">
                <a:solidFill>
                  <a:schemeClr val="tx2">
                    <a:lumMod val="50000"/>
                  </a:schemeClr>
                </a:solidFill>
                <a:latin typeface="Arial Narrow" panose="020B0606020202030204" pitchFamily="34" charset="0"/>
                <a:cs typeface="Arial" panose="020B0604020202020204" pitchFamily="34" charset="0"/>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p:txBody>
      </p:sp>
      <p:sp>
        <p:nvSpPr>
          <p:cNvPr id="8"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3</a:t>
            </a:fld>
            <a:endParaRPr lang="en-US" dirty="0"/>
          </a:p>
        </p:txBody>
      </p:sp>
    </p:spTree>
    <p:extLst>
      <p:ext uri="{BB962C8B-B14F-4D97-AF65-F5344CB8AC3E}">
        <p14:creationId xmlns:p14="http://schemas.microsoft.com/office/powerpoint/2010/main" val="309326826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152400" y="1219200"/>
            <a:ext cx="8686800" cy="5029200"/>
          </a:xfrm>
        </p:spPr>
        <p:txBody>
          <a:bodyPr/>
          <a:lstStyle/>
          <a:p>
            <a:pPr marL="0" indent="0">
              <a:spcBef>
                <a:spcPts val="0"/>
              </a:spcBef>
              <a:buNone/>
            </a:pPr>
            <a:r>
              <a:rPr lang="en-US" dirty="0" smtClean="0"/>
              <a:t>…</a:t>
            </a:r>
            <a:r>
              <a:rPr lang="en-US" b="1" dirty="0" smtClean="0"/>
              <a:t>CEOS Members have agreed to continue to informally coordinate their current and planned systems for Earth observation from space </a:t>
            </a:r>
            <a:r>
              <a:rPr lang="en-US" dirty="0" smtClean="0"/>
              <a:t>through CEOS?</a:t>
            </a:r>
          </a:p>
          <a:p>
            <a:pPr marL="0" indent="0">
              <a:spcBef>
                <a:spcPts val="0"/>
              </a:spcBef>
              <a:buNone/>
            </a:pPr>
            <a:endParaRPr lang="en-US" sz="900" dirty="0"/>
          </a:p>
          <a:p>
            <a:pPr marL="0" indent="0">
              <a:spcBef>
                <a:spcPts val="0"/>
              </a:spcBef>
              <a:buNone/>
            </a:pPr>
            <a:r>
              <a:rPr lang="en-US" dirty="0" smtClean="0"/>
              <a:t>…</a:t>
            </a:r>
            <a:r>
              <a:rPr lang="en-US" b="1" dirty="0" smtClean="0"/>
              <a:t>Participation in the activities of CEOS will not be construed as being binding</a:t>
            </a:r>
            <a:r>
              <a:rPr lang="en-US" dirty="0" smtClean="0"/>
              <a:t> upon space-based Earth observation system operators, or as restricting their right to develop and manage Earth observation systems according to their needs and policies?</a:t>
            </a:r>
          </a:p>
          <a:p>
            <a:pPr marL="0" indent="0">
              <a:spcBef>
                <a:spcPts val="0"/>
              </a:spcBef>
              <a:buNone/>
            </a:pPr>
            <a:endParaRPr lang="en-US" sz="1000" dirty="0"/>
          </a:p>
          <a:p>
            <a:pPr marL="0" indent="0">
              <a:spcBef>
                <a:spcPts val="0"/>
              </a:spcBef>
              <a:buNone/>
            </a:pPr>
            <a:r>
              <a:rPr lang="en-US" dirty="0" smtClean="0"/>
              <a:t>…</a:t>
            </a:r>
            <a:r>
              <a:rPr lang="en-US" b="1" dirty="0" smtClean="0"/>
              <a:t>CEOS now focuses on validated requirements levied by external organizations?</a:t>
            </a:r>
          </a:p>
          <a:p>
            <a:pPr marL="0" indent="0">
              <a:spcBef>
                <a:spcPts val="0"/>
              </a:spcBef>
              <a:buNone/>
            </a:pPr>
            <a:endParaRPr lang="en-US" sz="1000" dirty="0"/>
          </a:p>
          <a:p>
            <a:pPr marL="0" indent="0">
              <a:spcBef>
                <a:spcPts val="0"/>
              </a:spcBef>
              <a:buNone/>
            </a:pPr>
            <a:r>
              <a:rPr lang="en-US" dirty="0" smtClean="0"/>
              <a:t>…</a:t>
            </a:r>
            <a:r>
              <a:rPr lang="en-US" b="1" dirty="0" smtClean="0"/>
              <a:t>Projects that do not demonstrate progress against milestones, do not provide valuable outcomes, or that lack Agency interest or committed resources should be refocused or discontinued?</a:t>
            </a:r>
          </a:p>
          <a:p>
            <a:pPr marL="0" indent="0">
              <a:spcBef>
                <a:spcPts val="0"/>
              </a:spcBef>
              <a:buNone/>
            </a:pPr>
            <a:endParaRPr lang="en-US" sz="1000" dirty="0" smtClean="0"/>
          </a:p>
          <a:p>
            <a:pPr marL="0" indent="0">
              <a:spcBef>
                <a:spcPts val="0"/>
              </a:spcBef>
              <a:buNone/>
            </a:pPr>
            <a:r>
              <a:rPr lang="en-US" dirty="0" smtClean="0"/>
              <a:t>…Colorado is the only state in history to turn down </a:t>
            </a:r>
          </a:p>
          <a:p>
            <a:pPr marL="0" indent="0">
              <a:spcBef>
                <a:spcPts val="0"/>
              </a:spcBef>
              <a:buNone/>
            </a:pPr>
            <a:r>
              <a:rPr lang="en-US" dirty="0" smtClean="0"/>
              <a:t>the Olympics?</a:t>
            </a:r>
            <a:endParaRPr lang="en-US" dirty="0"/>
          </a:p>
        </p:txBody>
      </p:sp>
      <p:sp>
        <p:nvSpPr>
          <p:cNvPr id="4" name="Content Placeholder 3"/>
          <p:cNvSpPr>
            <a:spLocks noGrp="1"/>
          </p:cNvSpPr>
          <p:nvPr>
            <p:ph sz="quarter" idx="11"/>
          </p:nvPr>
        </p:nvSpPr>
        <p:spPr/>
        <p:txBody>
          <a:bodyPr/>
          <a:lstStyle/>
          <a:p>
            <a:r>
              <a:rPr lang="en-US" b="1" dirty="0" smtClean="0"/>
              <a:t>Did you know…</a:t>
            </a:r>
            <a:endParaRPr lang="en-US" b="1" dirty="0"/>
          </a:p>
        </p:txBody>
      </p:sp>
      <p:pic>
        <p:nvPicPr>
          <p:cNvPr id="5" name="Picture 4"/>
          <p:cNvPicPr>
            <a:picLocks noChangeAspect="1"/>
          </p:cNvPicPr>
          <p:nvPr/>
        </p:nvPicPr>
        <p:blipFill>
          <a:blip r:embed="rId2"/>
          <a:stretch>
            <a:fillRect/>
          </a:stretch>
        </p:blipFill>
        <p:spPr>
          <a:xfrm>
            <a:off x="6400800" y="5486400"/>
            <a:ext cx="1686283" cy="1277359"/>
          </a:xfrm>
          <a:prstGeom prst="rect">
            <a:avLst/>
          </a:prstGeom>
        </p:spPr>
      </p:pic>
      <p:pic>
        <p:nvPicPr>
          <p:cNvPr id="6" name="Picture 5"/>
          <p:cNvPicPr>
            <a:picLocks noChangeAspect="1"/>
          </p:cNvPicPr>
          <p:nvPr/>
        </p:nvPicPr>
        <p:blipFill>
          <a:blip r:embed="rId3"/>
          <a:stretch>
            <a:fillRect/>
          </a:stretch>
        </p:blipFill>
        <p:spPr>
          <a:xfrm>
            <a:off x="5226632" y="5962650"/>
            <a:ext cx="996502" cy="666750"/>
          </a:xfrm>
          <a:prstGeom prst="rect">
            <a:avLst/>
          </a:prstGeom>
        </p:spPr>
      </p:pic>
    </p:spTree>
    <p:extLst>
      <p:ext uri="{BB962C8B-B14F-4D97-AF65-F5344CB8AC3E}">
        <p14:creationId xmlns:p14="http://schemas.microsoft.com/office/powerpoint/2010/main" val="166348823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25689"/>
            <a:ext cx="8915400" cy="1492716"/>
          </a:xfrm>
          <a:prstGeom prst="rect">
            <a:avLst/>
          </a:prstGeom>
        </p:spPr>
        <p:txBody>
          <a:bodyPr wrap="square">
            <a:spAutoFit/>
          </a:bodyPr>
          <a:lstStyle/>
          <a:p>
            <a:r>
              <a:rPr lang="en-US" sz="2000" dirty="0">
                <a:solidFill>
                  <a:schemeClr val="tx2">
                    <a:lumMod val="75000"/>
                  </a:schemeClr>
                </a:solidFill>
                <a:latin typeface="+mj-lt"/>
                <a:cs typeface="Arial" panose="020B0604020202020204" pitchFamily="34" charset="0"/>
              </a:rPr>
              <a:t>There are four CEOS governing documents that primarily guide the work of CEOS</a:t>
            </a:r>
            <a:r>
              <a:rPr lang="en-US" sz="2000" dirty="0" smtClean="0">
                <a:solidFill>
                  <a:schemeClr val="tx2">
                    <a:lumMod val="75000"/>
                  </a:schemeClr>
                </a:solidFill>
                <a:latin typeface="+mj-lt"/>
                <a:cs typeface="Arial" panose="020B0604020202020204" pitchFamily="34" charset="0"/>
              </a:rPr>
              <a:t>:</a:t>
            </a:r>
          </a:p>
          <a:p>
            <a:endParaRPr lang="en-US" sz="1100" dirty="0">
              <a:solidFill>
                <a:schemeClr val="tx2">
                  <a:lumMod val="75000"/>
                </a:schemeClr>
              </a:solidFill>
              <a:latin typeface="+mj-lt"/>
              <a:cs typeface="Arial" panose="020B0604020202020204" pitchFamily="34" charset="0"/>
            </a:endParaRPr>
          </a:p>
          <a:p>
            <a:pPr lvl="0"/>
            <a:r>
              <a:rPr lang="en-US" sz="2000" dirty="0">
                <a:solidFill>
                  <a:schemeClr val="tx2">
                    <a:lumMod val="75000"/>
                  </a:schemeClr>
                </a:solidFill>
                <a:latin typeface="+mj-lt"/>
                <a:cs typeface="Arial" panose="020B0604020202020204" pitchFamily="34" charset="0"/>
              </a:rPr>
              <a:t>The </a:t>
            </a:r>
            <a:r>
              <a:rPr lang="en-US" sz="2000" b="1" i="1" dirty="0">
                <a:solidFill>
                  <a:schemeClr val="tx2">
                    <a:lumMod val="75000"/>
                  </a:schemeClr>
                </a:solidFill>
                <a:latin typeface="+mj-lt"/>
                <a:cs typeface="Arial" panose="020B0604020202020204" pitchFamily="34" charset="0"/>
              </a:rPr>
              <a:t>CEOS Terms of Reference</a:t>
            </a:r>
            <a:r>
              <a:rPr lang="en-US" sz="2000" dirty="0">
                <a:solidFill>
                  <a:schemeClr val="tx2">
                    <a:lumMod val="75000"/>
                  </a:schemeClr>
                </a:solidFill>
                <a:latin typeface="+mj-lt"/>
                <a:cs typeface="Arial" panose="020B0604020202020204" pitchFamily="34" charset="0"/>
              </a:rPr>
              <a:t> define the mission and scope of CEOS activities</a:t>
            </a:r>
            <a:r>
              <a:rPr lang="en-US" sz="2000" dirty="0" smtClean="0">
                <a:solidFill>
                  <a:schemeClr val="tx2">
                    <a:lumMod val="75000"/>
                  </a:schemeClr>
                </a:solidFill>
                <a:latin typeface="+mj-lt"/>
                <a:cs typeface="Arial" panose="020B0604020202020204" pitchFamily="34" charset="0"/>
              </a:rPr>
              <a:t>. (</a:t>
            </a:r>
            <a:r>
              <a:rPr lang="en-US" sz="2000" i="1" dirty="0" smtClean="0">
                <a:solidFill>
                  <a:schemeClr val="tx2">
                    <a:lumMod val="75000"/>
                  </a:schemeClr>
                </a:solidFill>
                <a:latin typeface="+mj-lt"/>
                <a:cs typeface="Arial" panose="020B0604020202020204" pitchFamily="34" charset="0"/>
              </a:rPr>
              <a:t>November 2013</a:t>
            </a:r>
            <a:r>
              <a:rPr lang="en-US" sz="2000" dirty="0" smtClean="0">
                <a:solidFill>
                  <a:schemeClr val="tx2">
                    <a:lumMod val="75000"/>
                  </a:schemeClr>
                </a:solidFill>
                <a:latin typeface="+mj-lt"/>
                <a:cs typeface="Arial" panose="020B0604020202020204" pitchFamily="34" charset="0"/>
              </a:rPr>
              <a:t>)</a:t>
            </a:r>
          </a:p>
        </p:txBody>
      </p:sp>
      <p:sp>
        <p:nvSpPr>
          <p:cNvPr id="5" name="TextBox 4"/>
          <p:cNvSpPr txBox="1"/>
          <p:nvPr/>
        </p:nvSpPr>
        <p:spPr>
          <a:xfrm>
            <a:off x="1905000" y="329627"/>
            <a:ext cx="55626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solidFill>
                  <a:srgbClr val="FFFFFF"/>
                </a:solidFill>
                <a:effectLst/>
                <a:uFillTx/>
                <a:latin typeface="+mj-lt"/>
                <a:cs typeface="Arial Bold" panose="020B0704020202020204" pitchFamily="34" charset="0"/>
              </a:rPr>
              <a:t>Governing</a:t>
            </a:r>
            <a:r>
              <a:rPr kumimoji="0" lang="en-US" sz="3200" b="1" u="none" strike="noStrike" cap="none" spc="0" normalizeH="0" dirty="0" smtClean="0">
                <a:ln>
                  <a:noFill/>
                </a:ln>
                <a:solidFill>
                  <a:srgbClr val="FFFFFF"/>
                </a:solidFill>
                <a:effectLst/>
                <a:uFillTx/>
                <a:latin typeface="+mj-lt"/>
                <a:cs typeface="Arial Bold" panose="020B0704020202020204" pitchFamily="34" charset="0"/>
              </a:rPr>
              <a:t> Documents </a:t>
            </a:r>
            <a:endParaRPr kumimoji="0" lang="en-US" sz="3200" b="1" u="none" strike="noStrike" cap="none" spc="0" normalizeH="0" baseline="0" dirty="0">
              <a:ln>
                <a:noFill/>
              </a:ln>
              <a:solidFill>
                <a:srgbClr val="FFFFFF"/>
              </a:solidFill>
              <a:effectLst/>
              <a:uFillTx/>
              <a:latin typeface="+mj-lt"/>
              <a:cs typeface="Arial Bold" panose="020B0704020202020204" pitchFamily="34" charset="0"/>
            </a:endParaRPr>
          </a:p>
        </p:txBody>
      </p:sp>
      <p:sp>
        <p:nvSpPr>
          <p:cNvPr id="6"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5</a:t>
            </a:fld>
            <a:endParaRPr lang="en-US" dirty="0"/>
          </a:p>
        </p:txBody>
      </p:sp>
      <p:pic>
        <p:nvPicPr>
          <p:cNvPr id="10" name="Picture 9"/>
          <p:cNvPicPr>
            <a:picLocks noChangeAspect="1"/>
          </p:cNvPicPr>
          <p:nvPr/>
        </p:nvPicPr>
        <p:blipFill>
          <a:blip r:embed="rId3"/>
          <a:stretch>
            <a:fillRect/>
          </a:stretch>
        </p:blipFill>
        <p:spPr>
          <a:xfrm>
            <a:off x="4643828" y="2424685"/>
            <a:ext cx="3360355" cy="4392000"/>
          </a:xfrm>
          <a:prstGeom prst="rect">
            <a:avLst/>
          </a:prstGeom>
          <a:ln>
            <a:solidFill>
              <a:schemeClr val="tx1"/>
            </a:solidFill>
          </a:ln>
        </p:spPr>
      </p:pic>
    </p:spTree>
    <p:extLst>
      <p:ext uri="{BB962C8B-B14F-4D97-AF65-F5344CB8AC3E}">
        <p14:creationId xmlns:p14="http://schemas.microsoft.com/office/powerpoint/2010/main" val="1603777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29627"/>
            <a:ext cx="55626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solidFill>
                  <a:srgbClr val="FFFFFF"/>
                </a:solidFill>
                <a:effectLst/>
                <a:uFillTx/>
                <a:latin typeface="+mj-lt"/>
                <a:cs typeface="Arial Bold" panose="020B0704020202020204" pitchFamily="34" charset="0"/>
              </a:rPr>
              <a:t>Governing</a:t>
            </a:r>
            <a:r>
              <a:rPr kumimoji="0" lang="en-US" sz="3200" b="1" u="none" strike="noStrike" cap="none" spc="0" normalizeH="0" dirty="0" smtClean="0">
                <a:ln>
                  <a:noFill/>
                </a:ln>
                <a:solidFill>
                  <a:srgbClr val="FFFFFF"/>
                </a:solidFill>
                <a:effectLst/>
                <a:uFillTx/>
                <a:latin typeface="+mj-lt"/>
                <a:cs typeface="Arial Bold" panose="020B0704020202020204" pitchFamily="34" charset="0"/>
              </a:rPr>
              <a:t> Documents </a:t>
            </a:r>
            <a:endParaRPr kumimoji="0" lang="en-US" sz="3200" b="1" u="none" strike="noStrike" cap="none" spc="0" normalizeH="0" baseline="0" dirty="0">
              <a:ln>
                <a:noFill/>
              </a:ln>
              <a:solidFill>
                <a:srgbClr val="FFFFFF"/>
              </a:solidFill>
              <a:effectLst/>
              <a:uFillTx/>
              <a:latin typeface="+mj-lt"/>
              <a:cs typeface="Arial Bold" panose="020B0704020202020204" pitchFamily="34" charset="0"/>
            </a:endParaRPr>
          </a:p>
        </p:txBody>
      </p:sp>
      <p:sp>
        <p:nvSpPr>
          <p:cNvPr id="6"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6</a:t>
            </a:fld>
            <a:endParaRPr lang="en-US" dirty="0"/>
          </a:p>
        </p:txBody>
      </p:sp>
      <p:sp>
        <p:nvSpPr>
          <p:cNvPr id="7" name="Rectangle 6"/>
          <p:cNvSpPr/>
          <p:nvPr/>
        </p:nvSpPr>
        <p:spPr>
          <a:xfrm>
            <a:off x="152400" y="1322457"/>
            <a:ext cx="8915400" cy="707886"/>
          </a:xfrm>
          <a:prstGeom prst="rect">
            <a:avLst/>
          </a:prstGeom>
        </p:spPr>
        <p:txBody>
          <a:bodyPr wrap="square">
            <a:spAutoFit/>
          </a:bodyPr>
          <a:lstStyle/>
          <a:p>
            <a:pPr lvl="0"/>
            <a:r>
              <a:rPr lang="en-US" sz="2000" dirty="0" smtClean="0">
                <a:solidFill>
                  <a:schemeClr val="tx2">
                    <a:lumMod val="75000"/>
                  </a:schemeClr>
                </a:solidFill>
                <a:latin typeface="+mj-lt"/>
                <a:cs typeface="Arial" panose="020B0604020202020204" pitchFamily="34" charset="0"/>
              </a:rPr>
              <a:t>The </a:t>
            </a:r>
            <a:r>
              <a:rPr lang="en-US" sz="2000" b="1" i="1" dirty="0">
                <a:solidFill>
                  <a:schemeClr val="tx2">
                    <a:lumMod val="75000"/>
                  </a:schemeClr>
                </a:solidFill>
                <a:latin typeface="+mj-lt"/>
                <a:cs typeface="Arial" panose="020B0604020202020204" pitchFamily="34" charset="0"/>
              </a:rPr>
              <a:t>CEOS Strategic Guidance document</a:t>
            </a:r>
            <a:r>
              <a:rPr lang="en-US" sz="2000" dirty="0">
                <a:solidFill>
                  <a:schemeClr val="tx2">
                    <a:lumMod val="75000"/>
                  </a:schemeClr>
                </a:solidFill>
                <a:latin typeface="+mj-lt"/>
                <a:cs typeface="Arial" panose="020B0604020202020204" pitchFamily="34" charset="0"/>
              </a:rPr>
              <a:t> articulates the overarching long-term (</a:t>
            </a:r>
            <a:r>
              <a:rPr lang="en-US" sz="2000" b="1" dirty="0">
                <a:solidFill>
                  <a:schemeClr val="tx2">
                    <a:lumMod val="75000"/>
                  </a:schemeClr>
                </a:solidFill>
                <a:latin typeface="+mj-lt"/>
                <a:cs typeface="Arial" panose="020B0604020202020204" pitchFamily="34" charset="0"/>
              </a:rPr>
              <a:t>7-10 years</a:t>
            </a:r>
            <a:r>
              <a:rPr lang="en-US" sz="2000" dirty="0">
                <a:solidFill>
                  <a:schemeClr val="tx2">
                    <a:lumMod val="75000"/>
                  </a:schemeClr>
                </a:solidFill>
                <a:latin typeface="+mj-lt"/>
                <a:cs typeface="Arial" panose="020B0604020202020204" pitchFamily="34" charset="0"/>
              </a:rPr>
              <a:t>) purpose and goals of CEOS</a:t>
            </a:r>
            <a:r>
              <a:rPr lang="en-US" sz="2000" dirty="0" smtClean="0">
                <a:solidFill>
                  <a:schemeClr val="tx2">
                    <a:lumMod val="75000"/>
                  </a:schemeClr>
                </a:solidFill>
                <a:latin typeface="+mj-lt"/>
                <a:cs typeface="Arial" panose="020B0604020202020204" pitchFamily="34" charset="0"/>
              </a:rPr>
              <a:t>. (</a:t>
            </a:r>
            <a:r>
              <a:rPr lang="en-US" sz="2000" i="1" dirty="0" smtClean="0">
                <a:solidFill>
                  <a:schemeClr val="tx2">
                    <a:lumMod val="75000"/>
                  </a:schemeClr>
                </a:solidFill>
                <a:latin typeface="+mj-lt"/>
                <a:cs typeface="Arial" panose="020B0604020202020204" pitchFamily="34" charset="0"/>
              </a:rPr>
              <a:t>November 2013</a:t>
            </a:r>
            <a:r>
              <a:rPr lang="en-US" sz="2000" dirty="0" smtClean="0">
                <a:solidFill>
                  <a:schemeClr val="tx2">
                    <a:lumMod val="75000"/>
                  </a:schemeClr>
                </a:solidFill>
                <a:latin typeface="+mj-lt"/>
                <a:cs typeface="Arial" panose="020B0604020202020204" pitchFamily="34" charset="0"/>
              </a:rPr>
              <a:t>)</a:t>
            </a:r>
          </a:p>
        </p:txBody>
      </p:sp>
      <p:pic>
        <p:nvPicPr>
          <p:cNvPr id="11" name="Picture 10"/>
          <p:cNvPicPr>
            <a:picLocks noChangeAspect="1"/>
          </p:cNvPicPr>
          <p:nvPr/>
        </p:nvPicPr>
        <p:blipFill>
          <a:blip r:embed="rId3"/>
          <a:stretch>
            <a:fillRect/>
          </a:stretch>
        </p:blipFill>
        <p:spPr>
          <a:xfrm>
            <a:off x="4097934" y="2133871"/>
            <a:ext cx="3369666" cy="4392000"/>
          </a:xfrm>
          <a:prstGeom prst="rect">
            <a:avLst/>
          </a:prstGeom>
          <a:ln>
            <a:solidFill>
              <a:schemeClr val="tx1"/>
            </a:solidFill>
          </a:ln>
        </p:spPr>
      </p:pic>
    </p:spTree>
    <p:extLst>
      <p:ext uri="{BB962C8B-B14F-4D97-AF65-F5344CB8AC3E}">
        <p14:creationId xmlns:p14="http://schemas.microsoft.com/office/powerpoint/2010/main" val="10161721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29627"/>
            <a:ext cx="55626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solidFill>
                  <a:srgbClr val="FFFFFF"/>
                </a:solidFill>
                <a:effectLst/>
                <a:uFillTx/>
                <a:latin typeface="+mj-lt"/>
                <a:cs typeface="Arial Bold" panose="020B0704020202020204" pitchFamily="34" charset="0"/>
              </a:rPr>
              <a:t>Governing</a:t>
            </a:r>
            <a:r>
              <a:rPr kumimoji="0" lang="en-US" sz="3200" b="1" u="none" strike="noStrike" cap="none" spc="0" normalizeH="0" dirty="0" smtClean="0">
                <a:ln>
                  <a:noFill/>
                </a:ln>
                <a:solidFill>
                  <a:srgbClr val="FFFFFF"/>
                </a:solidFill>
                <a:effectLst/>
                <a:uFillTx/>
                <a:latin typeface="+mj-lt"/>
                <a:cs typeface="Arial Bold" panose="020B0704020202020204" pitchFamily="34" charset="0"/>
              </a:rPr>
              <a:t> Documents </a:t>
            </a:r>
            <a:endParaRPr kumimoji="0" lang="en-US" sz="3200" b="1" u="none" strike="noStrike" cap="none" spc="0" normalizeH="0" baseline="0" dirty="0">
              <a:ln>
                <a:noFill/>
              </a:ln>
              <a:solidFill>
                <a:srgbClr val="FFFFFF"/>
              </a:solidFill>
              <a:effectLst/>
              <a:uFillTx/>
              <a:latin typeface="+mj-lt"/>
              <a:cs typeface="Arial Bold" panose="020B0704020202020204" pitchFamily="34" charset="0"/>
            </a:endParaRPr>
          </a:p>
        </p:txBody>
      </p:sp>
      <p:sp>
        <p:nvSpPr>
          <p:cNvPr id="6"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7</a:t>
            </a:fld>
            <a:endParaRPr lang="en-US" dirty="0"/>
          </a:p>
        </p:txBody>
      </p:sp>
      <p:sp>
        <p:nvSpPr>
          <p:cNvPr id="8" name="Rectangle 7"/>
          <p:cNvSpPr/>
          <p:nvPr/>
        </p:nvSpPr>
        <p:spPr>
          <a:xfrm>
            <a:off x="152400" y="1422737"/>
            <a:ext cx="8915400" cy="1015663"/>
          </a:xfrm>
          <a:prstGeom prst="rect">
            <a:avLst/>
          </a:prstGeom>
        </p:spPr>
        <p:txBody>
          <a:bodyPr wrap="square">
            <a:spAutoFit/>
          </a:bodyPr>
          <a:lstStyle/>
          <a:p>
            <a:pPr lvl="0"/>
            <a:r>
              <a:rPr lang="en-US" sz="2000" dirty="0" smtClean="0">
                <a:solidFill>
                  <a:schemeClr val="tx2">
                    <a:lumMod val="75000"/>
                  </a:schemeClr>
                </a:solidFill>
                <a:latin typeface="+mj-lt"/>
                <a:cs typeface="Arial" panose="020B0604020202020204" pitchFamily="34" charset="0"/>
              </a:rPr>
              <a:t>The </a:t>
            </a:r>
            <a:r>
              <a:rPr lang="en-US" sz="2000" b="1" i="1" dirty="0">
                <a:solidFill>
                  <a:schemeClr val="tx2">
                    <a:lumMod val="75000"/>
                  </a:schemeClr>
                </a:solidFill>
                <a:latin typeface="+mj-lt"/>
                <a:cs typeface="Arial" panose="020B0604020202020204" pitchFamily="34" charset="0"/>
              </a:rPr>
              <a:t>CEOS Governance and Processes</a:t>
            </a:r>
            <a:r>
              <a:rPr lang="en-US" sz="2000" dirty="0">
                <a:solidFill>
                  <a:schemeClr val="tx2">
                    <a:lumMod val="75000"/>
                  </a:schemeClr>
                </a:solidFill>
                <a:latin typeface="+mj-lt"/>
                <a:cs typeface="Arial" panose="020B0604020202020204" pitchFamily="34" charset="0"/>
              </a:rPr>
              <a:t> document provides guidelines on the structure, operations, and processes CEOS employs to achieve its </a:t>
            </a:r>
            <a:r>
              <a:rPr lang="en-US" sz="2000" dirty="0" smtClean="0">
                <a:solidFill>
                  <a:schemeClr val="tx2">
                    <a:lumMod val="75000"/>
                  </a:schemeClr>
                </a:solidFill>
                <a:latin typeface="+mj-lt"/>
                <a:cs typeface="Arial" panose="020B0604020202020204" pitchFamily="34" charset="0"/>
              </a:rPr>
              <a:t>goals </a:t>
            </a:r>
            <a:r>
              <a:rPr lang="en-US" sz="2000" b="1" dirty="0" smtClean="0">
                <a:solidFill>
                  <a:srgbClr val="C00000"/>
                </a:solidFill>
                <a:latin typeface="+mj-lt"/>
                <a:cs typeface="Arial" panose="020B0604020202020204" pitchFamily="34" charset="0"/>
              </a:rPr>
              <a:t>(~5 years</a:t>
            </a:r>
            <a:r>
              <a:rPr lang="en-US" sz="2000" dirty="0" smtClean="0">
                <a:solidFill>
                  <a:schemeClr val="tx2">
                    <a:lumMod val="75000"/>
                  </a:schemeClr>
                </a:solidFill>
                <a:latin typeface="+mj-lt"/>
                <a:cs typeface="Arial" panose="020B0604020202020204" pitchFamily="34" charset="0"/>
              </a:rPr>
              <a:t>). (</a:t>
            </a:r>
            <a:r>
              <a:rPr lang="en-US" sz="2000" i="1" dirty="0" smtClean="0">
                <a:solidFill>
                  <a:schemeClr val="tx2">
                    <a:lumMod val="75000"/>
                  </a:schemeClr>
                </a:solidFill>
                <a:latin typeface="+mj-lt"/>
                <a:cs typeface="Arial" panose="020B0604020202020204" pitchFamily="34" charset="0"/>
              </a:rPr>
              <a:t>November 2013</a:t>
            </a:r>
            <a:r>
              <a:rPr lang="en-US" sz="2000" dirty="0" smtClean="0">
                <a:solidFill>
                  <a:schemeClr val="tx2">
                    <a:lumMod val="75000"/>
                  </a:schemeClr>
                </a:solidFill>
                <a:latin typeface="+mj-lt"/>
                <a:cs typeface="Arial" panose="020B0604020202020204" pitchFamily="34" charset="0"/>
              </a:rPr>
              <a:t>)</a:t>
            </a:r>
          </a:p>
        </p:txBody>
      </p:sp>
      <p:pic>
        <p:nvPicPr>
          <p:cNvPr id="12" name="Picture 11"/>
          <p:cNvPicPr>
            <a:picLocks noChangeAspect="1"/>
          </p:cNvPicPr>
          <p:nvPr/>
        </p:nvPicPr>
        <p:blipFill>
          <a:blip r:embed="rId3"/>
          <a:stretch>
            <a:fillRect/>
          </a:stretch>
        </p:blipFill>
        <p:spPr>
          <a:xfrm>
            <a:off x="4686300" y="2142313"/>
            <a:ext cx="3378974" cy="4392000"/>
          </a:xfrm>
          <a:prstGeom prst="rect">
            <a:avLst/>
          </a:prstGeom>
          <a:ln>
            <a:solidFill>
              <a:schemeClr val="tx1"/>
            </a:solidFill>
          </a:ln>
        </p:spPr>
      </p:pic>
      <p:sp>
        <p:nvSpPr>
          <p:cNvPr id="14" name="Content Placeholder 2"/>
          <p:cNvSpPr>
            <a:spLocks noGrp="1"/>
          </p:cNvSpPr>
          <p:nvPr>
            <p:ph sz="quarter" idx="10"/>
          </p:nvPr>
        </p:nvSpPr>
        <p:spPr>
          <a:xfrm>
            <a:off x="228600" y="2572967"/>
            <a:ext cx="4343400" cy="3961345"/>
          </a:xfrm>
        </p:spPr>
        <p:txBody>
          <a:bodyPr/>
          <a:lstStyle/>
          <a:p>
            <a:pPr marL="0" indent="0">
              <a:buNone/>
            </a:pPr>
            <a:r>
              <a:rPr lang="en-US" b="1" dirty="0" smtClean="0">
                <a:solidFill>
                  <a:schemeClr val="tx2">
                    <a:lumMod val="75000"/>
                  </a:schemeClr>
                </a:solidFill>
              </a:rPr>
              <a:t>Discussion Seed</a:t>
            </a:r>
          </a:p>
          <a:p>
            <a:pPr marL="0" indent="0">
              <a:buNone/>
            </a:pPr>
            <a:r>
              <a:rPr lang="en-US" sz="1800" dirty="0" smtClean="0"/>
              <a:t>Over the next </a:t>
            </a:r>
            <a:r>
              <a:rPr lang="en-US" sz="1800" dirty="0"/>
              <a:t>6 </a:t>
            </a:r>
            <a:r>
              <a:rPr lang="en-US" sz="1800" dirty="0" smtClean="0"/>
              <a:t>months, assess </a:t>
            </a:r>
            <a:r>
              <a:rPr lang="en-US" sz="1800" dirty="0"/>
              <a:t>and make </a:t>
            </a:r>
            <a:r>
              <a:rPr lang="en-US" sz="1800" dirty="0" smtClean="0"/>
              <a:t>a determination </a:t>
            </a:r>
            <a:r>
              <a:rPr lang="en-US" sz="1800" dirty="0"/>
              <a:t>at SIT </a:t>
            </a:r>
            <a:r>
              <a:rPr lang="en-US" sz="1800" dirty="0" smtClean="0"/>
              <a:t>Technical Workshop </a:t>
            </a:r>
            <a:r>
              <a:rPr lang="en-US" sz="1800" dirty="0"/>
              <a:t>and Plenary if </a:t>
            </a:r>
            <a:r>
              <a:rPr lang="en-US" sz="1800" dirty="0" smtClean="0"/>
              <a:t>we need </a:t>
            </a:r>
            <a:r>
              <a:rPr lang="en-US" sz="1800" dirty="0"/>
              <a:t>to update </a:t>
            </a:r>
            <a:r>
              <a:rPr lang="en-US" sz="1800" dirty="0" smtClean="0"/>
              <a:t>Governance and Processes Document.</a:t>
            </a:r>
          </a:p>
          <a:p>
            <a:r>
              <a:rPr lang="en-US" sz="1800" dirty="0" smtClean="0">
                <a:solidFill>
                  <a:schemeClr val="tx2">
                    <a:lumMod val="75000"/>
                  </a:schemeClr>
                </a:solidFill>
              </a:rPr>
              <a:t>Introduction and Background</a:t>
            </a:r>
          </a:p>
          <a:p>
            <a:r>
              <a:rPr lang="en-US" sz="1800" dirty="0" smtClean="0">
                <a:solidFill>
                  <a:schemeClr val="tx2">
                    <a:lumMod val="75000"/>
                  </a:schemeClr>
                </a:solidFill>
              </a:rPr>
              <a:t>Organizational Roles and Responsibilities</a:t>
            </a:r>
          </a:p>
          <a:p>
            <a:r>
              <a:rPr lang="en-US" sz="1800" dirty="0" smtClean="0">
                <a:solidFill>
                  <a:schemeClr val="tx2">
                    <a:lumMod val="75000"/>
                  </a:schemeClr>
                </a:solidFill>
              </a:rPr>
              <a:t>Decision-making Process</a:t>
            </a:r>
          </a:p>
          <a:p>
            <a:r>
              <a:rPr lang="en-US" sz="1800" dirty="0" smtClean="0">
                <a:solidFill>
                  <a:schemeClr val="tx2">
                    <a:lumMod val="75000"/>
                  </a:schemeClr>
                </a:solidFill>
              </a:rPr>
              <a:t>Major Meetings</a:t>
            </a:r>
          </a:p>
          <a:p>
            <a:r>
              <a:rPr lang="en-US" sz="1800" dirty="0" smtClean="0">
                <a:solidFill>
                  <a:schemeClr val="tx2">
                    <a:lumMod val="75000"/>
                  </a:schemeClr>
                </a:solidFill>
              </a:rPr>
              <a:t>Membership and Participation</a:t>
            </a:r>
          </a:p>
        </p:txBody>
      </p:sp>
    </p:spTree>
    <p:extLst>
      <p:ext uri="{BB962C8B-B14F-4D97-AF65-F5344CB8AC3E}">
        <p14:creationId xmlns:p14="http://schemas.microsoft.com/office/powerpoint/2010/main" val="1455535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29627"/>
            <a:ext cx="55626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solidFill>
                  <a:srgbClr val="FFFFFF"/>
                </a:solidFill>
                <a:effectLst/>
                <a:uFillTx/>
                <a:latin typeface="+mj-lt"/>
                <a:cs typeface="Arial Bold" panose="020B0704020202020204" pitchFamily="34" charset="0"/>
              </a:rPr>
              <a:t>Governing</a:t>
            </a:r>
            <a:r>
              <a:rPr kumimoji="0" lang="en-US" sz="3200" b="1" u="none" strike="noStrike" cap="none" spc="0" normalizeH="0" dirty="0" smtClean="0">
                <a:ln>
                  <a:noFill/>
                </a:ln>
                <a:solidFill>
                  <a:srgbClr val="FFFFFF"/>
                </a:solidFill>
                <a:effectLst/>
                <a:uFillTx/>
                <a:latin typeface="+mj-lt"/>
                <a:cs typeface="Arial Bold" panose="020B0704020202020204" pitchFamily="34" charset="0"/>
              </a:rPr>
              <a:t> Documents </a:t>
            </a:r>
            <a:endParaRPr kumimoji="0" lang="en-US" sz="3200" b="1" u="none" strike="noStrike" cap="none" spc="0" normalizeH="0" baseline="0" dirty="0">
              <a:ln>
                <a:noFill/>
              </a:ln>
              <a:solidFill>
                <a:srgbClr val="FFFFFF"/>
              </a:solidFill>
              <a:effectLst/>
              <a:uFillTx/>
              <a:latin typeface="+mj-lt"/>
              <a:cs typeface="Arial Bold" panose="020B0704020202020204" pitchFamily="34" charset="0"/>
            </a:endParaRPr>
          </a:p>
        </p:txBody>
      </p:sp>
      <p:sp>
        <p:nvSpPr>
          <p:cNvPr id="6"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8</a:t>
            </a:fld>
            <a:endParaRPr lang="en-US" dirty="0"/>
          </a:p>
        </p:txBody>
      </p:sp>
      <p:sp>
        <p:nvSpPr>
          <p:cNvPr id="9" name="Rectangle 8"/>
          <p:cNvSpPr/>
          <p:nvPr/>
        </p:nvSpPr>
        <p:spPr>
          <a:xfrm>
            <a:off x="174885" y="1390050"/>
            <a:ext cx="8915400" cy="707886"/>
          </a:xfrm>
          <a:prstGeom prst="rect">
            <a:avLst/>
          </a:prstGeom>
        </p:spPr>
        <p:txBody>
          <a:bodyPr wrap="square">
            <a:spAutoFit/>
          </a:bodyPr>
          <a:lstStyle/>
          <a:p>
            <a:pPr lvl="0"/>
            <a:r>
              <a:rPr lang="en-US" sz="2000" dirty="0" smtClean="0">
                <a:solidFill>
                  <a:schemeClr val="tx2">
                    <a:lumMod val="75000"/>
                  </a:schemeClr>
                </a:solidFill>
                <a:latin typeface="+mj-lt"/>
                <a:cs typeface="Arial" panose="020B0604020202020204" pitchFamily="34" charset="0"/>
              </a:rPr>
              <a:t>The</a:t>
            </a:r>
            <a:r>
              <a:rPr lang="en-US" sz="2000" dirty="0">
                <a:solidFill>
                  <a:schemeClr val="tx2">
                    <a:lumMod val="75000"/>
                  </a:schemeClr>
                </a:solidFill>
                <a:latin typeface="+mj-lt"/>
                <a:cs typeface="Arial" panose="020B0604020202020204" pitchFamily="34" charset="0"/>
              </a:rPr>
              <a:t> </a:t>
            </a:r>
            <a:r>
              <a:rPr lang="en-US" sz="2000" b="1" i="1" dirty="0">
                <a:solidFill>
                  <a:schemeClr val="tx2">
                    <a:lumMod val="75000"/>
                  </a:schemeClr>
                </a:solidFill>
                <a:latin typeface="+mj-lt"/>
                <a:cs typeface="Arial" panose="020B0604020202020204" pitchFamily="34" charset="0"/>
              </a:rPr>
              <a:t>CEOS Work Plan</a:t>
            </a:r>
            <a:r>
              <a:rPr lang="en-US" sz="2000" dirty="0">
                <a:solidFill>
                  <a:schemeClr val="tx2">
                    <a:lumMod val="75000"/>
                  </a:schemeClr>
                </a:solidFill>
                <a:latin typeface="+mj-lt"/>
                <a:cs typeface="Arial" panose="020B0604020202020204" pitchFamily="34" charset="0"/>
              </a:rPr>
              <a:t> (3-year rolling) sets forth near-term actions to achieve the goals outlined in the CEOS Strategic Guidance document</a:t>
            </a:r>
            <a:r>
              <a:rPr lang="en-US" sz="2000" dirty="0" smtClean="0">
                <a:solidFill>
                  <a:schemeClr val="tx2">
                    <a:lumMod val="75000"/>
                  </a:schemeClr>
                </a:solidFill>
                <a:latin typeface="+mj-lt"/>
                <a:cs typeface="Arial" panose="020B0604020202020204" pitchFamily="34" charset="0"/>
              </a:rPr>
              <a:t>. (</a:t>
            </a:r>
            <a:r>
              <a:rPr lang="en-US" sz="2000" i="1" dirty="0" smtClean="0">
                <a:solidFill>
                  <a:schemeClr val="tx2">
                    <a:lumMod val="75000"/>
                  </a:schemeClr>
                </a:solidFill>
                <a:latin typeface="+mj-lt"/>
                <a:cs typeface="Arial" panose="020B0604020202020204" pitchFamily="34" charset="0"/>
              </a:rPr>
              <a:t>March 2018</a:t>
            </a:r>
            <a:r>
              <a:rPr lang="en-US" sz="2000" dirty="0" smtClean="0">
                <a:solidFill>
                  <a:schemeClr val="tx2">
                    <a:lumMod val="75000"/>
                  </a:schemeClr>
                </a:solidFill>
                <a:latin typeface="+mj-lt"/>
                <a:cs typeface="Arial" panose="020B0604020202020204" pitchFamily="34" charset="0"/>
              </a:rPr>
              <a:t>)</a:t>
            </a:r>
            <a:endParaRPr lang="en-US" sz="2000" dirty="0">
              <a:solidFill>
                <a:schemeClr val="tx2">
                  <a:lumMod val="75000"/>
                </a:schemeClr>
              </a:solidFill>
              <a:latin typeface="+mj-lt"/>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5087466" y="2405713"/>
            <a:ext cx="3218334" cy="4158313"/>
          </a:xfrm>
          <a:prstGeom prst="rect">
            <a:avLst/>
          </a:prstGeom>
        </p:spPr>
      </p:pic>
      <p:sp>
        <p:nvSpPr>
          <p:cNvPr id="14" name="Content Placeholder 2"/>
          <p:cNvSpPr>
            <a:spLocks noGrp="1"/>
          </p:cNvSpPr>
          <p:nvPr>
            <p:ph sz="quarter" idx="10"/>
          </p:nvPr>
        </p:nvSpPr>
        <p:spPr>
          <a:xfrm>
            <a:off x="228600" y="2572968"/>
            <a:ext cx="4495800" cy="3581400"/>
          </a:xfrm>
        </p:spPr>
        <p:txBody>
          <a:bodyPr/>
          <a:lstStyle/>
          <a:p>
            <a:pPr marL="0" indent="0">
              <a:buNone/>
            </a:pPr>
            <a:r>
              <a:rPr lang="en-US" b="1" dirty="0" smtClean="0">
                <a:solidFill>
                  <a:schemeClr val="tx2">
                    <a:lumMod val="75000"/>
                  </a:schemeClr>
                </a:solidFill>
              </a:rPr>
              <a:t>Realize the CEOS Work Plan</a:t>
            </a:r>
          </a:p>
          <a:p>
            <a:r>
              <a:rPr lang="en-US" dirty="0" smtClean="0">
                <a:solidFill>
                  <a:schemeClr val="tx2">
                    <a:lumMod val="75000"/>
                  </a:schemeClr>
                </a:solidFill>
              </a:rPr>
              <a:t>This is our agencies’ commitments to working as members of CEOS</a:t>
            </a:r>
          </a:p>
          <a:p>
            <a:pPr marL="0" indent="0">
              <a:buNone/>
            </a:pPr>
            <a:endParaRPr lang="en-US" dirty="0" smtClean="0">
              <a:solidFill>
                <a:schemeClr val="tx2">
                  <a:lumMod val="75000"/>
                </a:schemeClr>
              </a:solidFill>
            </a:endParaRPr>
          </a:p>
          <a:p>
            <a:r>
              <a:rPr lang="en-US" dirty="0" smtClean="0">
                <a:solidFill>
                  <a:schemeClr val="tx2">
                    <a:lumMod val="75000"/>
                  </a:schemeClr>
                </a:solidFill>
              </a:rPr>
              <a:t>Adjust VC and WG contributions based on results of questionnaire</a:t>
            </a:r>
          </a:p>
        </p:txBody>
      </p:sp>
    </p:spTree>
    <p:extLst>
      <p:ext uri="{BB962C8B-B14F-4D97-AF65-F5344CB8AC3E}">
        <p14:creationId xmlns:p14="http://schemas.microsoft.com/office/powerpoint/2010/main" val="3254979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371600"/>
            <a:ext cx="8382000" cy="4524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solidFill>
                  <a:schemeClr val="tx2">
                    <a:lumMod val="75000"/>
                  </a:schemeClr>
                </a:solidFill>
                <a:latin typeface="+mj-lt"/>
                <a:cs typeface="Arial" panose="020B0604020202020204" pitchFamily="34" charset="0"/>
              </a:rPr>
              <a:t>Other governing documents define the roles, responsibilities, and plans of the various CEOS leadership positions and organizational entities. These include</a:t>
            </a:r>
            <a:r>
              <a:rPr lang="en-US" sz="2400" dirty="0" smtClean="0">
                <a:solidFill>
                  <a:schemeClr val="tx2">
                    <a:lumMod val="75000"/>
                  </a:schemeClr>
                </a:solidFill>
                <a:latin typeface="+mj-lt"/>
                <a:cs typeface="Arial" panose="020B0604020202020204" pitchFamily="34" charset="0"/>
              </a:rPr>
              <a:t>:</a:t>
            </a:r>
          </a:p>
          <a:p>
            <a:endParaRPr lang="en-US" sz="2400" dirty="0">
              <a:solidFill>
                <a:schemeClr val="tx2">
                  <a:lumMod val="75000"/>
                </a:schemeClr>
              </a:solidFill>
              <a:latin typeface="+mj-lt"/>
              <a:cs typeface="Arial" panose="020B0604020202020204" pitchFamily="34" charset="0"/>
            </a:endParaRPr>
          </a:p>
          <a:p>
            <a:pPr marL="342900" lvl="0" indent="-342900">
              <a:buFont typeface="Arial" panose="020B0604020202020204" pitchFamily="34" charset="0"/>
              <a:buChar char="•"/>
            </a:pPr>
            <a:r>
              <a:rPr lang="en-US" sz="2400" dirty="0">
                <a:solidFill>
                  <a:schemeClr val="tx2">
                    <a:lumMod val="75000"/>
                  </a:schemeClr>
                </a:solidFill>
                <a:latin typeface="+mj-lt"/>
                <a:cs typeface="Arial" panose="020B0604020202020204" pitchFamily="34" charset="0"/>
              </a:rPr>
              <a:t>Terms of Reference – </a:t>
            </a:r>
            <a:r>
              <a:rPr lang="en-US" sz="2400" b="1" i="1" dirty="0">
                <a:solidFill>
                  <a:schemeClr val="tx2">
                    <a:lumMod val="75000"/>
                  </a:schemeClr>
                </a:solidFill>
                <a:latin typeface="+mj-lt"/>
                <a:cs typeface="Arial" panose="020B0604020202020204" pitchFamily="34" charset="0"/>
              </a:rPr>
              <a:t>CEOS Chair, Strategic Implementation Team (SIT) Chair, </a:t>
            </a:r>
            <a:r>
              <a:rPr lang="en-US" sz="2400" b="1" i="1" dirty="0" smtClean="0">
                <a:solidFill>
                  <a:schemeClr val="tx2">
                    <a:lumMod val="75000"/>
                  </a:schemeClr>
                </a:solidFill>
                <a:latin typeface="+mj-lt"/>
                <a:cs typeface="Arial" panose="020B0604020202020204" pitchFamily="34" charset="0"/>
              </a:rPr>
              <a:t>CEOS Secretariat, CEOS Executive Officer (CEO), CEOS Systems Engineering Office (SEO)</a:t>
            </a:r>
            <a:endParaRPr lang="en-US" sz="2400" b="1" i="1" dirty="0">
              <a:solidFill>
                <a:schemeClr val="tx2">
                  <a:lumMod val="75000"/>
                </a:schemeClr>
              </a:solidFill>
              <a:latin typeface="+mj-lt"/>
              <a:cs typeface="Arial" panose="020B0604020202020204" pitchFamily="34" charset="0"/>
            </a:endParaRPr>
          </a:p>
          <a:p>
            <a:pPr lvl="0"/>
            <a:endParaRPr lang="en-US" sz="2400" dirty="0">
              <a:solidFill>
                <a:schemeClr val="tx2">
                  <a:lumMod val="75000"/>
                </a:schemeClr>
              </a:solidFill>
              <a:latin typeface="+mj-lt"/>
              <a:cs typeface="Arial" panose="020B0604020202020204" pitchFamily="34" charset="0"/>
            </a:endParaRPr>
          </a:p>
          <a:p>
            <a:pPr marL="342900" lvl="0" indent="-342900">
              <a:buFont typeface="Arial" panose="020B0604020202020204" pitchFamily="34" charset="0"/>
              <a:buChar char="•"/>
            </a:pPr>
            <a:r>
              <a:rPr lang="en-US" sz="2400" dirty="0">
                <a:solidFill>
                  <a:schemeClr val="tx2">
                    <a:lumMod val="75000"/>
                  </a:schemeClr>
                </a:solidFill>
                <a:latin typeface="+mj-lt"/>
                <a:cs typeface="Arial" panose="020B0604020202020204" pitchFamily="34" charset="0"/>
              </a:rPr>
              <a:t>Process Papers – </a:t>
            </a:r>
            <a:r>
              <a:rPr lang="en-US" sz="2400" b="1" i="1" dirty="0">
                <a:solidFill>
                  <a:schemeClr val="tx2">
                    <a:lumMod val="75000"/>
                  </a:schemeClr>
                </a:solidFill>
                <a:latin typeface="+mj-lt"/>
                <a:cs typeface="Arial" panose="020B0604020202020204" pitchFamily="34" charset="0"/>
              </a:rPr>
              <a:t>Working Group,</a:t>
            </a:r>
            <a:r>
              <a:rPr lang="en-US" sz="2400" dirty="0">
                <a:solidFill>
                  <a:schemeClr val="tx2">
                    <a:lumMod val="75000"/>
                  </a:schemeClr>
                </a:solidFill>
                <a:latin typeface="+mj-lt"/>
                <a:cs typeface="Arial" panose="020B0604020202020204" pitchFamily="34" charset="0"/>
              </a:rPr>
              <a:t> </a:t>
            </a:r>
            <a:r>
              <a:rPr lang="en-US" sz="2400" b="1" i="1" dirty="0">
                <a:solidFill>
                  <a:schemeClr val="tx2">
                    <a:lumMod val="75000"/>
                  </a:schemeClr>
                </a:solidFill>
                <a:latin typeface="+mj-lt"/>
                <a:cs typeface="Arial" panose="020B0604020202020204" pitchFamily="34" charset="0"/>
              </a:rPr>
              <a:t>Virtual Constellations, </a:t>
            </a:r>
            <a:r>
              <a:rPr lang="en-US" sz="2400" dirty="0">
                <a:solidFill>
                  <a:schemeClr val="tx2">
                    <a:lumMod val="75000"/>
                  </a:schemeClr>
                </a:solidFill>
                <a:latin typeface="+mj-lt"/>
                <a:cs typeface="Arial" panose="020B0604020202020204" pitchFamily="34" charset="0"/>
              </a:rPr>
              <a:t>and</a:t>
            </a:r>
            <a:r>
              <a:rPr lang="en-US" sz="2400" b="1" i="1" dirty="0">
                <a:solidFill>
                  <a:schemeClr val="tx2">
                    <a:lumMod val="75000"/>
                  </a:schemeClr>
                </a:solidFill>
                <a:latin typeface="+mj-lt"/>
                <a:cs typeface="Arial" panose="020B0604020202020204" pitchFamily="34" charset="0"/>
              </a:rPr>
              <a:t> New Initiatives</a:t>
            </a:r>
            <a:endParaRPr lang="en-US" sz="2400" dirty="0">
              <a:solidFill>
                <a:schemeClr val="tx2">
                  <a:lumMod val="75000"/>
                </a:schemeClr>
              </a:solidFill>
              <a:latin typeface="+mj-lt"/>
              <a:cs typeface="Arial" panose="020B0604020202020204" pitchFamily="34" charset="0"/>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tx2">
                  <a:lumMod val="75000"/>
                </a:schemeClr>
              </a:solidFill>
              <a:effectLst/>
              <a:uFillTx/>
              <a:latin typeface="+mj-lt"/>
            </a:endParaRPr>
          </a:p>
        </p:txBody>
      </p:sp>
      <p:sp>
        <p:nvSpPr>
          <p:cNvPr id="4" name="TextBox 3"/>
          <p:cNvSpPr txBox="1"/>
          <p:nvPr/>
        </p:nvSpPr>
        <p:spPr>
          <a:xfrm>
            <a:off x="1905000" y="329627"/>
            <a:ext cx="55626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solidFill>
                  <a:srgbClr val="FFFFFF"/>
                </a:solidFill>
                <a:effectLst/>
                <a:uFillTx/>
                <a:latin typeface="+mj-lt"/>
                <a:cs typeface="Arial Bold" panose="020B0704020202020204" pitchFamily="34" charset="0"/>
              </a:rPr>
              <a:t>Governing</a:t>
            </a:r>
            <a:r>
              <a:rPr kumimoji="0" lang="en-US" sz="3200" b="1" u="none" strike="noStrike" cap="none" spc="0" normalizeH="0" dirty="0" smtClean="0">
                <a:ln>
                  <a:noFill/>
                </a:ln>
                <a:solidFill>
                  <a:srgbClr val="FFFFFF"/>
                </a:solidFill>
                <a:effectLst/>
                <a:uFillTx/>
                <a:latin typeface="+mj-lt"/>
                <a:cs typeface="Arial Bold" panose="020B0704020202020204" pitchFamily="34" charset="0"/>
              </a:rPr>
              <a:t> Documents </a:t>
            </a:r>
            <a:endParaRPr kumimoji="0" lang="en-US" sz="3200" b="1" u="none" strike="noStrike" cap="none" spc="0" normalizeH="0" baseline="0" dirty="0">
              <a:ln>
                <a:noFill/>
              </a:ln>
              <a:solidFill>
                <a:srgbClr val="FFFFFF"/>
              </a:solidFill>
              <a:effectLst/>
              <a:uFillTx/>
              <a:latin typeface="+mj-lt"/>
              <a:cs typeface="Arial Bold" panose="020B0704020202020204" pitchFamily="34" charset="0"/>
            </a:endParaRPr>
          </a:p>
        </p:txBody>
      </p:sp>
      <p:sp>
        <p:nvSpPr>
          <p:cNvPr id="5"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9</a:t>
            </a:fld>
            <a:endParaRPr lang="en-US" dirty="0"/>
          </a:p>
        </p:txBody>
      </p:sp>
    </p:spTree>
    <p:extLst>
      <p:ext uri="{BB962C8B-B14F-4D97-AF65-F5344CB8AC3E}">
        <p14:creationId xmlns:p14="http://schemas.microsoft.com/office/powerpoint/2010/main" val="333572377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9073</TotalTime>
  <Words>881</Words>
  <Application>Microsoft Office PowerPoint</Application>
  <PresentationFormat>On-screen Show (4:3)</PresentationFormat>
  <Paragraphs>83</Paragraphs>
  <Slides>12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Bold</vt:lpstr>
      <vt:lpstr>Arial Narrow</vt:lpstr>
      <vt:lpstr>Avenir Roman</vt:lpstr>
      <vt:lpstr>Calibri</vt:lpstr>
      <vt:lpstr>Courier New</vt:lpstr>
      <vt:lpstr>Droid Serif</vt:lpstr>
      <vt:lpstr>Helvetica</vt:lpstr>
      <vt:lpstr>Proxima Nova Regular</vt:lpstr>
      <vt:lpstr>Wingdings</vt:lpstr>
      <vt:lpstr>Default</vt:lpstr>
      <vt:lpstr>Return to First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157</cp:revision>
  <dcterms:modified xsi:type="dcterms:W3CDTF">2018-04-24T05:07:31Z</dcterms:modified>
</cp:coreProperties>
</file>