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72" r:id="rId3"/>
    <p:sldId id="259" r:id="rId4"/>
    <p:sldId id="260" r:id="rId5"/>
    <p:sldId id="267" r:id="rId6"/>
    <p:sldId id="263" r:id="rId7"/>
    <p:sldId id="269" r:id="rId8"/>
    <p:sldId id="261" r:id="rId9"/>
    <p:sldId id="270" r:id="rId10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16"/>
    <p:restoredTop sz="68544" autoAdjust="0"/>
  </p:normalViewPr>
  <p:slideViewPr>
    <p:cSldViewPr>
      <p:cViewPr varScale="1">
        <p:scale>
          <a:sx n="55" d="100"/>
          <a:sy n="55" d="100"/>
        </p:scale>
        <p:origin x="113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9730" tIns="44865" rIns="89730" bIns="44865"/>
          <a:lstStyle/>
          <a:p>
            <a:endParaRPr lang="en-US" dirty="0">
              <a:solidFill>
                <a:srgbClr val="083763"/>
              </a:solidFill>
              <a:latin typeface="Candara" panose="020E05020303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lIns="89730" tIns="44865" rIns="89730" bIns="44865"/>
          <a:lstStyle/>
          <a:p>
            <a:fld id="{0D624F33-020E-4850-B51E-33AEA035492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643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491" y="4341918"/>
            <a:ext cx="5483919" cy="4113396"/>
          </a:xfrm>
          <a:prstGeom prst="rect">
            <a:avLst/>
          </a:prstGeom>
        </p:spPr>
        <p:txBody>
          <a:bodyPr lIns="89503" tIns="89503" rIns="89503" bIns="89503" anchor="t" anchorCtr="0">
            <a:noAutofit/>
          </a:bodyPr>
          <a:lstStyle/>
          <a:p>
            <a:r>
              <a:rPr lang="en-US" dirty="0" smtClean="0"/>
              <a:t>Build a 2030 Value Model with a trade-able range (from study threshold or “Walk-away” level to maximum effective)</a:t>
            </a:r>
          </a:p>
          <a:p>
            <a:pPr lvl="1"/>
            <a:r>
              <a:rPr lang="en-US" dirty="0" smtClean="0"/>
              <a:t>Chose to write in terms of satellite observations and worked through the SPRWG</a:t>
            </a:r>
          </a:p>
          <a:p>
            <a:pPr lvl="1"/>
            <a:r>
              <a:rPr lang="en-US" dirty="0" smtClean="0"/>
              <a:t>Also have a parallel effort based on a pre-existing NESDIS value model</a:t>
            </a:r>
          </a:p>
          <a:p>
            <a:r>
              <a:rPr lang="en-US" dirty="0" smtClean="0"/>
              <a:t>Project cost/performance of cost-driving elements to 2030</a:t>
            </a:r>
          </a:p>
          <a:p>
            <a:pPr lvl="1"/>
            <a:r>
              <a:rPr lang="en-US" dirty="0" smtClean="0"/>
              <a:t>For these satellites the instruments are the primary cost drivers</a:t>
            </a:r>
          </a:p>
          <a:p>
            <a:r>
              <a:rPr lang="en-US" dirty="0" smtClean="0"/>
              <a:t>Generate and assess a wide range of alternative constellations, bracketing the projected budget level</a:t>
            </a:r>
          </a:p>
          <a:p>
            <a:pPr lvl="1"/>
            <a:r>
              <a:rPr lang="en-US" dirty="0" smtClean="0"/>
              <a:t>Concentrate on selection of genericized instruments, their assignment to orbits, and the launch cadence required to reach desired availability levels</a:t>
            </a:r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8825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8517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9730" tIns="44865" rIns="89730" bIns="44865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lIns="89730" tIns="44865" rIns="89730" bIns="44865"/>
          <a:lstStyle/>
          <a:p>
            <a:pPr>
              <a:defRPr/>
            </a:pPr>
            <a:fld id="{02AB2D13-E87C-41AB-8074-7721CB56FA6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31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SIT-33, 24-25 April 2018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48768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Char char="•"/>
              <a:tabLst>
                <a:tab pos="914400" algn="l"/>
              </a:tabLst>
              <a:defRPr b="1" i="1" baseline="0">
                <a:latin typeface="Arial" pitchFamily="34" charset="0"/>
              </a:defRPr>
            </a:lvl1pPr>
            <a:lvl2pPr marL="576263" marR="0" indent="-233363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anose="05000000000000000000" pitchFamily="2" charset="2"/>
              <a:buChar char="Ø"/>
              <a:tabLst>
                <a:tab pos="914400" algn="l"/>
              </a:tabLst>
              <a:defRPr sz="1800" b="0" i="1" baseline="0">
                <a:solidFill>
                  <a:srgbClr val="000099"/>
                </a:solidFill>
                <a:latin typeface="Arial" pitchFamily="34" charset="0"/>
              </a:defRPr>
            </a:lvl2pPr>
            <a:lvl3pPr marL="914400" marR="0" indent="-22383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anose="05000000000000000000" pitchFamily="2" charset="2"/>
              <a:buChar char="q"/>
              <a:tabLst>
                <a:tab pos="914400" algn="l"/>
              </a:tabLst>
              <a:defRPr sz="1600" b="0" i="1" baseline="0">
                <a:solidFill>
                  <a:srgbClr val="000099"/>
                </a:solidFill>
                <a:latin typeface="Arial" pitchFamily="34" charset="0"/>
              </a:defRPr>
            </a:lvl3pPr>
            <a:lvl4pPr marL="1262063" marR="0" indent="-233363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Courier New" panose="02070309020205020404" pitchFamily="49" charset="0"/>
              <a:buChar char="o"/>
              <a:tabLst>
                <a:tab pos="914400" algn="l"/>
              </a:tabLst>
              <a:defRPr sz="1400" b="0" i="1" baseline="0">
                <a:solidFill>
                  <a:srgbClr val="000099"/>
                </a:solidFill>
                <a:latin typeface="Arial" pitchFamily="34" charset="0"/>
              </a:defRPr>
            </a:lvl4pPr>
            <a:lvl5pPr marL="1547812" marR="0" indent="-1714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anose="05000000000000000000" pitchFamily="2" charset="2"/>
              <a:buChar char="v"/>
              <a:tabLst>
                <a:tab pos="914400" algn="l"/>
              </a:tabLst>
              <a:defRPr sz="1200" b="0" i="1" baseline="0">
                <a:solidFill>
                  <a:srgbClr val="000099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00" y="76200"/>
            <a:ext cx="6553200" cy="1143000"/>
          </a:xfrm>
          <a:prstGeom prst="rect">
            <a:avLst/>
          </a:prstGeom>
        </p:spPr>
        <p:txBody>
          <a:bodyPr/>
          <a:lstStyle>
            <a:lvl1pPr>
              <a:defRPr sz="2800" b="1" i="1" baseline="0">
                <a:solidFill>
                  <a:srgbClr val="000099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494463"/>
            <a:ext cx="5334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E99AE-C5B4-4072-A998-4AD5A452C7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8190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2888" y="274638"/>
            <a:ext cx="7400512" cy="7921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2888" y="1219200"/>
            <a:ext cx="7933912" cy="4953000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63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18" Type="http://schemas.microsoft.com/office/2007/relationships/hdphoto" Target="../media/hdphoto7.wdp"/><Relationship Id="rId26" Type="http://schemas.openxmlformats.org/officeDocument/2006/relationships/image" Target="../media/image22.png"/><Relationship Id="rId3" Type="http://schemas.openxmlformats.org/officeDocument/2006/relationships/image" Target="../media/image8.png"/><Relationship Id="rId21" Type="http://schemas.openxmlformats.org/officeDocument/2006/relationships/image" Target="../media/image18.pn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17" Type="http://schemas.openxmlformats.org/officeDocument/2006/relationships/image" Target="../media/image16.png"/><Relationship Id="rId25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6" Type="http://schemas.microsoft.com/office/2007/relationships/hdphoto" Target="../media/hdphoto6.wdp"/><Relationship Id="rId20" Type="http://schemas.microsoft.com/office/2007/relationships/hdphoto" Target="../media/hdphoto8.wdp"/><Relationship Id="rId29" Type="http://schemas.openxmlformats.org/officeDocument/2006/relationships/image" Target="../media/image25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24" Type="http://schemas.openxmlformats.org/officeDocument/2006/relationships/image" Target="../media/image20.emf"/><Relationship Id="rId5" Type="http://schemas.microsoft.com/office/2007/relationships/hdphoto" Target="../media/hdphoto1.wdp"/><Relationship Id="rId15" Type="http://schemas.openxmlformats.org/officeDocument/2006/relationships/image" Target="../media/image15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image" Target="../media/image12.png"/><Relationship Id="rId19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microsoft.com/office/2007/relationships/hdphoto" Target="../media/hdphoto9.wdp"/><Relationship Id="rId27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8.wdp"/><Relationship Id="rId18" Type="http://schemas.microsoft.com/office/2007/relationships/hdphoto" Target="../media/hdphoto3.wdp"/><Relationship Id="rId26" Type="http://schemas.openxmlformats.org/officeDocument/2006/relationships/image" Target="../media/image30.png"/><Relationship Id="rId3" Type="http://schemas.openxmlformats.org/officeDocument/2006/relationships/image" Target="../media/image9.png"/><Relationship Id="rId21" Type="http://schemas.openxmlformats.org/officeDocument/2006/relationships/image" Target="../media/image26.png"/><Relationship Id="rId7" Type="http://schemas.microsoft.com/office/2007/relationships/hdphoto" Target="../media/hdphoto5.wdp"/><Relationship Id="rId12" Type="http://schemas.openxmlformats.org/officeDocument/2006/relationships/image" Target="../media/image17.png"/><Relationship Id="rId17" Type="http://schemas.openxmlformats.org/officeDocument/2006/relationships/image" Target="../media/image11.png"/><Relationship Id="rId25" Type="http://schemas.openxmlformats.org/officeDocument/2006/relationships/image" Target="../media/image29.png"/><Relationship Id="rId2" Type="http://schemas.openxmlformats.org/officeDocument/2006/relationships/image" Target="../media/image8.png"/><Relationship Id="rId16" Type="http://schemas.openxmlformats.org/officeDocument/2006/relationships/image" Target="../media/image20.emf"/><Relationship Id="rId20" Type="http://schemas.microsoft.com/office/2007/relationships/hdphoto" Target="../media/hdphoto4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microsoft.com/office/2007/relationships/hdphoto" Target="../media/hdphoto7.wdp"/><Relationship Id="rId24" Type="http://schemas.openxmlformats.org/officeDocument/2006/relationships/image" Target="../media/image28.gif"/><Relationship Id="rId5" Type="http://schemas.openxmlformats.org/officeDocument/2006/relationships/image" Target="../media/image13.png"/><Relationship Id="rId15" Type="http://schemas.microsoft.com/office/2007/relationships/hdphoto" Target="../media/hdphoto9.wdp"/><Relationship Id="rId23" Type="http://schemas.openxmlformats.org/officeDocument/2006/relationships/image" Target="../media/image27.jpeg"/><Relationship Id="rId10" Type="http://schemas.openxmlformats.org/officeDocument/2006/relationships/image" Target="../media/image16.png"/><Relationship Id="rId19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hdphoto" Target="../media/hdphoto6.wdp"/><Relationship Id="rId14" Type="http://schemas.openxmlformats.org/officeDocument/2006/relationships/image" Target="../media/image18.png"/><Relationship Id="rId22" Type="http://schemas.microsoft.com/office/2007/relationships/hdphoto" Target="../media/hdphoto10.wdp"/><Relationship Id="rId27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82926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lnSpc>
                <a:spcPct val="90000"/>
              </a:lnSpc>
              <a:defRPr sz="1800" b="0">
                <a:solidFill>
                  <a:srgbClr val="000000"/>
                </a:solidFill>
              </a:defRPr>
            </a:pPr>
            <a:r>
              <a:rPr lang="en-US" sz="4400" dirty="0" smtClean="0">
                <a:solidFill>
                  <a:schemeClr val="bg1"/>
                </a:solidFill>
              </a:rPr>
              <a:t>NOAA Future Observing System Objectives</a:t>
            </a:r>
            <a:endParaRPr sz="4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  <p:sp>
        <p:nvSpPr>
          <p:cNvPr id="6" name="Shape 11"/>
          <p:cNvSpPr/>
          <p:nvPr/>
        </p:nvSpPr>
        <p:spPr>
          <a:xfrm>
            <a:off x="599342" y="3783011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Steve </a:t>
            </a:r>
            <a:r>
              <a:rPr lang="en-US" dirty="0" err="1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Volz</a:t>
            </a:r>
            <a:r>
              <a:rPr lang="en-US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, CEOS SIT Chair</a:t>
            </a:r>
          </a:p>
          <a:p>
            <a:pPr defTabSz="91440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National Oceanic and Atmospheric Administration (NOAA)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</a:t>
            </a: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SIT-33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Session 1,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1.7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Boulder, CO, USA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24 – 25 April 2018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22238"/>
            <a:ext cx="5715000" cy="792162"/>
          </a:xfrm>
        </p:spPr>
        <p:txBody>
          <a:bodyPr/>
          <a:lstStyle/>
          <a:p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Committed NOAA Assets</a:t>
            </a:r>
            <a:br>
              <a:rPr lang="en-US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400" dirty="0" smtClean="0">
                <a:latin typeface="Candara" charset="0"/>
                <a:ea typeface="Candara" charset="0"/>
                <a:cs typeface="Candara" charset="0"/>
              </a:rPr>
              <a:t>Meet a portion of our system needs</a:t>
            </a:r>
            <a:endParaRPr lang="en-US" dirty="0"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6" name="Shape 6"/>
          <p:cNvSpPr txBox="1">
            <a:spLocks/>
          </p:cNvSpPr>
          <p:nvPr/>
        </p:nvSpPr>
        <p:spPr>
          <a:xfrm>
            <a:off x="8763000" y="65532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 w="25400" cap="flat" cmpd="sng" algn="ctr">
            <a:solidFill>
              <a:schemeClr val="tx2">
                <a:alpha val="6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 defTabSz="457200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  <a:lvl2pPr indent="4572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indent="9144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indent="13716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indent="18288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indent="22860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indent="27432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indent="32004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indent="36576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fld id="{86CB4B4D-7CA3-9044-876B-883B54F8677D}" type="slidenum">
              <a:rPr lang="en-US" smtClean="0"/>
              <a:pPr defTabSz="914400"/>
              <a:t>2</a:t>
            </a:fld>
            <a:endParaRPr lang="en-US" dirty="0"/>
          </a:p>
        </p:txBody>
      </p:sp>
      <p:sp>
        <p:nvSpPr>
          <p:cNvPr id="7" name="Shape 3"/>
          <p:cNvSpPr/>
          <p:nvPr/>
        </p:nvSpPr>
        <p:spPr>
          <a:xfrm>
            <a:off x="76200" y="65532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SIT-33, 24-25 April 2018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463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28600" y="1295400"/>
            <a:ext cx="83820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NOAA Satellite Observing Systems Architecture (NSOSA) </a:t>
            </a:r>
            <a:r>
              <a:rPr lang="en-US" dirty="0"/>
              <a:t>study is examining </a:t>
            </a:r>
            <a:r>
              <a:rPr lang="en-US" dirty="0" smtClean="0"/>
              <a:t>NOAA’s future  </a:t>
            </a:r>
            <a:r>
              <a:rPr lang="en-US" dirty="0"/>
              <a:t>space segment architecture </a:t>
            </a:r>
            <a:r>
              <a:rPr lang="en-US" dirty="0" smtClean="0"/>
              <a:t>decisions</a:t>
            </a:r>
            <a:endParaRPr lang="en-US" dirty="0"/>
          </a:p>
          <a:p>
            <a:pPr marL="685800" lvl="1" indent="-334963">
              <a:lnSpc>
                <a:spcPct val="90000"/>
              </a:lnSpc>
            </a:pPr>
            <a:r>
              <a:rPr lang="en-US" sz="1800" dirty="0"/>
              <a:t>Which observation functions should be allocated to which orbits?</a:t>
            </a:r>
          </a:p>
          <a:p>
            <a:pPr marL="685800" lvl="1" indent="-334963">
              <a:lnSpc>
                <a:spcPct val="90000"/>
              </a:lnSpc>
            </a:pPr>
            <a:r>
              <a:rPr lang="en-US" sz="1800" dirty="0"/>
              <a:t>Should we retain the legacy architecture or seek major change?</a:t>
            </a:r>
          </a:p>
          <a:p>
            <a:pPr marL="685800" lvl="1" indent="-334963">
              <a:lnSpc>
                <a:spcPct val="90000"/>
              </a:lnSpc>
            </a:pPr>
            <a:r>
              <a:rPr lang="en-US" sz="1800" dirty="0"/>
              <a:t>Which observation functions should be improved? </a:t>
            </a:r>
          </a:p>
          <a:p>
            <a:pPr>
              <a:lnSpc>
                <a:spcPct val="90000"/>
              </a:lnSpc>
            </a:pPr>
            <a:r>
              <a:rPr lang="en-US" dirty="0"/>
              <a:t>Addressing NOAA operational needs, from defined requirements</a:t>
            </a:r>
          </a:p>
          <a:p>
            <a:pPr marL="685800" lvl="1" indent="-334963">
              <a:lnSpc>
                <a:spcPct val="90000"/>
              </a:lnSpc>
            </a:pPr>
            <a:r>
              <a:rPr lang="en-US" sz="1800" dirty="0"/>
              <a:t>Observations that result in warnings, watches, baseline weather and space weather forecasts, and ocean or fisheries actions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dirty="0"/>
              <a:t>Scoped to address NOAA systems, with a knowledge and inclusion of partner contributions and </a:t>
            </a:r>
            <a:r>
              <a:rPr lang="en-US" dirty="0" smtClean="0"/>
              <a:t>relationships, and consideration of our joint partner responsibilities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3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752600" y="152400"/>
            <a:ext cx="5791200" cy="914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sz="2800" dirty="0" smtClean="0"/>
              <a:t>NOAA Architecture Study Intended to Inform New System Options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733801"/>
            <a:ext cx="2236586" cy="1523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247" y="3737264"/>
            <a:ext cx="2592467" cy="152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164" y="3733800"/>
            <a:ext cx="2207260" cy="152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23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4953000" cy="533400"/>
          </a:xfrm>
        </p:spPr>
        <p:txBody>
          <a:bodyPr/>
          <a:lstStyle/>
          <a:p>
            <a:r>
              <a:rPr lang="en-US" sz="2800" dirty="0" smtClean="0"/>
              <a:t>Developing the Architecture for the </a:t>
            </a:r>
            <a:r>
              <a:rPr lang="en-US" sz="2800" dirty="0"/>
              <a:t>Future</a:t>
            </a:r>
          </a:p>
        </p:txBody>
      </p:sp>
      <p:sp>
        <p:nvSpPr>
          <p:cNvPr id="5" name="Rounded Rectangle 4"/>
          <p:cNvSpPr>
            <a:spLocks/>
          </p:cNvSpPr>
          <p:nvPr/>
        </p:nvSpPr>
        <p:spPr>
          <a:xfrm>
            <a:off x="2743200" y="3282960"/>
            <a:ext cx="3668787" cy="401830"/>
          </a:xfrm>
          <a:prstGeom prst="roundRect">
            <a:avLst/>
          </a:prstGeom>
          <a:solidFill>
            <a:srgbClr val="008000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uFillTx/>
              </a:rPr>
              <a:t>NSOSA Architecture Analysis</a:t>
            </a:r>
            <a:endParaRPr lang="en-US" sz="1800" b="1" dirty="0">
              <a:uFillTx/>
            </a:endParaRPr>
          </a:p>
        </p:txBody>
      </p:sp>
      <p:sp>
        <p:nvSpPr>
          <p:cNvPr id="6" name="Shape 159"/>
          <p:cNvSpPr txBox="1">
            <a:spLocks/>
          </p:cNvSpPr>
          <p:nvPr/>
        </p:nvSpPr>
        <p:spPr>
          <a:xfrm>
            <a:off x="5084427" y="1840650"/>
            <a:ext cx="1463240" cy="7383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250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4F81BD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Operational </a:t>
            </a:r>
            <a:r>
              <a:rPr lang="en-US" sz="1600" b="1" i="0" u="none" strike="noStrike" cap="none" dirty="0" smtClean="0">
                <a:solidFill>
                  <a:srgbClr val="4F81BD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Considerations</a:t>
            </a:r>
            <a:r>
              <a:rPr lang="en-US" sz="1600" b="1" i="0" u="none" strike="noStrike" cap="none" dirty="0">
                <a:solidFill>
                  <a:srgbClr val="4F81BD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1" i="0" u="none" strike="noStrike" cap="none" dirty="0">
                <a:solidFill>
                  <a:srgbClr val="4F81BD"/>
                </a:solidFill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i="0" u="none" strike="noStrike" cap="none" dirty="0" smtClean="0">
                <a:solidFill>
                  <a:srgbClr val="4F81BD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(NOAA/DoD/ Met Partners)</a:t>
            </a:r>
            <a:endParaRPr lang="en-US" sz="1600" b="1" i="0" u="none" strike="noStrike" cap="none" dirty="0">
              <a:solidFill>
                <a:srgbClr val="4F81BD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161"/>
          <p:cNvSpPr txBox="1">
            <a:spLocks/>
          </p:cNvSpPr>
          <p:nvPr/>
        </p:nvSpPr>
        <p:spPr>
          <a:xfrm>
            <a:off x="216863" y="1828800"/>
            <a:ext cx="1371600" cy="7383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250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4F81BD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Strategic </a:t>
            </a:r>
            <a:br>
              <a:rPr lang="en-US" sz="1600" b="1" i="0" u="none" strike="noStrike" cap="none" dirty="0">
                <a:solidFill>
                  <a:srgbClr val="4F81BD"/>
                </a:solidFill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i="0" u="none" strike="noStrike" cap="none" dirty="0" smtClean="0">
                <a:solidFill>
                  <a:srgbClr val="4F81BD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Priorities</a:t>
            </a:r>
            <a:r>
              <a:rPr lang="en-US" sz="1600" b="1" i="0" u="none" strike="noStrike" cap="none" dirty="0">
                <a:solidFill>
                  <a:srgbClr val="4F81BD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1" i="0" u="none" strike="noStrike" cap="none" dirty="0">
                <a:solidFill>
                  <a:srgbClr val="4F81BD"/>
                </a:solidFill>
                <a:uFillTx/>
                <a:latin typeface="Calibri"/>
                <a:ea typeface="Calibri"/>
                <a:cs typeface="Calibri"/>
                <a:sym typeface="Calibri"/>
              </a:rPr>
            </a:br>
            <a:endParaRPr lang="en-US" sz="1600" b="1" i="0" u="none" strike="noStrike" cap="none" dirty="0">
              <a:solidFill>
                <a:srgbClr val="4F81BD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163"/>
          <p:cNvSpPr txBox="1">
            <a:spLocks/>
          </p:cNvSpPr>
          <p:nvPr/>
        </p:nvSpPr>
        <p:spPr>
          <a:xfrm>
            <a:off x="7775204" y="1828800"/>
            <a:ext cx="1246242" cy="7302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250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4F81BD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Technology </a:t>
            </a:r>
            <a:r>
              <a:rPr lang="en-US" sz="1600" b="1" i="0" u="none" strike="noStrike" cap="none" dirty="0" smtClean="0">
                <a:solidFill>
                  <a:srgbClr val="4F81BD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Opportunities</a:t>
            </a:r>
            <a:endParaRPr lang="en-US" sz="1600" b="1" i="0" u="none" strike="noStrike" cap="none" dirty="0">
              <a:solidFill>
                <a:srgbClr val="4F81BD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166"/>
          <p:cNvSpPr txBox="1">
            <a:spLocks/>
          </p:cNvSpPr>
          <p:nvPr/>
        </p:nvSpPr>
        <p:spPr>
          <a:xfrm>
            <a:off x="6775365" y="1828800"/>
            <a:ext cx="999839" cy="7383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250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4F81BD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Policies &amp; Standards </a:t>
            </a:r>
            <a:br>
              <a:rPr lang="en-US" sz="1600" b="1" i="0" u="none" strike="noStrike" cap="none" dirty="0">
                <a:solidFill>
                  <a:srgbClr val="4F81BD"/>
                </a:solidFill>
                <a:uFillTx/>
                <a:latin typeface="Calibri"/>
                <a:ea typeface="Calibri"/>
                <a:cs typeface="Calibri"/>
                <a:sym typeface="Calibri"/>
              </a:rPr>
            </a:br>
            <a:endParaRPr lang="en-US" sz="1600" b="1" i="0" u="none" strike="noStrike" cap="none" dirty="0">
              <a:solidFill>
                <a:srgbClr val="4F81BD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67"/>
          <p:cNvSpPr>
            <a:spLocks/>
          </p:cNvSpPr>
          <p:nvPr/>
        </p:nvSpPr>
        <p:spPr>
          <a:xfrm rot="5400000">
            <a:off x="3060719" y="71582"/>
            <a:ext cx="304800" cy="3209636"/>
          </a:xfrm>
          <a:prstGeom prst="leftBrace">
            <a:avLst>
              <a:gd name="adj1" fmla="val 83333"/>
              <a:gd name="adj2" fmla="val 50000"/>
            </a:avLst>
          </a:prstGeom>
          <a:noFill/>
          <a:ln w="28575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4F81BD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68"/>
          <p:cNvSpPr txBox="1">
            <a:spLocks/>
          </p:cNvSpPr>
          <p:nvPr/>
        </p:nvSpPr>
        <p:spPr>
          <a:xfrm>
            <a:off x="1524000" y="1295400"/>
            <a:ext cx="3375889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25000"/>
              <a:buFont typeface="Calibri"/>
              <a:buNone/>
            </a:pPr>
            <a:r>
              <a:rPr lang="en-US" sz="1600" b="1" i="0" u="none" strike="noStrike" cap="none" dirty="0" smtClean="0">
                <a:solidFill>
                  <a:srgbClr val="008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NOAA User Prioritized Requirements</a:t>
            </a:r>
            <a:endParaRPr lang="en-US" sz="1600" b="1" i="0" u="none" strike="noStrike" cap="none" dirty="0">
              <a:solidFill>
                <a:srgbClr val="008000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61"/>
          <p:cNvSpPr txBox="1">
            <a:spLocks/>
          </p:cNvSpPr>
          <p:nvPr/>
        </p:nvSpPr>
        <p:spPr>
          <a:xfrm>
            <a:off x="1676400" y="1814400"/>
            <a:ext cx="3408027" cy="7383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25000"/>
              <a:buFont typeface="Calibri"/>
              <a:buNone/>
            </a:pPr>
            <a:r>
              <a:rPr lang="en-US" sz="1600" b="1" i="0" u="none" strike="noStrike" cap="none" dirty="0" smtClean="0">
                <a:solidFill>
                  <a:srgbClr val="4F81BD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National Weather Service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25000"/>
              <a:buFont typeface="Calibri"/>
              <a:buNone/>
            </a:pPr>
            <a:r>
              <a:rPr lang="en-US" sz="1600" b="1" dirty="0" smtClean="0">
                <a:solidFill>
                  <a:srgbClr val="4F81BD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National Marine Fisheries Service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25000"/>
              <a:buFont typeface="Calibri"/>
              <a:buNone/>
            </a:pPr>
            <a:r>
              <a:rPr lang="en-US" sz="1600" b="1" i="0" u="none" strike="noStrike" cap="none" dirty="0" smtClean="0">
                <a:solidFill>
                  <a:srgbClr val="4F81BD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National Ocean Service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25000"/>
              <a:buFont typeface="Calibri"/>
              <a:buNone/>
            </a:pPr>
            <a:r>
              <a:rPr lang="en-US" sz="1600" b="1" dirty="0" smtClean="0">
                <a:solidFill>
                  <a:srgbClr val="4F81BD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Oceanic and Atmospheric Research</a:t>
            </a:r>
            <a:r>
              <a:rPr lang="en-US" sz="1600" b="1" i="0" u="none" strike="noStrike" cap="none" dirty="0" smtClean="0">
                <a:solidFill>
                  <a:srgbClr val="4F81BD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>
                <a:solidFill>
                  <a:srgbClr val="4F81BD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1" i="0" u="none" strike="noStrike" cap="none" dirty="0">
                <a:solidFill>
                  <a:srgbClr val="4F81BD"/>
                </a:solidFill>
                <a:uFillTx/>
                <a:latin typeface="Calibri"/>
                <a:ea typeface="Calibri"/>
                <a:cs typeface="Calibri"/>
                <a:sym typeface="Calibri"/>
              </a:rPr>
            </a:br>
            <a:endParaRPr lang="en-US" sz="1600" b="1" i="0" u="none" strike="noStrike" cap="none" dirty="0">
              <a:solidFill>
                <a:srgbClr val="4F81BD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167"/>
          <p:cNvSpPr>
            <a:spLocks/>
          </p:cNvSpPr>
          <p:nvPr/>
        </p:nvSpPr>
        <p:spPr>
          <a:xfrm rot="16200000">
            <a:off x="4291963" y="-1457089"/>
            <a:ext cx="582389" cy="8732587"/>
          </a:xfrm>
          <a:prstGeom prst="leftBrace">
            <a:avLst>
              <a:gd name="adj1" fmla="val 83333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B050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83157" y="3684790"/>
            <a:ext cx="0" cy="244768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>
            <a:spLocks/>
          </p:cNvSpPr>
          <p:nvPr/>
        </p:nvSpPr>
        <p:spPr>
          <a:xfrm>
            <a:off x="1143001" y="4753452"/>
            <a:ext cx="1898328" cy="617113"/>
          </a:xfrm>
          <a:prstGeom prst="roundRect">
            <a:avLst/>
          </a:prstGeom>
          <a:solidFill>
            <a:srgbClr val="4F81BD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uFillTx/>
              </a:rPr>
              <a:t>Commercial Data/Services</a:t>
            </a:r>
            <a:endParaRPr lang="en-US" b="1" dirty="0">
              <a:uFillTx/>
            </a:endParaRPr>
          </a:p>
        </p:txBody>
      </p:sp>
      <p:sp>
        <p:nvSpPr>
          <p:cNvPr id="16" name="Rounded Rectangle 15"/>
          <p:cNvSpPr>
            <a:spLocks/>
          </p:cNvSpPr>
          <p:nvPr/>
        </p:nvSpPr>
        <p:spPr>
          <a:xfrm>
            <a:off x="3367292" y="5639542"/>
            <a:ext cx="2500108" cy="552898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uFillTx/>
              </a:rPr>
              <a:t>NOAA Ground</a:t>
            </a:r>
            <a:endParaRPr lang="en-US" b="1" dirty="0">
              <a:uFillTx/>
            </a:endParaRPr>
          </a:p>
        </p:txBody>
      </p:sp>
      <p:sp>
        <p:nvSpPr>
          <p:cNvPr id="17" name="Rounded Rectangle 16"/>
          <p:cNvSpPr>
            <a:spLocks/>
          </p:cNvSpPr>
          <p:nvPr/>
        </p:nvSpPr>
        <p:spPr>
          <a:xfrm>
            <a:off x="3733800" y="3904684"/>
            <a:ext cx="1725311" cy="427911"/>
          </a:xfrm>
          <a:prstGeom prst="roundRect">
            <a:avLst/>
          </a:prstGeom>
          <a:solidFill>
            <a:srgbClr val="4F81BD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uFillTx/>
              </a:rPr>
              <a:t>Pre-Phase A</a:t>
            </a:r>
            <a:endParaRPr lang="en-US" b="1" dirty="0">
              <a:uFillTx/>
            </a:endParaRPr>
          </a:p>
        </p:txBody>
      </p:sp>
      <p:cxnSp>
        <p:nvCxnSpPr>
          <p:cNvPr id="18" name="Straight Arrow Connector 17"/>
          <p:cNvCxnSpPr>
            <a:stCxn id="15" idx="2"/>
          </p:cNvCxnSpPr>
          <p:nvPr/>
        </p:nvCxnSpPr>
        <p:spPr>
          <a:xfrm>
            <a:off x="2092165" y="5370565"/>
            <a:ext cx="1343571" cy="354597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  <a:endCxn id="15" idx="0"/>
          </p:cNvCxnSpPr>
          <p:nvPr/>
        </p:nvCxnSpPr>
        <p:spPr>
          <a:xfrm flipH="1">
            <a:off x="2092165" y="4332595"/>
            <a:ext cx="2504291" cy="420857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>
            <a:spLocks/>
          </p:cNvSpPr>
          <p:nvPr/>
        </p:nvSpPr>
        <p:spPr>
          <a:xfrm>
            <a:off x="3581400" y="4789600"/>
            <a:ext cx="2133600" cy="544817"/>
          </a:xfrm>
          <a:prstGeom prst="roundRect">
            <a:avLst/>
          </a:prstGeom>
          <a:solidFill>
            <a:srgbClr val="4F81BD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uFillTx/>
              </a:rPr>
              <a:t>Partner Sources</a:t>
            </a:r>
            <a:endParaRPr lang="en-US" b="1" dirty="0">
              <a:uFillTx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580281" y="4332595"/>
            <a:ext cx="5752" cy="457005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83157" y="5334417"/>
            <a:ext cx="1" cy="390745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>
            <a:spLocks/>
          </p:cNvSpPr>
          <p:nvPr/>
        </p:nvSpPr>
        <p:spPr>
          <a:xfrm>
            <a:off x="6775365" y="4753452"/>
            <a:ext cx="1682835" cy="617113"/>
          </a:xfrm>
          <a:prstGeom prst="roundRect">
            <a:avLst/>
          </a:prstGeom>
          <a:solidFill>
            <a:srgbClr val="4F81BD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uFillTx/>
              </a:rPr>
              <a:t>Program(s) of Record</a:t>
            </a:r>
            <a:endParaRPr lang="en-US" b="1" dirty="0">
              <a:uFillTx/>
            </a:endParaRPr>
          </a:p>
        </p:txBody>
      </p:sp>
      <p:cxnSp>
        <p:nvCxnSpPr>
          <p:cNvPr id="24" name="Straight Arrow Connector 23"/>
          <p:cNvCxnSpPr>
            <a:stCxn id="17" idx="2"/>
            <a:endCxn id="23" idx="0"/>
          </p:cNvCxnSpPr>
          <p:nvPr/>
        </p:nvCxnSpPr>
        <p:spPr>
          <a:xfrm>
            <a:off x="4596456" y="4332595"/>
            <a:ext cx="3020327" cy="420857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3" idx="2"/>
          </p:cNvCxnSpPr>
          <p:nvPr/>
        </p:nvCxnSpPr>
        <p:spPr>
          <a:xfrm flipH="1">
            <a:off x="5867400" y="5370565"/>
            <a:ext cx="1749383" cy="354597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>
            <a:spLocks/>
          </p:cNvSpPr>
          <p:nvPr/>
        </p:nvSpPr>
        <p:spPr>
          <a:xfrm>
            <a:off x="6742091" y="6019800"/>
            <a:ext cx="2119919" cy="639917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uFillTx/>
              </a:rPr>
              <a:t>Source Agnostic Data/Products</a:t>
            </a:r>
            <a:endParaRPr lang="en-US" b="1" dirty="0">
              <a:solidFill>
                <a:schemeClr val="tx1"/>
              </a:solidFill>
              <a:uFillTx/>
            </a:endParaRPr>
          </a:p>
        </p:txBody>
      </p:sp>
      <p:cxnSp>
        <p:nvCxnSpPr>
          <p:cNvPr id="27" name="Elbow Connector 26"/>
          <p:cNvCxnSpPr>
            <a:stCxn id="16" idx="2"/>
            <a:endCxn id="26" idx="1"/>
          </p:cNvCxnSpPr>
          <p:nvPr/>
        </p:nvCxnSpPr>
        <p:spPr>
          <a:xfrm rot="16200000" flipH="1">
            <a:off x="5606059" y="5203726"/>
            <a:ext cx="147319" cy="2124745"/>
          </a:xfrm>
          <a:prstGeom prst="bentConnector2">
            <a:avLst/>
          </a:prstGeom>
          <a:ln w="3492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/>
          </p:cNvSpPr>
          <p:nvPr/>
        </p:nvSpPr>
        <p:spPr>
          <a:xfrm>
            <a:off x="115229" y="3282960"/>
            <a:ext cx="2780372" cy="116955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Instrument Capabilities Allocated to Orbits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Replenishment policies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Cost estimates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Technology roadmap</a:t>
            </a:r>
          </a:p>
        </p:txBody>
      </p:sp>
    </p:spTree>
    <p:extLst>
      <p:ext uri="{BB962C8B-B14F-4D97-AF65-F5344CB8AC3E}">
        <p14:creationId xmlns:p14="http://schemas.microsoft.com/office/powerpoint/2010/main" val="3323221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228600" y="1295400"/>
            <a:ext cx="8534400" cy="5029200"/>
          </a:xfrm>
        </p:spPr>
        <p:txBody>
          <a:bodyPr/>
          <a:lstStyle/>
          <a:p>
            <a:pPr lvl="0"/>
            <a:r>
              <a:rPr lang="en-US" dirty="0" smtClean="0">
                <a:sym typeface="Arial"/>
              </a:rPr>
              <a:t>Study is organized into 3 major lines of effort built around 3 major design cycles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sym typeface="Arial"/>
              </a:rPr>
              <a:t>Three Lines: Value Model, Instrument Catalog, Constellation Synthesis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sym typeface="Arial"/>
              </a:rPr>
              <a:t>Each design cycle does complete, end-to-end designs of multiple alternative architectures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sym typeface="Arial"/>
              </a:rPr>
              <a:t>Scoring is based on how well all NOAA mission needs are met</a:t>
            </a:r>
            <a:endParaRPr lang="en-US" dirty="0">
              <a:sym typeface="Arial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1809980" y="228600"/>
            <a:ext cx="5557506" cy="762000"/>
          </a:xfrm>
        </p:spPr>
        <p:txBody>
          <a:bodyPr/>
          <a:lstStyle/>
          <a:p>
            <a:pPr lvl="0" algn="ctr"/>
            <a:r>
              <a:rPr lang="en-US" sz="3200" b="0" i="0" dirty="0" smtClean="0">
                <a:solidFill>
                  <a:schemeClr val="bg1"/>
                </a:solidFill>
                <a:sym typeface="Arial"/>
              </a:rPr>
              <a:t>NSOSA Study Approach</a:t>
            </a:r>
            <a:endParaRPr lang="en-US" sz="3200" b="0" i="0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43200" y="5495092"/>
            <a:ext cx="3769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Three full architecture cycles enable:</a:t>
            </a:r>
          </a:p>
          <a:p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user engagement, learning, fine tuning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514600" y="3527366"/>
            <a:ext cx="950449" cy="392299"/>
          </a:xfrm>
          <a:prstGeom prst="straightConnector1">
            <a:avLst/>
          </a:prstGeom>
          <a:ln w="38100">
            <a:solidFill>
              <a:srgbClr val="0000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526594" y="3919665"/>
            <a:ext cx="938455" cy="456018"/>
          </a:xfrm>
          <a:prstGeom prst="straightConnector1">
            <a:avLst/>
          </a:prstGeom>
          <a:ln w="38100">
            <a:solidFill>
              <a:srgbClr val="0000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526594" y="4375683"/>
            <a:ext cx="938456" cy="439458"/>
          </a:xfrm>
          <a:prstGeom prst="straightConnector1">
            <a:avLst/>
          </a:prstGeom>
          <a:ln w="38100">
            <a:solidFill>
              <a:srgbClr val="0000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48" idx="3"/>
          </p:cNvCxnSpPr>
          <p:nvPr/>
        </p:nvCxnSpPr>
        <p:spPr>
          <a:xfrm flipV="1">
            <a:off x="2514600" y="4815141"/>
            <a:ext cx="950450" cy="456765"/>
          </a:xfrm>
          <a:prstGeom prst="straightConnector1">
            <a:avLst/>
          </a:prstGeom>
          <a:ln w="38100">
            <a:solidFill>
              <a:srgbClr val="0000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48" idx="3"/>
          </p:cNvCxnSpPr>
          <p:nvPr/>
        </p:nvCxnSpPr>
        <p:spPr>
          <a:xfrm flipV="1">
            <a:off x="2514600" y="3919665"/>
            <a:ext cx="950449" cy="1352241"/>
          </a:xfrm>
          <a:prstGeom prst="straightConnector1">
            <a:avLst/>
          </a:prstGeom>
          <a:ln w="38100">
            <a:solidFill>
              <a:srgbClr val="0000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598648" y="3919665"/>
            <a:ext cx="646303" cy="456018"/>
          </a:xfrm>
          <a:prstGeom prst="straightConnector1">
            <a:avLst/>
          </a:prstGeom>
          <a:ln w="38100">
            <a:solidFill>
              <a:srgbClr val="0000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5598650" y="4375683"/>
            <a:ext cx="646301" cy="439458"/>
          </a:xfrm>
          <a:prstGeom prst="straightConnector1">
            <a:avLst/>
          </a:prstGeom>
          <a:ln w="38100">
            <a:solidFill>
              <a:srgbClr val="0000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>
            <a:spLocks/>
          </p:cNvSpPr>
          <p:nvPr/>
        </p:nvSpPr>
        <p:spPr bwMode="auto">
          <a:xfrm>
            <a:off x="762000" y="3184267"/>
            <a:ext cx="1752600" cy="686197"/>
          </a:xfrm>
          <a:prstGeom prst="rect">
            <a:avLst/>
          </a:prstGeom>
          <a:solidFill>
            <a:srgbClr val="0097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</a:rPr>
              <a:t>Value Model Development</a:t>
            </a:r>
          </a:p>
        </p:txBody>
      </p:sp>
      <p:sp>
        <p:nvSpPr>
          <p:cNvPr id="47" name="Rectangle 46"/>
          <p:cNvSpPr>
            <a:spLocks/>
          </p:cNvSpPr>
          <p:nvPr/>
        </p:nvSpPr>
        <p:spPr bwMode="auto">
          <a:xfrm>
            <a:off x="762000" y="4032585"/>
            <a:ext cx="1752600" cy="686197"/>
          </a:xfrm>
          <a:prstGeom prst="rect">
            <a:avLst/>
          </a:prstGeom>
          <a:solidFill>
            <a:srgbClr val="0097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</a:rPr>
              <a:t>Instrument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</a:rPr>
              <a:t> Catalog Development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>
            <a:spLocks/>
          </p:cNvSpPr>
          <p:nvPr/>
        </p:nvSpPr>
        <p:spPr bwMode="auto">
          <a:xfrm>
            <a:off x="762000" y="4928807"/>
            <a:ext cx="1752600" cy="686197"/>
          </a:xfrm>
          <a:prstGeom prst="rect">
            <a:avLst/>
          </a:prstGeom>
          <a:solidFill>
            <a:srgbClr val="0097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Constellation Alternative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</a:rPr>
              <a:t> Synthesis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>
            <a:spLocks/>
          </p:cNvSpPr>
          <p:nvPr/>
        </p:nvSpPr>
        <p:spPr bwMode="auto">
          <a:xfrm>
            <a:off x="3465049" y="3568956"/>
            <a:ext cx="2133598" cy="686197"/>
          </a:xfrm>
          <a:prstGeom prst="rect">
            <a:avLst/>
          </a:prstGeom>
          <a:solidFill>
            <a:srgbClr val="0097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</a:rPr>
              <a:t>Score Alternatives</a:t>
            </a:r>
          </a:p>
        </p:txBody>
      </p:sp>
      <p:sp>
        <p:nvSpPr>
          <p:cNvPr id="50" name="Rectangle 49"/>
          <p:cNvSpPr>
            <a:spLocks/>
          </p:cNvSpPr>
          <p:nvPr/>
        </p:nvSpPr>
        <p:spPr bwMode="auto">
          <a:xfrm>
            <a:off x="3465049" y="4467794"/>
            <a:ext cx="2133598" cy="686197"/>
          </a:xfrm>
          <a:prstGeom prst="rect">
            <a:avLst/>
          </a:prstGeom>
          <a:solidFill>
            <a:srgbClr val="0097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</a:rPr>
              <a:t>Design and Cost Alternatives</a:t>
            </a:r>
          </a:p>
        </p:txBody>
      </p:sp>
      <p:sp>
        <p:nvSpPr>
          <p:cNvPr id="51" name="Rectangle 50"/>
          <p:cNvSpPr>
            <a:spLocks/>
          </p:cNvSpPr>
          <p:nvPr/>
        </p:nvSpPr>
        <p:spPr bwMode="auto">
          <a:xfrm>
            <a:off x="6244951" y="4032388"/>
            <a:ext cx="1981199" cy="686197"/>
          </a:xfrm>
          <a:prstGeom prst="rect">
            <a:avLst/>
          </a:prstGeom>
          <a:solidFill>
            <a:srgbClr val="0097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Integration, Trades, Architecture Selection</a:t>
            </a:r>
          </a:p>
        </p:txBody>
      </p:sp>
      <p:sp>
        <p:nvSpPr>
          <p:cNvPr id="52" name="TextBox 51"/>
          <p:cNvSpPr txBox="1">
            <a:spLocks/>
          </p:cNvSpPr>
          <p:nvPr/>
        </p:nvSpPr>
        <p:spPr>
          <a:xfrm>
            <a:off x="6518031" y="5706070"/>
            <a:ext cx="1787769" cy="923330"/>
          </a:xfrm>
          <a:prstGeom prst="rect">
            <a:avLst/>
          </a:prstGeom>
          <a:solidFill>
            <a:schemeClr val="bg1"/>
          </a:solidFill>
          <a:ln>
            <a:solidFill>
              <a:srgbClr val="0097C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97CC"/>
                </a:solidFill>
                <a:uFillTx/>
              </a:rPr>
              <a:t>High-Value Alternative Architectures</a:t>
            </a:r>
            <a:endParaRPr lang="en-US" b="1" dirty="0">
              <a:solidFill>
                <a:srgbClr val="0097CC"/>
              </a:solidFill>
              <a:uFillTx/>
            </a:endParaRPr>
          </a:p>
        </p:txBody>
      </p:sp>
      <p:sp>
        <p:nvSpPr>
          <p:cNvPr id="53" name="Curved Left Arrow 52"/>
          <p:cNvSpPr>
            <a:spLocks/>
          </p:cNvSpPr>
          <p:nvPr/>
        </p:nvSpPr>
        <p:spPr bwMode="auto">
          <a:xfrm>
            <a:off x="8305800" y="4255153"/>
            <a:ext cx="601421" cy="1740851"/>
          </a:xfrm>
          <a:prstGeom prst="curvedLeftArrow">
            <a:avLst/>
          </a:prstGeom>
          <a:solidFill>
            <a:srgbClr val="0097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uFillTx/>
              <a:latin typeface="Book Antiqua" pitchFamily="18" charset="0"/>
            </a:endParaRPr>
          </a:p>
        </p:txBody>
      </p:sp>
      <p:cxnSp>
        <p:nvCxnSpPr>
          <p:cNvPr id="6" name="Elbow Connector 5"/>
          <p:cNvCxnSpPr>
            <a:stCxn id="52" idx="1"/>
            <a:endCxn id="46" idx="1"/>
          </p:cNvCxnSpPr>
          <p:nvPr/>
        </p:nvCxnSpPr>
        <p:spPr bwMode="auto">
          <a:xfrm rot="10800000">
            <a:off x="762001" y="3527367"/>
            <a:ext cx="5756031" cy="2640369"/>
          </a:xfrm>
          <a:prstGeom prst="bentConnector3">
            <a:avLst>
              <a:gd name="adj1" fmla="val 103971"/>
            </a:avLst>
          </a:prstGeom>
          <a:ln w="38100">
            <a:solidFill>
              <a:srgbClr val="0000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52" idx="1"/>
            <a:endCxn id="47" idx="1"/>
          </p:cNvCxnSpPr>
          <p:nvPr/>
        </p:nvCxnSpPr>
        <p:spPr bwMode="auto">
          <a:xfrm rot="10800000">
            <a:off x="762001" y="4375685"/>
            <a:ext cx="5756031" cy="1792051"/>
          </a:xfrm>
          <a:prstGeom prst="bentConnector3">
            <a:avLst>
              <a:gd name="adj1" fmla="val 103971"/>
            </a:avLst>
          </a:prstGeom>
          <a:ln w="38100">
            <a:solidFill>
              <a:srgbClr val="0000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52" idx="1"/>
            <a:endCxn id="48" idx="1"/>
          </p:cNvCxnSpPr>
          <p:nvPr/>
        </p:nvCxnSpPr>
        <p:spPr bwMode="auto">
          <a:xfrm rot="10800000">
            <a:off x="762001" y="5271907"/>
            <a:ext cx="5756031" cy="895829"/>
          </a:xfrm>
          <a:prstGeom prst="bentConnector3">
            <a:avLst>
              <a:gd name="adj1" fmla="val 103971"/>
            </a:avLst>
          </a:prstGeom>
          <a:ln w="38100">
            <a:solidFill>
              <a:srgbClr val="0000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Shape 6"/>
          <p:cNvSpPr>
            <a:spLocks noGrp="1"/>
          </p:cNvSpPr>
          <p:nvPr>
            <p:ph type="sldNum" sz="quarter" idx="4294967295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31" name="Shape 3"/>
          <p:cNvSpPr/>
          <p:nvPr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SIT-33, 24-25 April 2018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7401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835497" y="76200"/>
            <a:ext cx="5734788" cy="533400"/>
          </a:xfrm>
        </p:spPr>
        <p:txBody>
          <a:bodyPr/>
          <a:lstStyle/>
          <a:p>
            <a:r>
              <a:rPr lang="en-US" sz="2800" dirty="0" smtClean="0"/>
              <a:t>Architecture Designed Around Expected Assets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4106283" y="1731868"/>
            <a:ext cx="4950349" cy="175904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06283" y="3522019"/>
            <a:ext cx="4950349" cy="246472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19358" y="1668986"/>
            <a:ext cx="150666" cy="4104651"/>
          </a:xfrm>
          <a:prstGeom prst="rect">
            <a:avLst/>
          </a:prstGeom>
          <a:pattFill prst="ltUpDiag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968684" y="1371600"/>
            <a:ext cx="6693240" cy="4723913"/>
            <a:chOff x="1548245" y="1552196"/>
            <a:chExt cx="5560855" cy="4723913"/>
          </a:xfrm>
          <a:pattFill prst="pct70">
            <a:fgClr>
              <a:schemeClr val="lt1"/>
            </a:fgClr>
            <a:bgClr>
              <a:schemeClr val="bg1"/>
            </a:bgClr>
          </a:pattFill>
        </p:grpSpPr>
        <p:cxnSp>
          <p:nvCxnSpPr>
            <p:cNvPr id="9" name="Straight Connector 8"/>
            <p:cNvCxnSpPr/>
            <p:nvPr/>
          </p:nvCxnSpPr>
          <p:spPr>
            <a:xfrm>
              <a:off x="1828800" y="1849582"/>
              <a:ext cx="0" cy="4426527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548245" y="1552196"/>
              <a:ext cx="5316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2020</a:t>
              </a:r>
              <a:endParaRPr lang="en-US" dirty="0">
                <a:latin typeface="+mj-lt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667000" y="1849582"/>
              <a:ext cx="0" cy="4426527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386445" y="1552196"/>
              <a:ext cx="5316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2025</a:t>
              </a:r>
              <a:endParaRPr lang="en-US" dirty="0">
                <a:latin typeface="+mj-lt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505200" y="1849582"/>
              <a:ext cx="0" cy="4426527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224645" y="1552196"/>
              <a:ext cx="5316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2030</a:t>
              </a:r>
              <a:endParaRPr lang="en-US" dirty="0">
                <a:latin typeface="+mj-lt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343400" y="1849582"/>
              <a:ext cx="0" cy="4426527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062845" y="1552196"/>
              <a:ext cx="5316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2035</a:t>
              </a:r>
              <a:endParaRPr lang="en-US" dirty="0">
                <a:latin typeface="+mj-lt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5181600" y="1849582"/>
              <a:ext cx="0" cy="4426527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901045" y="1552196"/>
              <a:ext cx="5316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2040</a:t>
              </a:r>
              <a:endParaRPr lang="en-US" dirty="0">
                <a:latin typeface="+mj-lt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6019800" y="1849582"/>
              <a:ext cx="0" cy="4426527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739245" y="1552196"/>
              <a:ext cx="5316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2045</a:t>
              </a:r>
              <a:endParaRPr lang="en-US" dirty="0">
                <a:latin typeface="+mj-lt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858000" y="1849582"/>
              <a:ext cx="0" cy="4426527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577445" y="1552196"/>
              <a:ext cx="5316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2050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86566" y="1734344"/>
            <a:ext cx="4185418" cy="402889"/>
            <a:chOff x="1303813" y="1914940"/>
            <a:chExt cx="4185418" cy="402889"/>
          </a:xfrm>
        </p:grpSpPr>
        <p:sp>
          <p:nvSpPr>
            <p:cNvPr id="24" name="TextBox 23"/>
            <p:cNvSpPr txBox="1"/>
            <p:nvPr/>
          </p:nvSpPr>
          <p:spPr>
            <a:xfrm>
              <a:off x="1303813" y="1948497"/>
              <a:ext cx="184730" cy="36933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latin typeface="+mj-lt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777079" y="1914940"/>
              <a:ext cx="3712152" cy="374891"/>
              <a:chOff x="1777079" y="1915978"/>
              <a:chExt cx="3712152" cy="374891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777079" y="1915978"/>
                <a:ext cx="1468124" cy="4571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056058" y="2020807"/>
                <a:ext cx="1906342" cy="4571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353594" y="2125636"/>
                <a:ext cx="2483987" cy="4859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232504" y="2233342"/>
                <a:ext cx="2256727" cy="5752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421029" y="2230140"/>
            <a:ext cx="4262608" cy="387103"/>
            <a:chOff x="1338276" y="2448153"/>
            <a:chExt cx="4262608" cy="387103"/>
          </a:xfrm>
        </p:grpSpPr>
        <p:sp>
          <p:nvSpPr>
            <p:cNvPr id="31" name="TextBox 30"/>
            <p:cNvSpPr txBox="1"/>
            <p:nvPr/>
          </p:nvSpPr>
          <p:spPr>
            <a:xfrm>
              <a:off x="1338276" y="2465924"/>
              <a:ext cx="184731" cy="36933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latin typeface="+mj-lt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885698" y="2448153"/>
              <a:ext cx="3715186" cy="343319"/>
              <a:chOff x="1885698" y="2401401"/>
              <a:chExt cx="3715186" cy="343319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885698" y="2401401"/>
                <a:ext cx="989286" cy="4571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1">
                <a:schemeClr val="accen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593853" y="2500601"/>
                <a:ext cx="1232868" cy="4571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1">
                <a:schemeClr val="accen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583690" y="2599801"/>
                <a:ext cx="1232868" cy="4571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1">
                <a:schemeClr val="accen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368016" y="2699001"/>
                <a:ext cx="1232868" cy="4571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1">
                <a:schemeClr val="accen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937724" y="3123046"/>
            <a:ext cx="2601514" cy="369332"/>
            <a:chOff x="854971" y="3473973"/>
            <a:chExt cx="2601514" cy="369332"/>
          </a:xfrm>
        </p:grpSpPr>
        <p:sp>
          <p:nvSpPr>
            <p:cNvPr id="38" name="TextBox 37"/>
            <p:cNvSpPr txBox="1"/>
            <p:nvPr/>
          </p:nvSpPr>
          <p:spPr>
            <a:xfrm>
              <a:off x="854971" y="3473973"/>
              <a:ext cx="184731" cy="36933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latin typeface="+mj-lt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1777079" y="3539488"/>
              <a:ext cx="1679406" cy="176747"/>
              <a:chOff x="1777079" y="3094592"/>
              <a:chExt cx="1679406" cy="176747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2223617" y="3225620"/>
                <a:ext cx="1232868" cy="45719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777079" y="3094592"/>
                <a:ext cx="576515" cy="45719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1447479" y="3980410"/>
            <a:ext cx="7116929" cy="369332"/>
            <a:chOff x="1364726" y="4246958"/>
            <a:chExt cx="7116929" cy="369332"/>
          </a:xfrm>
        </p:grpSpPr>
        <p:sp>
          <p:nvSpPr>
            <p:cNvPr id="43" name="TextBox 42"/>
            <p:cNvSpPr txBox="1"/>
            <p:nvPr/>
          </p:nvSpPr>
          <p:spPr>
            <a:xfrm>
              <a:off x="1364726" y="4246958"/>
              <a:ext cx="184731" cy="36933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latin typeface="+mj-lt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2065335" y="4328881"/>
              <a:ext cx="6416320" cy="143930"/>
              <a:chOff x="2065335" y="4039985"/>
              <a:chExt cx="6416320" cy="14393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2065335" y="4039985"/>
                <a:ext cx="3856143" cy="45719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613362" y="4138196"/>
                <a:ext cx="2868293" cy="45719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p:spPr>
            <p:style>
              <a:lnRef idx="1">
                <a:schemeClr val="accen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2058387" y="5133768"/>
            <a:ext cx="6444161" cy="183533"/>
            <a:chOff x="1975634" y="4894989"/>
            <a:chExt cx="6444161" cy="183533"/>
          </a:xfrm>
        </p:grpSpPr>
        <p:sp>
          <p:nvSpPr>
            <p:cNvPr id="50" name="Rectangle 49"/>
            <p:cNvSpPr/>
            <p:nvPr/>
          </p:nvSpPr>
          <p:spPr>
            <a:xfrm>
              <a:off x="1975634" y="4894989"/>
              <a:ext cx="2478892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23530" y="5032803"/>
              <a:ext cx="4396265" cy="45719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tint val="66000"/>
                    <a:satMod val="160000"/>
                  </a:schemeClr>
                </a:gs>
                <a:gs pos="50000">
                  <a:schemeClr val="accent2">
                    <a:lumMod val="75000"/>
                    <a:tint val="44500"/>
                    <a:satMod val="160000"/>
                  </a:schemeClr>
                </a:gs>
                <a:gs pos="100000">
                  <a:schemeClr val="accent2">
                    <a:lumMod val="75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</p:spPr>
          <p:style>
            <a:lnRef idx="1">
              <a:schemeClr val="accen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306418" y="4409092"/>
            <a:ext cx="7416357" cy="369332"/>
            <a:chOff x="1223665" y="4596750"/>
            <a:chExt cx="7416357" cy="369332"/>
          </a:xfrm>
        </p:grpSpPr>
        <p:sp>
          <p:nvSpPr>
            <p:cNvPr id="53" name="TextBox 52"/>
            <p:cNvSpPr txBox="1"/>
            <p:nvPr/>
          </p:nvSpPr>
          <p:spPr>
            <a:xfrm>
              <a:off x="1223665" y="4596750"/>
              <a:ext cx="184730" cy="36933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latin typeface="+mj-lt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2541524" y="4678673"/>
              <a:ext cx="6098498" cy="143930"/>
              <a:chOff x="2541524" y="4336315"/>
              <a:chExt cx="6098498" cy="14393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2541524" y="4336315"/>
                <a:ext cx="4505984" cy="53093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525158" y="4434526"/>
                <a:ext cx="2114864" cy="45719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p:spPr>
            <p:style>
              <a:lnRef idx="1">
                <a:schemeClr val="accen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1988464" y="3720976"/>
            <a:ext cx="6514083" cy="165224"/>
            <a:chOff x="1905711" y="3539450"/>
            <a:chExt cx="6514083" cy="165224"/>
          </a:xfrm>
        </p:grpSpPr>
        <p:sp>
          <p:nvSpPr>
            <p:cNvPr id="60" name="Rectangle 59"/>
            <p:cNvSpPr/>
            <p:nvPr/>
          </p:nvSpPr>
          <p:spPr>
            <a:xfrm>
              <a:off x="1905711" y="3539450"/>
              <a:ext cx="1689878" cy="4571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232503" y="3658955"/>
              <a:ext cx="5187291" cy="45719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</p:spPr>
          <p:style>
            <a:lnRef idx="1">
              <a:schemeClr val="accen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2749753" y="1056032"/>
            <a:ext cx="1197764" cy="369332"/>
          </a:xfrm>
          <a:prstGeom prst="rect">
            <a:avLst/>
          </a:prstGeom>
          <a:solidFill>
            <a:srgbClr val="DAE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POR2025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324600" y="5940623"/>
            <a:ext cx="261321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Assumed Partner </a:t>
            </a:r>
            <a:r>
              <a:rPr lang="en-US" sz="1400" dirty="0" err="1" smtClean="0"/>
              <a:t>Contibutions</a:t>
            </a:r>
            <a:endParaRPr lang="en-US" sz="1400" dirty="0"/>
          </a:p>
        </p:txBody>
      </p:sp>
      <p:grpSp>
        <p:nvGrpSpPr>
          <p:cNvPr id="64" name="Group 63"/>
          <p:cNvGrpSpPr/>
          <p:nvPr/>
        </p:nvGrpSpPr>
        <p:grpSpPr>
          <a:xfrm>
            <a:off x="1283170" y="5452646"/>
            <a:ext cx="7528315" cy="369332"/>
            <a:chOff x="1200417" y="5447049"/>
            <a:chExt cx="7528315" cy="369332"/>
          </a:xfrm>
        </p:grpSpPr>
        <p:sp>
          <p:nvSpPr>
            <p:cNvPr id="65" name="TextBox 64"/>
            <p:cNvSpPr txBox="1"/>
            <p:nvPr/>
          </p:nvSpPr>
          <p:spPr>
            <a:xfrm>
              <a:off x="1200417" y="5447049"/>
              <a:ext cx="184730" cy="36933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latin typeface="+mj-lt"/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1905711" y="5458528"/>
              <a:ext cx="6823021" cy="284819"/>
              <a:chOff x="1905711" y="5475402"/>
              <a:chExt cx="6823021" cy="284819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905711" y="5475402"/>
                <a:ext cx="447883" cy="45719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842664" y="5714502"/>
                <a:ext cx="4886068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tint val="66000"/>
                      <a:satMod val="160000"/>
                    </a:schemeClr>
                  </a:gs>
                  <a:gs pos="50000">
                    <a:schemeClr val="accent3">
                      <a:tint val="44500"/>
                      <a:satMod val="160000"/>
                    </a:schemeClr>
                  </a:gs>
                  <a:gs pos="100000">
                    <a:schemeClr val="accent3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</p:spPr>
            <p:style>
              <a:lnRef idx="1">
                <a:schemeClr val="accen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077965" y="5582083"/>
                <a:ext cx="1915441" cy="45719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1287180" y="2694364"/>
            <a:ext cx="2925576" cy="369332"/>
            <a:chOff x="1204427" y="3022178"/>
            <a:chExt cx="2925576" cy="369332"/>
          </a:xfrm>
        </p:grpSpPr>
        <p:sp>
          <p:nvSpPr>
            <p:cNvPr id="71" name="TextBox 70"/>
            <p:cNvSpPr txBox="1"/>
            <p:nvPr/>
          </p:nvSpPr>
          <p:spPr>
            <a:xfrm>
              <a:off x="1204427" y="3022178"/>
              <a:ext cx="184730" cy="36933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latin typeface="+mj-lt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1761364" y="3052919"/>
              <a:ext cx="2368639" cy="246294"/>
              <a:chOff x="1761364" y="2699000"/>
              <a:chExt cx="2368639" cy="246294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1761364" y="2699000"/>
                <a:ext cx="989286" cy="4571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accen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2221299" y="2799287"/>
                <a:ext cx="1235185" cy="4571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accen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894818" y="2899575"/>
                <a:ext cx="1235185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  <a:tint val="66000"/>
                      <a:satMod val="160000"/>
                    </a:schemeClr>
                  </a:gs>
                  <a:gs pos="50000">
                    <a:schemeClr val="bg1">
                      <a:lumMod val="65000"/>
                      <a:tint val="44500"/>
                      <a:satMod val="160000"/>
                    </a:schemeClr>
                  </a:gs>
                  <a:gs pos="100000">
                    <a:schemeClr val="bg1">
                      <a:lumMod val="65000"/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</p:spPr>
            <p:style>
              <a:lnRef idx="1">
                <a:schemeClr val="accen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cxnSp>
        <p:nvCxnSpPr>
          <p:cNvPr id="76" name="Straight Connector 75"/>
          <p:cNvCxnSpPr/>
          <p:nvPr/>
        </p:nvCxnSpPr>
        <p:spPr>
          <a:xfrm>
            <a:off x="4083735" y="1668986"/>
            <a:ext cx="0" cy="43051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628983" y="1752600"/>
            <a:ext cx="1362617" cy="307777"/>
          </a:xfrm>
          <a:prstGeom prst="rect">
            <a:avLst/>
          </a:prstGeom>
          <a:solidFill>
            <a:srgbClr val="FFFFFF"/>
          </a:solidFill>
          <a:ln w="28575">
            <a:solidFill>
              <a:srgbClr val="111E2D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NSOSA Scope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444673" y="5985302"/>
            <a:ext cx="128272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2028</a:t>
            </a:r>
          </a:p>
          <a:p>
            <a:pPr algn="ctr"/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GOES-S Flies Out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143742" y="1707137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GOES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223892" y="210767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JPSS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17343" y="2579207"/>
            <a:ext cx="115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COSMIC-2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89955" y="3032918"/>
            <a:ext cx="1680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DSCOVR/SWFO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2936" y="3593068"/>
            <a:ext cx="1797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642D"/>
                </a:solidFill>
                <a:latin typeface="Candara" panose="020E0502030303020204" pitchFamily="34" charset="0"/>
              </a:rPr>
              <a:t>Ocean Altimetry</a:t>
            </a:r>
            <a:endParaRPr lang="en-US" b="1" dirty="0">
              <a:solidFill>
                <a:srgbClr val="00642D"/>
              </a:solidFill>
              <a:latin typeface="Candara" panose="020E0502030303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993060" y="434974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642D"/>
                </a:solidFill>
                <a:latin typeface="Candara" panose="020E0502030303020204" pitchFamily="34" charset="0"/>
              </a:rPr>
              <a:t>EPS-SG</a:t>
            </a:r>
            <a:endParaRPr lang="en-US" b="1" dirty="0">
              <a:solidFill>
                <a:srgbClr val="00642D"/>
              </a:solidFill>
              <a:latin typeface="Candara" panose="020E050203030302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220686" y="3980410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642D"/>
                </a:solidFill>
                <a:latin typeface="Candara" panose="020E0502030303020204" pitchFamily="34" charset="0"/>
              </a:rPr>
              <a:t>MTG</a:t>
            </a:r>
            <a:endParaRPr lang="en-US" b="1" dirty="0">
              <a:solidFill>
                <a:srgbClr val="00642D"/>
              </a:solidFill>
              <a:latin typeface="Candara" panose="020E050203030302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874438" y="4659871"/>
            <a:ext cx="995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642D"/>
                </a:solidFill>
                <a:latin typeface="Candara" panose="020E0502030303020204" pitchFamily="34" charset="0"/>
              </a:rPr>
              <a:t>Sentinel</a:t>
            </a:r>
            <a:endParaRPr lang="en-US" b="1" dirty="0">
              <a:solidFill>
                <a:srgbClr val="00642D"/>
              </a:solidFill>
              <a:latin typeface="Candara" panose="020E0502030303020204" pitchFamily="34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1301953" y="4736068"/>
            <a:ext cx="7416357" cy="369332"/>
            <a:chOff x="1223665" y="4596750"/>
            <a:chExt cx="7416357" cy="369332"/>
          </a:xfrm>
        </p:grpSpPr>
        <p:sp>
          <p:nvSpPr>
            <p:cNvPr id="91" name="TextBox 90"/>
            <p:cNvSpPr txBox="1"/>
            <p:nvPr/>
          </p:nvSpPr>
          <p:spPr>
            <a:xfrm>
              <a:off x="1223665" y="4596750"/>
              <a:ext cx="184730" cy="36933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latin typeface="+mj-lt"/>
              </a:endParaRP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2541524" y="4678673"/>
              <a:ext cx="6098498" cy="143930"/>
              <a:chOff x="2541524" y="4336315"/>
              <a:chExt cx="6098498" cy="143930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2541524" y="4336315"/>
                <a:ext cx="4505984" cy="53093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6525158" y="4434526"/>
                <a:ext cx="2114864" cy="45719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p:spPr>
            <p:style>
              <a:lnRef idx="1">
                <a:schemeClr val="accen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sp>
        <p:nvSpPr>
          <p:cNvPr id="95" name="Rectangle 94"/>
          <p:cNvSpPr/>
          <p:nvPr/>
        </p:nvSpPr>
        <p:spPr>
          <a:xfrm>
            <a:off x="242854" y="5029203"/>
            <a:ext cx="162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642D"/>
                </a:solidFill>
                <a:latin typeface="Candara" panose="020E0502030303020204" pitchFamily="34" charset="0"/>
              </a:rPr>
              <a:t>JMA </a:t>
            </a:r>
            <a:r>
              <a:rPr lang="en-US" b="1" dirty="0" err="1" smtClean="0">
                <a:solidFill>
                  <a:srgbClr val="00642D"/>
                </a:solidFill>
                <a:latin typeface="Candara" panose="020E0502030303020204" pitchFamily="34" charset="0"/>
              </a:rPr>
              <a:t>Himawari</a:t>
            </a:r>
            <a:endParaRPr lang="en-US" b="1" dirty="0">
              <a:solidFill>
                <a:srgbClr val="00642D"/>
              </a:solidFill>
              <a:latin typeface="Candara" panose="020E0502030303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811920" y="5421868"/>
            <a:ext cx="1058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642D"/>
                </a:solidFill>
                <a:latin typeface="Candara" panose="020E0502030303020204" pitchFamily="34" charset="0"/>
              </a:rPr>
              <a:t>Radarsat</a:t>
            </a:r>
            <a:endParaRPr lang="en-US" b="1" dirty="0">
              <a:solidFill>
                <a:srgbClr val="00642D"/>
              </a:solidFill>
              <a:latin typeface="Candara" panose="020E0502030303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840706" y="2119262"/>
            <a:ext cx="2469585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Sounding (</a:t>
            </a:r>
            <a:r>
              <a:rPr kumimoji="0" lang="en-US" sz="1800" b="0" i="1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Symbol" panose="05050102010706020507" pitchFamily="18" charset="2"/>
              </a:rPr>
              <a:t>m</a:t>
            </a:r>
            <a:r>
              <a:rPr kumimoji="0" lang="en-US" sz="1800" b="0" i="1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W</a:t>
            </a:r>
            <a:r>
              <a:rPr kumimoji="0" lang="en-US" sz="1800" b="0" i="1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, IR, RO)</a:t>
            </a:r>
            <a:endParaRPr kumimoji="0" lang="en-US" sz="1800" b="0" i="1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1" dirty="0" smtClean="0"/>
              <a:t>Real Time Imaging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1" dirty="0" smtClean="0"/>
              <a:t>Ozone, Clouds, winds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1" dirty="0" smtClean="0"/>
              <a:t>Space Weather</a:t>
            </a:r>
          </a:p>
        </p:txBody>
      </p:sp>
    </p:spTree>
    <p:extLst>
      <p:ext uri="{BB962C8B-B14F-4D97-AF65-F5344CB8AC3E}">
        <p14:creationId xmlns:p14="http://schemas.microsoft.com/office/powerpoint/2010/main" val="14495750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Image result for gray and white map">
            <a:extLst>
              <a:ext uri="{FF2B5EF4-FFF2-40B4-BE49-F238E27FC236}">
                <a16:creationId xmlns:a16="http://schemas.microsoft.com/office/drawing/2014/main" xmlns="" id="{716534D9-BF7B-4009-BD9F-88B4D8D70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9" y="1371600"/>
            <a:ext cx="9144000" cy="444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40BFBDA2-5717-4DBA-8632-0DD0772A1BDB}"/>
              </a:ext>
            </a:extLst>
          </p:cNvPr>
          <p:cNvSpPr/>
          <p:nvPr/>
        </p:nvSpPr>
        <p:spPr>
          <a:xfrm>
            <a:off x="871603" y="2217938"/>
            <a:ext cx="7266562" cy="34606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6" name="Picture 4" descr="Image result for earth">
            <a:extLst>
              <a:ext uri="{FF2B5EF4-FFF2-40B4-BE49-F238E27FC236}">
                <a16:creationId xmlns="" xmlns:a16="http://schemas.microsoft.com/office/drawing/2014/main" id="{E78422B5-E353-45DC-8F22-1E869C889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041" y="1623288"/>
            <a:ext cx="3427687" cy="342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: Shape 5">
            <a:extLst>
              <a:ext uri="{FF2B5EF4-FFF2-40B4-BE49-F238E27FC236}">
                <a16:creationId xmlns="" xmlns:a16="http://schemas.microsoft.com/office/drawing/2014/main" id="{AACAA22F-D893-4725-977A-0AA0BEF0AC5C}"/>
              </a:ext>
            </a:extLst>
          </p:cNvPr>
          <p:cNvSpPr/>
          <p:nvPr/>
        </p:nvSpPr>
        <p:spPr>
          <a:xfrm rot="710234">
            <a:off x="2750560" y="3480564"/>
            <a:ext cx="3614590" cy="189314"/>
          </a:xfrm>
          <a:custGeom>
            <a:avLst/>
            <a:gdLst>
              <a:gd name="connsiteX0" fmla="*/ 127120 w 2291172"/>
              <a:gd name="connsiteY0" fmla="*/ 8238 h 252419"/>
              <a:gd name="connsiteX1" fmla="*/ 61217 w 2291172"/>
              <a:gd name="connsiteY1" fmla="*/ 123568 h 252419"/>
              <a:gd name="connsiteX2" fmla="*/ 893239 w 2291172"/>
              <a:gd name="connsiteY2" fmla="*/ 247135 h 252419"/>
              <a:gd name="connsiteX3" fmla="*/ 1774688 w 2291172"/>
              <a:gd name="connsiteY3" fmla="*/ 214184 h 252419"/>
              <a:gd name="connsiteX4" fmla="*/ 2277196 w 2291172"/>
              <a:gd name="connsiteY4" fmla="*/ 74141 h 252419"/>
              <a:gd name="connsiteX5" fmla="*/ 2161866 w 2291172"/>
              <a:gd name="connsiteY5" fmla="*/ 0 h 252419"/>
              <a:gd name="connsiteX6" fmla="*/ 2161866 w 2291172"/>
              <a:gd name="connsiteY6" fmla="*/ 0 h 252419"/>
              <a:gd name="connsiteX7" fmla="*/ 2161866 w 2291172"/>
              <a:gd name="connsiteY7" fmla="*/ 0 h 25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1172" h="252419">
                <a:moveTo>
                  <a:pt x="127120" y="8238"/>
                </a:moveTo>
                <a:cubicBezTo>
                  <a:pt x="30325" y="45995"/>
                  <a:pt x="-66469" y="83752"/>
                  <a:pt x="61217" y="123568"/>
                </a:cubicBezTo>
                <a:cubicBezTo>
                  <a:pt x="188903" y="163384"/>
                  <a:pt x="607661" y="232032"/>
                  <a:pt x="893239" y="247135"/>
                </a:cubicBezTo>
                <a:cubicBezTo>
                  <a:pt x="1178817" y="262238"/>
                  <a:pt x="1544029" y="243016"/>
                  <a:pt x="1774688" y="214184"/>
                </a:cubicBezTo>
                <a:cubicBezTo>
                  <a:pt x="2005348" y="185352"/>
                  <a:pt x="2212666" y="109838"/>
                  <a:pt x="2277196" y="74141"/>
                </a:cubicBezTo>
                <a:cubicBezTo>
                  <a:pt x="2341726" y="38444"/>
                  <a:pt x="2161866" y="0"/>
                  <a:pt x="2161866" y="0"/>
                </a:cubicBezTo>
                <a:lnTo>
                  <a:pt x="2161866" y="0"/>
                </a:lnTo>
                <a:lnTo>
                  <a:pt x="2161866" y="0"/>
                </a:lnTo>
              </a:path>
            </a:pathLst>
          </a:custGeom>
          <a:ln w="12700">
            <a:solidFill>
              <a:srgbClr val="6DD9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Freeform: Shape 6">
            <a:extLst>
              <a:ext uri="{FF2B5EF4-FFF2-40B4-BE49-F238E27FC236}">
                <a16:creationId xmlns="" xmlns:a16="http://schemas.microsoft.com/office/drawing/2014/main" id="{3616F05A-43F8-43DC-920E-132285E338FC}"/>
              </a:ext>
            </a:extLst>
          </p:cNvPr>
          <p:cNvSpPr/>
          <p:nvPr/>
        </p:nvSpPr>
        <p:spPr>
          <a:xfrm rot="17262472" flipV="1">
            <a:off x="2681362" y="3152165"/>
            <a:ext cx="3685334" cy="267429"/>
          </a:xfrm>
          <a:custGeom>
            <a:avLst/>
            <a:gdLst>
              <a:gd name="connsiteX0" fmla="*/ 127120 w 2291172"/>
              <a:gd name="connsiteY0" fmla="*/ 8238 h 252419"/>
              <a:gd name="connsiteX1" fmla="*/ 61217 w 2291172"/>
              <a:gd name="connsiteY1" fmla="*/ 123568 h 252419"/>
              <a:gd name="connsiteX2" fmla="*/ 893239 w 2291172"/>
              <a:gd name="connsiteY2" fmla="*/ 247135 h 252419"/>
              <a:gd name="connsiteX3" fmla="*/ 1774688 w 2291172"/>
              <a:gd name="connsiteY3" fmla="*/ 214184 h 252419"/>
              <a:gd name="connsiteX4" fmla="*/ 2277196 w 2291172"/>
              <a:gd name="connsiteY4" fmla="*/ 74141 h 252419"/>
              <a:gd name="connsiteX5" fmla="*/ 2161866 w 2291172"/>
              <a:gd name="connsiteY5" fmla="*/ 0 h 252419"/>
              <a:gd name="connsiteX6" fmla="*/ 2161866 w 2291172"/>
              <a:gd name="connsiteY6" fmla="*/ 0 h 252419"/>
              <a:gd name="connsiteX7" fmla="*/ 2161866 w 2291172"/>
              <a:gd name="connsiteY7" fmla="*/ 0 h 252419"/>
              <a:gd name="connsiteX0" fmla="*/ 127120 w 2291172"/>
              <a:gd name="connsiteY0" fmla="*/ 25787 h 269968"/>
              <a:gd name="connsiteX1" fmla="*/ 61217 w 2291172"/>
              <a:gd name="connsiteY1" fmla="*/ 141117 h 269968"/>
              <a:gd name="connsiteX2" fmla="*/ 893239 w 2291172"/>
              <a:gd name="connsiteY2" fmla="*/ 264684 h 269968"/>
              <a:gd name="connsiteX3" fmla="*/ 1774688 w 2291172"/>
              <a:gd name="connsiteY3" fmla="*/ 231733 h 269968"/>
              <a:gd name="connsiteX4" fmla="*/ 2277196 w 2291172"/>
              <a:gd name="connsiteY4" fmla="*/ 91690 h 269968"/>
              <a:gd name="connsiteX5" fmla="*/ 2161866 w 2291172"/>
              <a:gd name="connsiteY5" fmla="*/ 17549 h 269968"/>
              <a:gd name="connsiteX6" fmla="*/ 2161866 w 2291172"/>
              <a:gd name="connsiteY6" fmla="*/ 17549 h 269968"/>
              <a:gd name="connsiteX7" fmla="*/ 2128019 w 2291172"/>
              <a:gd name="connsiteY7" fmla="*/ 0 h 26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1172" h="269968">
                <a:moveTo>
                  <a:pt x="127120" y="25787"/>
                </a:moveTo>
                <a:cubicBezTo>
                  <a:pt x="30325" y="63544"/>
                  <a:pt x="-66469" y="101301"/>
                  <a:pt x="61217" y="141117"/>
                </a:cubicBezTo>
                <a:cubicBezTo>
                  <a:pt x="188903" y="180933"/>
                  <a:pt x="607661" y="249581"/>
                  <a:pt x="893239" y="264684"/>
                </a:cubicBezTo>
                <a:cubicBezTo>
                  <a:pt x="1178817" y="279787"/>
                  <a:pt x="1544029" y="260565"/>
                  <a:pt x="1774688" y="231733"/>
                </a:cubicBezTo>
                <a:cubicBezTo>
                  <a:pt x="2005348" y="202901"/>
                  <a:pt x="2212666" y="127387"/>
                  <a:pt x="2277196" y="91690"/>
                </a:cubicBezTo>
                <a:cubicBezTo>
                  <a:pt x="2341726" y="55993"/>
                  <a:pt x="2161866" y="17549"/>
                  <a:pt x="2161866" y="17549"/>
                </a:cubicBezTo>
                <a:lnTo>
                  <a:pt x="2161866" y="17549"/>
                </a:lnTo>
                <a:lnTo>
                  <a:pt x="2128019" y="0"/>
                </a:lnTo>
              </a:path>
            </a:pathLst>
          </a:custGeom>
          <a:ln w="12700">
            <a:solidFill>
              <a:srgbClr val="6DD9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9" name="Freeform: Shape 7">
            <a:extLst>
              <a:ext uri="{FF2B5EF4-FFF2-40B4-BE49-F238E27FC236}">
                <a16:creationId xmlns="" xmlns:a16="http://schemas.microsoft.com/office/drawing/2014/main" id="{90A9090A-F045-4907-BD69-66DB524755EE}"/>
              </a:ext>
            </a:extLst>
          </p:cNvPr>
          <p:cNvSpPr/>
          <p:nvPr/>
        </p:nvSpPr>
        <p:spPr>
          <a:xfrm rot="4607297" flipV="1">
            <a:off x="2814475" y="3212189"/>
            <a:ext cx="3643079" cy="239153"/>
          </a:xfrm>
          <a:custGeom>
            <a:avLst/>
            <a:gdLst>
              <a:gd name="connsiteX0" fmla="*/ 127120 w 2291172"/>
              <a:gd name="connsiteY0" fmla="*/ 8238 h 252419"/>
              <a:gd name="connsiteX1" fmla="*/ 61217 w 2291172"/>
              <a:gd name="connsiteY1" fmla="*/ 123568 h 252419"/>
              <a:gd name="connsiteX2" fmla="*/ 893239 w 2291172"/>
              <a:gd name="connsiteY2" fmla="*/ 247135 h 252419"/>
              <a:gd name="connsiteX3" fmla="*/ 1774688 w 2291172"/>
              <a:gd name="connsiteY3" fmla="*/ 214184 h 252419"/>
              <a:gd name="connsiteX4" fmla="*/ 2277196 w 2291172"/>
              <a:gd name="connsiteY4" fmla="*/ 74141 h 252419"/>
              <a:gd name="connsiteX5" fmla="*/ 2161866 w 2291172"/>
              <a:gd name="connsiteY5" fmla="*/ 0 h 252419"/>
              <a:gd name="connsiteX6" fmla="*/ 2161866 w 2291172"/>
              <a:gd name="connsiteY6" fmla="*/ 0 h 252419"/>
              <a:gd name="connsiteX7" fmla="*/ 2161866 w 2291172"/>
              <a:gd name="connsiteY7" fmla="*/ 0 h 252419"/>
              <a:gd name="connsiteX0" fmla="*/ 138055 w 2285774"/>
              <a:gd name="connsiteY0" fmla="*/ 0 h 258773"/>
              <a:gd name="connsiteX1" fmla="*/ 55819 w 2285774"/>
              <a:gd name="connsiteY1" fmla="*/ 129922 h 258773"/>
              <a:gd name="connsiteX2" fmla="*/ 887841 w 2285774"/>
              <a:gd name="connsiteY2" fmla="*/ 253489 h 258773"/>
              <a:gd name="connsiteX3" fmla="*/ 1769290 w 2285774"/>
              <a:gd name="connsiteY3" fmla="*/ 220538 h 258773"/>
              <a:gd name="connsiteX4" fmla="*/ 2271798 w 2285774"/>
              <a:gd name="connsiteY4" fmla="*/ 80495 h 258773"/>
              <a:gd name="connsiteX5" fmla="*/ 2156468 w 2285774"/>
              <a:gd name="connsiteY5" fmla="*/ 6354 h 258773"/>
              <a:gd name="connsiteX6" fmla="*/ 2156468 w 2285774"/>
              <a:gd name="connsiteY6" fmla="*/ 6354 h 258773"/>
              <a:gd name="connsiteX7" fmla="*/ 2156468 w 2285774"/>
              <a:gd name="connsiteY7" fmla="*/ 6354 h 258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5774" h="258773">
                <a:moveTo>
                  <a:pt x="138055" y="0"/>
                </a:moveTo>
                <a:cubicBezTo>
                  <a:pt x="41260" y="37757"/>
                  <a:pt x="-69145" y="87674"/>
                  <a:pt x="55819" y="129922"/>
                </a:cubicBezTo>
                <a:cubicBezTo>
                  <a:pt x="180783" y="172170"/>
                  <a:pt x="602263" y="238386"/>
                  <a:pt x="887841" y="253489"/>
                </a:cubicBezTo>
                <a:cubicBezTo>
                  <a:pt x="1173419" y="268592"/>
                  <a:pt x="1538631" y="249370"/>
                  <a:pt x="1769290" y="220538"/>
                </a:cubicBezTo>
                <a:cubicBezTo>
                  <a:pt x="1999950" y="191706"/>
                  <a:pt x="2207268" y="116192"/>
                  <a:pt x="2271798" y="80495"/>
                </a:cubicBezTo>
                <a:cubicBezTo>
                  <a:pt x="2336328" y="44798"/>
                  <a:pt x="2156468" y="6354"/>
                  <a:pt x="2156468" y="6354"/>
                </a:cubicBezTo>
                <a:lnTo>
                  <a:pt x="2156468" y="6354"/>
                </a:lnTo>
                <a:lnTo>
                  <a:pt x="2156468" y="6354"/>
                </a:lnTo>
              </a:path>
            </a:pathLst>
          </a:custGeom>
          <a:ln w="12700">
            <a:solidFill>
              <a:srgbClr val="6DD9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40B4E95-F3D3-4D97-9E26-6AF839D446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6828" y="2415875"/>
            <a:ext cx="657225" cy="9286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F04BA70-F273-44BD-8ABC-0CE0EEE4EF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8045" y="4971387"/>
            <a:ext cx="657225" cy="928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B0C5088-6DEB-4578-8FD2-576DC54745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8195" y="5368114"/>
            <a:ext cx="1285875" cy="7143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FE2B313-3D9C-4F44-A035-79229B4037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1555" y="5035653"/>
            <a:ext cx="587884" cy="6655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A3D7394-66F1-4AAF-B138-1156EEEA31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04986" y="2611791"/>
            <a:ext cx="964406" cy="8501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8A6DCF3-308C-425C-A12C-0D49959EDE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4474" y="2174780"/>
            <a:ext cx="585788" cy="8929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7A78957-A90E-4FE8-B22B-78D09614D3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73996" y="1768654"/>
            <a:ext cx="892969" cy="4500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507C715-6E5F-4372-9913-859BC673BBB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1130" y="1452565"/>
            <a:ext cx="885825" cy="5429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C29B0D9-1FB3-4E8E-BD6C-798381C0E0A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8958" y="4743834"/>
            <a:ext cx="728663" cy="6072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F3253146-8D64-46FF-A025-9DD9E8C69A3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3721" y="1406298"/>
            <a:ext cx="650081" cy="49291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776F6C4-369D-4420-8ECD-9954DEC43F01}"/>
              </a:ext>
            </a:extLst>
          </p:cNvPr>
          <p:cNvSpPr txBox="1"/>
          <p:nvPr/>
        </p:nvSpPr>
        <p:spPr>
          <a:xfrm>
            <a:off x="2094027" y="4618669"/>
            <a:ext cx="9570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GOES-E</a:t>
            </a:r>
          </a:p>
          <a:p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9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 </a:t>
            </a:r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Gen. (USA)</a:t>
            </a:r>
          </a:p>
          <a:p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75° </a:t>
            </a:r>
            <a:r>
              <a:rPr lang="en-US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en-US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4E9038F-F351-41D4-A975-30E376B5A97A}"/>
              </a:ext>
            </a:extLst>
          </p:cNvPr>
          <p:cNvSpPr txBox="1"/>
          <p:nvPr/>
        </p:nvSpPr>
        <p:spPr>
          <a:xfrm>
            <a:off x="270057" y="2494055"/>
            <a:ext cx="9717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GOES-W</a:t>
            </a:r>
          </a:p>
          <a:p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9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 </a:t>
            </a:r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Gen. (USA</a:t>
            </a:r>
            <a:r>
              <a:rPr lang="en-US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135</a:t>
            </a:r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 </a:t>
            </a:r>
            <a:r>
              <a:rPr lang="en-US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en-US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9FEAC7F-7FFF-4352-8DBB-F65E981AB122}"/>
              </a:ext>
            </a:extLst>
          </p:cNvPr>
          <p:cNvSpPr txBox="1"/>
          <p:nvPr/>
        </p:nvSpPr>
        <p:spPr>
          <a:xfrm>
            <a:off x="4071865" y="5879573"/>
            <a:ext cx="130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METEOSAT 3</a:t>
            </a:r>
            <a:r>
              <a:rPr lang="en-US" sz="900" b="1" baseline="30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 </a:t>
            </a:r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Gen. (EUMETSAT</a:t>
            </a:r>
            <a:r>
              <a:rPr lang="en-US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0°</a:t>
            </a:r>
            <a:endParaRPr lang="en-US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DE71CBB-66DB-4E37-AE2F-7C8421C80DF4}"/>
              </a:ext>
            </a:extLst>
          </p:cNvPr>
          <p:cNvSpPr txBox="1"/>
          <p:nvPr/>
        </p:nvSpPr>
        <p:spPr>
          <a:xfrm>
            <a:off x="6376756" y="5475631"/>
            <a:ext cx="1342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METEOSAT-IO</a:t>
            </a:r>
          </a:p>
          <a:p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(EUMETSAT</a:t>
            </a:r>
            <a:r>
              <a:rPr lang="en-US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57.5</a:t>
            </a:r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 E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7696B5B-5359-4F5E-B53D-49CB4EBD48A8}"/>
              </a:ext>
            </a:extLst>
          </p:cNvPr>
          <p:cNvSpPr txBox="1"/>
          <p:nvPr/>
        </p:nvSpPr>
        <p:spPr>
          <a:xfrm>
            <a:off x="7857642" y="2201561"/>
            <a:ext cx="11225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GEO-KOMPSAT</a:t>
            </a:r>
          </a:p>
          <a:p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(SOUTH KOREA)</a:t>
            </a:r>
          </a:p>
          <a:p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128° </a:t>
            </a:r>
            <a:r>
              <a:rPr lang="en-US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B1268DB-7F24-4A04-9B1D-FFD0841089D9}"/>
              </a:ext>
            </a:extLst>
          </p:cNvPr>
          <p:cNvSpPr txBox="1"/>
          <p:nvPr/>
        </p:nvSpPr>
        <p:spPr>
          <a:xfrm>
            <a:off x="6510667" y="1961183"/>
            <a:ext cx="1055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HIMAWARI</a:t>
            </a:r>
          </a:p>
          <a:p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(JAPAN</a:t>
            </a:r>
            <a:r>
              <a:rPr lang="en-US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140</a:t>
            </a:r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 </a:t>
            </a:r>
            <a:r>
              <a:rPr lang="en-US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68056D34-7AFC-4A82-A4C0-AB77352D0BAA}"/>
              </a:ext>
            </a:extLst>
          </p:cNvPr>
          <p:cNvSpPr txBox="1"/>
          <p:nvPr/>
        </p:nvSpPr>
        <p:spPr>
          <a:xfrm>
            <a:off x="5604146" y="1657181"/>
            <a:ext cx="6439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JASON</a:t>
            </a:r>
            <a:endParaRPr lang="en-US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C88462D-7A17-45E6-80A2-9C0229DDC792}"/>
              </a:ext>
            </a:extLst>
          </p:cNvPr>
          <p:cNvSpPr txBox="1"/>
          <p:nvPr/>
        </p:nvSpPr>
        <p:spPr>
          <a:xfrm>
            <a:off x="4395189" y="1347516"/>
            <a:ext cx="8645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SENTINEL </a:t>
            </a:r>
            <a:r>
              <a:rPr lang="en-US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72258DE-B40E-4C3F-9EB5-1B84EDB80F51}"/>
              </a:ext>
            </a:extLst>
          </p:cNvPr>
          <p:cNvSpPr txBox="1"/>
          <p:nvPr/>
        </p:nvSpPr>
        <p:spPr>
          <a:xfrm>
            <a:off x="3863536" y="1875425"/>
            <a:ext cx="9639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JPSS-1 or 2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0C29B0D9-1FB3-4E8E-BD6C-798381C0E0A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03278" y="4306663"/>
            <a:ext cx="728663" cy="6072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640B4E95-F3D3-4D97-9E26-6AF839D446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579" y="3947250"/>
            <a:ext cx="657225" cy="92868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4E9038F-F351-41D4-A975-30E376B5A97A}"/>
              </a:ext>
            </a:extLst>
          </p:cNvPr>
          <p:cNvSpPr txBox="1"/>
          <p:nvPr/>
        </p:nvSpPr>
        <p:spPr>
          <a:xfrm>
            <a:off x="101054" y="3697481"/>
            <a:ext cx="9157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GOES-Spare</a:t>
            </a:r>
          </a:p>
          <a:p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9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 </a:t>
            </a:r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Gen. (USA</a:t>
            </a:r>
            <a:r>
              <a:rPr lang="en-US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105</a:t>
            </a:r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 </a:t>
            </a:r>
            <a:r>
              <a:rPr lang="en-US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en-US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CA2218A3-845B-4B44-8B2E-8A290B37288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174597" y="6068088"/>
            <a:ext cx="666750" cy="42862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8ED84A9C-A30C-4BD9-A1A8-5B1E779AAFC6}"/>
              </a:ext>
            </a:extLst>
          </p:cNvPr>
          <p:cNvSpPr txBox="1"/>
          <p:nvPr/>
        </p:nvSpPr>
        <p:spPr>
          <a:xfrm>
            <a:off x="8049325" y="5837256"/>
            <a:ext cx="8645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SWFO – L1</a:t>
            </a:r>
            <a:endParaRPr lang="en-US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reeform: Shape 5">
            <a:extLst>
              <a:ext uri="{FF2B5EF4-FFF2-40B4-BE49-F238E27FC236}">
                <a16:creationId xmlns="" xmlns:a16="http://schemas.microsoft.com/office/drawing/2014/main" id="{AACAA22F-D893-4725-977A-0AA0BEF0AC5C}"/>
              </a:ext>
            </a:extLst>
          </p:cNvPr>
          <p:cNvSpPr/>
          <p:nvPr/>
        </p:nvSpPr>
        <p:spPr>
          <a:xfrm rot="19592490">
            <a:off x="2681604" y="3089405"/>
            <a:ext cx="3574077" cy="102484"/>
          </a:xfrm>
          <a:custGeom>
            <a:avLst/>
            <a:gdLst>
              <a:gd name="connsiteX0" fmla="*/ 127120 w 2291172"/>
              <a:gd name="connsiteY0" fmla="*/ 8238 h 252419"/>
              <a:gd name="connsiteX1" fmla="*/ 61217 w 2291172"/>
              <a:gd name="connsiteY1" fmla="*/ 123568 h 252419"/>
              <a:gd name="connsiteX2" fmla="*/ 893239 w 2291172"/>
              <a:gd name="connsiteY2" fmla="*/ 247135 h 252419"/>
              <a:gd name="connsiteX3" fmla="*/ 1774688 w 2291172"/>
              <a:gd name="connsiteY3" fmla="*/ 214184 h 252419"/>
              <a:gd name="connsiteX4" fmla="*/ 2277196 w 2291172"/>
              <a:gd name="connsiteY4" fmla="*/ 74141 h 252419"/>
              <a:gd name="connsiteX5" fmla="*/ 2161866 w 2291172"/>
              <a:gd name="connsiteY5" fmla="*/ 0 h 252419"/>
              <a:gd name="connsiteX6" fmla="*/ 2161866 w 2291172"/>
              <a:gd name="connsiteY6" fmla="*/ 0 h 252419"/>
              <a:gd name="connsiteX7" fmla="*/ 2161866 w 2291172"/>
              <a:gd name="connsiteY7" fmla="*/ 0 h 25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1172" h="252419">
                <a:moveTo>
                  <a:pt x="127120" y="8238"/>
                </a:moveTo>
                <a:cubicBezTo>
                  <a:pt x="30325" y="45995"/>
                  <a:pt x="-66469" y="83752"/>
                  <a:pt x="61217" y="123568"/>
                </a:cubicBezTo>
                <a:cubicBezTo>
                  <a:pt x="188903" y="163384"/>
                  <a:pt x="607661" y="232032"/>
                  <a:pt x="893239" y="247135"/>
                </a:cubicBezTo>
                <a:cubicBezTo>
                  <a:pt x="1178817" y="262238"/>
                  <a:pt x="1544029" y="243016"/>
                  <a:pt x="1774688" y="214184"/>
                </a:cubicBezTo>
                <a:cubicBezTo>
                  <a:pt x="2005348" y="185352"/>
                  <a:pt x="2212666" y="109838"/>
                  <a:pt x="2277196" y="74141"/>
                </a:cubicBezTo>
                <a:cubicBezTo>
                  <a:pt x="2341726" y="38444"/>
                  <a:pt x="2161866" y="0"/>
                  <a:pt x="2161866" y="0"/>
                </a:cubicBezTo>
                <a:lnTo>
                  <a:pt x="2161866" y="0"/>
                </a:lnTo>
                <a:lnTo>
                  <a:pt x="2161866" y="0"/>
                </a:lnTo>
              </a:path>
            </a:pathLst>
          </a:custGeom>
          <a:ln w="12700">
            <a:solidFill>
              <a:srgbClr val="6DD9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6" name="Freeform: Shape 5">
            <a:extLst>
              <a:ext uri="{FF2B5EF4-FFF2-40B4-BE49-F238E27FC236}">
                <a16:creationId xmlns="" xmlns:a16="http://schemas.microsoft.com/office/drawing/2014/main" id="{AACAA22F-D893-4725-977A-0AA0BEF0AC5C}"/>
              </a:ext>
            </a:extLst>
          </p:cNvPr>
          <p:cNvSpPr/>
          <p:nvPr/>
        </p:nvSpPr>
        <p:spPr>
          <a:xfrm rot="20729343">
            <a:off x="2785293" y="3207383"/>
            <a:ext cx="3614590" cy="189314"/>
          </a:xfrm>
          <a:custGeom>
            <a:avLst/>
            <a:gdLst>
              <a:gd name="connsiteX0" fmla="*/ 127120 w 2291172"/>
              <a:gd name="connsiteY0" fmla="*/ 8238 h 252419"/>
              <a:gd name="connsiteX1" fmla="*/ 61217 w 2291172"/>
              <a:gd name="connsiteY1" fmla="*/ 123568 h 252419"/>
              <a:gd name="connsiteX2" fmla="*/ 893239 w 2291172"/>
              <a:gd name="connsiteY2" fmla="*/ 247135 h 252419"/>
              <a:gd name="connsiteX3" fmla="*/ 1774688 w 2291172"/>
              <a:gd name="connsiteY3" fmla="*/ 214184 h 252419"/>
              <a:gd name="connsiteX4" fmla="*/ 2277196 w 2291172"/>
              <a:gd name="connsiteY4" fmla="*/ 74141 h 252419"/>
              <a:gd name="connsiteX5" fmla="*/ 2161866 w 2291172"/>
              <a:gd name="connsiteY5" fmla="*/ 0 h 252419"/>
              <a:gd name="connsiteX6" fmla="*/ 2161866 w 2291172"/>
              <a:gd name="connsiteY6" fmla="*/ 0 h 252419"/>
              <a:gd name="connsiteX7" fmla="*/ 2161866 w 2291172"/>
              <a:gd name="connsiteY7" fmla="*/ 0 h 25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1172" h="252419">
                <a:moveTo>
                  <a:pt x="127120" y="8238"/>
                </a:moveTo>
                <a:cubicBezTo>
                  <a:pt x="30325" y="45995"/>
                  <a:pt x="-66469" y="83752"/>
                  <a:pt x="61217" y="123568"/>
                </a:cubicBezTo>
                <a:cubicBezTo>
                  <a:pt x="188903" y="163384"/>
                  <a:pt x="607661" y="232032"/>
                  <a:pt x="893239" y="247135"/>
                </a:cubicBezTo>
                <a:cubicBezTo>
                  <a:pt x="1178817" y="262238"/>
                  <a:pt x="1544029" y="243016"/>
                  <a:pt x="1774688" y="214184"/>
                </a:cubicBezTo>
                <a:cubicBezTo>
                  <a:pt x="2005348" y="185352"/>
                  <a:pt x="2212666" y="109838"/>
                  <a:pt x="2277196" y="74141"/>
                </a:cubicBezTo>
                <a:cubicBezTo>
                  <a:pt x="2341726" y="38444"/>
                  <a:pt x="2161866" y="0"/>
                  <a:pt x="2161866" y="0"/>
                </a:cubicBezTo>
                <a:lnTo>
                  <a:pt x="2161866" y="0"/>
                </a:lnTo>
                <a:lnTo>
                  <a:pt x="2161866" y="0"/>
                </a:lnTo>
              </a:path>
            </a:pathLst>
          </a:custGeom>
          <a:ln w="12700">
            <a:solidFill>
              <a:srgbClr val="6DD9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277798" y="2875083"/>
            <a:ext cx="565832" cy="27645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8056D34-7AFC-4A82-A4C0-AB77352D0BAA}"/>
              </a:ext>
            </a:extLst>
          </p:cNvPr>
          <p:cNvSpPr txBox="1"/>
          <p:nvPr/>
        </p:nvSpPr>
        <p:spPr>
          <a:xfrm>
            <a:off x="6283728" y="2611791"/>
            <a:ext cx="707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Radarsat</a:t>
            </a:r>
            <a:endParaRPr lang="en-US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245166" y="3997574"/>
            <a:ext cx="330575" cy="3856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68056D34-7AFC-4A82-A4C0-AB77352D0BAA}"/>
              </a:ext>
            </a:extLst>
          </p:cNvPr>
          <p:cNvSpPr txBox="1"/>
          <p:nvPr/>
        </p:nvSpPr>
        <p:spPr>
          <a:xfrm>
            <a:off x="5958652" y="4302841"/>
            <a:ext cx="8231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GNSS-RO</a:t>
            </a:r>
            <a:endParaRPr lang="en-US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4" y="4850458"/>
            <a:ext cx="1072774" cy="68598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761" y="4738076"/>
            <a:ext cx="712316" cy="71231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-3579" y="1381082"/>
            <a:ext cx="239330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ndara" charset="0"/>
                <a:ea typeface="Candara" charset="0"/>
                <a:cs typeface="Candara" charset="0"/>
              </a:rPr>
              <a:t>Regional RT from GEO, Government satellites</a:t>
            </a:r>
            <a:endParaRPr lang="en-US" sz="1600" dirty="0">
              <a:latin typeface="Candara" charset="0"/>
              <a:ea typeface="Candara" charset="0"/>
              <a:cs typeface="Candara" charset="0"/>
            </a:endParaRPr>
          </a:p>
        </p:txBody>
      </p:sp>
      <p:cxnSp>
        <p:nvCxnSpPr>
          <p:cNvPr id="46" name="Straight Arrow Connector 45"/>
          <p:cNvCxnSpPr>
            <a:stCxn id="44" idx="2"/>
          </p:cNvCxnSpPr>
          <p:nvPr/>
        </p:nvCxnSpPr>
        <p:spPr bwMode="auto">
          <a:xfrm>
            <a:off x="1193071" y="1965857"/>
            <a:ext cx="254729" cy="5056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0" y="6044625"/>
            <a:ext cx="324447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ndara" charset="0"/>
                <a:ea typeface="Candara" charset="0"/>
                <a:cs typeface="Candara" charset="0"/>
              </a:rPr>
              <a:t>Global coverage from polar SS and partners, all Government satellites</a:t>
            </a:r>
            <a:endParaRPr lang="en-US" sz="1600" dirty="0">
              <a:latin typeface="Candara" charset="0"/>
              <a:ea typeface="Candara" charset="0"/>
              <a:cs typeface="Candara" charset="0"/>
            </a:endParaRPr>
          </a:p>
        </p:txBody>
      </p:sp>
      <p:cxnSp>
        <p:nvCxnSpPr>
          <p:cNvPr id="49" name="Straight Arrow Connector 48"/>
          <p:cNvCxnSpPr>
            <a:stCxn id="47" idx="3"/>
          </p:cNvCxnSpPr>
          <p:nvPr/>
        </p:nvCxnSpPr>
        <p:spPr bwMode="auto">
          <a:xfrm flipV="1">
            <a:off x="3244473" y="5666253"/>
            <a:ext cx="384341" cy="6707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5529342" y="5992608"/>
            <a:ext cx="2105612" cy="584775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ndara" charset="0"/>
                <a:ea typeface="Candara" charset="0"/>
                <a:cs typeface="Candara" charset="0"/>
              </a:rPr>
              <a:t>Mixed functions at L1, Government satellites</a:t>
            </a:r>
            <a:endParaRPr lang="en-US" sz="1600" dirty="0">
              <a:latin typeface="Candara" charset="0"/>
              <a:ea typeface="Candara" charset="0"/>
              <a:cs typeface="Candara" charset="0"/>
            </a:endParaRPr>
          </a:p>
        </p:txBody>
      </p:sp>
      <p:cxnSp>
        <p:nvCxnSpPr>
          <p:cNvPr id="52" name="Straight Arrow Connector 51"/>
          <p:cNvCxnSpPr>
            <a:stCxn id="50" idx="3"/>
            <a:endCxn id="33" idx="1"/>
          </p:cNvCxnSpPr>
          <p:nvPr/>
        </p:nvCxnSpPr>
        <p:spPr bwMode="auto">
          <a:xfrm flipV="1">
            <a:off x="7634954" y="6282401"/>
            <a:ext cx="539643" cy="259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/>
          <p:cNvCxnSpPr>
            <a:stCxn id="47" idx="3"/>
          </p:cNvCxnSpPr>
          <p:nvPr/>
        </p:nvCxnSpPr>
        <p:spPr bwMode="auto">
          <a:xfrm flipV="1">
            <a:off x="3244473" y="3433739"/>
            <a:ext cx="3211331" cy="29032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itle 1"/>
          <p:cNvSpPr>
            <a:spLocks noGrp="1"/>
          </p:cNvSpPr>
          <p:nvPr/>
        </p:nvSpPr>
        <p:spPr>
          <a:xfrm>
            <a:off x="1828800" y="155827"/>
            <a:ext cx="5736955" cy="7921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99D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  <a:ea typeface="Candara" charset="0"/>
              </a:rPr>
              <a:t>NOAA’s &amp; Partners’ Legacy Constellation (and Architecture)</a:t>
            </a:r>
            <a:endParaRPr lang="en-US" sz="2000" dirty="0">
              <a:solidFill>
                <a:schemeClr val="bg1"/>
              </a:solidFill>
              <a:ea typeface="Candara" charset="0"/>
            </a:endParaRPr>
          </a:p>
        </p:txBody>
      </p:sp>
      <p:cxnSp>
        <p:nvCxnSpPr>
          <p:cNvPr id="62" name="Straight Arrow Connector 61"/>
          <p:cNvCxnSpPr>
            <a:stCxn id="47" idx="3"/>
          </p:cNvCxnSpPr>
          <p:nvPr/>
        </p:nvCxnSpPr>
        <p:spPr bwMode="auto">
          <a:xfrm flipV="1">
            <a:off x="3244473" y="1728189"/>
            <a:ext cx="1690223" cy="46088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ED84A9C-A30C-4BD9-A1A8-5B1E779AAFC6}"/>
              </a:ext>
            </a:extLst>
          </p:cNvPr>
          <p:cNvSpPr txBox="1"/>
          <p:nvPr/>
        </p:nvSpPr>
        <p:spPr>
          <a:xfrm>
            <a:off x="3403325" y="5120628"/>
            <a:ext cx="864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EPS-SG-A</a:t>
            </a:r>
          </a:p>
          <a:p>
            <a:r>
              <a:rPr lang="en-US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EPS-SG-B</a:t>
            </a:r>
            <a:endParaRPr lang="en-US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eumetsat logo clipart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865" y="6233941"/>
            <a:ext cx="739792" cy="55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japan met agency JMA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1" t="96" r="24269" b="1"/>
          <a:stretch/>
        </p:blipFill>
        <p:spPr bwMode="auto">
          <a:xfrm>
            <a:off x="7264695" y="1166580"/>
            <a:ext cx="640080" cy="79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Shape 6"/>
          <p:cNvSpPr>
            <a:spLocks noGrp="1"/>
          </p:cNvSpPr>
          <p:nvPr>
            <p:ph type="sldNum" sz="quarter" idx="4294967295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55" name="Shape 3"/>
          <p:cNvSpPr/>
          <p:nvPr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SIT-33, 24-25 April 2018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5340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8600" y="1295400"/>
            <a:ext cx="8610600" cy="51816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</a:rPr>
              <a:t>Inputs: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 smtClean="0">
                <a:latin typeface="Arial" panose="020B0604020202020204" pitchFamily="34" charset="0"/>
              </a:rPr>
              <a:t>Sound understanding of current and projected future observing capabilities – </a:t>
            </a:r>
            <a:r>
              <a:rPr lang="en-US" b="1" i="1" dirty="0" smtClean="0">
                <a:latin typeface="Arial" panose="020B0604020202020204" pitchFamily="34" charset="0"/>
              </a:rPr>
              <a:t>Constellation Gap Analyses and Partner Agency strategic plans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 smtClean="0">
                <a:latin typeface="Arial" panose="020B0604020202020204" pitchFamily="34" charset="0"/>
              </a:rPr>
              <a:t>Accurate assessment of instrument technologies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 smtClean="0">
                <a:latin typeface="Arial" panose="020B0604020202020204" pitchFamily="34" charset="0"/>
              </a:rPr>
              <a:t>Educated guess of future commercial interests and capabilities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</a:rPr>
              <a:t>Outputs: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 smtClean="0">
                <a:latin typeface="Arial" panose="020B0604020202020204" pitchFamily="34" charset="0"/>
              </a:rPr>
              <a:t>Provide discriminating choices </a:t>
            </a:r>
            <a:r>
              <a:rPr lang="en-US" dirty="0">
                <a:latin typeface="Arial" panose="020B0604020202020204" pitchFamily="34" charset="0"/>
              </a:rPr>
              <a:t>and opportunities about the next generation constellation </a:t>
            </a:r>
            <a:r>
              <a:rPr lang="en-US" dirty="0" smtClean="0">
                <a:latin typeface="Arial" panose="020B0604020202020204" pitchFamily="34" charset="0"/>
              </a:rPr>
              <a:t>architecture for NOAA Systems</a:t>
            </a:r>
            <a:endParaRPr lang="en-US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</a:rPr>
              <a:t>Support NOAA development of a clear vision/roadmap for the next </a:t>
            </a:r>
            <a:r>
              <a:rPr lang="en-US" dirty="0" smtClean="0">
                <a:latin typeface="Arial" panose="020B0604020202020204" pitchFamily="34" charset="0"/>
              </a:rPr>
              <a:t>generation, including actionable trade studies and demonstrations</a:t>
            </a:r>
            <a:endParaRPr lang="en-US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 smtClean="0">
                <a:latin typeface="Arial" panose="020B0604020202020204" pitchFamily="34" charset="0"/>
              </a:rPr>
              <a:t>Establish a robust </a:t>
            </a:r>
            <a:r>
              <a:rPr lang="en-US" dirty="0">
                <a:latin typeface="Arial" panose="020B0604020202020204" pitchFamily="34" charset="0"/>
              </a:rPr>
              <a:t>analytic </a:t>
            </a:r>
            <a:r>
              <a:rPr lang="en-US" dirty="0" smtClean="0">
                <a:latin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</a:rPr>
              <a:t>capability </a:t>
            </a:r>
            <a:r>
              <a:rPr lang="en-US" dirty="0">
                <a:latin typeface="Arial" panose="020B0604020202020204" pitchFamily="34" charset="0"/>
              </a:rPr>
              <a:t>to </a:t>
            </a:r>
            <a:r>
              <a:rPr lang="en-US" dirty="0" smtClean="0">
                <a:latin typeface="Arial" panose="020B0604020202020204" pitchFamily="34" charset="0"/>
              </a:rPr>
              <a:t>evaluate and </a:t>
            </a:r>
            <a:br>
              <a:rPr lang="en-US" dirty="0" smtClean="0">
                <a:latin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</a:rPr>
              <a:t>iterate opportunities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152400"/>
            <a:ext cx="5715000" cy="914400"/>
          </a:xfrm>
        </p:spPr>
        <p:txBody>
          <a:bodyPr/>
          <a:lstStyle/>
          <a:p>
            <a:r>
              <a:rPr lang="en-US" sz="2800" dirty="0" smtClean="0"/>
              <a:t>What is a Successful Architecture Analysis?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4953000"/>
            <a:ext cx="4876800" cy="1615827"/>
          </a:xfrm>
          <a:prstGeom prst="rect">
            <a:avLst/>
          </a:prstGeom>
          <a:solidFill>
            <a:srgbClr val="D6F5FF"/>
          </a:solidFill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 smtClean="0">
                <a:solidFill>
                  <a:srgbClr val="008000"/>
                </a:solidFill>
                <a:latin typeface="Candara" charset="0"/>
                <a:ea typeface="Candara" charset="0"/>
                <a:cs typeface="Candara" charset="0"/>
              </a:rPr>
              <a:t>Examples of Upcoming Trades</a:t>
            </a:r>
          </a:p>
          <a:p>
            <a:pPr marL="173038" indent="-1730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8000"/>
                </a:solidFill>
                <a:latin typeface="Candara" charset="0"/>
                <a:ea typeface="Candara" charset="0"/>
                <a:cs typeface="Candara" charset="0"/>
              </a:rPr>
              <a:t>Transition to hosting payloads</a:t>
            </a:r>
          </a:p>
          <a:p>
            <a:pPr marL="173038" indent="-1730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8000"/>
                </a:solidFill>
                <a:latin typeface="Candara" charset="0"/>
                <a:ea typeface="Candara" charset="0"/>
                <a:cs typeface="Candara" charset="0"/>
              </a:rPr>
              <a:t>Give up some legacy measurements</a:t>
            </a:r>
          </a:p>
          <a:p>
            <a:pPr marL="173038" indent="-1730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8000"/>
                </a:solidFill>
                <a:latin typeface="Candara" charset="0"/>
                <a:ea typeface="Candara" charset="0"/>
                <a:cs typeface="Candara" charset="0"/>
              </a:rPr>
              <a:t>Space weather collected differently</a:t>
            </a:r>
          </a:p>
          <a:p>
            <a:pPr marL="173038" indent="-1730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8000"/>
                </a:solidFill>
                <a:latin typeface="Candara" charset="0"/>
                <a:ea typeface="Candara" charset="0"/>
                <a:cs typeface="Candara" charset="0"/>
              </a:rPr>
              <a:t>Cross-grade imagers</a:t>
            </a:r>
          </a:p>
          <a:p>
            <a:pPr marL="173038" indent="-1730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8000"/>
                </a:solidFill>
                <a:latin typeface="Candara" charset="0"/>
                <a:ea typeface="Candara" charset="0"/>
                <a:cs typeface="Candara" charset="0"/>
              </a:rPr>
              <a:t>New NOAA LEO orbits (0530, crossing)</a:t>
            </a:r>
          </a:p>
        </p:txBody>
      </p:sp>
    </p:spTree>
    <p:extLst>
      <p:ext uri="{BB962C8B-B14F-4D97-AF65-F5344CB8AC3E}">
        <p14:creationId xmlns:p14="http://schemas.microsoft.com/office/powerpoint/2010/main" val="1569535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" descr="Image result for gray and white map">
            <a:extLst>
              <a:ext uri="{FF2B5EF4-FFF2-40B4-BE49-F238E27FC236}">
                <a16:creationId xmlns:a16="http://schemas.microsoft.com/office/drawing/2014/main" xmlns="" id="{716534D9-BF7B-4009-BD9F-88B4D8D70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9" y="1371600"/>
            <a:ext cx="9144000" cy="444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Oval 82">
            <a:extLst>
              <a:ext uri="{FF2B5EF4-FFF2-40B4-BE49-F238E27FC236}">
                <a16:creationId xmlns="" xmlns:a16="http://schemas.microsoft.com/office/drawing/2014/main" id="{40BFBDA2-5717-4DBA-8632-0DD0772A1BDB}"/>
              </a:ext>
            </a:extLst>
          </p:cNvPr>
          <p:cNvSpPr/>
          <p:nvPr/>
        </p:nvSpPr>
        <p:spPr>
          <a:xfrm>
            <a:off x="871603" y="2217938"/>
            <a:ext cx="7266562" cy="34606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85" name="Picture 4" descr="Image result for earth">
            <a:extLst>
              <a:ext uri="{FF2B5EF4-FFF2-40B4-BE49-F238E27FC236}">
                <a16:creationId xmlns="" xmlns:a16="http://schemas.microsoft.com/office/drawing/2014/main" id="{E78422B5-E353-45DC-8F22-1E869C889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3427687" cy="342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18288" y="1350052"/>
            <a:ext cx="3945290" cy="73866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ndara" charset="0"/>
                <a:ea typeface="Candara" charset="0"/>
                <a:cs typeface="Candara" charset="0"/>
              </a:rPr>
              <a:t>GEO is mixed US Gov. satellites &amp; hosted payloads</a:t>
            </a:r>
          </a:p>
          <a:p>
            <a:r>
              <a:rPr lang="en-US" sz="1400" dirty="0" smtClean="0">
                <a:latin typeface="Candara" charset="0"/>
                <a:ea typeface="Candara" charset="0"/>
                <a:cs typeface="Candara" charset="0"/>
              </a:rPr>
              <a:t>Partially disaggregated LEO systems</a:t>
            </a:r>
          </a:p>
          <a:p>
            <a:r>
              <a:rPr lang="en-US" sz="1400" dirty="0" smtClean="0">
                <a:latin typeface="Candara" charset="0"/>
                <a:ea typeface="Candara" charset="0"/>
                <a:cs typeface="Candara" charset="0"/>
              </a:rPr>
              <a:t>Mixed resolution payloads, update rates</a:t>
            </a:r>
            <a:endParaRPr lang="en-US" sz="1400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9" name="Freeform: Shape 6">
            <a:extLst>
              <a:ext uri="{FF2B5EF4-FFF2-40B4-BE49-F238E27FC236}">
                <a16:creationId xmlns:a16="http://schemas.microsoft.com/office/drawing/2014/main" xmlns="" id="{3616F05A-43F8-43DC-920E-132285E338FC}"/>
              </a:ext>
            </a:extLst>
          </p:cNvPr>
          <p:cNvSpPr/>
          <p:nvPr/>
        </p:nvSpPr>
        <p:spPr>
          <a:xfrm rot="17262472" flipV="1">
            <a:off x="2672749" y="3265902"/>
            <a:ext cx="3685334" cy="267429"/>
          </a:xfrm>
          <a:custGeom>
            <a:avLst/>
            <a:gdLst>
              <a:gd name="connsiteX0" fmla="*/ 127120 w 2291172"/>
              <a:gd name="connsiteY0" fmla="*/ 8238 h 252419"/>
              <a:gd name="connsiteX1" fmla="*/ 61217 w 2291172"/>
              <a:gd name="connsiteY1" fmla="*/ 123568 h 252419"/>
              <a:gd name="connsiteX2" fmla="*/ 893239 w 2291172"/>
              <a:gd name="connsiteY2" fmla="*/ 247135 h 252419"/>
              <a:gd name="connsiteX3" fmla="*/ 1774688 w 2291172"/>
              <a:gd name="connsiteY3" fmla="*/ 214184 h 252419"/>
              <a:gd name="connsiteX4" fmla="*/ 2277196 w 2291172"/>
              <a:gd name="connsiteY4" fmla="*/ 74141 h 252419"/>
              <a:gd name="connsiteX5" fmla="*/ 2161866 w 2291172"/>
              <a:gd name="connsiteY5" fmla="*/ 0 h 252419"/>
              <a:gd name="connsiteX6" fmla="*/ 2161866 w 2291172"/>
              <a:gd name="connsiteY6" fmla="*/ 0 h 252419"/>
              <a:gd name="connsiteX7" fmla="*/ 2161866 w 2291172"/>
              <a:gd name="connsiteY7" fmla="*/ 0 h 252419"/>
              <a:gd name="connsiteX0" fmla="*/ 127120 w 2291172"/>
              <a:gd name="connsiteY0" fmla="*/ 25787 h 269968"/>
              <a:gd name="connsiteX1" fmla="*/ 61217 w 2291172"/>
              <a:gd name="connsiteY1" fmla="*/ 141117 h 269968"/>
              <a:gd name="connsiteX2" fmla="*/ 893239 w 2291172"/>
              <a:gd name="connsiteY2" fmla="*/ 264684 h 269968"/>
              <a:gd name="connsiteX3" fmla="*/ 1774688 w 2291172"/>
              <a:gd name="connsiteY3" fmla="*/ 231733 h 269968"/>
              <a:gd name="connsiteX4" fmla="*/ 2277196 w 2291172"/>
              <a:gd name="connsiteY4" fmla="*/ 91690 h 269968"/>
              <a:gd name="connsiteX5" fmla="*/ 2161866 w 2291172"/>
              <a:gd name="connsiteY5" fmla="*/ 17549 h 269968"/>
              <a:gd name="connsiteX6" fmla="*/ 2161866 w 2291172"/>
              <a:gd name="connsiteY6" fmla="*/ 17549 h 269968"/>
              <a:gd name="connsiteX7" fmla="*/ 2128019 w 2291172"/>
              <a:gd name="connsiteY7" fmla="*/ 0 h 26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1172" h="269968">
                <a:moveTo>
                  <a:pt x="127120" y="25787"/>
                </a:moveTo>
                <a:cubicBezTo>
                  <a:pt x="30325" y="63544"/>
                  <a:pt x="-66469" y="101301"/>
                  <a:pt x="61217" y="141117"/>
                </a:cubicBezTo>
                <a:cubicBezTo>
                  <a:pt x="188903" y="180933"/>
                  <a:pt x="607661" y="249581"/>
                  <a:pt x="893239" y="264684"/>
                </a:cubicBezTo>
                <a:cubicBezTo>
                  <a:pt x="1178817" y="279787"/>
                  <a:pt x="1544029" y="260565"/>
                  <a:pt x="1774688" y="231733"/>
                </a:cubicBezTo>
                <a:cubicBezTo>
                  <a:pt x="2005348" y="202901"/>
                  <a:pt x="2212666" y="127387"/>
                  <a:pt x="2277196" y="91690"/>
                </a:cubicBezTo>
                <a:cubicBezTo>
                  <a:pt x="2341726" y="55993"/>
                  <a:pt x="2161866" y="17549"/>
                  <a:pt x="2161866" y="17549"/>
                </a:cubicBezTo>
                <a:lnTo>
                  <a:pt x="2161866" y="17549"/>
                </a:lnTo>
                <a:lnTo>
                  <a:pt x="2128019" y="0"/>
                </a:lnTo>
              </a:path>
            </a:pathLst>
          </a:custGeom>
          <a:ln w="12700">
            <a:solidFill>
              <a:srgbClr val="6DD9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xmlns="" id="{90A9090A-F045-4907-BD69-66DB524755EE}"/>
              </a:ext>
            </a:extLst>
          </p:cNvPr>
          <p:cNvSpPr/>
          <p:nvPr/>
        </p:nvSpPr>
        <p:spPr>
          <a:xfrm rot="4607297" flipV="1">
            <a:off x="2805862" y="3325926"/>
            <a:ext cx="3643079" cy="239153"/>
          </a:xfrm>
          <a:custGeom>
            <a:avLst/>
            <a:gdLst>
              <a:gd name="connsiteX0" fmla="*/ 127120 w 2291172"/>
              <a:gd name="connsiteY0" fmla="*/ 8238 h 252419"/>
              <a:gd name="connsiteX1" fmla="*/ 61217 w 2291172"/>
              <a:gd name="connsiteY1" fmla="*/ 123568 h 252419"/>
              <a:gd name="connsiteX2" fmla="*/ 893239 w 2291172"/>
              <a:gd name="connsiteY2" fmla="*/ 247135 h 252419"/>
              <a:gd name="connsiteX3" fmla="*/ 1774688 w 2291172"/>
              <a:gd name="connsiteY3" fmla="*/ 214184 h 252419"/>
              <a:gd name="connsiteX4" fmla="*/ 2277196 w 2291172"/>
              <a:gd name="connsiteY4" fmla="*/ 74141 h 252419"/>
              <a:gd name="connsiteX5" fmla="*/ 2161866 w 2291172"/>
              <a:gd name="connsiteY5" fmla="*/ 0 h 252419"/>
              <a:gd name="connsiteX6" fmla="*/ 2161866 w 2291172"/>
              <a:gd name="connsiteY6" fmla="*/ 0 h 252419"/>
              <a:gd name="connsiteX7" fmla="*/ 2161866 w 2291172"/>
              <a:gd name="connsiteY7" fmla="*/ 0 h 252419"/>
              <a:gd name="connsiteX0" fmla="*/ 138055 w 2285774"/>
              <a:gd name="connsiteY0" fmla="*/ 0 h 258773"/>
              <a:gd name="connsiteX1" fmla="*/ 55819 w 2285774"/>
              <a:gd name="connsiteY1" fmla="*/ 129922 h 258773"/>
              <a:gd name="connsiteX2" fmla="*/ 887841 w 2285774"/>
              <a:gd name="connsiteY2" fmla="*/ 253489 h 258773"/>
              <a:gd name="connsiteX3" fmla="*/ 1769290 w 2285774"/>
              <a:gd name="connsiteY3" fmla="*/ 220538 h 258773"/>
              <a:gd name="connsiteX4" fmla="*/ 2271798 w 2285774"/>
              <a:gd name="connsiteY4" fmla="*/ 80495 h 258773"/>
              <a:gd name="connsiteX5" fmla="*/ 2156468 w 2285774"/>
              <a:gd name="connsiteY5" fmla="*/ 6354 h 258773"/>
              <a:gd name="connsiteX6" fmla="*/ 2156468 w 2285774"/>
              <a:gd name="connsiteY6" fmla="*/ 6354 h 258773"/>
              <a:gd name="connsiteX7" fmla="*/ 2156468 w 2285774"/>
              <a:gd name="connsiteY7" fmla="*/ 6354 h 258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5774" h="258773">
                <a:moveTo>
                  <a:pt x="138055" y="0"/>
                </a:moveTo>
                <a:cubicBezTo>
                  <a:pt x="41260" y="37757"/>
                  <a:pt x="-69145" y="87674"/>
                  <a:pt x="55819" y="129922"/>
                </a:cubicBezTo>
                <a:cubicBezTo>
                  <a:pt x="180783" y="172170"/>
                  <a:pt x="602263" y="238386"/>
                  <a:pt x="887841" y="253489"/>
                </a:cubicBezTo>
                <a:cubicBezTo>
                  <a:pt x="1173419" y="268592"/>
                  <a:pt x="1538631" y="249370"/>
                  <a:pt x="1769290" y="220538"/>
                </a:cubicBezTo>
                <a:cubicBezTo>
                  <a:pt x="1999950" y="191706"/>
                  <a:pt x="2207268" y="116192"/>
                  <a:pt x="2271798" y="80495"/>
                </a:cubicBezTo>
                <a:cubicBezTo>
                  <a:pt x="2336328" y="44798"/>
                  <a:pt x="2156468" y="6354"/>
                  <a:pt x="2156468" y="6354"/>
                </a:cubicBezTo>
                <a:lnTo>
                  <a:pt x="2156468" y="6354"/>
                </a:lnTo>
                <a:lnTo>
                  <a:pt x="2156468" y="6354"/>
                </a:lnTo>
              </a:path>
            </a:pathLst>
          </a:custGeom>
          <a:ln w="12700">
            <a:solidFill>
              <a:srgbClr val="6DD9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A3D7394-66F1-4AAF-B138-1156EEEA31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6373" y="2725528"/>
            <a:ext cx="964406" cy="8501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8A6DCF3-308C-425C-A12C-0D49959EDE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5861" y="2288517"/>
            <a:ext cx="585788" cy="8929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7A78957-A90E-4FE8-B22B-78D09614D3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5383" y="1882391"/>
            <a:ext cx="892969" cy="4500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507C715-6E5F-4372-9913-859BC673BB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2517" y="1566302"/>
            <a:ext cx="885825" cy="5429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C29B0D9-1FB3-4E8E-BD6C-798381C0E0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0345" y="4857571"/>
            <a:ext cx="728663" cy="6072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3253146-8D64-46FF-A025-9DD9E8C69A3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5108" y="1520035"/>
            <a:ext cx="650081" cy="4929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776F6C4-369D-4420-8ECD-9954DEC43F01}"/>
              </a:ext>
            </a:extLst>
          </p:cNvPr>
          <p:cNvSpPr txBox="1"/>
          <p:nvPr/>
        </p:nvSpPr>
        <p:spPr>
          <a:xfrm>
            <a:off x="2611455" y="4998205"/>
            <a:ext cx="835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Hosted Imager East</a:t>
            </a:r>
            <a:endParaRPr lang="en-US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4E9038F-F351-41D4-A975-30E376B5A97A}"/>
              </a:ext>
            </a:extLst>
          </p:cNvPr>
          <p:cNvSpPr txBox="1"/>
          <p:nvPr/>
        </p:nvSpPr>
        <p:spPr>
          <a:xfrm>
            <a:off x="1359416" y="2214343"/>
            <a:ext cx="932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Hosted Imager West</a:t>
            </a:r>
            <a:endParaRPr lang="en-US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7696B5B-5359-4F5E-B53D-49CB4EBD48A8}"/>
              </a:ext>
            </a:extLst>
          </p:cNvPr>
          <p:cNvSpPr txBox="1"/>
          <p:nvPr/>
        </p:nvSpPr>
        <p:spPr>
          <a:xfrm>
            <a:off x="7692078" y="2481894"/>
            <a:ext cx="1516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GEO-KOMPSAT</a:t>
            </a:r>
          </a:p>
          <a:p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(SOUTH KOREA</a:t>
            </a:r>
            <a:r>
              <a:rPr lang="en-US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128</a:t>
            </a:r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 </a:t>
            </a:r>
            <a:r>
              <a:rPr lang="en-US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B1268DB-7F24-4A04-9B1D-FFD0841089D9}"/>
              </a:ext>
            </a:extLst>
          </p:cNvPr>
          <p:cNvSpPr txBox="1"/>
          <p:nvPr/>
        </p:nvSpPr>
        <p:spPr>
          <a:xfrm>
            <a:off x="6523132" y="2088041"/>
            <a:ext cx="1072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HIMAWARI</a:t>
            </a:r>
          </a:p>
          <a:p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(JAPAN</a:t>
            </a:r>
            <a:r>
              <a:rPr lang="en-US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140</a:t>
            </a:r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 </a:t>
            </a:r>
            <a:r>
              <a:rPr lang="en-US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8056D34-7AFC-4A82-A4C0-AB77352D0BAA}"/>
              </a:ext>
            </a:extLst>
          </p:cNvPr>
          <p:cNvSpPr txBox="1"/>
          <p:nvPr/>
        </p:nvSpPr>
        <p:spPr>
          <a:xfrm>
            <a:off x="5595533" y="1770918"/>
            <a:ext cx="6439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JASON</a:t>
            </a:r>
            <a:endParaRPr lang="en-US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C88462D-7A17-45E6-80A2-9C0229DDC792}"/>
              </a:ext>
            </a:extLst>
          </p:cNvPr>
          <p:cNvSpPr txBox="1"/>
          <p:nvPr/>
        </p:nvSpPr>
        <p:spPr>
          <a:xfrm>
            <a:off x="4796316" y="1399571"/>
            <a:ext cx="8645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SENTINEL</a:t>
            </a:r>
            <a:endParaRPr lang="en-US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72258DE-B40E-4C3F-9EB5-1B84EDB80F51}"/>
              </a:ext>
            </a:extLst>
          </p:cNvPr>
          <p:cNvSpPr txBox="1"/>
          <p:nvPr/>
        </p:nvSpPr>
        <p:spPr>
          <a:xfrm>
            <a:off x="3649533" y="1989162"/>
            <a:ext cx="11693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Sounder 1330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0C29B0D9-1FB3-4E8E-BD6C-798381C0E0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4665" y="4420400"/>
            <a:ext cx="728663" cy="60721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4E9038F-F351-41D4-A975-30E376B5A97A}"/>
              </a:ext>
            </a:extLst>
          </p:cNvPr>
          <p:cNvSpPr txBox="1"/>
          <p:nvPr/>
        </p:nvSpPr>
        <p:spPr>
          <a:xfrm>
            <a:off x="229656" y="4940395"/>
            <a:ext cx="129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</a:t>
            </a:r>
            <a:r>
              <a:rPr lang="en-US" sz="9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</a:t>
            </a:r>
            <a:r>
              <a:rPr lang="en-US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Center GEO</a:t>
            </a:r>
          </a:p>
          <a:p>
            <a:pPr algn="ctr"/>
            <a:r>
              <a:rPr lang="en-US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9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SuperGOES</a:t>
            </a:r>
            <a:r>
              <a:rPr lang="en-US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ED84A9C-A30C-4BD9-A1A8-5B1E779AAFC6}"/>
              </a:ext>
            </a:extLst>
          </p:cNvPr>
          <p:cNvSpPr txBox="1"/>
          <p:nvPr/>
        </p:nvSpPr>
        <p:spPr>
          <a:xfrm>
            <a:off x="3443754" y="5199259"/>
            <a:ext cx="864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EPS-SG-A</a:t>
            </a:r>
          </a:p>
          <a:p>
            <a:r>
              <a:rPr lang="en-US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EPS-SG-B</a:t>
            </a:r>
            <a:endParaRPr lang="en-US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ED84A9C-A30C-4BD9-A1A8-5B1E779AAFC6}"/>
              </a:ext>
            </a:extLst>
          </p:cNvPr>
          <p:cNvSpPr txBox="1"/>
          <p:nvPr/>
        </p:nvSpPr>
        <p:spPr>
          <a:xfrm>
            <a:off x="8138017" y="4654192"/>
            <a:ext cx="1085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SWX – L1</a:t>
            </a:r>
            <a:endParaRPr lang="en-US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reeform: Shape 5">
            <a:extLst>
              <a:ext uri="{FF2B5EF4-FFF2-40B4-BE49-F238E27FC236}">
                <a16:creationId xmlns:a16="http://schemas.microsoft.com/office/drawing/2014/main" xmlns="" id="{AACAA22F-D893-4725-977A-0AA0BEF0AC5C}"/>
              </a:ext>
            </a:extLst>
          </p:cNvPr>
          <p:cNvSpPr/>
          <p:nvPr/>
        </p:nvSpPr>
        <p:spPr>
          <a:xfrm rot="19592490">
            <a:off x="2672991" y="3203142"/>
            <a:ext cx="3574077" cy="102484"/>
          </a:xfrm>
          <a:custGeom>
            <a:avLst/>
            <a:gdLst>
              <a:gd name="connsiteX0" fmla="*/ 127120 w 2291172"/>
              <a:gd name="connsiteY0" fmla="*/ 8238 h 252419"/>
              <a:gd name="connsiteX1" fmla="*/ 61217 w 2291172"/>
              <a:gd name="connsiteY1" fmla="*/ 123568 h 252419"/>
              <a:gd name="connsiteX2" fmla="*/ 893239 w 2291172"/>
              <a:gd name="connsiteY2" fmla="*/ 247135 h 252419"/>
              <a:gd name="connsiteX3" fmla="*/ 1774688 w 2291172"/>
              <a:gd name="connsiteY3" fmla="*/ 214184 h 252419"/>
              <a:gd name="connsiteX4" fmla="*/ 2277196 w 2291172"/>
              <a:gd name="connsiteY4" fmla="*/ 74141 h 252419"/>
              <a:gd name="connsiteX5" fmla="*/ 2161866 w 2291172"/>
              <a:gd name="connsiteY5" fmla="*/ 0 h 252419"/>
              <a:gd name="connsiteX6" fmla="*/ 2161866 w 2291172"/>
              <a:gd name="connsiteY6" fmla="*/ 0 h 252419"/>
              <a:gd name="connsiteX7" fmla="*/ 2161866 w 2291172"/>
              <a:gd name="connsiteY7" fmla="*/ 0 h 25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1172" h="252419">
                <a:moveTo>
                  <a:pt x="127120" y="8238"/>
                </a:moveTo>
                <a:cubicBezTo>
                  <a:pt x="30325" y="45995"/>
                  <a:pt x="-66469" y="83752"/>
                  <a:pt x="61217" y="123568"/>
                </a:cubicBezTo>
                <a:cubicBezTo>
                  <a:pt x="188903" y="163384"/>
                  <a:pt x="607661" y="232032"/>
                  <a:pt x="893239" y="247135"/>
                </a:cubicBezTo>
                <a:cubicBezTo>
                  <a:pt x="1178817" y="262238"/>
                  <a:pt x="1544029" y="243016"/>
                  <a:pt x="1774688" y="214184"/>
                </a:cubicBezTo>
                <a:cubicBezTo>
                  <a:pt x="2005348" y="185352"/>
                  <a:pt x="2212666" y="109838"/>
                  <a:pt x="2277196" y="74141"/>
                </a:cubicBezTo>
                <a:cubicBezTo>
                  <a:pt x="2341726" y="38444"/>
                  <a:pt x="2161866" y="0"/>
                  <a:pt x="2161866" y="0"/>
                </a:cubicBezTo>
                <a:lnTo>
                  <a:pt x="2161866" y="0"/>
                </a:lnTo>
                <a:lnTo>
                  <a:pt x="2161866" y="0"/>
                </a:lnTo>
              </a:path>
            </a:pathLst>
          </a:custGeom>
          <a:ln w="12700">
            <a:solidFill>
              <a:srgbClr val="6DD9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7" name="Freeform: Shape 5">
            <a:extLst>
              <a:ext uri="{FF2B5EF4-FFF2-40B4-BE49-F238E27FC236}">
                <a16:creationId xmlns:a16="http://schemas.microsoft.com/office/drawing/2014/main" xmlns="" id="{AACAA22F-D893-4725-977A-0AA0BEF0AC5C}"/>
              </a:ext>
            </a:extLst>
          </p:cNvPr>
          <p:cNvSpPr/>
          <p:nvPr/>
        </p:nvSpPr>
        <p:spPr>
          <a:xfrm rot="20729343">
            <a:off x="2776680" y="3321120"/>
            <a:ext cx="3614590" cy="189314"/>
          </a:xfrm>
          <a:custGeom>
            <a:avLst/>
            <a:gdLst>
              <a:gd name="connsiteX0" fmla="*/ 127120 w 2291172"/>
              <a:gd name="connsiteY0" fmla="*/ 8238 h 252419"/>
              <a:gd name="connsiteX1" fmla="*/ 61217 w 2291172"/>
              <a:gd name="connsiteY1" fmla="*/ 123568 h 252419"/>
              <a:gd name="connsiteX2" fmla="*/ 893239 w 2291172"/>
              <a:gd name="connsiteY2" fmla="*/ 247135 h 252419"/>
              <a:gd name="connsiteX3" fmla="*/ 1774688 w 2291172"/>
              <a:gd name="connsiteY3" fmla="*/ 214184 h 252419"/>
              <a:gd name="connsiteX4" fmla="*/ 2277196 w 2291172"/>
              <a:gd name="connsiteY4" fmla="*/ 74141 h 252419"/>
              <a:gd name="connsiteX5" fmla="*/ 2161866 w 2291172"/>
              <a:gd name="connsiteY5" fmla="*/ 0 h 252419"/>
              <a:gd name="connsiteX6" fmla="*/ 2161866 w 2291172"/>
              <a:gd name="connsiteY6" fmla="*/ 0 h 252419"/>
              <a:gd name="connsiteX7" fmla="*/ 2161866 w 2291172"/>
              <a:gd name="connsiteY7" fmla="*/ 0 h 25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1172" h="252419">
                <a:moveTo>
                  <a:pt x="127120" y="8238"/>
                </a:moveTo>
                <a:cubicBezTo>
                  <a:pt x="30325" y="45995"/>
                  <a:pt x="-66469" y="83752"/>
                  <a:pt x="61217" y="123568"/>
                </a:cubicBezTo>
                <a:cubicBezTo>
                  <a:pt x="188903" y="163384"/>
                  <a:pt x="607661" y="232032"/>
                  <a:pt x="893239" y="247135"/>
                </a:cubicBezTo>
                <a:cubicBezTo>
                  <a:pt x="1178817" y="262238"/>
                  <a:pt x="1544029" y="243016"/>
                  <a:pt x="1774688" y="214184"/>
                </a:cubicBezTo>
                <a:cubicBezTo>
                  <a:pt x="2005348" y="185352"/>
                  <a:pt x="2212666" y="109838"/>
                  <a:pt x="2277196" y="74141"/>
                </a:cubicBezTo>
                <a:cubicBezTo>
                  <a:pt x="2341726" y="38444"/>
                  <a:pt x="2161866" y="0"/>
                  <a:pt x="2161866" y="0"/>
                </a:cubicBezTo>
                <a:lnTo>
                  <a:pt x="2161866" y="0"/>
                </a:lnTo>
                <a:lnTo>
                  <a:pt x="2161866" y="0"/>
                </a:lnTo>
              </a:path>
            </a:pathLst>
          </a:custGeom>
          <a:ln w="12700">
            <a:solidFill>
              <a:srgbClr val="6DD9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69185" y="2988820"/>
            <a:ext cx="565832" cy="27645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8056D34-7AFC-4A82-A4C0-AB77352D0BAA}"/>
              </a:ext>
            </a:extLst>
          </p:cNvPr>
          <p:cNvSpPr txBox="1"/>
          <p:nvPr/>
        </p:nvSpPr>
        <p:spPr>
          <a:xfrm>
            <a:off x="6275115" y="2725528"/>
            <a:ext cx="707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Radarsat</a:t>
            </a:r>
            <a:endParaRPr lang="en-US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6507C715-6E5F-4372-9913-859BC673BB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7401" y="4394422"/>
            <a:ext cx="885825" cy="54292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68056D34-7AFC-4A82-A4C0-AB77352D0BAA}"/>
              </a:ext>
            </a:extLst>
          </p:cNvPr>
          <p:cNvSpPr txBox="1"/>
          <p:nvPr/>
        </p:nvSpPr>
        <p:spPr>
          <a:xfrm>
            <a:off x="5462815" y="4718532"/>
            <a:ext cx="9680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Sounder 0530</a:t>
            </a:r>
            <a:endParaRPr lang="en-US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BB0C5088-6DEB-4578-8FD2-576DC547456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7891" y="5052041"/>
            <a:ext cx="1285875" cy="71437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3FE2B313-3D9C-4F44-A035-79229B40379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0692" y="4694854"/>
            <a:ext cx="587884" cy="665529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C9FEAC7F-7FFF-4352-8DBB-F65E981AB122}"/>
              </a:ext>
            </a:extLst>
          </p:cNvPr>
          <p:cNvSpPr txBox="1"/>
          <p:nvPr/>
        </p:nvSpPr>
        <p:spPr>
          <a:xfrm>
            <a:off x="5882669" y="5728694"/>
            <a:ext cx="106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MTG-I</a:t>
            </a:r>
          </a:p>
          <a:p>
            <a:r>
              <a:rPr lang="en-US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(EUMETSAT) 0°</a:t>
            </a:r>
            <a:endParaRPr lang="en-US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CDE71CBB-66DB-4E37-AE2F-7C8421C80DF4}"/>
              </a:ext>
            </a:extLst>
          </p:cNvPr>
          <p:cNvSpPr txBox="1"/>
          <p:nvPr/>
        </p:nvSpPr>
        <p:spPr>
          <a:xfrm>
            <a:off x="7168383" y="5349446"/>
            <a:ext cx="1066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MTG-S</a:t>
            </a:r>
            <a:endParaRPr lang="en-US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(EUMETSAT</a:t>
            </a:r>
            <a:r>
              <a:rPr lang="en-US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Freeform: Shape 5">
            <a:extLst>
              <a:ext uri="{FF2B5EF4-FFF2-40B4-BE49-F238E27FC236}">
                <a16:creationId xmlns:a16="http://schemas.microsoft.com/office/drawing/2014/main" xmlns="" id="{AACAA22F-D893-4725-977A-0AA0BEF0AC5C}"/>
              </a:ext>
            </a:extLst>
          </p:cNvPr>
          <p:cNvSpPr/>
          <p:nvPr/>
        </p:nvSpPr>
        <p:spPr>
          <a:xfrm rot="17752298">
            <a:off x="2805310" y="3362942"/>
            <a:ext cx="3614590" cy="189314"/>
          </a:xfrm>
          <a:custGeom>
            <a:avLst/>
            <a:gdLst>
              <a:gd name="connsiteX0" fmla="*/ 127120 w 2291172"/>
              <a:gd name="connsiteY0" fmla="*/ 8238 h 252419"/>
              <a:gd name="connsiteX1" fmla="*/ 61217 w 2291172"/>
              <a:gd name="connsiteY1" fmla="*/ 123568 h 252419"/>
              <a:gd name="connsiteX2" fmla="*/ 893239 w 2291172"/>
              <a:gd name="connsiteY2" fmla="*/ 247135 h 252419"/>
              <a:gd name="connsiteX3" fmla="*/ 1774688 w 2291172"/>
              <a:gd name="connsiteY3" fmla="*/ 214184 h 252419"/>
              <a:gd name="connsiteX4" fmla="*/ 2277196 w 2291172"/>
              <a:gd name="connsiteY4" fmla="*/ 74141 h 252419"/>
              <a:gd name="connsiteX5" fmla="*/ 2161866 w 2291172"/>
              <a:gd name="connsiteY5" fmla="*/ 0 h 252419"/>
              <a:gd name="connsiteX6" fmla="*/ 2161866 w 2291172"/>
              <a:gd name="connsiteY6" fmla="*/ 0 h 252419"/>
              <a:gd name="connsiteX7" fmla="*/ 2161866 w 2291172"/>
              <a:gd name="connsiteY7" fmla="*/ 0 h 25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1172" h="252419">
                <a:moveTo>
                  <a:pt x="127120" y="8238"/>
                </a:moveTo>
                <a:cubicBezTo>
                  <a:pt x="30325" y="45995"/>
                  <a:pt x="-66469" y="83752"/>
                  <a:pt x="61217" y="123568"/>
                </a:cubicBezTo>
                <a:cubicBezTo>
                  <a:pt x="188903" y="163384"/>
                  <a:pt x="607661" y="232032"/>
                  <a:pt x="893239" y="247135"/>
                </a:cubicBezTo>
                <a:cubicBezTo>
                  <a:pt x="1178817" y="262238"/>
                  <a:pt x="1544029" y="243016"/>
                  <a:pt x="1774688" y="214184"/>
                </a:cubicBezTo>
                <a:cubicBezTo>
                  <a:pt x="2005348" y="185352"/>
                  <a:pt x="2212666" y="109838"/>
                  <a:pt x="2277196" y="74141"/>
                </a:cubicBezTo>
                <a:cubicBezTo>
                  <a:pt x="2341726" y="38444"/>
                  <a:pt x="2161866" y="0"/>
                  <a:pt x="2161866" y="0"/>
                </a:cubicBezTo>
                <a:lnTo>
                  <a:pt x="2161866" y="0"/>
                </a:lnTo>
                <a:lnTo>
                  <a:pt x="2161866" y="0"/>
                </a:lnTo>
              </a:path>
            </a:pathLst>
          </a:custGeom>
          <a:ln w="12700">
            <a:solidFill>
              <a:srgbClr val="6DD9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56089" y="2343665"/>
            <a:ext cx="565832" cy="27645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8056D34-7AFC-4A82-A4C0-AB77352D0BAA}"/>
              </a:ext>
            </a:extLst>
          </p:cNvPr>
          <p:cNvSpPr txBox="1"/>
          <p:nvPr/>
        </p:nvSpPr>
        <p:spPr>
          <a:xfrm>
            <a:off x="4824715" y="2639268"/>
            <a:ext cx="8816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LIDAR</a:t>
            </a:r>
            <a:endParaRPr lang="en-US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Freeform: Shape 8">
            <a:extLst>
              <a:ext uri="{FF2B5EF4-FFF2-40B4-BE49-F238E27FC236}">
                <a16:creationId xmlns:a16="http://schemas.microsoft.com/office/drawing/2014/main" xmlns="" id="{C9E2F972-391C-40CC-A28D-F10A66C2D2EE}"/>
              </a:ext>
            </a:extLst>
          </p:cNvPr>
          <p:cNvSpPr/>
          <p:nvPr/>
        </p:nvSpPr>
        <p:spPr>
          <a:xfrm rot="19186653">
            <a:off x="2893448" y="683789"/>
            <a:ext cx="3498846" cy="4089122"/>
          </a:xfrm>
          <a:custGeom>
            <a:avLst/>
            <a:gdLst>
              <a:gd name="connsiteX0" fmla="*/ 168561 w 3305401"/>
              <a:gd name="connsiteY0" fmla="*/ 3477250 h 3769318"/>
              <a:gd name="connsiteX1" fmla="*/ 36755 w 3305401"/>
              <a:gd name="connsiteY1" fmla="*/ 3757336 h 3769318"/>
              <a:gd name="connsiteX2" fmla="*/ 753447 w 3305401"/>
              <a:gd name="connsiteY2" fmla="*/ 3123023 h 3769318"/>
              <a:gd name="connsiteX3" fmla="*/ 1148864 w 3305401"/>
              <a:gd name="connsiteY3" fmla="*/ 2661704 h 3769318"/>
              <a:gd name="connsiteX4" fmla="*/ 2425728 w 3305401"/>
              <a:gd name="connsiteY4" fmla="*/ 1178893 h 3769318"/>
              <a:gd name="connsiteX5" fmla="*/ 3175372 w 3305401"/>
              <a:gd name="connsiteY5" fmla="*/ 239779 h 3769318"/>
              <a:gd name="connsiteX6" fmla="*/ 3125945 w 3305401"/>
              <a:gd name="connsiteY6" fmla="*/ 132687 h 3769318"/>
              <a:gd name="connsiteX7" fmla="*/ 1420712 w 3305401"/>
              <a:gd name="connsiteY7" fmla="*/ 1879109 h 3769318"/>
              <a:gd name="connsiteX0" fmla="*/ 168561 w 3267941"/>
              <a:gd name="connsiteY0" fmla="*/ 3432667 h 3724735"/>
              <a:gd name="connsiteX1" fmla="*/ 36755 w 3267941"/>
              <a:gd name="connsiteY1" fmla="*/ 3712753 h 3724735"/>
              <a:gd name="connsiteX2" fmla="*/ 753447 w 3267941"/>
              <a:gd name="connsiteY2" fmla="*/ 3078440 h 3724735"/>
              <a:gd name="connsiteX3" fmla="*/ 1148864 w 3267941"/>
              <a:gd name="connsiteY3" fmla="*/ 2617121 h 3724735"/>
              <a:gd name="connsiteX4" fmla="*/ 2425728 w 3267941"/>
              <a:gd name="connsiteY4" fmla="*/ 1134310 h 3724735"/>
              <a:gd name="connsiteX5" fmla="*/ 3175372 w 3267941"/>
              <a:gd name="connsiteY5" fmla="*/ 195196 h 3724735"/>
              <a:gd name="connsiteX6" fmla="*/ 3125945 w 3267941"/>
              <a:gd name="connsiteY6" fmla="*/ 88104 h 3724735"/>
              <a:gd name="connsiteX7" fmla="*/ 2000950 w 3267941"/>
              <a:gd name="connsiteY7" fmla="*/ 1230881 h 3724735"/>
              <a:gd name="connsiteX0" fmla="*/ 168561 w 3267941"/>
              <a:gd name="connsiteY0" fmla="*/ 3432667 h 3724735"/>
              <a:gd name="connsiteX1" fmla="*/ 36755 w 3267941"/>
              <a:gd name="connsiteY1" fmla="*/ 3712753 h 3724735"/>
              <a:gd name="connsiteX2" fmla="*/ 753447 w 3267941"/>
              <a:gd name="connsiteY2" fmla="*/ 3078440 h 3724735"/>
              <a:gd name="connsiteX3" fmla="*/ 1148864 w 3267941"/>
              <a:gd name="connsiteY3" fmla="*/ 2617121 h 3724735"/>
              <a:gd name="connsiteX4" fmla="*/ 2425728 w 3267941"/>
              <a:gd name="connsiteY4" fmla="*/ 1134310 h 3724735"/>
              <a:gd name="connsiteX5" fmla="*/ 3175372 w 3267941"/>
              <a:gd name="connsiteY5" fmla="*/ 195196 h 3724735"/>
              <a:gd name="connsiteX6" fmla="*/ 3125945 w 3267941"/>
              <a:gd name="connsiteY6" fmla="*/ 88104 h 3724735"/>
              <a:gd name="connsiteX7" fmla="*/ 2069890 w 3267941"/>
              <a:gd name="connsiteY7" fmla="*/ 1151386 h 372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7941" h="3724735">
                <a:moveTo>
                  <a:pt x="168561" y="3432667"/>
                </a:moveTo>
                <a:cubicBezTo>
                  <a:pt x="53917" y="3602229"/>
                  <a:pt x="-60726" y="3771791"/>
                  <a:pt x="36755" y="3712753"/>
                </a:cubicBezTo>
                <a:cubicBezTo>
                  <a:pt x="134236" y="3653715"/>
                  <a:pt x="568096" y="3261045"/>
                  <a:pt x="753447" y="3078440"/>
                </a:cubicBezTo>
                <a:cubicBezTo>
                  <a:pt x="938798" y="2895835"/>
                  <a:pt x="1148864" y="2617121"/>
                  <a:pt x="1148864" y="2617121"/>
                </a:cubicBezTo>
                <a:cubicBezTo>
                  <a:pt x="1427578" y="2293099"/>
                  <a:pt x="2087977" y="1537964"/>
                  <a:pt x="2425728" y="1134310"/>
                </a:cubicBezTo>
                <a:cubicBezTo>
                  <a:pt x="2763479" y="730656"/>
                  <a:pt x="3058669" y="369564"/>
                  <a:pt x="3175372" y="195196"/>
                </a:cubicBezTo>
                <a:cubicBezTo>
                  <a:pt x="3292075" y="20828"/>
                  <a:pt x="3321682" y="-84510"/>
                  <a:pt x="3125945" y="88104"/>
                </a:cubicBezTo>
                <a:cubicBezTo>
                  <a:pt x="2930208" y="260718"/>
                  <a:pt x="2776285" y="414786"/>
                  <a:pt x="2069890" y="1151386"/>
                </a:cubicBezTo>
              </a:path>
            </a:pathLst>
          </a:custGeom>
          <a:ln w="127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7C6C465B-DB65-4A2B-BDBA-5244FCCAE59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6702" y="40841"/>
            <a:ext cx="1219200" cy="110490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68056D34-7AFC-4A82-A4C0-AB77352D0BAA}"/>
              </a:ext>
            </a:extLst>
          </p:cNvPr>
          <p:cNvSpPr txBox="1"/>
          <p:nvPr/>
        </p:nvSpPr>
        <p:spPr>
          <a:xfrm>
            <a:off x="4715700" y="0"/>
            <a:ext cx="6439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Tundra</a:t>
            </a:r>
            <a:endParaRPr lang="en-US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7C6C465B-DB65-4A2B-BDBA-5244FCCAE59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2983" y="5179715"/>
            <a:ext cx="1219200" cy="1104900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68056D34-7AFC-4A82-A4C0-AB77352D0BAA}"/>
              </a:ext>
            </a:extLst>
          </p:cNvPr>
          <p:cNvSpPr txBox="1"/>
          <p:nvPr/>
        </p:nvSpPr>
        <p:spPr>
          <a:xfrm>
            <a:off x="4786673" y="5920590"/>
            <a:ext cx="6439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Tundra</a:t>
            </a:r>
            <a:endParaRPr lang="en-US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64E9038F-F351-41D4-A975-30E376B5A97A}"/>
              </a:ext>
            </a:extLst>
          </p:cNvPr>
          <p:cNvSpPr txBox="1"/>
          <p:nvPr/>
        </p:nvSpPr>
        <p:spPr>
          <a:xfrm>
            <a:off x="54129" y="2803460"/>
            <a:ext cx="9701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Hosted Instrument of Opportunity</a:t>
            </a:r>
            <a:endParaRPr lang="en-US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ED84A9C-A30C-4BD9-A1A8-5B1E779AAFC6}"/>
              </a:ext>
            </a:extLst>
          </p:cNvPr>
          <p:cNvSpPr txBox="1"/>
          <p:nvPr/>
        </p:nvSpPr>
        <p:spPr>
          <a:xfrm>
            <a:off x="7617125" y="5853827"/>
            <a:ext cx="1314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SWX – L5</a:t>
            </a:r>
            <a:endParaRPr lang="en-US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9" r="53333" b="51319"/>
          <a:stretch/>
        </p:blipFill>
        <p:spPr>
          <a:xfrm>
            <a:off x="502573" y="3408519"/>
            <a:ext cx="1022768" cy="4383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8" y="3683514"/>
            <a:ext cx="374335" cy="37433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41" y="4567217"/>
            <a:ext cx="374335" cy="374335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958" y="4833535"/>
            <a:ext cx="374335" cy="37433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20" y="2554320"/>
            <a:ext cx="374335" cy="37433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949" y="2209367"/>
            <a:ext cx="374335" cy="37433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665" y="504"/>
            <a:ext cx="374335" cy="37433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99" y="2571999"/>
            <a:ext cx="374335" cy="37433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669" y="4385065"/>
            <a:ext cx="374335" cy="37433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513" y="5014510"/>
            <a:ext cx="374335" cy="374335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718" y="5990297"/>
            <a:ext cx="374335" cy="37433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174" y="5938965"/>
            <a:ext cx="374335" cy="37433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8" y="4241442"/>
            <a:ext cx="479142" cy="73008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909" y="6112322"/>
            <a:ext cx="645130" cy="363148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408" y="5026098"/>
            <a:ext cx="645130" cy="363148"/>
          </a:xfrm>
          <a:prstGeom prst="rect">
            <a:avLst/>
          </a:prstGeom>
        </p:spPr>
      </p:pic>
      <p:pic>
        <p:nvPicPr>
          <p:cNvPr id="11268" name="Picture 4" descr="Image result for commercial communications satellite image &quot;no background&quot;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151" y="5077304"/>
            <a:ext cx="1038105" cy="73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Image result for commercial communications satellite image &quot;no background&quot;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703" y="2468997"/>
            <a:ext cx="1038105" cy="73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0" y="5850601"/>
            <a:ext cx="3387517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ndara" charset="0"/>
                <a:ea typeface="Candara" charset="0"/>
                <a:cs typeface="Candara" charset="0"/>
              </a:rPr>
              <a:t>GNSS-RO Data Buys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ndara" charset="0"/>
                <a:ea typeface="Candara" charset="0"/>
                <a:cs typeface="Candara" charset="0"/>
              </a:rPr>
              <a:t>Communications Service Buys</a:t>
            </a:r>
            <a:endParaRPr lang="en-US" sz="1400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79" name="Freeform: Shape 7">
            <a:extLst>
              <a:ext uri="{FF2B5EF4-FFF2-40B4-BE49-F238E27FC236}">
                <a16:creationId xmlns:a16="http://schemas.microsoft.com/office/drawing/2014/main" xmlns="" id="{90A9090A-F045-4907-BD69-66DB524755EE}"/>
              </a:ext>
            </a:extLst>
          </p:cNvPr>
          <p:cNvSpPr/>
          <p:nvPr/>
        </p:nvSpPr>
        <p:spPr>
          <a:xfrm rot="3796166" flipV="1">
            <a:off x="2999923" y="3217108"/>
            <a:ext cx="3643079" cy="239153"/>
          </a:xfrm>
          <a:custGeom>
            <a:avLst/>
            <a:gdLst>
              <a:gd name="connsiteX0" fmla="*/ 127120 w 2291172"/>
              <a:gd name="connsiteY0" fmla="*/ 8238 h 252419"/>
              <a:gd name="connsiteX1" fmla="*/ 61217 w 2291172"/>
              <a:gd name="connsiteY1" fmla="*/ 123568 h 252419"/>
              <a:gd name="connsiteX2" fmla="*/ 893239 w 2291172"/>
              <a:gd name="connsiteY2" fmla="*/ 247135 h 252419"/>
              <a:gd name="connsiteX3" fmla="*/ 1774688 w 2291172"/>
              <a:gd name="connsiteY3" fmla="*/ 214184 h 252419"/>
              <a:gd name="connsiteX4" fmla="*/ 2277196 w 2291172"/>
              <a:gd name="connsiteY4" fmla="*/ 74141 h 252419"/>
              <a:gd name="connsiteX5" fmla="*/ 2161866 w 2291172"/>
              <a:gd name="connsiteY5" fmla="*/ 0 h 252419"/>
              <a:gd name="connsiteX6" fmla="*/ 2161866 w 2291172"/>
              <a:gd name="connsiteY6" fmla="*/ 0 h 252419"/>
              <a:gd name="connsiteX7" fmla="*/ 2161866 w 2291172"/>
              <a:gd name="connsiteY7" fmla="*/ 0 h 252419"/>
              <a:gd name="connsiteX0" fmla="*/ 138055 w 2285774"/>
              <a:gd name="connsiteY0" fmla="*/ 0 h 258773"/>
              <a:gd name="connsiteX1" fmla="*/ 55819 w 2285774"/>
              <a:gd name="connsiteY1" fmla="*/ 129922 h 258773"/>
              <a:gd name="connsiteX2" fmla="*/ 887841 w 2285774"/>
              <a:gd name="connsiteY2" fmla="*/ 253489 h 258773"/>
              <a:gd name="connsiteX3" fmla="*/ 1769290 w 2285774"/>
              <a:gd name="connsiteY3" fmla="*/ 220538 h 258773"/>
              <a:gd name="connsiteX4" fmla="*/ 2271798 w 2285774"/>
              <a:gd name="connsiteY4" fmla="*/ 80495 h 258773"/>
              <a:gd name="connsiteX5" fmla="*/ 2156468 w 2285774"/>
              <a:gd name="connsiteY5" fmla="*/ 6354 h 258773"/>
              <a:gd name="connsiteX6" fmla="*/ 2156468 w 2285774"/>
              <a:gd name="connsiteY6" fmla="*/ 6354 h 258773"/>
              <a:gd name="connsiteX7" fmla="*/ 2156468 w 2285774"/>
              <a:gd name="connsiteY7" fmla="*/ 6354 h 258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5774" h="258773">
                <a:moveTo>
                  <a:pt x="138055" y="0"/>
                </a:moveTo>
                <a:cubicBezTo>
                  <a:pt x="41260" y="37757"/>
                  <a:pt x="-69145" y="87674"/>
                  <a:pt x="55819" y="129922"/>
                </a:cubicBezTo>
                <a:cubicBezTo>
                  <a:pt x="180783" y="172170"/>
                  <a:pt x="602263" y="238386"/>
                  <a:pt x="887841" y="253489"/>
                </a:cubicBezTo>
                <a:cubicBezTo>
                  <a:pt x="1173419" y="268592"/>
                  <a:pt x="1538631" y="249370"/>
                  <a:pt x="1769290" y="220538"/>
                </a:cubicBezTo>
                <a:cubicBezTo>
                  <a:pt x="1999950" y="191706"/>
                  <a:pt x="2207268" y="116192"/>
                  <a:pt x="2271798" y="80495"/>
                </a:cubicBezTo>
                <a:cubicBezTo>
                  <a:pt x="2336328" y="44798"/>
                  <a:pt x="2156468" y="6354"/>
                  <a:pt x="2156468" y="6354"/>
                </a:cubicBezTo>
                <a:lnTo>
                  <a:pt x="2156468" y="6354"/>
                </a:lnTo>
                <a:lnTo>
                  <a:pt x="2156468" y="6354"/>
                </a:lnTo>
              </a:path>
            </a:pathLst>
          </a:custGeom>
          <a:ln w="12700">
            <a:solidFill>
              <a:srgbClr val="6DD9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80" name="TextBox 79"/>
          <p:cNvSpPr txBox="1"/>
          <p:nvPr/>
        </p:nvSpPr>
        <p:spPr>
          <a:xfrm>
            <a:off x="5686257" y="6141008"/>
            <a:ext cx="1415726" cy="523220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ndara" charset="0"/>
                <a:ea typeface="Candara" charset="0"/>
                <a:cs typeface="Candara" charset="0"/>
              </a:rPr>
              <a:t>Comprehensive space weather</a:t>
            </a:r>
            <a:endParaRPr lang="en-US" sz="1400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86" name="Title 1"/>
          <p:cNvSpPr>
            <a:spLocks noGrp="1"/>
          </p:cNvSpPr>
          <p:nvPr/>
        </p:nvSpPr>
        <p:spPr>
          <a:xfrm>
            <a:off x="1899719" y="230832"/>
            <a:ext cx="2443681" cy="7921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99D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2400" b="0" dirty="0" smtClean="0">
                <a:solidFill>
                  <a:schemeClr val="bg1"/>
                </a:solidFill>
                <a:ea typeface="Candara" charset="0"/>
              </a:rPr>
              <a:t>Exemplar Possible Hybrid Architecture</a:t>
            </a:r>
            <a:endParaRPr lang="en-US" sz="1800" b="0" dirty="0">
              <a:solidFill>
                <a:schemeClr val="bg1"/>
              </a:solidFill>
              <a:ea typeface="Candara" charset="0"/>
            </a:endParaRPr>
          </a:p>
        </p:txBody>
      </p:sp>
      <p:cxnSp>
        <p:nvCxnSpPr>
          <p:cNvPr id="87" name="Straight Arrow Connector 86"/>
          <p:cNvCxnSpPr/>
          <p:nvPr/>
        </p:nvCxnSpPr>
        <p:spPr bwMode="auto">
          <a:xfrm flipV="1">
            <a:off x="7107484" y="6265501"/>
            <a:ext cx="721746" cy="1078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2611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10488</TotalTime>
  <Words>790</Words>
  <Application>Microsoft Office PowerPoint</Application>
  <PresentationFormat>On-screen Show (4:3)</PresentationFormat>
  <Paragraphs>176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Arial Bold</vt:lpstr>
      <vt:lpstr>Avenir Roman</vt:lpstr>
      <vt:lpstr>Book Antiqua</vt:lpstr>
      <vt:lpstr>Calibri</vt:lpstr>
      <vt:lpstr>Candara</vt:lpstr>
      <vt:lpstr>Courier New</vt:lpstr>
      <vt:lpstr>Droid Serif</vt:lpstr>
      <vt:lpstr>Helvetica</vt:lpstr>
      <vt:lpstr>Proxima Nova Regular</vt:lpstr>
      <vt:lpstr>Symbol</vt:lpstr>
      <vt:lpstr>Wingdings</vt:lpstr>
      <vt:lpstr>Default</vt:lpstr>
      <vt:lpstr>NOAA Future Observing System Objectives</vt:lpstr>
      <vt:lpstr>Committed NOAA Assets Meet a portion of our system needs</vt:lpstr>
      <vt:lpstr>PowerPoint Presentation</vt:lpstr>
      <vt:lpstr>PowerPoint Presentation</vt:lpstr>
      <vt:lpstr>NSOSA Study Approach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Kerry Sawyer</cp:lastModifiedBy>
  <cp:revision>153</cp:revision>
  <dcterms:modified xsi:type="dcterms:W3CDTF">2018-04-23T10:39:00Z</dcterms:modified>
</cp:coreProperties>
</file>