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0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/>
    <p:restoredTop sz="94756"/>
  </p:normalViewPr>
  <p:slideViewPr>
    <p:cSldViewPr>
      <p:cViewPr varScale="1">
        <p:scale>
          <a:sx n="51" d="100"/>
          <a:sy n="51" d="100"/>
        </p:scale>
        <p:origin x="1253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SIT-33, 24-25 April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7911611" cy="12684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b="1" i="1" dirty="0" smtClean="0">
                <a:solidFill>
                  <a:srgbClr val="CCFF33"/>
                </a:solidFill>
                <a:latin typeface="+mj-lt"/>
              </a:rPr>
              <a:t>Discussion</a:t>
            </a:r>
            <a:r>
              <a:rPr lang="en-US" sz="3600" b="1" dirty="0" smtClean="0">
                <a:solidFill>
                  <a:srgbClr val="FFFFFF"/>
                </a:solidFill>
                <a:latin typeface="+mj-lt"/>
              </a:rPr>
              <a:t> </a:t>
            </a:r>
            <a:br>
              <a:rPr lang="en-US" sz="3600" b="1" dirty="0" smtClean="0">
                <a:solidFill>
                  <a:srgbClr val="FFFFFF"/>
                </a:solidFill>
                <a:latin typeface="+mj-lt"/>
              </a:rPr>
            </a:br>
            <a:r>
              <a:rPr lang="en-US" sz="3600" b="1" dirty="0" smtClean="0">
                <a:solidFill>
                  <a:srgbClr val="FFFFFF"/>
                </a:solidFill>
                <a:latin typeface="+mj-lt"/>
              </a:rPr>
              <a:t>Future Mission Planning</a:t>
            </a:r>
            <a:endParaRPr sz="4000" dirty="0">
              <a:solidFill>
                <a:srgbClr val="92D050"/>
              </a:solidFill>
              <a:latin typeface="+mj-lt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6" name="Shape 11"/>
          <p:cNvSpPr/>
          <p:nvPr/>
        </p:nvSpPr>
        <p:spPr>
          <a:xfrm>
            <a:off x="599342" y="37830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lc="http://schemas.openxmlformats.org/drawingml/2006/lockedCanvas" val="1"/>
            </a:ext>
          </a:extLst>
        </p:spPr>
        <p:txBody>
          <a:bodyPr lIns="0" tIns="0" rIns="0" bIns="0"/>
          <a:lstStyle>
            <a:lvl1pPr defTabSz="457200">
              <a:defRPr>
                <a:solidFill>
                  <a:srgbClr val="002569"/>
                </a:solidFill>
              </a:defRPr>
            </a:lvl1pPr>
            <a:lvl2pPr indent="457200" defTabSz="457200">
              <a:defRPr>
                <a:solidFill>
                  <a:srgbClr val="002569"/>
                </a:solidFill>
              </a:defRPr>
            </a:lvl2pPr>
            <a:lvl3pPr indent="914400" defTabSz="457200">
              <a:defRPr>
                <a:solidFill>
                  <a:srgbClr val="002569"/>
                </a:solidFill>
              </a:defRPr>
            </a:lvl3pPr>
            <a:lvl4pPr indent="1371600" defTabSz="457200">
              <a:defRPr>
                <a:solidFill>
                  <a:srgbClr val="002569"/>
                </a:solidFill>
              </a:defRPr>
            </a:lvl4pPr>
            <a:lvl5pPr indent="1828800" defTabSz="457200">
              <a:defRPr>
                <a:solidFill>
                  <a:srgbClr val="002569"/>
                </a:solidFill>
              </a:defRPr>
            </a:lvl5pPr>
            <a:lvl6pPr indent="2286000" defTabSz="457200">
              <a:defRPr>
                <a:solidFill>
                  <a:srgbClr val="002569"/>
                </a:solidFill>
              </a:defRPr>
            </a:lvl6pPr>
            <a:lvl7pPr indent="2743200" defTabSz="457200">
              <a:defRPr>
                <a:solidFill>
                  <a:srgbClr val="002569"/>
                </a:solidFill>
              </a:defRPr>
            </a:lvl7pPr>
            <a:lvl8pPr indent="3200400" defTabSz="457200">
              <a:defRPr>
                <a:solidFill>
                  <a:srgbClr val="002569"/>
                </a:solidFill>
              </a:defRPr>
            </a:lvl8pPr>
            <a:lvl9pPr indent="3657600" defTabSz="457200">
              <a:defRPr>
                <a:solidFill>
                  <a:srgbClr val="002569"/>
                </a:solidFill>
              </a:defRPr>
            </a:lvl9pPr>
          </a:lstStyle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1,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1.7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Boulder, CO,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24 – 25 April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295400"/>
            <a:ext cx="8915400" cy="5105400"/>
          </a:xfrm>
        </p:spPr>
        <p:txBody>
          <a:bodyPr/>
          <a:lstStyle/>
          <a:p>
            <a:r>
              <a:rPr lang="en-US" sz="2400" dirty="0" smtClean="0"/>
              <a:t>Opportunity to advertise what mid- to long-range mission and measurement investment decisions each speaker’s agency is facing in planning missions over the next 5 to 15 years.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400" dirty="0" smtClean="0"/>
              <a:t>Expectation is for each presenter to identify how Agency plans can be informed by additional analysis from CEOS Virtual Constellations, Working Groups and </a:t>
            </a:r>
            <a:r>
              <a:rPr lang="en-US" sz="2400" i="1" dirty="0" smtClean="0"/>
              <a:t>ad hoc </a:t>
            </a:r>
            <a:r>
              <a:rPr lang="en-US" sz="2400" dirty="0" smtClean="0"/>
              <a:t>Teams.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400" dirty="0" smtClean="0"/>
              <a:t>Information presented here will be re-addressed after Sessions 3 and 4 to determine where CEOS entities can provide value to Agencies.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sz="2800" b="1" dirty="0" smtClean="0"/>
              <a:t>Session Guidance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1949051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763000" cy="2667000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Presentations:</a:t>
            </a:r>
          </a:p>
          <a:p>
            <a:pPr lvl="0"/>
            <a:r>
              <a:rPr lang="en-US" sz="2400" dirty="0" smtClean="0"/>
              <a:t>Copernicus </a:t>
            </a:r>
            <a:r>
              <a:rPr lang="en-US" sz="2400" dirty="0"/>
              <a:t>Next Generation</a:t>
            </a:r>
          </a:p>
          <a:p>
            <a:pPr lvl="0"/>
            <a:r>
              <a:rPr lang="en-US" sz="2400" dirty="0"/>
              <a:t>JAXA Global EO Contributions</a:t>
            </a:r>
          </a:p>
          <a:p>
            <a:pPr lvl="0"/>
            <a:r>
              <a:rPr lang="en-US" sz="2400" dirty="0"/>
              <a:t>NOAA Satellite Observing System Architecture (NSOSA)</a:t>
            </a:r>
          </a:p>
          <a:p>
            <a:pPr lvl="0"/>
            <a:r>
              <a:rPr lang="en-US" sz="2400" dirty="0"/>
              <a:t>NASA Future Missions/Architecture</a:t>
            </a:r>
          </a:p>
          <a:p>
            <a:r>
              <a:rPr lang="en-US" sz="2400" dirty="0"/>
              <a:t>Australian National Space Agency</a:t>
            </a:r>
          </a:p>
        </p:txBody>
      </p:sp>
    </p:spTree>
    <p:extLst>
      <p:ext uri="{BB962C8B-B14F-4D97-AF65-F5344CB8AC3E}">
        <p14:creationId xmlns:p14="http://schemas.microsoft.com/office/powerpoint/2010/main" val="337955976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8940</TotalTime>
  <Words>128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Discussion  Future Mission Planning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Kerry Sawyer</cp:lastModifiedBy>
  <cp:revision>144</cp:revision>
  <dcterms:modified xsi:type="dcterms:W3CDTF">2018-04-17T22:55:43Z</dcterms:modified>
</cp:coreProperties>
</file>