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2"/>
  </p:notesMasterIdLst>
  <p:handoutMasterIdLst>
    <p:handoutMasterId r:id="rId33"/>
  </p:handoutMasterIdLst>
  <p:sldIdLst>
    <p:sldId id="346" r:id="rId2"/>
    <p:sldId id="348" r:id="rId3"/>
    <p:sldId id="349" r:id="rId4"/>
    <p:sldId id="390" r:id="rId5"/>
    <p:sldId id="350" r:id="rId6"/>
    <p:sldId id="351" r:id="rId7"/>
    <p:sldId id="391" r:id="rId8"/>
    <p:sldId id="383" r:id="rId9"/>
    <p:sldId id="384" r:id="rId10"/>
    <p:sldId id="354" r:id="rId11"/>
    <p:sldId id="355" r:id="rId12"/>
    <p:sldId id="393" r:id="rId13"/>
    <p:sldId id="394" r:id="rId14"/>
    <p:sldId id="396" r:id="rId15"/>
    <p:sldId id="360" r:id="rId16"/>
    <p:sldId id="401" r:id="rId17"/>
    <p:sldId id="397" r:id="rId18"/>
    <p:sldId id="395" r:id="rId19"/>
    <p:sldId id="400" r:id="rId20"/>
    <p:sldId id="399" r:id="rId21"/>
    <p:sldId id="398" r:id="rId22"/>
    <p:sldId id="356" r:id="rId23"/>
    <p:sldId id="381" r:id="rId24"/>
    <p:sldId id="382" r:id="rId25"/>
    <p:sldId id="392" r:id="rId26"/>
    <p:sldId id="361" r:id="rId27"/>
    <p:sldId id="362" r:id="rId28"/>
    <p:sldId id="363" r:id="rId29"/>
    <p:sldId id="364" r:id="rId30"/>
    <p:sldId id="386" r:id="rId31"/>
  </p:sldIdLst>
  <p:sldSz cx="9144000" cy="6858000" type="screen4x3"/>
  <p:notesSz cx="7010400" cy="9296400"/>
  <p:defaultTextStyle>
    <a:defPPr>
      <a:defRPr lang="en-US"/>
    </a:defPPr>
    <a:lvl1pPr algn="l" rtl="0" fontAlgn="base">
      <a:spcBef>
        <a:spcPct val="0"/>
      </a:spcBef>
      <a:spcAft>
        <a:spcPct val="0"/>
      </a:spcAft>
      <a:defRPr sz="3200" kern="1200">
        <a:solidFill>
          <a:schemeClr val="tx2"/>
        </a:solidFill>
        <a:latin typeface="News Gothic MT" charset="0"/>
        <a:ea typeface="Geneva" charset="0"/>
        <a:cs typeface="Geneva" charset="0"/>
      </a:defRPr>
    </a:lvl1pPr>
    <a:lvl2pPr marL="457200" algn="l" rtl="0" fontAlgn="base">
      <a:spcBef>
        <a:spcPct val="0"/>
      </a:spcBef>
      <a:spcAft>
        <a:spcPct val="0"/>
      </a:spcAft>
      <a:defRPr sz="3200" kern="1200">
        <a:solidFill>
          <a:schemeClr val="tx2"/>
        </a:solidFill>
        <a:latin typeface="News Gothic MT" charset="0"/>
        <a:ea typeface="Geneva" charset="0"/>
        <a:cs typeface="Geneva" charset="0"/>
      </a:defRPr>
    </a:lvl2pPr>
    <a:lvl3pPr marL="914400" algn="l" rtl="0" fontAlgn="base">
      <a:spcBef>
        <a:spcPct val="0"/>
      </a:spcBef>
      <a:spcAft>
        <a:spcPct val="0"/>
      </a:spcAft>
      <a:defRPr sz="3200" kern="1200">
        <a:solidFill>
          <a:schemeClr val="tx2"/>
        </a:solidFill>
        <a:latin typeface="News Gothic MT" charset="0"/>
        <a:ea typeface="Geneva" charset="0"/>
        <a:cs typeface="Geneva" charset="0"/>
      </a:defRPr>
    </a:lvl3pPr>
    <a:lvl4pPr marL="1371600" algn="l" rtl="0" fontAlgn="base">
      <a:spcBef>
        <a:spcPct val="0"/>
      </a:spcBef>
      <a:spcAft>
        <a:spcPct val="0"/>
      </a:spcAft>
      <a:defRPr sz="3200" kern="1200">
        <a:solidFill>
          <a:schemeClr val="tx2"/>
        </a:solidFill>
        <a:latin typeface="News Gothic MT" charset="0"/>
        <a:ea typeface="Geneva" charset="0"/>
        <a:cs typeface="Geneva" charset="0"/>
      </a:defRPr>
    </a:lvl4pPr>
    <a:lvl5pPr marL="1828800" algn="l" rtl="0" fontAlgn="base">
      <a:spcBef>
        <a:spcPct val="0"/>
      </a:spcBef>
      <a:spcAft>
        <a:spcPct val="0"/>
      </a:spcAft>
      <a:defRPr sz="3200" kern="1200">
        <a:solidFill>
          <a:schemeClr val="tx2"/>
        </a:solidFill>
        <a:latin typeface="News Gothic MT" charset="0"/>
        <a:ea typeface="Geneva" charset="0"/>
        <a:cs typeface="Geneva" charset="0"/>
      </a:defRPr>
    </a:lvl5pPr>
    <a:lvl6pPr marL="2286000" algn="l" defTabSz="457200" rtl="0" eaLnBrk="1" latinLnBrk="0" hangingPunct="1">
      <a:defRPr sz="3200" kern="1200">
        <a:solidFill>
          <a:schemeClr val="tx2"/>
        </a:solidFill>
        <a:latin typeface="News Gothic MT" charset="0"/>
        <a:ea typeface="Geneva" charset="0"/>
        <a:cs typeface="Geneva" charset="0"/>
      </a:defRPr>
    </a:lvl6pPr>
    <a:lvl7pPr marL="2743200" algn="l" defTabSz="457200" rtl="0" eaLnBrk="1" latinLnBrk="0" hangingPunct="1">
      <a:defRPr sz="3200" kern="1200">
        <a:solidFill>
          <a:schemeClr val="tx2"/>
        </a:solidFill>
        <a:latin typeface="News Gothic MT" charset="0"/>
        <a:ea typeface="Geneva" charset="0"/>
        <a:cs typeface="Geneva" charset="0"/>
      </a:defRPr>
    </a:lvl7pPr>
    <a:lvl8pPr marL="3200400" algn="l" defTabSz="457200" rtl="0" eaLnBrk="1" latinLnBrk="0" hangingPunct="1">
      <a:defRPr sz="3200" kern="1200">
        <a:solidFill>
          <a:schemeClr val="tx2"/>
        </a:solidFill>
        <a:latin typeface="News Gothic MT" charset="0"/>
        <a:ea typeface="Geneva" charset="0"/>
        <a:cs typeface="Geneva" charset="0"/>
      </a:defRPr>
    </a:lvl8pPr>
    <a:lvl9pPr marL="3657600" algn="l" defTabSz="457200" rtl="0" eaLnBrk="1" latinLnBrk="0" hangingPunct="1">
      <a:defRPr sz="3200" kern="1200">
        <a:solidFill>
          <a:schemeClr val="tx2"/>
        </a:solidFill>
        <a:latin typeface="News Gothic MT" charset="0"/>
        <a:ea typeface="Geneva" charset="0"/>
        <a:cs typeface="Geneva"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009C47"/>
    <a:srgbClr val="2AB01D"/>
    <a:srgbClr val="3A85B3"/>
    <a:srgbClr val="37ABB7"/>
    <a:srgbClr val="CC0000"/>
    <a:srgbClr val="C9935D"/>
    <a:srgbClr val="D7AF87"/>
    <a:srgbClr val="8C5D2E"/>
    <a:srgbClr val="CC66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2" autoAdjust="0"/>
    <p:restoredTop sz="94745"/>
  </p:normalViewPr>
  <p:slideViewPr>
    <p:cSldViewPr snapToGrid="0">
      <p:cViewPr varScale="1">
        <p:scale>
          <a:sx n="84" d="100"/>
          <a:sy n="84" d="100"/>
        </p:scale>
        <p:origin x="-856" y="-104"/>
      </p:cViewPr>
      <p:guideLst>
        <p:guide orient="horz" pos="2160"/>
        <p:guide pos="2880"/>
      </p:guideLst>
    </p:cSldViewPr>
  </p:slideViewPr>
  <p:notesTextViewPr>
    <p:cViewPr>
      <p:scale>
        <a:sx n="1" d="1"/>
        <a:sy n="1" d="1"/>
      </p:scale>
      <p:origin x="0" y="0"/>
    </p:cViewPr>
  </p:notesTextViewPr>
  <p:sorterViewPr>
    <p:cViewPr>
      <p:scale>
        <a:sx n="140" d="100"/>
        <a:sy n="14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t" anchorCtr="0" compatLnSpc="1">
            <a:prstTxWarp prst="textNoShape">
              <a:avLst/>
            </a:prstTxWarp>
          </a:bodyPr>
          <a:lstStyle>
            <a:lvl1pPr defTabSz="931863" eaLnBrk="0" hangingPunct="0">
              <a:defRPr sz="1200">
                <a:solidFill>
                  <a:schemeClr val="tx1"/>
                </a:solidFill>
                <a:latin typeface="Verdana" pitchFamily="34" charset="0"/>
                <a:ea typeface="+mn-ea"/>
                <a:cs typeface="+mn-cs"/>
              </a:defRPr>
            </a:lvl1pPr>
          </a:lstStyle>
          <a:p>
            <a:pPr>
              <a:defRPr/>
            </a:pPr>
            <a:endParaRPr lang="en-US" altLang="en-US"/>
          </a:p>
        </p:txBody>
      </p:sp>
      <p:sp>
        <p:nvSpPr>
          <p:cNvPr id="43011"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t" anchorCtr="0" compatLnSpc="1">
            <a:prstTxWarp prst="textNoShape">
              <a:avLst/>
            </a:prstTxWarp>
          </a:bodyPr>
          <a:lstStyle>
            <a:lvl1pPr algn="r" defTabSz="931863" eaLnBrk="0" hangingPunct="0">
              <a:defRPr sz="1200">
                <a:solidFill>
                  <a:schemeClr val="tx1"/>
                </a:solidFill>
                <a:latin typeface="Verdana" pitchFamily="34" charset="0"/>
                <a:ea typeface="+mn-ea"/>
                <a:cs typeface="+mn-cs"/>
              </a:defRPr>
            </a:lvl1pPr>
          </a:lstStyle>
          <a:p>
            <a:pPr>
              <a:defRPr/>
            </a:pPr>
            <a:endParaRPr lang="en-US" altLang="en-US"/>
          </a:p>
        </p:txBody>
      </p:sp>
      <p:sp>
        <p:nvSpPr>
          <p:cNvPr id="43012"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b" anchorCtr="0" compatLnSpc="1">
            <a:prstTxWarp prst="textNoShape">
              <a:avLst/>
            </a:prstTxWarp>
          </a:bodyPr>
          <a:lstStyle>
            <a:lvl1pPr defTabSz="931863" eaLnBrk="0" hangingPunct="0">
              <a:defRPr sz="1200">
                <a:solidFill>
                  <a:schemeClr val="tx1"/>
                </a:solidFill>
                <a:latin typeface="Verdana" pitchFamily="34" charset="0"/>
                <a:ea typeface="+mn-ea"/>
                <a:cs typeface="+mn-cs"/>
              </a:defRPr>
            </a:lvl1pPr>
          </a:lstStyle>
          <a:p>
            <a:pPr>
              <a:defRPr/>
            </a:pPr>
            <a:endParaRPr lang="en-US" altLang="en-US"/>
          </a:p>
        </p:txBody>
      </p:sp>
      <p:sp>
        <p:nvSpPr>
          <p:cNvPr id="43013"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8" tIns="46585" rIns="93168" bIns="46585" numCol="1" anchor="b" anchorCtr="0" compatLnSpc="1">
            <a:prstTxWarp prst="textNoShape">
              <a:avLst/>
            </a:prstTxWarp>
          </a:bodyPr>
          <a:lstStyle>
            <a:lvl1pPr algn="r" defTabSz="931863" eaLnBrk="0" hangingPunct="0">
              <a:defRPr sz="1200">
                <a:solidFill>
                  <a:schemeClr val="tx1"/>
                </a:solidFill>
                <a:latin typeface="Verdana" pitchFamily="34" charset="0"/>
                <a:ea typeface="+mn-ea"/>
                <a:cs typeface="+mn-cs"/>
              </a:defRPr>
            </a:lvl1pPr>
          </a:lstStyle>
          <a:p>
            <a:pPr>
              <a:defRPr/>
            </a:pPr>
            <a:fld id="{DDA62020-2177-A94E-8DF1-586BC80660E8}" type="slidenum">
              <a:rPr lang="en-US" altLang="en-US"/>
              <a:pPr>
                <a:defRPr/>
              </a:pPr>
              <a:t>‹#›</a:t>
            </a:fld>
            <a:endParaRPr lang="en-US" altLang="en-US"/>
          </a:p>
        </p:txBody>
      </p:sp>
    </p:spTree>
    <p:extLst>
      <p:ext uri="{BB962C8B-B14F-4D97-AF65-F5344CB8AC3E}">
        <p14:creationId xmlns:p14="http://schemas.microsoft.com/office/powerpoint/2010/main" val="3210579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200">
                <a:latin typeface="Verdana" pitchFamily="34" charset="0"/>
                <a:ea typeface="+mn-ea"/>
                <a:cs typeface="+mn-cs"/>
              </a:defRPr>
            </a:lvl1pPr>
          </a:lstStyle>
          <a:p>
            <a:pPr>
              <a:defRPr/>
            </a:pPr>
            <a:endParaRPr lang="en-US" altLang="en-US"/>
          </a:p>
        </p:txBody>
      </p:sp>
      <p:sp>
        <p:nvSpPr>
          <p:cNvPr id="69635" name="Rectangle 1027"/>
          <p:cNvSpPr>
            <a:spLocks noGrp="1" noChangeArrowheads="1"/>
          </p:cNvSpPr>
          <p:nvPr>
            <p:ph type="dt"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atin typeface="Verdana" pitchFamily="34" charset="0"/>
                <a:ea typeface="+mn-ea"/>
                <a:cs typeface="+mn-cs"/>
              </a:defRPr>
            </a:lvl1pPr>
          </a:lstStyle>
          <a:p>
            <a:pPr>
              <a:defRPr/>
            </a:pPr>
            <a:endParaRPr lang="en-US" altLang="en-US"/>
          </a:p>
        </p:txBody>
      </p:sp>
      <p:sp>
        <p:nvSpPr>
          <p:cNvPr id="5124" name="Rectangle 1028"/>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69637" name="Rectangle 1029"/>
          <p:cNvSpPr>
            <a:spLocks noGrp="1" noChangeArrowheads="1"/>
          </p:cNvSpPr>
          <p:nvPr>
            <p:ph type="body" sz="quarter" idx="3"/>
          </p:nvPr>
        </p:nvSpPr>
        <p:spPr bwMode="auto">
          <a:xfrm>
            <a:off x="914400" y="4419600"/>
            <a:ext cx="518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9638" name="Rectangle 1030"/>
          <p:cNvSpPr>
            <a:spLocks noGrp="1" noChangeArrowheads="1"/>
          </p:cNvSpPr>
          <p:nvPr>
            <p:ph type="ftr" sz="quarter" idx="4"/>
          </p:nvPr>
        </p:nvSpPr>
        <p:spPr bwMode="auto">
          <a:xfrm>
            <a:off x="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defRPr sz="1200">
                <a:latin typeface="Verdana" pitchFamily="34" charset="0"/>
                <a:ea typeface="+mn-ea"/>
                <a:cs typeface="+mn-cs"/>
              </a:defRPr>
            </a:lvl1pPr>
          </a:lstStyle>
          <a:p>
            <a:pPr>
              <a:defRPr/>
            </a:pPr>
            <a:endParaRPr lang="en-US" altLang="en-US"/>
          </a:p>
        </p:txBody>
      </p:sp>
      <p:sp>
        <p:nvSpPr>
          <p:cNvPr id="69639" name="Rectangle 1031"/>
          <p:cNvSpPr>
            <a:spLocks noGrp="1" noChangeArrowheads="1"/>
          </p:cNvSpPr>
          <p:nvPr>
            <p:ph type="sldNum" sz="quarter" idx="5"/>
          </p:nvPr>
        </p:nvSpPr>
        <p:spPr bwMode="auto">
          <a:xfrm>
            <a:off x="396240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atin typeface="Verdana" pitchFamily="34" charset="0"/>
                <a:ea typeface="+mn-ea"/>
                <a:cs typeface="+mn-cs"/>
              </a:defRPr>
            </a:lvl1pPr>
          </a:lstStyle>
          <a:p>
            <a:pPr>
              <a:defRPr/>
            </a:pPr>
            <a:fld id="{6623FD58-7A4C-A646-9CDB-77F36BF434E7}" type="slidenum">
              <a:rPr lang="en-US" altLang="en-US"/>
              <a:pPr>
                <a:defRPr/>
              </a:pPr>
              <a:t>‹#›</a:t>
            </a:fld>
            <a:endParaRPr lang="en-US" altLang="en-US"/>
          </a:p>
        </p:txBody>
      </p:sp>
    </p:spTree>
    <p:extLst>
      <p:ext uri="{BB962C8B-B14F-4D97-AF65-F5344CB8AC3E}">
        <p14:creationId xmlns:p14="http://schemas.microsoft.com/office/powerpoint/2010/main" val="3760122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23FD58-7A4C-A646-9CDB-77F36BF434E7}" type="slidenum">
              <a:rPr lang="en-US" altLang="en-US" smtClean="0"/>
              <a:pPr>
                <a:defRPr/>
              </a:pPr>
              <a:t>2</a:t>
            </a:fld>
            <a:endParaRPr lang="en-US" altLang="en-US"/>
          </a:p>
        </p:txBody>
      </p:sp>
    </p:spTree>
    <p:extLst>
      <p:ext uri="{BB962C8B-B14F-4D97-AF65-F5344CB8AC3E}">
        <p14:creationId xmlns:p14="http://schemas.microsoft.com/office/powerpoint/2010/main" val="50045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23FD58-7A4C-A646-9CDB-77F36BF434E7}" type="slidenum">
              <a:rPr lang="en-US" altLang="en-US" smtClean="0"/>
              <a:pPr>
                <a:defRPr/>
              </a:pPr>
              <a:t>5</a:t>
            </a:fld>
            <a:endParaRPr lang="en-US" altLang="en-US"/>
          </a:p>
        </p:txBody>
      </p:sp>
    </p:spTree>
    <p:extLst>
      <p:ext uri="{BB962C8B-B14F-4D97-AF65-F5344CB8AC3E}">
        <p14:creationId xmlns:p14="http://schemas.microsoft.com/office/powerpoint/2010/main" val="5317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FB49B-68F5-EB4C-9F93-48294DB0E50C}" type="slidenum">
              <a:rPr lang="en-US" smtClean="0"/>
              <a:pPr/>
              <a:t>12</a:t>
            </a:fld>
            <a:endParaRPr lang="en-US"/>
          </a:p>
        </p:txBody>
      </p:sp>
    </p:spTree>
    <p:extLst>
      <p:ext uri="{BB962C8B-B14F-4D97-AF65-F5344CB8AC3E}">
        <p14:creationId xmlns:p14="http://schemas.microsoft.com/office/powerpoint/2010/main" val="213915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5"/>
          <p:cNvSpPr>
            <a:spLocks noGrp="1"/>
          </p:cNvSpPr>
          <p:nvPr>
            <p:ph sz="quarter" idx="10"/>
          </p:nvPr>
        </p:nvSpPr>
        <p:spPr>
          <a:xfrm>
            <a:off x="345859" y="1504603"/>
            <a:ext cx="8459369" cy="4231687"/>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59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1143000" y="6356351"/>
            <a:ext cx="4972049" cy="365125"/>
          </a:xfrm>
          <a:prstGeom prst="rect">
            <a:avLst/>
          </a:prstGeom>
        </p:spPr>
        <p:txBody>
          <a:bodyPr/>
          <a:lstStyle>
            <a:lvl1pPr>
              <a:defRPr>
                <a:solidFill>
                  <a:srgbClr val="C00000"/>
                </a:solidFill>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lgn="r">
              <a:defRPr sz="1000">
                <a:latin typeface="Arial" charset="0"/>
                <a:ea typeface="Arial" charset="0"/>
                <a:cs typeface="Arial" charset="0"/>
              </a:defRPr>
            </a:lvl1pPr>
          </a:lstStyle>
          <a:p>
            <a:fld id="{99B20778-B80B-9147-B148-1D1367A0C183}" type="slidenum">
              <a:rPr lang="en-US" smtClean="0"/>
              <a:pPr/>
              <a:t>‹#›</a:t>
            </a:fld>
            <a:endParaRPr lang="en-US" dirty="0"/>
          </a:p>
        </p:txBody>
      </p:sp>
    </p:spTree>
    <p:extLst>
      <p:ext uri="{BB962C8B-B14F-4D97-AF65-F5344CB8AC3E}">
        <p14:creationId xmlns:p14="http://schemas.microsoft.com/office/powerpoint/2010/main" val="1006042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030767 PPT 2017_4x3_basic secondary_24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069330"/>
            <a:ext cx="9144000" cy="788670"/>
          </a:xfrm>
          <a:prstGeom prst="rect">
            <a:avLst/>
          </a:prstGeom>
        </p:spPr>
      </p:pic>
    </p:spTree>
  </p:cSld>
  <p:clrMap bg1="lt1" tx1="dk1" bg2="lt2" tx2="dk2" accent1="accent1" accent2="accent2" accent3="accent3" accent4="accent4" accent5="accent5" accent6="accent6" hlink="hlink" folHlink="folHlink"/>
  <p:sldLayoutIdLst>
    <p:sldLayoutId id="2147483832" r:id="rId1"/>
    <p:sldLayoutId id="2147483836" r:id="rId2"/>
  </p:sldLayoutIdLst>
  <p:hf hdr="0" ftr="0" dt="0"/>
  <p:txStyles>
    <p:titleStyle>
      <a:lvl1pPr algn="ctr" rtl="0" eaLnBrk="1" fontAlgn="base" hangingPunct="1">
        <a:spcBef>
          <a:spcPct val="0"/>
        </a:spcBef>
        <a:spcAft>
          <a:spcPct val="0"/>
        </a:spcAft>
        <a:defRPr sz="4400" kern="1200">
          <a:solidFill>
            <a:schemeClr val="tx1"/>
          </a:solidFill>
          <a:latin typeface="Trebuchet MS"/>
          <a:ea typeface="Geneva" charset="0"/>
          <a:cs typeface="Trebuchet MS"/>
        </a:defRPr>
      </a:lvl1pPr>
      <a:lvl2pPr algn="ctr" rtl="0" eaLnBrk="1" fontAlgn="base" hangingPunct="1">
        <a:spcBef>
          <a:spcPct val="0"/>
        </a:spcBef>
        <a:spcAft>
          <a:spcPct val="0"/>
        </a:spcAft>
        <a:defRPr sz="4400">
          <a:solidFill>
            <a:schemeClr val="tx1"/>
          </a:solidFill>
          <a:latin typeface="Trebuchet MS" charset="0"/>
          <a:ea typeface="Geneva" charset="0"/>
          <a:cs typeface="Geneva" charset="0"/>
        </a:defRPr>
      </a:lvl2pPr>
      <a:lvl3pPr algn="ctr" rtl="0" eaLnBrk="1" fontAlgn="base" hangingPunct="1">
        <a:spcBef>
          <a:spcPct val="0"/>
        </a:spcBef>
        <a:spcAft>
          <a:spcPct val="0"/>
        </a:spcAft>
        <a:defRPr sz="4400">
          <a:solidFill>
            <a:schemeClr val="tx1"/>
          </a:solidFill>
          <a:latin typeface="Trebuchet MS" charset="0"/>
          <a:ea typeface="Geneva" charset="0"/>
          <a:cs typeface="Geneva" charset="0"/>
        </a:defRPr>
      </a:lvl3pPr>
      <a:lvl4pPr algn="ctr" rtl="0" eaLnBrk="1" fontAlgn="base" hangingPunct="1">
        <a:spcBef>
          <a:spcPct val="0"/>
        </a:spcBef>
        <a:spcAft>
          <a:spcPct val="0"/>
        </a:spcAft>
        <a:defRPr sz="4400">
          <a:solidFill>
            <a:schemeClr val="tx1"/>
          </a:solidFill>
          <a:latin typeface="Trebuchet MS" charset="0"/>
          <a:ea typeface="Geneva" charset="0"/>
          <a:cs typeface="Geneva" charset="0"/>
        </a:defRPr>
      </a:lvl4pPr>
      <a:lvl5pPr algn="ctr" rtl="0" eaLnBrk="1" fontAlgn="base" hangingPunct="1">
        <a:spcBef>
          <a:spcPct val="0"/>
        </a:spcBef>
        <a:spcAft>
          <a:spcPct val="0"/>
        </a:spcAft>
        <a:defRPr sz="4400">
          <a:solidFill>
            <a:schemeClr val="tx1"/>
          </a:solidFill>
          <a:latin typeface="Trebuchet MS" charset="0"/>
          <a:ea typeface="Geneva" charset="0"/>
          <a:cs typeface="Geneva" charset="0"/>
        </a:defRPr>
      </a:lvl5pPr>
      <a:lvl6pPr marL="457200" algn="ctr"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hyperlink" Target="http://www.nas.edu/esas2017"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gif"/><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png"/><Relationship Id="rId11"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f"/><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tiff"/></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5.tiff"/><Relationship Id="rId1" Type="http://schemas.openxmlformats.org/officeDocument/2006/relationships/slideLayout" Target="../slideLayouts/slideLayout1.xml"/><Relationship Id="rId2"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f"/><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20778-B80B-9147-B148-1D1367A0C183}" type="slidenum">
              <a:rPr lang="en-US" smtClean="0"/>
              <a:pPr/>
              <a:t>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665293" y="2207262"/>
            <a:ext cx="8201684" cy="1508105"/>
          </a:xfrm>
          <a:prstGeom prst="rect">
            <a:avLst/>
          </a:prstGeom>
          <a:noFill/>
        </p:spPr>
        <p:txBody>
          <a:bodyPr wrap="none" rtlCol="0">
            <a:spAutoFit/>
          </a:bodyPr>
          <a:lstStyle/>
          <a:p>
            <a:pPr>
              <a:lnSpc>
                <a:spcPct val="100000"/>
              </a:lnSpc>
              <a:spcBef>
                <a:spcPts val="0"/>
              </a:spcBef>
            </a:pPr>
            <a:r>
              <a:rPr lang="en-US" sz="2000" i="1" dirty="0">
                <a:solidFill>
                  <a:srgbClr val="FFFFFF"/>
                </a:solidFill>
                <a:latin typeface="Calibri" charset="0"/>
                <a:ea typeface="Calibri" charset="0"/>
                <a:cs typeface="Calibri" charset="0"/>
              </a:rPr>
              <a:t>A report of </a:t>
            </a:r>
            <a:r>
              <a:rPr lang="en-US" sz="2000" i="1" dirty="0" smtClean="0">
                <a:solidFill>
                  <a:srgbClr val="FFFFFF"/>
                </a:solidFill>
                <a:latin typeface="Calibri" charset="0"/>
                <a:ea typeface="Calibri" charset="0"/>
                <a:cs typeface="Calibri" charset="0"/>
              </a:rPr>
              <a:t>the </a:t>
            </a:r>
            <a:r>
              <a:rPr lang="en-US" sz="2000" dirty="0" smtClean="0">
                <a:solidFill>
                  <a:srgbClr val="FFFFFF"/>
                </a:solidFill>
                <a:latin typeface="Calibri" charset="0"/>
                <a:ea typeface="Calibri" charset="0"/>
                <a:cs typeface="Calibri" charset="0"/>
              </a:rPr>
              <a:t>Decadal </a:t>
            </a:r>
            <a:r>
              <a:rPr lang="en-US" sz="2000" dirty="0">
                <a:solidFill>
                  <a:srgbClr val="FFFFFF"/>
                </a:solidFill>
                <a:latin typeface="Calibri" charset="0"/>
                <a:ea typeface="Calibri" charset="0"/>
                <a:cs typeface="Calibri" charset="0"/>
              </a:rPr>
              <a:t>Survey for Earth Science and Applications from Space</a:t>
            </a:r>
            <a:endParaRPr lang="en-US" sz="2000" i="1" dirty="0">
              <a:solidFill>
                <a:srgbClr val="FFFFFF"/>
              </a:solidFill>
              <a:latin typeface="Calibri" charset="0"/>
              <a:ea typeface="Calibri" charset="0"/>
              <a:cs typeface="Calibri" charset="0"/>
            </a:endParaRPr>
          </a:p>
          <a:p>
            <a:pPr>
              <a:lnSpc>
                <a:spcPct val="100000"/>
              </a:lnSpc>
              <a:spcBef>
                <a:spcPts val="0"/>
              </a:spcBef>
            </a:pPr>
            <a:r>
              <a:rPr lang="en-US" sz="2000" i="1" dirty="0">
                <a:solidFill>
                  <a:srgbClr val="FFFFFF"/>
                </a:solidFill>
                <a:latin typeface="Calibri" charset="0"/>
                <a:ea typeface="Calibri" charset="0"/>
                <a:cs typeface="Calibri" charset="0"/>
              </a:rPr>
              <a:t>Released: 5 January 2018</a:t>
            </a:r>
          </a:p>
          <a:p>
            <a:r>
              <a:rPr lang="en-US" sz="2000" b="1" dirty="0" smtClean="0">
                <a:solidFill>
                  <a:srgbClr val="FFFFFF"/>
                </a:solidFill>
                <a:latin typeface="Calibri" charset="0"/>
                <a:ea typeface="Calibri" charset="0"/>
                <a:cs typeface="Calibri" charset="0"/>
              </a:rPr>
              <a:t>Report </a:t>
            </a:r>
            <a:r>
              <a:rPr lang="en-US" sz="2000" b="1" dirty="0">
                <a:solidFill>
                  <a:srgbClr val="FFFFFF"/>
                </a:solidFill>
                <a:latin typeface="Calibri" charset="0"/>
                <a:ea typeface="Calibri" charset="0"/>
                <a:cs typeface="Calibri" charset="0"/>
              </a:rPr>
              <a:t>available at:  </a:t>
            </a:r>
            <a:r>
              <a:rPr lang="en-US" sz="2000" b="1" u="sng" dirty="0">
                <a:solidFill>
                  <a:srgbClr val="FFFFFF"/>
                </a:solidFill>
                <a:latin typeface="Calibri" charset="0"/>
                <a:ea typeface="Calibri" charset="0"/>
                <a:cs typeface="Calibri" charset="0"/>
                <a:hlinkClick r:id="rId3"/>
              </a:rPr>
              <a:t>http://www.nas.edu/esas2017</a:t>
            </a:r>
            <a:endParaRPr lang="en-US" sz="2000" b="1" dirty="0">
              <a:solidFill>
                <a:srgbClr val="FFFFFF"/>
              </a:solidFill>
              <a:latin typeface="Calibri" charset="0"/>
              <a:ea typeface="Calibri" charset="0"/>
              <a:cs typeface="Calibri" charset="0"/>
            </a:endParaRPr>
          </a:p>
          <a:p>
            <a:endParaRPr lang="en-US" dirty="0"/>
          </a:p>
        </p:txBody>
      </p:sp>
    </p:spTree>
    <p:extLst>
      <p:ext uri="{BB962C8B-B14F-4D97-AF65-F5344CB8AC3E}">
        <p14:creationId xmlns:p14="http://schemas.microsoft.com/office/powerpoint/2010/main" val="14191077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081"/>
            <a:ext cx="7886700" cy="1325563"/>
          </a:xfrm>
        </p:spPr>
        <p:txBody>
          <a:bodyPr>
            <a:noAutofit/>
          </a:bodyPr>
          <a:lstStyle/>
          <a:p>
            <a:pPr>
              <a:lnSpc>
                <a:spcPts val="3020"/>
              </a:lnSpc>
            </a:pPr>
            <a:r>
              <a:rPr lang="en-US" sz="3600" dirty="0">
                <a:latin typeface="Calibri" charset="0"/>
                <a:ea typeface="Calibri" charset="0"/>
                <a:cs typeface="Calibri" charset="0"/>
              </a:rPr>
              <a:t>Path from Science &amp; Applications to Observational Priorities</a:t>
            </a:r>
            <a:br>
              <a:rPr lang="en-US" sz="3600" dirty="0">
                <a:latin typeface="Calibri" charset="0"/>
                <a:ea typeface="Calibri" charset="0"/>
                <a:cs typeface="Calibri" charset="0"/>
              </a:rPr>
            </a:br>
            <a:r>
              <a:rPr lang="en-US" sz="2400" dirty="0">
                <a:solidFill>
                  <a:schemeClr val="accent1">
                    <a:lumMod val="75000"/>
                  </a:schemeClr>
                </a:solidFill>
                <a:latin typeface="Calibri" charset="0"/>
                <a:ea typeface="Calibri" charset="0"/>
                <a:cs typeface="Calibri" charset="0"/>
              </a:rPr>
              <a:t>Blue: Science &amp; Applications</a:t>
            </a:r>
            <a:r>
              <a:rPr lang="en-US" sz="2400" dirty="0">
                <a:latin typeface="Calibri" charset="0"/>
                <a:ea typeface="Calibri" charset="0"/>
                <a:cs typeface="Calibri" charset="0"/>
              </a:rPr>
              <a:t>; </a:t>
            </a:r>
            <a:r>
              <a:rPr lang="en-US" sz="2400" dirty="0">
                <a:solidFill>
                  <a:srgbClr val="009C47"/>
                </a:solidFill>
                <a:latin typeface="Calibri" charset="0"/>
                <a:ea typeface="Calibri" charset="0"/>
                <a:cs typeface="Calibri" charset="0"/>
              </a:rPr>
              <a:t>Green: Observables</a:t>
            </a: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10</a:t>
            </a:fld>
            <a:endParaRPr lang="en-US" sz="10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318260" y="1616135"/>
            <a:ext cx="6507480" cy="4437888"/>
          </a:xfrm>
          <a:prstGeom prst="rect">
            <a:avLst/>
          </a:prstGeom>
        </p:spPr>
      </p:pic>
    </p:spTree>
    <p:extLst>
      <p:ext uri="{BB962C8B-B14F-4D97-AF65-F5344CB8AC3E}">
        <p14:creationId xmlns:p14="http://schemas.microsoft.com/office/powerpoint/2010/main" val="11670406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8818" y="2300162"/>
            <a:ext cx="2890727" cy="3255425"/>
          </a:xfrm>
          <a:prstGeom prst="rect">
            <a:avLst/>
          </a:prstGeom>
        </p:spPr>
        <p:txBody>
          <a:bodyPr>
            <a:normAutofit/>
          </a:bodyPr>
          <a:lstStyle/>
          <a:p>
            <a:pPr marL="0" lvl="0" indent="0">
              <a:lnSpc>
                <a:spcPts val="1900"/>
              </a:lnSpc>
              <a:spcBef>
                <a:spcPts val="0"/>
              </a:spcBef>
              <a:buNone/>
            </a:pPr>
            <a:r>
              <a:rPr lang="en-US" sz="1800" b="1" i="1" dirty="0">
                <a:solidFill>
                  <a:schemeClr val="accent2"/>
                </a:solidFill>
                <a:latin typeface="Calibri" charset="0"/>
                <a:ea typeface="Calibri" charset="0"/>
                <a:cs typeface="Calibri" charset="0"/>
              </a:rPr>
              <a:t>Program of Record</a:t>
            </a:r>
            <a:r>
              <a:rPr lang="en-US" sz="1600" b="1" i="1" dirty="0">
                <a:latin typeface="Calibri" charset="0"/>
                <a:ea typeface="Calibri" charset="0"/>
                <a:cs typeface="Calibri" charset="0"/>
              </a:rPr>
              <a:t>. </a:t>
            </a:r>
            <a:r>
              <a:rPr lang="en-US" sz="1600" b="1" dirty="0">
                <a:latin typeface="Calibri" charset="0"/>
                <a:ea typeface="Calibri" charset="0"/>
                <a:cs typeface="Calibri" charset="0"/>
              </a:rPr>
              <a:t> </a:t>
            </a:r>
          </a:p>
          <a:p>
            <a:pPr marL="0" lvl="0" indent="0">
              <a:lnSpc>
                <a:spcPts val="1900"/>
              </a:lnSpc>
              <a:spcBef>
                <a:spcPts val="0"/>
              </a:spcBef>
              <a:buNone/>
            </a:pPr>
            <a:r>
              <a:rPr lang="en-US" sz="1600" dirty="0">
                <a:latin typeface="Calibri" charset="0"/>
                <a:ea typeface="Calibri" charset="0"/>
                <a:cs typeface="Calibri" charset="0"/>
              </a:rPr>
              <a:t>The series of existing or previously planned observations, which </a:t>
            </a:r>
            <a:r>
              <a:rPr lang="en-US" sz="1600" b="1" dirty="0">
                <a:solidFill>
                  <a:srgbClr val="FF0000"/>
                </a:solidFill>
                <a:latin typeface="Calibri" charset="0"/>
                <a:ea typeface="Calibri" charset="0"/>
                <a:cs typeface="Calibri" charset="0"/>
              </a:rPr>
              <a:t>should be completed as planned</a:t>
            </a:r>
            <a:r>
              <a:rPr lang="en-US" sz="1600" dirty="0">
                <a:latin typeface="Calibri" charset="0"/>
                <a:ea typeface="Calibri" charset="0"/>
                <a:cs typeface="Calibri" charset="0"/>
              </a:rPr>
              <a:t>. Execution of the ESAS 2017 recommendation requires that the total cost to NASA of the Program of Record </a:t>
            </a:r>
            <a:r>
              <a:rPr lang="en-US" sz="1600" i="1" dirty="0">
                <a:latin typeface="Calibri" charset="0"/>
                <a:ea typeface="Calibri" charset="0"/>
                <a:cs typeface="Calibri" charset="0"/>
              </a:rPr>
              <a:t>flight missions from FY18-FY27 be capped at $3.6B.</a:t>
            </a: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11</a:t>
            </a:fld>
            <a:endParaRPr lang="en-US" sz="1000">
              <a:latin typeface="Calibri" charset="0"/>
              <a:ea typeface="Calibri" charset="0"/>
              <a:cs typeface="Calibri" charset="0"/>
            </a:endParaRPr>
          </a:p>
        </p:txBody>
      </p:sp>
      <p:sp>
        <p:nvSpPr>
          <p:cNvPr id="6" name="Content Placeholder 2"/>
          <p:cNvSpPr txBox="1">
            <a:spLocks/>
          </p:cNvSpPr>
          <p:nvPr/>
        </p:nvSpPr>
        <p:spPr>
          <a:xfrm>
            <a:off x="3189545" y="1318290"/>
            <a:ext cx="5592947" cy="535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pPr>
            <a:r>
              <a:rPr lang="en-US" sz="1800" b="1" i="1" dirty="0">
                <a:solidFill>
                  <a:schemeClr val="accent2"/>
                </a:solidFill>
                <a:latin typeface="Calibri" charset="0"/>
                <a:ea typeface="Calibri" charset="0"/>
                <a:cs typeface="Calibri" charset="0"/>
              </a:rPr>
              <a:t>Designated</a:t>
            </a:r>
            <a:r>
              <a:rPr lang="en-US" sz="1600" b="1" i="1" dirty="0">
                <a:latin typeface="Calibri" charset="0"/>
                <a:ea typeface="Calibri" charset="0"/>
                <a:cs typeface="Calibri" charset="0"/>
              </a:rPr>
              <a:t>.</a:t>
            </a:r>
            <a:r>
              <a:rPr lang="en-US" sz="1600" i="1" dirty="0">
                <a:latin typeface="Calibri" charset="0"/>
                <a:ea typeface="Calibri" charset="0"/>
                <a:cs typeface="Calibri" charset="0"/>
              </a:rPr>
              <a:t> </a:t>
            </a:r>
            <a:r>
              <a:rPr lang="en-US" sz="1600" dirty="0">
                <a:latin typeface="Calibri" charset="0"/>
                <a:ea typeface="Calibri" charset="0"/>
                <a:cs typeface="Calibri" charset="0"/>
              </a:rPr>
              <a:t>A </a:t>
            </a:r>
            <a:r>
              <a:rPr lang="en-US" sz="1600" u="sng" dirty="0">
                <a:latin typeface="Calibri" charset="0"/>
                <a:ea typeface="Calibri" charset="0"/>
                <a:cs typeface="Calibri" charset="0"/>
              </a:rPr>
              <a:t>new</a:t>
            </a:r>
            <a:r>
              <a:rPr lang="en-US" sz="1600" dirty="0">
                <a:latin typeface="Calibri" charset="0"/>
                <a:ea typeface="Calibri" charset="0"/>
                <a:cs typeface="Calibri" charset="0"/>
              </a:rPr>
              <a:t> program element for ESAS-designated cost-capped medium- and large-size missions to address </a:t>
            </a:r>
            <a:r>
              <a:rPr lang="en-US" sz="1600" b="1" i="1" dirty="0">
                <a:latin typeface="Calibri" charset="0"/>
                <a:ea typeface="Calibri" charset="0"/>
                <a:cs typeface="Calibri" charset="0"/>
              </a:rPr>
              <a:t>observables essential to the overall program </a:t>
            </a:r>
            <a:r>
              <a:rPr lang="en-US" sz="1600" dirty="0">
                <a:latin typeface="Calibri" charset="0"/>
                <a:ea typeface="Calibri" charset="0"/>
                <a:cs typeface="Calibri" charset="0"/>
              </a:rPr>
              <a:t>and that are outside the scope of other opportunities in many cases.  Can be competed, at NASA discretion. </a:t>
            </a:r>
          </a:p>
          <a:p>
            <a:pPr>
              <a:lnSpc>
                <a:spcPts val="1900"/>
              </a:lnSpc>
            </a:pPr>
            <a:r>
              <a:rPr lang="en-US" sz="1800" b="1" i="1" dirty="0">
                <a:solidFill>
                  <a:schemeClr val="accent2"/>
                </a:solidFill>
                <a:latin typeface="Calibri" charset="0"/>
                <a:ea typeface="Calibri" charset="0"/>
                <a:cs typeface="Calibri" charset="0"/>
              </a:rPr>
              <a:t>Earth System Explorer</a:t>
            </a:r>
            <a:r>
              <a:rPr lang="en-US" sz="1600" b="1" i="1" dirty="0">
                <a:latin typeface="Calibri" charset="0"/>
                <a:ea typeface="Calibri" charset="0"/>
                <a:cs typeface="Calibri" charset="0"/>
              </a:rPr>
              <a:t>.</a:t>
            </a:r>
            <a:r>
              <a:rPr lang="en-US" sz="1600" b="1" dirty="0">
                <a:latin typeface="Calibri" charset="0"/>
                <a:ea typeface="Calibri" charset="0"/>
                <a:cs typeface="Calibri" charset="0"/>
              </a:rPr>
              <a:t> </a:t>
            </a:r>
            <a:r>
              <a:rPr lang="en-US" sz="1600" dirty="0">
                <a:latin typeface="Calibri" charset="0"/>
                <a:ea typeface="Calibri" charset="0"/>
                <a:cs typeface="Calibri" charset="0"/>
              </a:rPr>
              <a:t>A </a:t>
            </a:r>
            <a:r>
              <a:rPr lang="en-US" sz="1600" u="sng" dirty="0">
                <a:latin typeface="Calibri" charset="0"/>
                <a:ea typeface="Calibri" charset="0"/>
                <a:cs typeface="Calibri" charset="0"/>
              </a:rPr>
              <a:t>new</a:t>
            </a:r>
            <a:r>
              <a:rPr lang="en-US" sz="1600" dirty="0">
                <a:latin typeface="Calibri" charset="0"/>
                <a:ea typeface="Calibri" charset="0"/>
                <a:cs typeface="Calibri" charset="0"/>
              </a:rPr>
              <a:t> program element involving competitive opportunities for medium-size instruments and missions serving specified ESAS-priority observations. </a:t>
            </a:r>
            <a:r>
              <a:rPr lang="en-US" sz="1600" b="1" i="1" dirty="0">
                <a:latin typeface="Calibri" charset="0"/>
                <a:ea typeface="Calibri" charset="0"/>
                <a:cs typeface="Calibri" charset="0"/>
              </a:rPr>
              <a:t>Promotes competition among priorities.</a:t>
            </a:r>
          </a:p>
          <a:p>
            <a:pPr>
              <a:lnSpc>
                <a:spcPts val="1900"/>
              </a:lnSpc>
            </a:pPr>
            <a:r>
              <a:rPr lang="en-US" sz="1800" b="1" i="1" dirty="0">
                <a:solidFill>
                  <a:schemeClr val="accent2"/>
                </a:solidFill>
                <a:latin typeface="Calibri" charset="0"/>
                <a:ea typeface="Calibri" charset="0"/>
                <a:cs typeface="Calibri" charset="0"/>
              </a:rPr>
              <a:t>Incubation</a:t>
            </a:r>
            <a:r>
              <a:rPr lang="en-US" sz="1600" b="1" i="1" dirty="0">
                <a:solidFill>
                  <a:schemeClr val="accent2"/>
                </a:solidFill>
                <a:latin typeface="Calibri" charset="0"/>
                <a:ea typeface="Calibri" charset="0"/>
                <a:cs typeface="Calibri" charset="0"/>
              </a:rPr>
              <a:t>.</a:t>
            </a:r>
            <a:r>
              <a:rPr lang="en-US" sz="1600" b="1" i="1" dirty="0">
                <a:latin typeface="Calibri" charset="0"/>
                <a:ea typeface="Calibri" charset="0"/>
                <a:cs typeface="Calibri" charset="0"/>
              </a:rPr>
              <a:t>  </a:t>
            </a:r>
            <a:r>
              <a:rPr lang="en-US" sz="1600" dirty="0">
                <a:latin typeface="Calibri" charset="0"/>
                <a:ea typeface="Calibri" charset="0"/>
                <a:cs typeface="Calibri" charset="0"/>
              </a:rPr>
              <a:t>A </a:t>
            </a:r>
            <a:r>
              <a:rPr lang="en-US" sz="1600" u="sng" dirty="0">
                <a:latin typeface="Calibri" charset="0"/>
                <a:ea typeface="Calibri" charset="0"/>
                <a:cs typeface="Calibri" charset="0"/>
              </a:rPr>
              <a:t>new</a:t>
            </a:r>
            <a:r>
              <a:rPr lang="en-US" sz="1600" dirty="0">
                <a:latin typeface="Calibri" charset="0"/>
                <a:ea typeface="Calibri" charset="0"/>
                <a:cs typeface="Calibri" charset="0"/>
              </a:rPr>
              <a:t> program element, focused on investment for priority observation opportunities needing advancement prior to cost-effective implementation, including an Innovation Fund to respond to emerging needs. </a:t>
            </a:r>
            <a:r>
              <a:rPr lang="en-US" sz="1600" b="1" i="1" dirty="0">
                <a:latin typeface="Calibri" charset="0"/>
                <a:ea typeface="Calibri" charset="0"/>
                <a:cs typeface="Calibri" charset="0"/>
              </a:rPr>
              <a:t>Investment in innovation for the future</a:t>
            </a:r>
            <a:r>
              <a:rPr lang="en-US" sz="1600" dirty="0">
                <a:latin typeface="Calibri" charset="0"/>
                <a:ea typeface="Calibri" charset="0"/>
                <a:cs typeface="Calibri" charset="0"/>
              </a:rPr>
              <a:t>. </a:t>
            </a:r>
          </a:p>
          <a:p>
            <a:pPr>
              <a:lnSpc>
                <a:spcPts val="1900"/>
              </a:lnSpc>
            </a:pPr>
            <a:r>
              <a:rPr lang="en-US" sz="1800" b="1" i="1" dirty="0">
                <a:solidFill>
                  <a:schemeClr val="accent2"/>
                </a:solidFill>
                <a:latin typeface="Calibri" charset="0"/>
                <a:ea typeface="Calibri" charset="0"/>
                <a:cs typeface="Calibri" charset="0"/>
              </a:rPr>
              <a:t>Venture</a:t>
            </a:r>
            <a:r>
              <a:rPr lang="en-US" sz="1600" b="1" i="1" dirty="0">
                <a:latin typeface="Calibri" charset="0"/>
                <a:ea typeface="Calibri" charset="0"/>
                <a:cs typeface="Calibri" charset="0"/>
              </a:rPr>
              <a:t>.</a:t>
            </a:r>
            <a:r>
              <a:rPr lang="en-US" sz="1600" i="1" dirty="0">
                <a:latin typeface="Calibri" charset="0"/>
                <a:ea typeface="Calibri" charset="0"/>
                <a:cs typeface="Calibri" charset="0"/>
              </a:rPr>
              <a:t>  </a:t>
            </a:r>
            <a:r>
              <a:rPr lang="en-US" sz="1600" dirty="0">
                <a:latin typeface="Calibri" charset="0"/>
                <a:ea typeface="Calibri" charset="0"/>
                <a:cs typeface="Calibri" charset="0"/>
              </a:rPr>
              <a:t>Earth Venture program element, as recommended in ESAS 2007 with the addition of a </a:t>
            </a:r>
            <a:r>
              <a:rPr lang="en-US" sz="1600" u="sng" dirty="0">
                <a:latin typeface="Calibri" charset="0"/>
                <a:ea typeface="Calibri" charset="0"/>
                <a:cs typeface="Calibri" charset="0"/>
              </a:rPr>
              <a:t>new</a:t>
            </a:r>
            <a:r>
              <a:rPr lang="en-US" sz="1600" dirty="0">
                <a:latin typeface="Calibri" charset="0"/>
                <a:ea typeface="Calibri" charset="0"/>
                <a:cs typeface="Calibri" charset="0"/>
              </a:rPr>
              <a:t> Venture-Continuity component to provide </a:t>
            </a:r>
            <a:r>
              <a:rPr lang="en-US" sz="1600" b="1" i="1" dirty="0">
                <a:latin typeface="Calibri" charset="0"/>
                <a:ea typeface="Calibri" charset="0"/>
                <a:cs typeface="Calibri" charset="0"/>
              </a:rPr>
              <a:t>opportunity for low-cost sustained observations</a:t>
            </a:r>
            <a:r>
              <a:rPr lang="en-US" sz="1600" dirty="0">
                <a:latin typeface="Calibri" charset="0"/>
                <a:ea typeface="Calibri" charset="0"/>
                <a:cs typeface="Calibri" charset="0"/>
              </a:rPr>
              <a:t>. </a:t>
            </a:r>
          </a:p>
        </p:txBody>
      </p:sp>
      <p:sp>
        <p:nvSpPr>
          <p:cNvPr id="8" name="Title 1"/>
          <p:cNvSpPr txBox="1">
            <a:spLocks/>
          </p:cNvSpPr>
          <p:nvPr/>
        </p:nvSpPr>
        <p:spPr>
          <a:xfrm>
            <a:off x="362432" y="37398"/>
            <a:ext cx="85476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alibri" charset="0"/>
                <a:ea typeface="Calibri" charset="0"/>
                <a:cs typeface="Calibri" charset="0"/>
              </a:rPr>
              <a:t>Recommended NASA Flight Program Elements</a:t>
            </a:r>
          </a:p>
        </p:txBody>
      </p:sp>
    </p:spTree>
    <p:extLst>
      <p:ext uri="{BB962C8B-B14F-4D97-AF65-F5344CB8AC3E}">
        <p14:creationId xmlns:p14="http://schemas.microsoft.com/office/powerpoint/2010/main" val="14838884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47" y="130299"/>
            <a:ext cx="8677535" cy="1325563"/>
          </a:xfrm>
        </p:spPr>
        <p:txBody>
          <a:bodyPr>
            <a:normAutofit/>
          </a:bodyPr>
          <a:lstStyle/>
          <a:p>
            <a:r>
              <a:rPr lang="en-US" sz="3200" dirty="0">
                <a:latin typeface="Calibri" charset="0"/>
                <a:ea typeface="Calibri" charset="0"/>
                <a:cs typeface="Calibri" charset="0"/>
              </a:rPr>
              <a:t>Anticipated Science/Applications Accomplishments</a:t>
            </a:r>
            <a:endParaRPr lang="en-US" sz="3200" dirty="0">
              <a:solidFill>
                <a:srgbClr val="C00000"/>
              </a:solidFill>
              <a:latin typeface="Calibri" charset="0"/>
              <a:ea typeface="Calibri" charset="0"/>
              <a:cs typeface="Calibri" charset="0"/>
            </a:endParaRPr>
          </a:p>
        </p:txBody>
      </p:sp>
      <p:sp>
        <p:nvSpPr>
          <p:cNvPr id="5" name="Slide Number Placeholder 4"/>
          <p:cNvSpPr>
            <a:spLocks noGrp="1"/>
          </p:cNvSpPr>
          <p:nvPr>
            <p:ph type="sldNum" sz="quarter" idx="4294967295"/>
          </p:nvPr>
        </p:nvSpPr>
        <p:spPr>
          <a:xfrm>
            <a:off x="6457950" y="635878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12</a:t>
            </a:fld>
            <a:endParaRPr lang="en-US" sz="1000" dirty="0">
              <a:latin typeface="Calibri" charset="0"/>
              <a:ea typeface="Calibri" charset="0"/>
              <a:cs typeface="Calibri" charset="0"/>
            </a:endParaRPr>
          </a:p>
        </p:txBody>
      </p:sp>
      <p:sp>
        <p:nvSpPr>
          <p:cNvPr id="4" name="Content Placeholder 3"/>
          <p:cNvSpPr>
            <a:spLocks noGrp="1"/>
          </p:cNvSpPr>
          <p:nvPr>
            <p:ph idx="4294967295"/>
          </p:nvPr>
        </p:nvSpPr>
        <p:spPr>
          <a:xfrm>
            <a:off x="847137" y="879963"/>
            <a:ext cx="4559755" cy="406537"/>
          </a:xfrm>
          <a:prstGeom prst="rect">
            <a:avLst/>
          </a:prstGeom>
        </p:spPr>
        <p:txBody>
          <a:bodyPr>
            <a:normAutofit/>
          </a:bodyPr>
          <a:lstStyle/>
          <a:p>
            <a:pPr marL="0" indent="0" algn="ctr">
              <a:buNone/>
            </a:pPr>
            <a:r>
              <a:rPr lang="en-US" sz="1600" b="1" u="sng" dirty="0">
                <a:solidFill>
                  <a:schemeClr val="accent2"/>
                </a:solidFill>
                <a:latin typeface="Calibri" charset="0"/>
                <a:ea typeface="Calibri" charset="0"/>
                <a:cs typeface="Calibri" charset="0"/>
              </a:rPr>
              <a:t>DESIGNATED Program Element</a:t>
            </a:r>
            <a:endParaRPr lang="en-US" sz="1600" b="1" dirty="0">
              <a:solidFill>
                <a:schemeClr val="accent2"/>
              </a:solidFill>
              <a:latin typeface="Calibri" charset="0"/>
              <a:ea typeface="Calibri" charset="0"/>
              <a:cs typeface="Calibri" charset="0"/>
            </a:endParaRPr>
          </a:p>
        </p:txBody>
      </p:sp>
      <p:sp>
        <p:nvSpPr>
          <p:cNvPr id="12" name="Content Placeholder 3"/>
          <p:cNvSpPr txBox="1">
            <a:spLocks/>
          </p:cNvSpPr>
          <p:nvPr/>
        </p:nvSpPr>
        <p:spPr>
          <a:xfrm>
            <a:off x="6104457" y="875073"/>
            <a:ext cx="2849526" cy="5114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u="sng" dirty="0">
                <a:solidFill>
                  <a:schemeClr val="accent2"/>
                </a:solidFill>
                <a:latin typeface="Calibri" charset="0"/>
                <a:ea typeface="Calibri" charset="0"/>
                <a:cs typeface="Calibri" charset="0"/>
              </a:rPr>
              <a:t>Candidate EXPLORER Program Element</a:t>
            </a:r>
            <a:r>
              <a:rPr lang="en-US" sz="1600" b="1" dirty="0">
                <a:solidFill>
                  <a:schemeClr val="accent2"/>
                </a:solidFill>
                <a:latin typeface="Calibri" charset="0"/>
                <a:ea typeface="Calibri" charset="0"/>
                <a:cs typeface="Calibri" charset="0"/>
              </a:rPr>
              <a:t> </a:t>
            </a:r>
          </a:p>
          <a:p>
            <a:r>
              <a:rPr lang="en-US" sz="1400" dirty="0">
                <a:latin typeface="Calibri" charset="0"/>
                <a:ea typeface="Calibri" charset="0"/>
                <a:cs typeface="Calibri" charset="0"/>
              </a:rPr>
              <a:t>Sources and sinks of </a:t>
            </a:r>
            <a:r>
              <a:rPr lang="en-US" sz="1400" b="1" dirty="0">
                <a:latin typeface="Calibri" charset="0"/>
                <a:ea typeface="Calibri" charset="0"/>
                <a:cs typeface="Calibri" charset="0"/>
              </a:rPr>
              <a:t>CO2 and methane</a:t>
            </a:r>
          </a:p>
          <a:p>
            <a:r>
              <a:rPr lang="en-US" sz="1400" dirty="0">
                <a:latin typeface="Calibri" charset="0"/>
                <a:ea typeface="Calibri" charset="0"/>
                <a:cs typeface="Calibri" charset="0"/>
              </a:rPr>
              <a:t>Contributions of glaciers and ice sheets to </a:t>
            </a:r>
            <a:r>
              <a:rPr lang="en-US" sz="1400" b="1" dirty="0">
                <a:latin typeface="Calibri" charset="0"/>
                <a:ea typeface="Calibri" charset="0"/>
                <a:cs typeface="Calibri" charset="0"/>
              </a:rPr>
              <a:t>sea level rise</a:t>
            </a:r>
          </a:p>
          <a:p>
            <a:r>
              <a:rPr lang="en-US" sz="1400" dirty="0">
                <a:latin typeface="Calibri" charset="0"/>
                <a:ea typeface="Calibri" charset="0"/>
                <a:cs typeface="Calibri" charset="0"/>
              </a:rPr>
              <a:t>Impacts of </a:t>
            </a:r>
            <a:r>
              <a:rPr lang="en-US" sz="1400" b="1" dirty="0">
                <a:latin typeface="Calibri" charset="0"/>
                <a:ea typeface="Calibri" charset="0"/>
                <a:cs typeface="Calibri" charset="0"/>
              </a:rPr>
              <a:t>ocean circulation and exchange with atmosphere</a:t>
            </a:r>
            <a:r>
              <a:rPr lang="en-US" sz="1400" dirty="0">
                <a:latin typeface="Calibri" charset="0"/>
                <a:ea typeface="Calibri" charset="0"/>
                <a:cs typeface="Calibri" charset="0"/>
              </a:rPr>
              <a:t> on weather and climate</a:t>
            </a:r>
          </a:p>
          <a:p>
            <a:r>
              <a:rPr lang="en-US" sz="1400" dirty="0">
                <a:latin typeface="Calibri" charset="0"/>
                <a:ea typeface="Calibri" charset="0"/>
                <a:cs typeface="Calibri" charset="0"/>
              </a:rPr>
              <a:t>Changes in </a:t>
            </a:r>
            <a:r>
              <a:rPr lang="en-US" sz="1400" b="1" dirty="0">
                <a:latin typeface="Calibri" charset="0"/>
                <a:ea typeface="Calibri" charset="0"/>
                <a:cs typeface="Calibri" charset="0"/>
              </a:rPr>
              <a:t>ozone and other gases </a:t>
            </a:r>
            <a:r>
              <a:rPr lang="en-US" sz="1400" dirty="0">
                <a:latin typeface="Calibri" charset="0"/>
                <a:ea typeface="Calibri" charset="0"/>
                <a:cs typeface="Calibri" charset="0"/>
              </a:rPr>
              <a:t>and impacts on health and climate</a:t>
            </a:r>
          </a:p>
          <a:p>
            <a:r>
              <a:rPr lang="en-US" sz="1400" b="1" dirty="0">
                <a:latin typeface="Calibri" charset="0"/>
                <a:ea typeface="Calibri" charset="0"/>
                <a:cs typeface="Calibri" charset="0"/>
              </a:rPr>
              <a:t>Snow amounts and melt rates </a:t>
            </a:r>
            <a:r>
              <a:rPr lang="en-US" sz="1400" dirty="0">
                <a:latin typeface="Calibri" charset="0"/>
                <a:ea typeface="Calibri" charset="0"/>
                <a:cs typeface="Calibri" charset="0"/>
              </a:rPr>
              <a:t>and implications for water resources</a:t>
            </a:r>
          </a:p>
          <a:p>
            <a:r>
              <a:rPr lang="en-US" sz="1400" dirty="0">
                <a:latin typeface="Calibri" charset="0"/>
                <a:ea typeface="Calibri" charset="0"/>
                <a:cs typeface="Calibri" charset="0"/>
              </a:rPr>
              <a:t>Impact of changes in </a:t>
            </a:r>
            <a:r>
              <a:rPr lang="en-US" sz="1400" b="1" dirty="0">
                <a:latin typeface="Calibri" charset="0"/>
                <a:ea typeface="Calibri" charset="0"/>
                <a:cs typeface="Calibri" charset="0"/>
              </a:rPr>
              <a:t>land cover and related carbon uptake </a:t>
            </a:r>
            <a:r>
              <a:rPr lang="en-US" sz="1400" dirty="0">
                <a:latin typeface="Calibri" charset="0"/>
                <a:ea typeface="Calibri" charset="0"/>
                <a:cs typeface="Calibri" charset="0"/>
              </a:rPr>
              <a:t>on resource management</a:t>
            </a:r>
          </a:p>
          <a:p>
            <a:r>
              <a:rPr lang="en-US" sz="1400" dirty="0">
                <a:latin typeface="Calibri" charset="0"/>
                <a:ea typeface="Calibri" charset="0"/>
                <a:cs typeface="Calibri" charset="0"/>
              </a:rPr>
              <a:t>Transport of </a:t>
            </a:r>
            <a:r>
              <a:rPr lang="en-US" sz="1400" b="1" dirty="0">
                <a:latin typeface="Calibri" charset="0"/>
                <a:ea typeface="Calibri" charset="0"/>
                <a:cs typeface="Calibri" charset="0"/>
              </a:rPr>
              <a:t>pollutants</a:t>
            </a:r>
            <a:r>
              <a:rPr lang="en-US" sz="1400" dirty="0">
                <a:latin typeface="Calibri" charset="0"/>
                <a:ea typeface="Calibri" charset="0"/>
                <a:cs typeface="Calibri" charset="0"/>
              </a:rPr>
              <a:t> and energy between land, ocean, and atmosphere</a:t>
            </a:r>
          </a:p>
        </p:txBody>
      </p:sp>
      <p:cxnSp>
        <p:nvCxnSpPr>
          <p:cNvPr id="6" name="Straight Connector 5"/>
          <p:cNvCxnSpPr/>
          <p:nvPr/>
        </p:nvCxnSpPr>
        <p:spPr>
          <a:xfrm>
            <a:off x="6071196" y="797529"/>
            <a:ext cx="0" cy="518851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984" y="920577"/>
            <a:ext cx="1442123" cy="875632"/>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6546" y="1235149"/>
            <a:ext cx="1411922" cy="794206"/>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99082" y="2663491"/>
            <a:ext cx="1458704" cy="818801"/>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083664" y="2955071"/>
            <a:ext cx="1528828" cy="856259"/>
          </a:xfrm>
          <a:prstGeom prst="rect">
            <a:avLst/>
          </a:prstGeom>
        </p:spPr>
      </p:pic>
      <p:pic>
        <p:nvPicPr>
          <p:cNvPr id="13" name="Picture 1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22814" y="4043176"/>
            <a:ext cx="1435394" cy="717697"/>
          </a:xfrm>
          <a:prstGeom prst="rect">
            <a:avLst/>
          </a:prstGeom>
        </p:spPr>
      </p:pic>
      <p:pic>
        <p:nvPicPr>
          <p:cNvPr id="14" name="Picture 13"/>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06067" y="4075904"/>
            <a:ext cx="1411922" cy="1058942"/>
          </a:xfrm>
          <a:prstGeom prst="rect">
            <a:avLst/>
          </a:prstGeom>
        </p:spPr>
      </p:pic>
      <p:pic>
        <p:nvPicPr>
          <p:cNvPr id="15" name="Picture 14"/>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79544" y="5065820"/>
            <a:ext cx="1403498" cy="789468"/>
          </a:xfrm>
          <a:prstGeom prst="rect">
            <a:avLst/>
          </a:prstGeom>
        </p:spPr>
      </p:pic>
      <p:sp>
        <p:nvSpPr>
          <p:cNvPr id="16" name="Content Placeholder 3"/>
          <p:cNvSpPr txBox="1">
            <a:spLocks/>
          </p:cNvSpPr>
          <p:nvPr/>
        </p:nvSpPr>
        <p:spPr>
          <a:xfrm>
            <a:off x="1719119" y="1357508"/>
            <a:ext cx="1574824" cy="844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400" dirty="0">
                <a:latin typeface="Calibri" charset="0"/>
                <a:ea typeface="Calibri" charset="0"/>
                <a:cs typeface="Calibri" charset="0"/>
              </a:rPr>
              <a:t>Make-up and distribution of </a:t>
            </a:r>
            <a:r>
              <a:rPr lang="en-US" sz="1400" b="1" dirty="0">
                <a:latin typeface="Calibri" charset="0"/>
                <a:ea typeface="Calibri" charset="0"/>
                <a:cs typeface="Calibri" charset="0"/>
              </a:rPr>
              <a:t>aerosols and clouds</a:t>
            </a:r>
          </a:p>
        </p:txBody>
      </p:sp>
      <p:sp>
        <p:nvSpPr>
          <p:cNvPr id="17" name="Content Placeholder 3"/>
          <p:cNvSpPr txBox="1">
            <a:spLocks/>
          </p:cNvSpPr>
          <p:nvPr/>
        </p:nvSpPr>
        <p:spPr>
          <a:xfrm>
            <a:off x="4205111" y="1990987"/>
            <a:ext cx="2073426" cy="744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r>
              <a:rPr lang="en-US" sz="1400" dirty="0">
                <a:latin typeface="Calibri" charset="0"/>
                <a:ea typeface="Calibri" charset="0"/>
                <a:cs typeface="Calibri" charset="0"/>
              </a:rPr>
              <a:t>Impacts of </a:t>
            </a:r>
            <a:r>
              <a:rPr lang="en-US" sz="1400" b="1" dirty="0">
                <a:latin typeface="Calibri" charset="0"/>
                <a:ea typeface="Calibri" charset="0"/>
                <a:cs typeface="Calibri" charset="0"/>
              </a:rPr>
              <a:t>changing cloud cover and precipitation</a:t>
            </a:r>
          </a:p>
        </p:txBody>
      </p:sp>
      <p:sp>
        <p:nvSpPr>
          <p:cNvPr id="18" name="Content Placeholder 3"/>
          <p:cNvSpPr txBox="1">
            <a:spLocks/>
          </p:cNvSpPr>
          <p:nvPr/>
        </p:nvSpPr>
        <p:spPr>
          <a:xfrm>
            <a:off x="40378" y="2663491"/>
            <a:ext cx="1476488" cy="1084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None/>
            </a:pPr>
            <a:r>
              <a:rPr lang="en-US" sz="1400" dirty="0">
                <a:latin typeface="Calibri" charset="0"/>
                <a:ea typeface="Calibri" charset="0"/>
                <a:cs typeface="Calibri" charset="0"/>
              </a:rPr>
              <a:t>Growth or shrinkage of </a:t>
            </a:r>
            <a:r>
              <a:rPr lang="en-US" sz="1400" b="1" dirty="0">
                <a:latin typeface="Calibri" charset="0"/>
                <a:ea typeface="Calibri" charset="0"/>
                <a:cs typeface="Calibri" charset="0"/>
              </a:rPr>
              <a:t>glaciers and ice sheets</a:t>
            </a:r>
            <a:endParaRPr lang="en-US" sz="1400" dirty="0">
              <a:latin typeface="Calibri" charset="0"/>
              <a:ea typeface="Calibri" charset="0"/>
              <a:cs typeface="Calibri" charset="0"/>
            </a:endParaRPr>
          </a:p>
        </p:txBody>
      </p:sp>
      <p:sp>
        <p:nvSpPr>
          <p:cNvPr id="19" name="Content Placeholder 3"/>
          <p:cNvSpPr txBox="1">
            <a:spLocks/>
          </p:cNvSpPr>
          <p:nvPr/>
        </p:nvSpPr>
        <p:spPr>
          <a:xfrm>
            <a:off x="4580742" y="3154673"/>
            <a:ext cx="1401462" cy="921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sz="1400" dirty="0">
                <a:latin typeface="Calibri" charset="0"/>
                <a:ea typeface="Calibri" charset="0"/>
                <a:cs typeface="Calibri" charset="0"/>
              </a:rPr>
              <a:t>Trends in </a:t>
            </a:r>
            <a:r>
              <a:rPr lang="en-US" sz="1400" b="1" dirty="0">
                <a:latin typeface="Calibri" charset="0"/>
                <a:ea typeface="Calibri" charset="0"/>
                <a:cs typeface="Calibri" charset="0"/>
              </a:rPr>
              <a:t>water stored on land</a:t>
            </a:r>
          </a:p>
        </p:txBody>
      </p:sp>
      <p:sp>
        <p:nvSpPr>
          <p:cNvPr id="20" name="Content Placeholder 3"/>
          <p:cNvSpPr txBox="1">
            <a:spLocks/>
          </p:cNvSpPr>
          <p:nvPr/>
        </p:nvSpPr>
        <p:spPr>
          <a:xfrm>
            <a:off x="-87906" y="4142642"/>
            <a:ext cx="2543382" cy="878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None/>
            </a:pPr>
            <a:r>
              <a:rPr lang="en-US" sz="1400" dirty="0">
                <a:latin typeface="Calibri" charset="0"/>
                <a:ea typeface="Calibri" charset="0"/>
                <a:cs typeface="Calibri" charset="0"/>
              </a:rPr>
              <a:t>Alterations to </a:t>
            </a:r>
            <a:r>
              <a:rPr lang="en-US" sz="1400" b="1" dirty="0">
                <a:latin typeface="Calibri" charset="0"/>
                <a:ea typeface="Calibri" charset="0"/>
                <a:cs typeface="Calibri" charset="0"/>
              </a:rPr>
              <a:t>surface characteristics </a:t>
            </a:r>
            <a:r>
              <a:rPr lang="en-US" sz="1400" b="1">
                <a:latin typeface="Calibri" charset="0"/>
                <a:ea typeface="Calibri" charset="0"/>
                <a:cs typeface="Calibri" charset="0"/>
              </a:rPr>
              <a:t>and landscapes</a:t>
            </a:r>
            <a:endParaRPr lang="en-US" sz="1400" dirty="0">
              <a:latin typeface="Calibri" charset="0"/>
              <a:ea typeface="Calibri" charset="0"/>
              <a:cs typeface="Calibri" charset="0"/>
            </a:endParaRPr>
          </a:p>
        </p:txBody>
      </p:sp>
      <p:sp>
        <p:nvSpPr>
          <p:cNvPr id="21" name="Content Placeholder 3"/>
          <p:cNvSpPr txBox="1">
            <a:spLocks/>
          </p:cNvSpPr>
          <p:nvPr/>
        </p:nvSpPr>
        <p:spPr>
          <a:xfrm>
            <a:off x="3484914" y="5104285"/>
            <a:ext cx="2654227" cy="974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r>
              <a:rPr lang="en-US" sz="1400" dirty="0">
                <a:latin typeface="Calibri" charset="0"/>
                <a:ea typeface="Calibri" charset="0"/>
                <a:cs typeface="Calibri" charset="0"/>
              </a:rPr>
              <a:t>Evolving characteristics and health of </a:t>
            </a:r>
            <a:r>
              <a:rPr lang="en-US" sz="1400" b="1" dirty="0">
                <a:latin typeface="Calibri" charset="0"/>
                <a:ea typeface="Calibri" charset="0"/>
                <a:cs typeface="Calibri" charset="0"/>
              </a:rPr>
              <a:t>terrestrial vegetation and aquatic ecosystems</a:t>
            </a:r>
          </a:p>
        </p:txBody>
      </p:sp>
      <p:sp>
        <p:nvSpPr>
          <p:cNvPr id="22" name="Content Placeholder 3"/>
          <p:cNvSpPr txBox="1">
            <a:spLocks/>
          </p:cNvSpPr>
          <p:nvPr/>
        </p:nvSpPr>
        <p:spPr>
          <a:xfrm>
            <a:off x="150558" y="5207389"/>
            <a:ext cx="1628986" cy="91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None/>
            </a:pPr>
            <a:r>
              <a:rPr lang="en-US" sz="1400">
                <a:latin typeface="Calibri" charset="0"/>
                <a:ea typeface="Calibri" charset="0"/>
                <a:cs typeface="Calibri" charset="0"/>
              </a:rPr>
              <a:t>Movement </a:t>
            </a:r>
            <a:r>
              <a:rPr lang="en-US" sz="1400" dirty="0">
                <a:latin typeface="Calibri" charset="0"/>
                <a:ea typeface="Calibri" charset="0"/>
                <a:cs typeface="Calibri" charset="0"/>
              </a:rPr>
              <a:t>of </a:t>
            </a:r>
            <a:r>
              <a:rPr lang="en-US" sz="1400" b="1" dirty="0">
                <a:latin typeface="Calibri" charset="0"/>
                <a:ea typeface="Calibri" charset="0"/>
                <a:cs typeface="Calibri" charset="0"/>
              </a:rPr>
              <a:t>land and ice surfaces</a:t>
            </a:r>
          </a:p>
        </p:txBody>
      </p:sp>
      <p:pic>
        <p:nvPicPr>
          <p:cNvPr id="3" name="Picture 2"/>
          <p:cNvPicPr>
            <a:picLocks noChangeAspect="1"/>
          </p:cNvPicPr>
          <p:nvPr/>
        </p:nvPicPr>
        <p:blipFill>
          <a:blip r:embed="rId10"/>
          <a:stretch>
            <a:fillRect/>
          </a:stretch>
        </p:blipFill>
        <p:spPr>
          <a:xfrm>
            <a:off x="3021834" y="1251657"/>
            <a:ext cx="1155056" cy="799157"/>
          </a:xfrm>
          <a:prstGeom prst="rect">
            <a:avLst/>
          </a:prstGeom>
        </p:spPr>
      </p:pic>
      <p:sp>
        <p:nvSpPr>
          <p:cNvPr id="10" name="TextBox 9"/>
          <p:cNvSpPr txBox="1"/>
          <p:nvPr/>
        </p:nvSpPr>
        <p:spPr>
          <a:xfrm>
            <a:off x="2935112" y="1989666"/>
            <a:ext cx="1523999" cy="461665"/>
          </a:xfrm>
          <a:prstGeom prst="rect">
            <a:avLst/>
          </a:prstGeom>
          <a:noFill/>
        </p:spPr>
        <p:txBody>
          <a:bodyPr wrap="square" rtlCol="0">
            <a:spAutoFit/>
          </a:bodyPr>
          <a:lstStyle/>
          <a:p>
            <a:r>
              <a:rPr lang="en-US" sz="1200" b="1" dirty="0" smtClean="0">
                <a:solidFill>
                  <a:schemeClr val="tx1"/>
                </a:solidFill>
              </a:rPr>
              <a:t>Severe weather</a:t>
            </a:r>
            <a:r>
              <a:rPr lang="en-US" sz="1200" dirty="0" smtClean="0">
                <a:solidFill>
                  <a:schemeClr val="tx1"/>
                </a:solidFill>
              </a:rPr>
              <a:t>, convective </a:t>
            </a:r>
            <a:r>
              <a:rPr lang="en-US" sz="1200" b="1" dirty="0" smtClean="0">
                <a:solidFill>
                  <a:schemeClr val="tx1"/>
                </a:solidFill>
              </a:rPr>
              <a:t>storms</a:t>
            </a:r>
            <a:endParaRPr lang="en-US" sz="1200" b="1" dirty="0">
              <a:solidFill>
                <a:schemeClr val="tx1"/>
              </a:solidFill>
            </a:endParaRPr>
          </a:p>
        </p:txBody>
      </p:sp>
      <p:pic>
        <p:nvPicPr>
          <p:cNvPr id="23" name="Picture 22"/>
          <p:cNvPicPr>
            <a:picLocks noChangeAspect="1"/>
          </p:cNvPicPr>
          <p:nvPr/>
        </p:nvPicPr>
        <p:blipFill>
          <a:blip r:embed="rId11"/>
          <a:stretch>
            <a:fillRect/>
          </a:stretch>
        </p:blipFill>
        <p:spPr>
          <a:xfrm>
            <a:off x="136991" y="1753714"/>
            <a:ext cx="1526242" cy="755912"/>
          </a:xfrm>
          <a:prstGeom prst="rect">
            <a:avLst/>
          </a:prstGeom>
        </p:spPr>
      </p:pic>
    </p:spTree>
    <p:extLst>
      <p:ext uri="{BB962C8B-B14F-4D97-AF65-F5344CB8AC3E}">
        <p14:creationId xmlns:p14="http://schemas.microsoft.com/office/powerpoint/2010/main" val="14614228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13</a:t>
            </a:fld>
            <a:endParaRPr lang="en-US" sz="1000" dirty="0">
              <a:latin typeface="Calibri" charset="0"/>
              <a:ea typeface="Calibri" charset="0"/>
              <a:cs typeface="Calibri" charset="0"/>
            </a:endParaRPr>
          </a:p>
        </p:txBody>
      </p:sp>
      <p:sp>
        <p:nvSpPr>
          <p:cNvPr id="7" name="TextBox 6"/>
          <p:cNvSpPr txBox="1"/>
          <p:nvPr/>
        </p:nvSpPr>
        <p:spPr>
          <a:xfrm>
            <a:off x="834278" y="5022411"/>
            <a:ext cx="7893050" cy="1107996"/>
          </a:xfrm>
          <a:prstGeom prst="rect">
            <a:avLst/>
          </a:prstGeom>
          <a:noFill/>
        </p:spPr>
        <p:txBody>
          <a:bodyPr wrap="square" rtlCol="0">
            <a:spAutoFit/>
          </a:bodyPr>
          <a:lstStyle/>
          <a:p>
            <a:pPr marL="342900" indent="-342900">
              <a:buFont typeface="Arial" charset="0"/>
              <a:buChar char="•"/>
            </a:pPr>
            <a:r>
              <a:rPr lang="en-US" sz="1400" dirty="0">
                <a:latin typeface="Calibri" charset="0"/>
                <a:ea typeface="Calibri" charset="0"/>
                <a:cs typeface="Calibri" charset="0"/>
              </a:rPr>
              <a:t>Liens from last decade into this one are substantial</a:t>
            </a:r>
          </a:p>
          <a:p>
            <a:pPr marL="342900" indent="-342900">
              <a:buFont typeface="Arial" charset="0"/>
              <a:buChar char="•"/>
            </a:pPr>
            <a:r>
              <a:rPr lang="en-US" sz="1400" dirty="0">
                <a:latin typeface="Calibri" charset="0"/>
                <a:ea typeface="Calibri" charset="0"/>
                <a:cs typeface="Calibri" charset="0"/>
              </a:rPr>
              <a:t>Very little flexibility to absorb funding challenges until mid decade</a:t>
            </a:r>
          </a:p>
          <a:p>
            <a:pPr marL="342900" indent="-342900">
              <a:buFont typeface="Arial" charset="0"/>
              <a:buChar char="•"/>
            </a:pPr>
            <a:r>
              <a:rPr lang="en-US" sz="1400" dirty="0">
                <a:latin typeface="Calibri" charset="0"/>
                <a:ea typeface="Calibri" charset="0"/>
                <a:cs typeface="Calibri" charset="0"/>
              </a:rPr>
              <a:t>Committee sought to keep liens lower on next decade</a:t>
            </a:r>
          </a:p>
          <a:p>
            <a:pPr marL="800100" lvl="1" indent="-342900">
              <a:buFont typeface="Arial" charset="0"/>
              <a:buChar char="•"/>
            </a:pPr>
            <a:r>
              <a:rPr lang="en-US" sz="1200" dirty="0">
                <a:latin typeface="Calibri" charset="0"/>
                <a:ea typeface="Calibri" charset="0"/>
                <a:cs typeface="Calibri" charset="0"/>
              </a:rPr>
              <a:t>Allows more flexibility for next decadal survey</a:t>
            </a:r>
          </a:p>
          <a:p>
            <a:pPr marL="800100" lvl="1" indent="-342900">
              <a:buFont typeface="Arial" charset="0"/>
              <a:buChar char="•"/>
            </a:pPr>
            <a:r>
              <a:rPr lang="en-US" sz="1200" dirty="0">
                <a:latin typeface="Calibri" charset="0"/>
                <a:ea typeface="Calibri" charset="0"/>
                <a:cs typeface="Calibri" charset="0"/>
              </a:rPr>
              <a:t>Some carry over of programs into subsequent decade is required</a:t>
            </a:r>
          </a:p>
        </p:txBody>
      </p:sp>
      <p:pic>
        <p:nvPicPr>
          <p:cNvPr id="11"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2271" y="875581"/>
            <a:ext cx="7942278" cy="4146830"/>
          </a:xfrm>
          <a:prstGeom prst="rect">
            <a:avLst/>
          </a:prstGeom>
        </p:spPr>
      </p:pic>
      <p:sp>
        <p:nvSpPr>
          <p:cNvPr id="10" name="Title 1"/>
          <p:cNvSpPr txBox="1">
            <a:spLocks/>
          </p:cNvSpPr>
          <p:nvPr/>
        </p:nvSpPr>
        <p:spPr>
          <a:xfrm>
            <a:off x="628650" y="14249"/>
            <a:ext cx="7886700" cy="1031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alibri" charset="0"/>
                <a:ea typeface="Calibri" charset="0"/>
                <a:cs typeface="Calibri" charset="0"/>
              </a:rPr>
              <a:t>NASA Budget Compliance</a:t>
            </a:r>
          </a:p>
        </p:txBody>
      </p:sp>
    </p:spTree>
    <p:extLst>
      <p:ext uri="{BB962C8B-B14F-4D97-AF65-F5344CB8AC3E}">
        <p14:creationId xmlns:p14="http://schemas.microsoft.com/office/powerpoint/2010/main" val="20458139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14</a:t>
            </a:fld>
            <a:endParaRPr lang="en-US" sz="1000" dirty="0">
              <a:latin typeface="Calibri" charset="0"/>
              <a:ea typeface="Calibri" charset="0"/>
              <a:cs typeface="Calibri" charset="0"/>
            </a:endParaRPr>
          </a:p>
        </p:txBody>
      </p:sp>
      <p:sp>
        <p:nvSpPr>
          <p:cNvPr id="8" name="Title 1"/>
          <p:cNvSpPr>
            <a:spLocks noGrp="1"/>
          </p:cNvSpPr>
          <p:nvPr>
            <p:ph type="title"/>
          </p:nvPr>
        </p:nvSpPr>
        <p:spPr>
          <a:xfrm>
            <a:off x="173620" y="171005"/>
            <a:ext cx="8762036" cy="972473"/>
          </a:xfrm>
        </p:spPr>
        <p:txBody>
          <a:bodyPr>
            <a:noAutofit/>
          </a:bodyPr>
          <a:lstStyle/>
          <a:p>
            <a:r>
              <a:rPr lang="en-US" sz="3200" dirty="0">
                <a:latin typeface="Calibri" charset="0"/>
                <a:ea typeface="Calibri" charset="0"/>
                <a:cs typeface="Calibri" charset="0"/>
              </a:rPr>
              <a:t>Recommended NASA Priorities</a:t>
            </a:r>
            <a:r>
              <a:rPr lang="en-US" sz="3200">
                <a:latin typeface="Calibri" charset="0"/>
                <a:ea typeface="Calibri" charset="0"/>
                <a:cs typeface="Calibri" charset="0"/>
              </a:rPr>
              <a:t>: Incubation/Other</a:t>
            </a:r>
            <a:endParaRPr lang="en-US" sz="32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572577" y="820790"/>
            <a:ext cx="6243762" cy="9378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5427" y="1758655"/>
            <a:ext cx="6300912" cy="4957823"/>
          </a:xfrm>
          <a:prstGeom prst="rect">
            <a:avLst/>
          </a:prstGeom>
        </p:spPr>
      </p:pic>
    </p:spTree>
    <p:extLst>
      <p:ext uri="{BB962C8B-B14F-4D97-AF65-F5344CB8AC3E}">
        <p14:creationId xmlns:p14="http://schemas.microsoft.com/office/powerpoint/2010/main" val="29792948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15</a:t>
            </a:fld>
            <a:endParaRPr lang="en-US" sz="10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776164" y="946007"/>
            <a:ext cx="5765292" cy="5457317"/>
          </a:xfrm>
          <a:prstGeom prst="rect">
            <a:avLst/>
          </a:prstGeom>
        </p:spPr>
      </p:pic>
      <p:sp>
        <p:nvSpPr>
          <p:cNvPr id="7" name="Title 1"/>
          <p:cNvSpPr txBox="1">
            <a:spLocks/>
          </p:cNvSpPr>
          <p:nvPr/>
        </p:nvSpPr>
        <p:spPr>
          <a:xfrm>
            <a:off x="335666" y="14250"/>
            <a:ext cx="8646288" cy="1085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Calibri" charset="0"/>
                <a:ea typeface="Calibri" charset="0"/>
                <a:cs typeface="Calibri" charset="0"/>
              </a:rPr>
              <a:t>NOAA Observation System Opportunities</a:t>
            </a:r>
          </a:p>
        </p:txBody>
      </p:sp>
    </p:spTree>
    <p:extLst>
      <p:ext uri="{BB962C8B-B14F-4D97-AF65-F5344CB8AC3E}">
        <p14:creationId xmlns:p14="http://schemas.microsoft.com/office/powerpoint/2010/main" val="20319786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B20778-B80B-9147-B148-1D1367A0C183}" type="slidenum">
              <a:rPr lang="en-US" smtClean="0"/>
              <a:pPr/>
              <a:t>16</a:t>
            </a:fld>
            <a:endParaRPr lang="en-US" dirty="0"/>
          </a:p>
        </p:txBody>
      </p:sp>
      <p:sp>
        <p:nvSpPr>
          <p:cNvPr id="5" name="TextBox 4"/>
          <p:cNvSpPr txBox="1"/>
          <p:nvPr/>
        </p:nvSpPr>
        <p:spPr>
          <a:xfrm>
            <a:off x="438974" y="1147204"/>
            <a:ext cx="8524922" cy="4524316"/>
          </a:xfrm>
          <a:prstGeom prst="rect">
            <a:avLst/>
          </a:prstGeom>
          <a:noFill/>
        </p:spPr>
        <p:txBody>
          <a:bodyPr wrap="square" rtlCol="0">
            <a:spAutoFit/>
          </a:bodyPr>
          <a:lstStyle/>
          <a:p>
            <a:r>
              <a:rPr lang="en-US" sz="1600" b="1" dirty="0"/>
              <a:t>Finding 4C</a:t>
            </a:r>
            <a:r>
              <a:rPr lang="en-US" sz="1600" dirty="0"/>
              <a:t>: NASA, NOAA, and USGS have successfully relied on </a:t>
            </a:r>
            <a:r>
              <a:rPr lang="en-US" sz="1600" dirty="0" smtClean="0"/>
              <a:t>international partnerships </a:t>
            </a:r>
            <a:r>
              <a:rPr lang="en-US" sz="1600" dirty="0"/>
              <a:t>to enhance their programs. Partnerships potentially lower the overall cost to </a:t>
            </a:r>
            <a:r>
              <a:rPr lang="en-US" sz="1600" dirty="0" smtClean="0"/>
              <a:t>the U.S </a:t>
            </a:r>
            <a:r>
              <a:rPr lang="en-US" sz="1600" dirty="0"/>
              <a:t>of space-based observations and enable more of this Decadal Survey’s priorities </a:t>
            </a:r>
            <a:r>
              <a:rPr lang="en-US" sz="1600" dirty="0" smtClean="0"/>
              <a:t>than could </a:t>
            </a:r>
            <a:r>
              <a:rPr lang="en-US" sz="1600" dirty="0"/>
              <a:t>otherwise be achieved. In certain cases, current restrictions on potential </a:t>
            </a:r>
            <a:r>
              <a:rPr lang="en-US" sz="1600" dirty="0" smtClean="0"/>
              <a:t>international partnerships </a:t>
            </a:r>
            <a:r>
              <a:rPr lang="en-US" sz="1600" dirty="0"/>
              <a:t>hinder access to observations and thus limit opportunities to reduce U.S. </a:t>
            </a:r>
            <a:r>
              <a:rPr lang="en-US" sz="1600" dirty="0" smtClean="0"/>
              <a:t>cost and</a:t>
            </a:r>
            <a:r>
              <a:rPr lang="en-US" sz="1600" dirty="0"/>
              <a:t>/or enhance science and applications.</a:t>
            </a:r>
          </a:p>
          <a:p>
            <a:endParaRPr lang="en-US" sz="1600" dirty="0" smtClean="0"/>
          </a:p>
          <a:p>
            <a:r>
              <a:rPr lang="en-US" sz="1600" b="1" dirty="0" smtClean="0"/>
              <a:t>Recommendation </a:t>
            </a:r>
            <a:r>
              <a:rPr lang="en-US" sz="1600" b="1" dirty="0"/>
              <a:t>4.5</a:t>
            </a:r>
            <a:r>
              <a:rPr lang="en-US" sz="1600" dirty="0"/>
              <a:t>: Because expanded and extended international partnerships can benefit </a:t>
            </a:r>
            <a:r>
              <a:rPr lang="en-US" sz="1600" dirty="0" smtClean="0"/>
              <a:t>the nation:</a:t>
            </a:r>
          </a:p>
          <a:p>
            <a:pPr marL="285750" indent="-285750">
              <a:buFont typeface="Arial"/>
              <a:buChar char="•"/>
            </a:pPr>
            <a:r>
              <a:rPr lang="en-US" sz="1600" dirty="0"/>
              <a:t>NASA should consider enhancing existing partnerships and seeking new partnerships </a:t>
            </a:r>
            <a:r>
              <a:rPr lang="en-US" sz="1600" dirty="0" smtClean="0"/>
              <a:t>when implementing </a:t>
            </a:r>
            <a:r>
              <a:rPr lang="en-US" sz="1600" dirty="0"/>
              <a:t>the observation priorities of this Decadal </a:t>
            </a:r>
            <a:r>
              <a:rPr lang="en-US" sz="1600" dirty="0" smtClean="0"/>
              <a:t>Survey.</a:t>
            </a:r>
          </a:p>
          <a:p>
            <a:pPr marL="285750" indent="-285750">
              <a:buFont typeface="Arial"/>
              <a:buChar char="•"/>
            </a:pPr>
            <a:r>
              <a:rPr lang="en-US" sz="1600" dirty="0" smtClean="0"/>
              <a:t>NOAA </a:t>
            </a:r>
            <a:r>
              <a:rPr lang="en-US" sz="1600" dirty="0"/>
              <a:t>should strengthen and expand its already strong international partnerships, by a</a:t>
            </a:r>
            <a:r>
              <a:rPr lang="en-US" sz="1600" dirty="0" smtClean="0"/>
              <a:t>) coordinating </a:t>
            </a:r>
            <a:r>
              <a:rPr lang="en-US" sz="1600" dirty="0"/>
              <a:t>with partners to further ensure complementary capabilities and </a:t>
            </a:r>
            <a:r>
              <a:rPr lang="en-US" sz="1600" dirty="0" smtClean="0"/>
              <a:t>operational backup </a:t>
            </a:r>
            <a:r>
              <a:rPr lang="en-US" sz="1600" dirty="0"/>
              <a:t>while minimizing unneeded redundancy; and b) extending partnerships to the </a:t>
            </a:r>
            <a:r>
              <a:rPr lang="en-US" sz="1600" dirty="0" smtClean="0"/>
              <a:t>more complete </a:t>
            </a:r>
            <a:r>
              <a:rPr lang="en-US" sz="1600" dirty="0"/>
              <a:t>observing system life-cycle that includes scientific and technological </a:t>
            </a:r>
            <a:r>
              <a:rPr lang="en-US" sz="1600" dirty="0" smtClean="0"/>
              <a:t>development of </a:t>
            </a:r>
            <a:r>
              <a:rPr lang="en-US" sz="1600" dirty="0"/>
              <a:t>future </a:t>
            </a:r>
            <a:r>
              <a:rPr lang="en-US" sz="1600" dirty="0" smtClean="0"/>
              <a:t>capabilities.</a:t>
            </a:r>
          </a:p>
          <a:p>
            <a:pPr marL="285750" indent="-285750">
              <a:buFont typeface="Arial"/>
              <a:buChar char="•"/>
            </a:pPr>
            <a:r>
              <a:rPr lang="en-US" sz="1600" dirty="0" smtClean="0"/>
              <a:t>USGS </a:t>
            </a:r>
            <a:r>
              <a:rPr lang="en-US" sz="1600" dirty="0"/>
              <a:t>should extend the impact of the Sustainable Land Imaging (SLI) program </a:t>
            </a:r>
            <a:r>
              <a:rPr lang="en-US" sz="1600" dirty="0" smtClean="0"/>
              <a:t>through further </a:t>
            </a:r>
            <a:r>
              <a:rPr lang="en-US" sz="1600" dirty="0"/>
              <a:t>partnerships such as that with the European Sentinel program.</a:t>
            </a:r>
            <a:endParaRPr lang="en-US" sz="1600" dirty="0"/>
          </a:p>
        </p:txBody>
      </p:sp>
      <p:sp>
        <p:nvSpPr>
          <p:cNvPr id="2" name="TextBox 1"/>
          <p:cNvSpPr txBox="1"/>
          <p:nvPr/>
        </p:nvSpPr>
        <p:spPr>
          <a:xfrm>
            <a:off x="514090" y="302367"/>
            <a:ext cx="2751074" cy="584776"/>
          </a:xfrm>
          <a:prstGeom prst="rect">
            <a:avLst/>
          </a:prstGeom>
          <a:noFill/>
        </p:spPr>
        <p:txBody>
          <a:bodyPr wrap="none" rtlCol="0">
            <a:spAutoFit/>
          </a:bodyPr>
          <a:lstStyle/>
          <a:p>
            <a:r>
              <a:rPr lang="en-US" b="1" dirty="0" smtClean="0"/>
              <a:t>Partnerships</a:t>
            </a:r>
            <a:endParaRPr lang="en-US" b="1" dirty="0"/>
          </a:p>
        </p:txBody>
      </p:sp>
    </p:spTree>
    <p:extLst>
      <p:ext uri="{BB962C8B-B14F-4D97-AF65-F5344CB8AC3E}">
        <p14:creationId xmlns:p14="http://schemas.microsoft.com/office/powerpoint/2010/main" val="18357868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62"/>
            <a:ext cx="9144000" cy="1143000"/>
          </a:xfrm>
        </p:spPr>
        <p:txBody>
          <a:bodyPr/>
          <a:lstStyle/>
          <a:p>
            <a:r>
              <a:rPr lang="en-US" sz="3600" dirty="0" smtClean="0">
                <a:latin typeface="Calibri" charset="0"/>
                <a:ea typeface="Calibri" charset="0"/>
                <a:cs typeface="Calibri" charset="0"/>
              </a:rPr>
              <a:t>Specific roles of international co-ordination and partnerships </a:t>
            </a:r>
            <a:endParaRPr lang="en-US" sz="3600" dirty="0">
              <a:latin typeface="Calibri" charset="0"/>
              <a:ea typeface="Calibri" charset="0"/>
              <a:cs typeface="Calibri" charset="0"/>
            </a:endParaRP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17</a:t>
            </a:fld>
            <a:endParaRPr lang="en-US" sz="1000" dirty="0">
              <a:latin typeface="Calibri" charset="0"/>
              <a:ea typeface="Calibri" charset="0"/>
              <a:cs typeface="Calibri" charset="0"/>
            </a:endParaRPr>
          </a:p>
        </p:txBody>
      </p:sp>
      <p:sp>
        <p:nvSpPr>
          <p:cNvPr id="4" name="Rectangle 3"/>
          <p:cNvSpPr/>
          <p:nvPr/>
        </p:nvSpPr>
        <p:spPr>
          <a:xfrm>
            <a:off x="529167" y="1289316"/>
            <a:ext cx="8371416" cy="2000548"/>
          </a:xfrm>
          <a:prstGeom prst="rect">
            <a:avLst/>
          </a:prstGeom>
          <a:ln w="28575">
            <a:solidFill>
              <a:schemeClr val="tx1"/>
            </a:solidFill>
          </a:ln>
        </p:spPr>
        <p:txBody>
          <a:bodyPr wrap="square">
            <a:spAutoFit/>
          </a:bodyPr>
          <a:lstStyle/>
          <a:p>
            <a:pPr marL="114300" marR="228600" algn="ctr">
              <a:spcBef>
                <a:spcPts val="0"/>
              </a:spcBef>
              <a:spcAft>
                <a:spcPts val="0"/>
              </a:spcAft>
            </a:pPr>
            <a:r>
              <a:rPr lang="en-US" sz="2000" b="1" i="1" dirty="0" smtClean="0">
                <a:solidFill>
                  <a:srgbClr val="275D90"/>
                </a:solidFill>
                <a:latin typeface="Calibri" charset="0"/>
                <a:ea typeface="Calibri" charset="0"/>
                <a:cs typeface="Calibri" charset="0"/>
              </a:rPr>
              <a:t>The program of record </a:t>
            </a:r>
          </a:p>
          <a:p>
            <a:pPr marL="114300" marR="228600" algn="ctr">
              <a:spcBef>
                <a:spcPts val="0"/>
              </a:spcBef>
              <a:spcAft>
                <a:spcPts val="0"/>
              </a:spcAft>
            </a:pPr>
            <a:endParaRPr lang="en-US" sz="1050" b="1" i="1" dirty="0">
              <a:solidFill>
                <a:srgbClr val="275D90"/>
              </a:solidFill>
              <a:latin typeface="Calibri" charset="0"/>
              <a:ea typeface="Calibri" charset="0"/>
              <a:cs typeface="Calibri" charset="0"/>
            </a:endParaRPr>
          </a:p>
          <a:p>
            <a:r>
              <a:rPr lang="en-US" sz="1800" i="1" dirty="0">
                <a:solidFill>
                  <a:schemeClr val="tx1"/>
                </a:solidFill>
                <a:latin typeface="Calibri"/>
                <a:cs typeface="Calibri"/>
              </a:rPr>
              <a:t>Many of the science and </a:t>
            </a:r>
            <a:r>
              <a:rPr lang="en-US" sz="1800" i="1" dirty="0" smtClean="0">
                <a:solidFill>
                  <a:schemeClr val="tx1"/>
                </a:solidFill>
                <a:latin typeface="Calibri"/>
                <a:cs typeface="Calibri"/>
              </a:rPr>
              <a:t> application </a:t>
            </a:r>
            <a:r>
              <a:rPr lang="en-US" sz="1800" i="1" dirty="0">
                <a:solidFill>
                  <a:schemeClr val="tx1"/>
                </a:solidFill>
                <a:latin typeface="Calibri"/>
                <a:cs typeface="Calibri"/>
              </a:rPr>
              <a:t>priorities are addressed by the Program of Record (POR) </a:t>
            </a:r>
            <a:r>
              <a:rPr lang="en-US" sz="1800" i="1" dirty="0" smtClean="0">
                <a:solidFill>
                  <a:schemeClr val="tx1"/>
                </a:solidFill>
                <a:latin typeface="Calibri"/>
                <a:cs typeface="Calibri"/>
              </a:rPr>
              <a:t>a</a:t>
            </a:r>
            <a:r>
              <a:rPr lang="en-US" sz="1800" i="1" dirty="0" smtClean="0">
                <a:solidFill>
                  <a:srgbClr val="000000"/>
                </a:solidFill>
                <a:latin typeface="Calibri"/>
                <a:cs typeface="Calibri"/>
              </a:rPr>
              <a:t>nd </a:t>
            </a:r>
            <a:r>
              <a:rPr lang="en-US" sz="1800" i="1" dirty="0">
                <a:solidFill>
                  <a:srgbClr val="000000"/>
                </a:solidFill>
                <a:latin typeface="Calibri"/>
                <a:cs typeface="Calibri"/>
              </a:rPr>
              <a:t>it is essential that these measurements continue to be </a:t>
            </a:r>
            <a:r>
              <a:rPr lang="en-US" sz="1800" i="1" dirty="0" smtClean="0">
                <a:solidFill>
                  <a:srgbClr val="000000"/>
                </a:solidFill>
                <a:latin typeface="Calibri"/>
                <a:cs typeface="Calibri"/>
              </a:rPr>
              <a:t>supported. It is also essential that in addressing the ESAS priorities: </a:t>
            </a:r>
            <a:endParaRPr lang="en-US" sz="1800" i="1" dirty="0">
              <a:solidFill>
                <a:srgbClr val="000000"/>
              </a:solidFill>
              <a:latin typeface="Calibri"/>
              <a:cs typeface="Calibri"/>
            </a:endParaRPr>
          </a:p>
          <a:p>
            <a:pPr marL="1314450" marR="228600" lvl="2" indent="-285750">
              <a:spcBef>
                <a:spcPts val="0"/>
              </a:spcBef>
              <a:spcAft>
                <a:spcPts val="0"/>
              </a:spcAft>
              <a:buFont typeface="Arial"/>
              <a:buChar char="•"/>
            </a:pPr>
            <a:r>
              <a:rPr lang="en-US" sz="1800" i="1" dirty="0" smtClean="0">
                <a:solidFill>
                  <a:schemeClr val="tx1"/>
                </a:solidFill>
                <a:latin typeface="Calibri" charset="0"/>
                <a:ea typeface="Calibri" charset="0"/>
                <a:cs typeface="Calibri" charset="0"/>
              </a:rPr>
              <a:t>We exploit the </a:t>
            </a:r>
            <a:r>
              <a:rPr lang="en-US" sz="1800" i="1" dirty="0" err="1" smtClean="0">
                <a:solidFill>
                  <a:schemeClr val="tx1"/>
                </a:solidFill>
                <a:latin typeface="Calibri" charset="0"/>
                <a:ea typeface="Calibri" charset="0"/>
                <a:cs typeface="Calibri" charset="0"/>
              </a:rPr>
              <a:t>PoR</a:t>
            </a:r>
            <a:r>
              <a:rPr lang="en-US" sz="1800" i="1" dirty="0" smtClean="0">
                <a:solidFill>
                  <a:schemeClr val="tx1"/>
                </a:solidFill>
                <a:latin typeface="Calibri" charset="0"/>
                <a:ea typeface="Calibri" charset="0"/>
                <a:cs typeface="Calibri" charset="0"/>
              </a:rPr>
              <a:t> evolving capabilities</a:t>
            </a:r>
          </a:p>
          <a:p>
            <a:pPr marL="1314450" marR="228600" lvl="2" indent="-285750">
              <a:spcBef>
                <a:spcPts val="0"/>
              </a:spcBef>
              <a:spcAft>
                <a:spcPts val="0"/>
              </a:spcAft>
              <a:buFont typeface="Arial"/>
              <a:buChar char="•"/>
            </a:pPr>
            <a:r>
              <a:rPr lang="en-US" sz="1800" i="1" dirty="0" smtClean="0">
                <a:solidFill>
                  <a:schemeClr val="tx1"/>
                </a:solidFill>
                <a:latin typeface="Calibri" charset="0"/>
                <a:ea typeface="Calibri" charset="0"/>
                <a:cs typeface="Calibri" charset="0"/>
              </a:rPr>
              <a:t>We consider what in the </a:t>
            </a:r>
            <a:r>
              <a:rPr lang="en-US" sz="1800" i="1" dirty="0" err="1" smtClean="0">
                <a:solidFill>
                  <a:schemeClr val="tx1"/>
                </a:solidFill>
                <a:latin typeface="Calibri" charset="0"/>
                <a:ea typeface="Calibri" charset="0"/>
                <a:cs typeface="Calibri" charset="0"/>
              </a:rPr>
              <a:t>PoR</a:t>
            </a:r>
            <a:r>
              <a:rPr lang="en-US" sz="1800" i="1" dirty="0" smtClean="0">
                <a:solidFill>
                  <a:schemeClr val="tx1"/>
                </a:solidFill>
                <a:latin typeface="Calibri" charset="0"/>
                <a:ea typeface="Calibri" charset="0"/>
                <a:cs typeface="Calibri" charset="0"/>
              </a:rPr>
              <a:t> needs augmenting (gaps &amp; continuity ) </a:t>
            </a:r>
            <a:endParaRPr lang="en-US" sz="1800" dirty="0">
              <a:solidFill>
                <a:schemeClr val="tx1"/>
              </a:solidFill>
              <a:latin typeface="Calibri" charset="0"/>
              <a:ea typeface="Calibri" charset="0"/>
              <a:cs typeface="Calibri" charset="0"/>
            </a:endParaRPr>
          </a:p>
        </p:txBody>
      </p:sp>
      <p:sp>
        <p:nvSpPr>
          <p:cNvPr id="9" name="Rectangle 8"/>
          <p:cNvSpPr/>
          <p:nvPr/>
        </p:nvSpPr>
        <p:spPr>
          <a:xfrm>
            <a:off x="518583" y="3722372"/>
            <a:ext cx="8159750" cy="1446550"/>
          </a:xfrm>
          <a:prstGeom prst="rect">
            <a:avLst/>
          </a:prstGeom>
          <a:ln w="28575">
            <a:solidFill>
              <a:schemeClr val="tx1"/>
            </a:solidFill>
          </a:ln>
        </p:spPr>
        <p:txBody>
          <a:bodyPr wrap="square">
            <a:spAutoFit/>
          </a:bodyPr>
          <a:lstStyle/>
          <a:p>
            <a:pPr marL="0" marR="0" algn="ctr">
              <a:spcBef>
                <a:spcPts val="0"/>
              </a:spcBef>
              <a:spcAft>
                <a:spcPts val="0"/>
              </a:spcAft>
            </a:pPr>
            <a:r>
              <a:rPr lang="en-US" sz="2000" b="1" i="1" dirty="0" smtClean="0">
                <a:solidFill>
                  <a:srgbClr val="275D90"/>
                </a:solidFill>
                <a:latin typeface="Calibri" charset="0"/>
                <a:ea typeface="Calibri" charset="0"/>
                <a:cs typeface="Calibri" charset="0"/>
              </a:rPr>
              <a:t>International partnerships</a:t>
            </a:r>
            <a:endParaRPr lang="en-US" sz="2000" b="1" i="1" dirty="0">
              <a:solidFill>
                <a:srgbClr val="275D90"/>
              </a:solidFill>
              <a:latin typeface="Calibri" charset="0"/>
              <a:ea typeface="Calibri" charset="0"/>
              <a:cs typeface="Calibri" charset="0"/>
            </a:endParaRPr>
          </a:p>
          <a:p>
            <a:pPr marL="0" marR="0" algn="ctr">
              <a:spcBef>
                <a:spcPts val="0"/>
              </a:spcBef>
              <a:spcAft>
                <a:spcPts val="0"/>
              </a:spcAft>
            </a:pPr>
            <a:endParaRPr lang="en-US" sz="1400" dirty="0">
              <a:solidFill>
                <a:srgbClr val="275D90"/>
              </a:solidFill>
              <a:latin typeface="Calibri" charset="0"/>
              <a:ea typeface="Calibri" charset="0"/>
              <a:cs typeface="Calibri" charset="0"/>
            </a:endParaRPr>
          </a:p>
          <a:p>
            <a:r>
              <a:rPr lang="en-US" sz="1800" i="1" dirty="0">
                <a:solidFill>
                  <a:srgbClr val="000000"/>
                </a:solidFill>
                <a:latin typeface="Calibri"/>
                <a:cs typeface="Calibri"/>
              </a:rPr>
              <a:t>Implementation of the Decadal Survey measurement priorities would benefit </a:t>
            </a:r>
            <a:r>
              <a:rPr lang="en-US" sz="1800" i="1" dirty="0" smtClean="0">
                <a:solidFill>
                  <a:srgbClr val="000000"/>
                </a:solidFill>
                <a:latin typeface="Calibri"/>
                <a:cs typeface="Calibri"/>
              </a:rPr>
              <a:t>from : </a:t>
            </a:r>
            <a:endParaRPr lang="en-US" sz="1800" i="1" dirty="0">
              <a:solidFill>
                <a:srgbClr val="000000"/>
              </a:solidFill>
              <a:latin typeface="Calibri"/>
              <a:cs typeface="Calibri"/>
            </a:endParaRPr>
          </a:p>
          <a:p>
            <a:pPr marL="1314450" marR="228600" lvl="2" indent="-285750">
              <a:spcBef>
                <a:spcPts val="0"/>
              </a:spcBef>
              <a:spcAft>
                <a:spcPts val="0"/>
              </a:spcAft>
              <a:buFont typeface="Arial"/>
              <a:buChar char="•"/>
            </a:pPr>
            <a:r>
              <a:rPr lang="en-US" sz="1800" i="1" dirty="0" smtClean="0">
                <a:solidFill>
                  <a:srgbClr val="000000"/>
                </a:solidFill>
                <a:latin typeface="Calibri"/>
                <a:cs typeface="Calibri"/>
              </a:rPr>
              <a:t>Building upon existing activities  &amp; partnerships </a:t>
            </a:r>
          </a:p>
          <a:p>
            <a:pPr marL="1314450" marR="228600" lvl="2" indent="-285750">
              <a:spcBef>
                <a:spcPts val="0"/>
              </a:spcBef>
              <a:spcAft>
                <a:spcPts val="0"/>
              </a:spcAft>
              <a:buFont typeface="Arial"/>
              <a:buChar char="•"/>
            </a:pPr>
            <a:r>
              <a:rPr lang="en-US" sz="1800" i="1" dirty="0" smtClean="0">
                <a:solidFill>
                  <a:srgbClr val="000000"/>
                </a:solidFill>
                <a:latin typeface="Calibri"/>
                <a:cs typeface="Calibri"/>
              </a:rPr>
              <a:t>establishing </a:t>
            </a:r>
            <a:r>
              <a:rPr lang="en-US" sz="1800" i="1" dirty="0">
                <a:solidFill>
                  <a:srgbClr val="000000"/>
                </a:solidFill>
                <a:latin typeface="Calibri"/>
                <a:cs typeface="Calibri"/>
              </a:rPr>
              <a:t>new </a:t>
            </a:r>
            <a:r>
              <a:rPr lang="en-US" sz="1800" i="1" dirty="0" smtClean="0">
                <a:solidFill>
                  <a:srgbClr val="000000"/>
                </a:solidFill>
                <a:latin typeface="Calibri"/>
                <a:cs typeface="Calibri"/>
              </a:rPr>
              <a:t>international partnerships </a:t>
            </a:r>
            <a:endParaRPr lang="en-US" sz="1800" i="1" dirty="0">
              <a:solidFill>
                <a:srgbClr val="000000"/>
              </a:solidFill>
              <a:latin typeface="Calibri"/>
              <a:cs typeface="Calibri"/>
            </a:endParaRPr>
          </a:p>
        </p:txBody>
      </p:sp>
      <p:sp>
        <p:nvSpPr>
          <p:cNvPr id="10" name="Rectangle 9"/>
          <p:cNvSpPr/>
          <p:nvPr/>
        </p:nvSpPr>
        <p:spPr>
          <a:xfrm>
            <a:off x="116902" y="1188720"/>
            <a:ext cx="465183" cy="468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36000" y="1246957"/>
            <a:ext cx="458391" cy="463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2334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20778-B80B-9147-B148-1D1367A0C183}" type="slidenum">
              <a:rPr lang="en-US" smtClean="0"/>
              <a:pPr/>
              <a:t>18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1712217" y="3597420"/>
            <a:ext cx="5364482" cy="2585323"/>
          </a:xfrm>
          <a:prstGeom prst="rect">
            <a:avLst/>
          </a:prstGeom>
          <a:noFill/>
        </p:spPr>
        <p:txBody>
          <a:bodyPr wrap="none" rtlCol="0">
            <a:spAutoFit/>
          </a:bodyPr>
          <a:lstStyle/>
          <a:p>
            <a:endParaRPr lang="en-US" sz="5400" b="1" dirty="0">
              <a:solidFill>
                <a:schemeClr val="bg1"/>
              </a:solidFill>
            </a:endParaRPr>
          </a:p>
          <a:p>
            <a:r>
              <a:rPr lang="en-US" sz="5400" b="1" dirty="0">
                <a:solidFill>
                  <a:schemeClr val="bg1"/>
                </a:solidFill>
              </a:rPr>
              <a:t>  THANK YOU!  </a:t>
            </a:r>
          </a:p>
          <a:p>
            <a:endParaRPr lang="en-US" sz="5400" b="1" dirty="0">
              <a:solidFill>
                <a:schemeClr val="bg1"/>
              </a:solidFill>
            </a:endParaRPr>
          </a:p>
        </p:txBody>
      </p:sp>
      <p:sp>
        <p:nvSpPr>
          <p:cNvPr id="3" name="TextBox 2"/>
          <p:cNvSpPr txBox="1"/>
          <p:nvPr/>
        </p:nvSpPr>
        <p:spPr>
          <a:xfrm>
            <a:off x="548717" y="219234"/>
            <a:ext cx="8309165" cy="3046988"/>
          </a:xfrm>
          <a:prstGeom prst="rect">
            <a:avLst/>
          </a:prstGeom>
          <a:solidFill>
            <a:schemeClr val="tx1"/>
          </a:solidFill>
        </p:spPr>
        <p:txBody>
          <a:bodyPr wrap="square" rtlCol="0">
            <a:spAutoFit/>
          </a:bodyPr>
          <a:lstStyle/>
          <a:p>
            <a:r>
              <a:rPr lang="en-US" b="1" i="1" dirty="0">
                <a:solidFill>
                  <a:srgbClr val="FFFFFF"/>
                </a:solidFill>
                <a:latin typeface="Calibri" charset="0"/>
                <a:ea typeface="Calibri" charset="0"/>
                <a:cs typeface="Calibri" charset="0"/>
              </a:rPr>
              <a:t>Thriving on our Changing </a:t>
            </a:r>
            <a:r>
              <a:rPr lang="en-US" b="1" i="1" dirty="0" smtClean="0">
                <a:solidFill>
                  <a:srgbClr val="FFFFFF"/>
                </a:solidFill>
                <a:latin typeface="Calibri" charset="0"/>
                <a:ea typeface="Calibri" charset="0"/>
                <a:cs typeface="Calibri" charset="0"/>
              </a:rPr>
              <a:t>Planet</a:t>
            </a:r>
          </a:p>
          <a:p>
            <a:pPr marL="0" indent="0">
              <a:buNone/>
            </a:pPr>
            <a:r>
              <a:rPr lang="en-US" sz="2400" dirty="0">
                <a:solidFill>
                  <a:schemeClr val="bg1"/>
                </a:solidFill>
                <a:latin typeface="Calibri" charset="0"/>
                <a:ea typeface="Calibri" charset="0"/>
                <a:cs typeface="Calibri" charset="0"/>
              </a:rPr>
              <a:t>A decade in which we find growing community and public recognition </a:t>
            </a:r>
            <a:r>
              <a:rPr lang="en-US" sz="2400" dirty="0" smtClean="0">
                <a:solidFill>
                  <a:schemeClr val="bg1"/>
                </a:solidFill>
                <a:latin typeface="Calibri" charset="0"/>
                <a:ea typeface="Calibri" charset="0"/>
                <a:cs typeface="Calibri" charset="0"/>
              </a:rPr>
              <a:t>of: Society’s </a:t>
            </a:r>
            <a:r>
              <a:rPr lang="en-US" sz="2400" dirty="0">
                <a:solidFill>
                  <a:schemeClr val="bg1"/>
                </a:solidFill>
                <a:latin typeface="Calibri" charset="0"/>
                <a:ea typeface="Calibri" charset="0"/>
                <a:cs typeface="Calibri" charset="0"/>
              </a:rPr>
              <a:t>broad reliance on Earth information to</a:t>
            </a:r>
            <a:r>
              <a:rPr lang="en-US" sz="2400" dirty="0">
                <a:latin typeface="Calibri" charset="0"/>
                <a:ea typeface="Calibri" charset="0"/>
                <a:cs typeface="Calibri" charset="0"/>
              </a:rPr>
              <a:t> </a:t>
            </a:r>
            <a:r>
              <a:rPr lang="en-US" sz="2400" b="1" dirty="0" smtClean="0">
                <a:solidFill>
                  <a:schemeClr val="accent2"/>
                </a:solidFill>
                <a:latin typeface="Calibri" charset="0"/>
                <a:ea typeface="Calibri" charset="0"/>
                <a:cs typeface="Calibri" charset="0"/>
              </a:rPr>
              <a:t>thrive.</a:t>
            </a:r>
          </a:p>
          <a:p>
            <a:pPr marL="0" indent="0">
              <a:buNone/>
            </a:pPr>
            <a:endParaRPr lang="en-US" sz="1200" b="1" dirty="0" smtClean="0">
              <a:solidFill>
                <a:schemeClr val="accent2"/>
              </a:solidFill>
              <a:latin typeface="Calibri" charset="0"/>
              <a:ea typeface="Calibri" charset="0"/>
              <a:cs typeface="Calibri" charset="0"/>
            </a:endParaRPr>
          </a:p>
          <a:p>
            <a:r>
              <a:rPr lang="en-US" sz="2400" dirty="0">
                <a:solidFill>
                  <a:srgbClr val="FFFFFF"/>
                </a:solidFill>
                <a:latin typeface="Calibri" charset="0"/>
                <a:ea typeface="Calibri" charset="0"/>
                <a:cs typeface="Calibri" charset="0"/>
              </a:rPr>
              <a:t>The growing challenge of understanding and predicting a moving target, as Earth </a:t>
            </a:r>
            <a:r>
              <a:rPr lang="en-US" sz="2400" b="1" dirty="0">
                <a:solidFill>
                  <a:srgbClr val="FF0000"/>
                </a:solidFill>
                <a:latin typeface="Calibri" charset="0"/>
                <a:ea typeface="Calibri" charset="0"/>
                <a:cs typeface="Calibri" charset="0"/>
              </a:rPr>
              <a:t>change</a:t>
            </a:r>
            <a:r>
              <a:rPr lang="en-US" sz="2400" b="1" dirty="0">
                <a:solidFill>
                  <a:srgbClr val="FFFFFF"/>
                </a:solidFill>
                <a:latin typeface="Calibri" charset="0"/>
                <a:ea typeface="Calibri" charset="0"/>
                <a:cs typeface="Calibri" charset="0"/>
              </a:rPr>
              <a:t> </a:t>
            </a:r>
            <a:r>
              <a:rPr lang="en-US" sz="2400" dirty="0">
                <a:solidFill>
                  <a:srgbClr val="FFFFFF"/>
                </a:solidFill>
                <a:latin typeface="Calibri" charset="0"/>
                <a:ea typeface="Calibri" charset="0"/>
                <a:cs typeface="Calibri" charset="0"/>
              </a:rPr>
              <a:t>happens around us through natural and human </a:t>
            </a:r>
            <a:r>
              <a:rPr lang="en-US" sz="2400" dirty="0" smtClean="0">
                <a:solidFill>
                  <a:srgbClr val="FFFFFF"/>
                </a:solidFill>
                <a:latin typeface="Calibri" charset="0"/>
                <a:ea typeface="Calibri" charset="0"/>
                <a:cs typeface="Calibri" charset="0"/>
              </a:rPr>
              <a:t>influence</a:t>
            </a:r>
            <a:endParaRPr lang="en-US" sz="2800" b="1" i="1" dirty="0">
              <a:solidFill>
                <a:srgbClr val="FFFFFF"/>
              </a:solidFill>
              <a:latin typeface="Calibri" charset="0"/>
              <a:ea typeface="Calibri" charset="0"/>
              <a:cs typeface="Calibri" charset="0"/>
            </a:endParaRPr>
          </a:p>
        </p:txBody>
      </p:sp>
    </p:spTree>
    <p:extLst>
      <p:ext uri="{BB962C8B-B14F-4D97-AF65-F5344CB8AC3E}">
        <p14:creationId xmlns:p14="http://schemas.microsoft.com/office/powerpoint/2010/main" val="22605553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3297" y="1747771"/>
            <a:ext cx="6436265" cy="3665925"/>
          </a:xfrm>
          <a:prstGeom prst="rect">
            <a:avLst/>
          </a:prstGeom>
        </p:spPr>
      </p:pic>
      <p:sp>
        <p:nvSpPr>
          <p:cNvPr id="2" name="TextBox 1"/>
          <p:cNvSpPr txBox="1"/>
          <p:nvPr/>
        </p:nvSpPr>
        <p:spPr>
          <a:xfrm>
            <a:off x="396919" y="416688"/>
            <a:ext cx="8553584" cy="954107"/>
          </a:xfrm>
          <a:prstGeom prst="rect">
            <a:avLst/>
          </a:prstGeom>
          <a:noFill/>
        </p:spPr>
        <p:txBody>
          <a:bodyPr wrap="square" rtlCol="0">
            <a:spAutoFit/>
          </a:bodyPr>
          <a:lstStyle/>
          <a:p>
            <a:pPr algn="ctr"/>
            <a:r>
              <a:rPr lang="en-US" sz="2800" b="1" dirty="0" smtClean="0"/>
              <a:t>We can expect to see real advances in sensor innovation </a:t>
            </a:r>
            <a:endParaRPr lang="en-US" sz="2800" b="1" dirty="0"/>
          </a:p>
        </p:txBody>
      </p:sp>
      <p:sp>
        <p:nvSpPr>
          <p:cNvPr id="3" name="Donut 2"/>
          <p:cNvSpPr/>
          <p:nvPr/>
        </p:nvSpPr>
        <p:spPr>
          <a:xfrm>
            <a:off x="5630098" y="2880687"/>
            <a:ext cx="914400" cy="914400"/>
          </a:xfrm>
          <a:prstGeom prst="donut">
            <a:avLst>
              <a:gd name="adj" fmla="val 1200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flipV="1">
            <a:off x="5669378" y="2880687"/>
            <a:ext cx="746316" cy="87730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85907" y="3640141"/>
            <a:ext cx="584315" cy="338554"/>
          </a:xfrm>
          <a:prstGeom prst="rect">
            <a:avLst/>
          </a:prstGeom>
          <a:noFill/>
        </p:spPr>
        <p:txBody>
          <a:bodyPr wrap="none" rtlCol="0">
            <a:spAutoFit/>
          </a:bodyPr>
          <a:lstStyle/>
          <a:p>
            <a:r>
              <a:rPr lang="en-US" sz="1600" b="1" dirty="0" smtClean="0">
                <a:solidFill>
                  <a:srgbClr val="FF0000"/>
                </a:solidFill>
              </a:rPr>
              <a:t>May</a:t>
            </a:r>
            <a:endParaRPr lang="en-US" sz="1600" b="1" dirty="0">
              <a:solidFill>
                <a:srgbClr val="FF0000"/>
              </a:solidFill>
            </a:endParaRPr>
          </a:p>
        </p:txBody>
      </p:sp>
      <p:sp>
        <p:nvSpPr>
          <p:cNvPr id="8" name="Rectangle 7"/>
          <p:cNvSpPr/>
          <p:nvPr/>
        </p:nvSpPr>
        <p:spPr>
          <a:xfrm>
            <a:off x="6620108" y="5153093"/>
            <a:ext cx="634271" cy="369332"/>
          </a:xfrm>
          <a:prstGeom prst="rect">
            <a:avLst/>
          </a:prstGeom>
        </p:spPr>
        <p:txBody>
          <a:bodyPr wrap="none">
            <a:spAutoFit/>
          </a:bodyPr>
          <a:lstStyle/>
          <a:p>
            <a:r>
              <a:rPr lang="en-US" sz="1800" b="1" dirty="0">
                <a:solidFill>
                  <a:srgbClr val="FF0000"/>
                </a:solidFill>
              </a:rPr>
              <a:t>May</a:t>
            </a:r>
          </a:p>
        </p:txBody>
      </p:sp>
      <p:sp>
        <p:nvSpPr>
          <p:cNvPr id="9" name="TextBox 8"/>
          <p:cNvSpPr txBox="1"/>
          <p:nvPr/>
        </p:nvSpPr>
        <p:spPr>
          <a:xfrm>
            <a:off x="1479538" y="5695905"/>
            <a:ext cx="3442131" cy="369332"/>
          </a:xfrm>
          <a:prstGeom prst="rect">
            <a:avLst/>
          </a:prstGeom>
          <a:noFill/>
        </p:spPr>
        <p:txBody>
          <a:bodyPr wrap="none" rtlCol="0">
            <a:spAutoFit/>
          </a:bodyPr>
          <a:lstStyle/>
          <a:p>
            <a:r>
              <a:rPr lang="en-US" sz="1800" b="1" dirty="0" smtClean="0">
                <a:solidFill>
                  <a:srgbClr val="FF0000"/>
                </a:solidFill>
              </a:rPr>
              <a:t>plus others (e.g. PREFIRE,</a:t>
            </a:r>
            <a:r>
              <a:rPr lang="is-IS" sz="1800" b="1" dirty="0" smtClean="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857457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67" y="27567"/>
            <a:ext cx="8763885" cy="1325563"/>
          </a:xfrm>
        </p:spPr>
        <p:txBody>
          <a:bodyPr>
            <a:normAutofit/>
          </a:bodyPr>
          <a:lstStyle/>
          <a:p>
            <a:r>
              <a:rPr lang="en-US" sz="4000" dirty="0">
                <a:latin typeface="Calibri" charset="0"/>
                <a:ea typeface="Calibri" charset="0"/>
                <a:cs typeface="Calibri" charset="0"/>
              </a:rPr>
              <a:t>Quick Summary: Recommendations</a:t>
            </a:r>
          </a:p>
        </p:txBody>
      </p:sp>
      <p:sp>
        <p:nvSpPr>
          <p:cNvPr id="5" name="Slide Number Placeholder 4"/>
          <p:cNvSpPr>
            <a:spLocks noGrp="1"/>
          </p:cNvSpPr>
          <p:nvPr>
            <p:ph type="sldNum" sz="quarter" idx="4294967295"/>
          </p:nvPr>
        </p:nvSpPr>
        <p:spPr>
          <a:xfrm>
            <a:off x="6459805" y="6355254"/>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a:t>
            </a:fld>
            <a:endParaRPr lang="en-US" sz="1000" dirty="0">
              <a:latin typeface="Calibri" charset="0"/>
              <a:ea typeface="Calibri" charset="0"/>
              <a:cs typeface="Calibri" charset="0"/>
            </a:endParaRPr>
          </a:p>
        </p:txBody>
      </p:sp>
      <p:sp>
        <p:nvSpPr>
          <p:cNvPr id="6" name="TextBox 5"/>
          <p:cNvSpPr txBox="1"/>
          <p:nvPr/>
        </p:nvSpPr>
        <p:spPr>
          <a:xfrm>
            <a:off x="206667" y="1790144"/>
            <a:ext cx="1935124" cy="1015663"/>
          </a:xfrm>
          <a:prstGeom prst="rect">
            <a:avLst/>
          </a:prstGeom>
          <a:noFill/>
        </p:spPr>
        <p:txBody>
          <a:bodyPr wrap="square" rtlCol="0">
            <a:spAutoFit/>
          </a:bodyPr>
          <a:lstStyle/>
          <a:p>
            <a:pPr algn="ctr"/>
            <a:r>
              <a:rPr lang="en-US" sz="1600" b="1" dirty="0">
                <a:solidFill>
                  <a:schemeClr val="tx1"/>
                </a:solidFill>
                <a:latin typeface="Calibri" charset="0"/>
                <a:ea typeface="Calibri" charset="0"/>
                <a:cs typeface="Calibri" charset="0"/>
              </a:rPr>
              <a:t>VISION &amp; STRATEGY</a:t>
            </a:r>
          </a:p>
          <a:p>
            <a:pPr algn="ctr"/>
            <a:endParaRPr lang="en-US" sz="1000" dirty="0">
              <a:solidFill>
                <a:schemeClr val="tx1"/>
              </a:solidFill>
              <a:latin typeface="Calibri" charset="0"/>
              <a:ea typeface="Calibri" charset="0"/>
              <a:cs typeface="Calibri" charset="0"/>
            </a:endParaRPr>
          </a:p>
          <a:p>
            <a:pPr algn="ctr"/>
            <a:r>
              <a:rPr lang="en-US" sz="1600" dirty="0">
                <a:solidFill>
                  <a:schemeClr val="tx1"/>
                </a:solidFill>
                <a:latin typeface="Calibri" charset="0"/>
                <a:ea typeface="Calibri" charset="0"/>
                <a:cs typeface="Calibri" charset="0"/>
              </a:rPr>
              <a:t>“Thriving on our Changing Planet”</a:t>
            </a:r>
          </a:p>
        </p:txBody>
      </p:sp>
      <p:sp>
        <p:nvSpPr>
          <p:cNvPr id="7" name="TextBox 6"/>
          <p:cNvSpPr txBox="1"/>
          <p:nvPr/>
        </p:nvSpPr>
        <p:spPr>
          <a:xfrm>
            <a:off x="2888462" y="940149"/>
            <a:ext cx="4956433" cy="2339102"/>
          </a:xfrm>
          <a:prstGeom prst="rect">
            <a:avLst/>
          </a:prstGeom>
          <a:noFill/>
        </p:spPr>
        <p:txBody>
          <a:bodyPr wrap="square" rtlCol="0">
            <a:spAutoFit/>
          </a:bodyPr>
          <a:lstStyle/>
          <a:p>
            <a:pPr lvl="0" algn="ctr"/>
            <a:r>
              <a:rPr lang="en-US" sz="1600" b="1" u="sng" dirty="0">
                <a:solidFill>
                  <a:schemeClr val="accent1">
                    <a:lumMod val="75000"/>
                  </a:schemeClr>
                </a:solidFill>
                <a:latin typeface="Calibri" charset="0"/>
                <a:ea typeface="Calibri" charset="0"/>
                <a:cs typeface="Calibri" charset="0"/>
              </a:rPr>
              <a:t>SCIENCE &amp; APPLICATIONS</a:t>
            </a:r>
          </a:p>
          <a:p>
            <a:pPr lvl="0"/>
            <a:endParaRPr lang="en-US" sz="1000" b="1" dirty="0">
              <a:solidFill>
                <a:schemeClr val="accent1">
                  <a:lumMod val="75000"/>
                </a:schemeClr>
              </a:solidFill>
              <a:latin typeface="Calibri" charset="0"/>
              <a:ea typeface="Calibri" charset="0"/>
              <a:cs typeface="Calibri" charset="0"/>
            </a:endParaRPr>
          </a:p>
          <a:p>
            <a:pPr lvl="0"/>
            <a:r>
              <a:rPr lang="en-US" sz="1600" dirty="0">
                <a:solidFill>
                  <a:schemeClr val="accent1">
                    <a:lumMod val="75000"/>
                  </a:schemeClr>
                </a:solidFill>
                <a:latin typeface="Calibri" charset="0"/>
                <a:ea typeface="Calibri" charset="0"/>
                <a:cs typeface="Calibri" charset="0"/>
              </a:rPr>
              <a:t>Address </a:t>
            </a:r>
            <a:r>
              <a:rPr lang="en-US" sz="1600" b="1" dirty="0">
                <a:solidFill>
                  <a:schemeClr val="accent1">
                    <a:lumMod val="75000"/>
                  </a:schemeClr>
                </a:solidFill>
                <a:latin typeface="Calibri" charset="0"/>
                <a:ea typeface="Calibri" charset="0"/>
                <a:cs typeface="Calibri" charset="0"/>
              </a:rPr>
              <a:t>35 key science/applications questions, </a:t>
            </a:r>
            <a:r>
              <a:rPr lang="en-US" sz="1600" dirty="0">
                <a:solidFill>
                  <a:schemeClr val="accent1">
                    <a:lumMod val="75000"/>
                  </a:schemeClr>
                </a:solidFill>
                <a:latin typeface="Calibri" charset="0"/>
                <a:ea typeface="Calibri" charset="0"/>
                <a:cs typeface="Calibri" charset="0"/>
              </a:rPr>
              <a:t>from among hundreds suggested.  Those with objectives prioritized as most important fell into </a:t>
            </a:r>
            <a:r>
              <a:rPr lang="en-US" sz="1600" b="1" dirty="0">
                <a:solidFill>
                  <a:schemeClr val="accent1">
                    <a:lumMod val="75000"/>
                  </a:schemeClr>
                </a:solidFill>
                <a:latin typeface="Calibri" charset="0"/>
                <a:ea typeface="Calibri" charset="0"/>
                <a:cs typeface="Calibri" charset="0"/>
              </a:rPr>
              <a:t>six categories</a:t>
            </a:r>
            <a:r>
              <a:rPr lang="en-US" sz="1600" dirty="0">
                <a:solidFill>
                  <a:schemeClr val="accent1">
                    <a:lumMod val="75000"/>
                  </a:schemeClr>
                </a:solidFill>
                <a:latin typeface="Calibri" charset="0"/>
                <a:ea typeface="Calibri" charset="0"/>
                <a:cs typeface="Calibri" charset="0"/>
              </a:rPr>
              <a:t>:</a:t>
            </a:r>
          </a:p>
          <a:p>
            <a:pPr marL="285750" lvl="0" indent="-169863">
              <a:buFont typeface="Arial" charset="0"/>
              <a:buChar char="•"/>
            </a:pPr>
            <a:r>
              <a:rPr lang="en-US" sz="1200" dirty="0">
                <a:solidFill>
                  <a:schemeClr val="accent1">
                    <a:lumMod val="75000"/>
                  </a:schemeClr>
                </a:solidFill>
                <a:latin typeface="Calibri" charset="0"/>
                <a:ea typeface="Calibri" charset="0"/>
                <a:cs typeface="Calibri" charset="0"/>
              </a:rPr>
              <a:t>Coupling of the Water and Energy Cycles</a:t>
            </a:r>
          </a:p>
          <a:p>
            <a:pPr marL="285750" lvl="0" indent="-169863">
              <a:buFont typeface="Arial" charset="0"/>
              <a:buChar char="•"/>
            </a:pPr>
            <a:r>
              <a:rPr lang="en-US" sz="1200" dirty="0">
                <a:solidFill>
                  <a:schemeClr val="accent1">
                    <a:lumMod val="75000"/>
                  </a:schemeClr>
                </a:solidFill>
                <a:latin typeface="Calibri" charset="0"/>
                <a:ea typeface="Calibri" charset="0"/>
                <a:cs typeface="Calibri" charset="0"/>
              </a:rPr>
              <a:t>Ecosystem Change</a:t>
            </a:r>
          </a:p>
          <a:p>
            <a:pPr marL="285750" lvl="0" indent="-169863">
              <a:buFont typeface="Arial" charset="0"/>
              <a:buChar char="•"/>
            </a:pPr>
            <a:r>
              <a:rPr lang="en-US" sz="1200" dirty="0">
                <a:solidFill>
                  <a:schemeClr val="accent1">
                    <a:lumMod val="75000"/>
                  </a:schemeClr>
                </a:solidFill>
                <a:latin typeface="Calibri" charset="0"/>
                <a:ea typeface="Calibri" charset="0"/>
                <a:cs typeface="Calibri" charset="0"/>
              </a:rPr>
              <a:t>Extending &amp; Improving Weather and Air Quality Forecasts</a:t>
            </a:r>
          </a:p>
          <a:p>
            <a:pPr marL="285750" lvl="0" indent="-169863">
              <a:buFont typeface="Arial" charset="0"/>
              <a:buChar char="•"/>
            </a:pPr>
            <a:r>
              <a:rPr lang="en-US" sz="1200" dirty="0">
                <a:solidFill>
                  <a:schemeClr val="accent1">
                    <a:lumMod val="75000"/>
                  </a:schemeClr>
                </a:solidFill>
                <a:latin typeface="Calibri" charset="0"/>
                <a:ea typeface="Calibri" charset="0"/>
                <a:cs typeface="Calibri" charset="0"/>
              </a:rPr>
              <a:t>Sea Level Rise</a:t>
            </a:r>
          </a:p>
          <a:p>
            <a:pPr marL="285750" lvl="0" indent="-169863">
              <a:buFont typeface="Arial" charset="0"/>
              <a:buChar char="•"/>
            </a:pPr>
            <a:r>
              <a:rPr lang="en-US" sz="1200" dirty="0">
                <a:solidFill>
                  <a:schemeClr val="accent1">
                    <a:lumMod val="75000"/>
                  </a:schemeClr>
                </a:solidFill>
                <a:latin typeface="Calibri" charset="0"/>
                <a:ea typeface="Calibri" charset="0"/>
                <a:cs typeface="Calibri" charset="0"/>
              </a:rPr>
              <a:t>Reducing Climate Uncertainty &amp; Informing Societal Response</a:t>
            </a:r>
          </a:p>
          <a:p>
            <a:pPr marL="285750" lvl="0" indent="-169863">
              <a:buFont typeface="Arial" charset="0"/>
              <a:buChar char="•"/>
            </a:pPr>
            <a:r>
              <a:rPr lang="en-US" sz="1200" dirty="0">
                <a:solidFill>
                  <a:schemeClr val="accent1">
                    <a:lumMod val="75000"/>
                  </a:schemeClr>
                </a:solidFill>
                <a:latin typeface="Calibri" charset="0"/>
                <a:ea typeface="Calibri" charset="0"/>
                <a:cs typeface="Calibri" charset="0"/>
              </a:rPr>
              <a:t>Surface Dynamics, Geological Hazards and Disasters</a:t>
            </a:r>
          </a:p>
        </p:txBody>
      </p:sp>
      <p:sp>
        <p:nvSpPr>
          <p:cNvPr id="8" name="TextBox 7"/>
          <p:cNvSpPr txBox="1"/>
          <p:nvPr/>
        </p:nvSpPr>
        <p:spPr>
          <a:xfrm>
            <a:off x="1434424" y="3406827"/>
            <a:ext cx="5024548" cy="2646878"/>
          </a:xfrm>
          <a:prstGeom prst="rect">
            <a:avLst/>
          </a:prstGeom>
          <a:noFill/>
        </p:spPr>
        <p:txBody>
          <a:bodyPr wrap="square" rtlCol="0">
            <a:spAutoFit/>
          </a:bodyPr>
          <a:lstStyle/>
          <a:p>
            <a:pPr lvl="0" algn="ctr"/>
            <a:r>
              <a:rPr lang="en-US" sz="1600" b="1" u="sng" dirty="0">
                <a:solidFill>
                  <a:schemeClr val="accent3">
                    <a:lumMod val="75000"/>
                  </a:schemeClr>
                </a:solidFill>
                <a:latin typeface="Calibri" charset="0"/>
                <a:ea typeface="Calibri" charset="0"/>
                <a:cs typeface="Calibri" charset="0"/>
              </a:rPr>
              <a:t>OBSERVATIONS</a:t>
            </a:r>
          </a:p>
          <a:p>
            <a:pPr lvl="0"/>
            <a:endParaRPr lang="en-US" sz="1000" b="1" dirty="0">
              <a:solidFill>
                <a:schemeClr val="accent3">
                  <a:lumMod val="75000"/>
                </a:schemeClr>
              </a:solidFill>
              <a:latin typeface="Calibri" charset="0"/>
              <a:ea typeface="Calibri" charset="0"/>
              <a:cs typeface="Calibri" charset="0"/>
            </a:endParaRPr>
          </a:p>
          <a:p>
            <a:pPr lvl="0"/>
            <a:r>
              <a:rPr lang="en-US" sz="1600" dirty="0">
                <a:solidFill>
                  <a:schemeClr val="accent3">
                    <a:lumMod val="75000"/>
                  </a:schemeClr>
                </a:solidFill>
                <a:latin typeface="Calibri" charset="0"/>
                <a:ea typeface="Calibri" charset="0"/>
                <a:cs typeface="Calibri" charset="0"/>
              </a:rPr>
              <a:t>Augment the </a:t>
            </a:r>
            <a:r>
              <a:rPr lang="en-US" sz="1600" b="1" dirty="0">
                <a:solidFill>
                  <a:schemeClr val="accent3">
                    <a:lumMod val="75000"/>
                  </a:schemeClr>
                </a:solidFill>
                <a:latin typeface="Calibri" charset="0"/>
                <a:ea typeface="Calibri" charset="0"/>
                <a:cs typeface="Calibri" charset="0"/>
              </a:rPr>
              <a:t>Program of Record</a:t>
            </a:r>
            <a:r>
              <a:rPr lang="en-US" sz="1600" dirty="0">
                <a:solidFill>
                  <a:schemeClr val="accent3">
                    <a:lumMod val="75000"/>
                  </a:schemeClr>
                </a:solidFill>
                <a:latin typeface="Calibri" charset="0"/>
                <a:ea typeface="Calibri" charset="0"/>
                <a:cs typeface="Calibri" charset="0"/>
              </a:rPr>
              <a:t> with </a:t>
            </a:r>
            <a:r>
              <a:rPr lang="en-US" sz="1600" b="1" dirty="0">
                <a:solidFill>
                  <a:schemeClr val="accent3">
                    <a:lumMod val="75000"/>
                  </a:schemeClr>
                </a:solidFill>
                <a:latin typeface="Calibri" charset="0"/>
                <a:ea typeface="Calibri" charset="0"/>
                <a:cs typeface="Calibri" charset="0"/>
              </a:rPr>
              <a:t>eight priority observables</a:t>
            </a:r>
            <a:r>
              <a:rPr lang="en-US" sz="1600" dirty="0">
                <a:solidFill>
                  <a:schemeClr val="accent3">
                    <a:lumMod val="75000"/>
                  </a:schemeClr>
                </a:solidFill>
                <a:latin typeface="Calibri" charset="0"/>
                <a:ea typeface="Calibri" charset="0"/>
                <a:cs typeface="Calibri" charset="0"/>
              </a:rPr>
              <a:t>:</a:t>
            </a:r>
          </a:p>
          <a:p>
            <a:pPr marL="285750" lvl="0" indent="-285750">
              <a:buFont typeface="Arial" charset="0"/>
              <a:buChar char="•"/>
            </a:pPr>
            <a:r>
              <a:rPr lang="en-US" sz="1200" b="1" dirty="0">
                <a:solidFill>
                  <a:schemeClr val="accent3">
                    <a:lumMod val="75000"/>
                  </a:schemeClr>
                </a:solidFill>
                <a:latin typeface="Calibri" charset="0"/>
                <a:ea typeface="Calibri" charset="0"/>
                <a:cs typeface="Calibri" charset="0"/>
              </a:rPr>
              <a:t>Five</a:t>
            </a:r>
            <a:r>
              <a:rPr lang="en-US" sz="1200" dirty="0">
                <a:solidFill>
                  <a:schemeClr val="accent3">
                    <a:lumMod val="75000"/>
                  </a:schemeClr>
                </a:solidFill>
                <a:latin typeface="Calibri" charset="0"/>
                <a:ea typeface="Calibri" charset="0"/>
                <a:cs typeface="Calibri" charset="0"/>
              </a:rPr>
              <a:t> that are specified to be implemented: </a:t>
            </a:r>
          </a:p>
          <a:p>
            <a:pPr marL="742950" lvl="1" indent="-285750">
              <a:buFont typeface="Arial" charset="0"/>
              <a:buChar char="•"/>
            </a:pPr>
            <a:r>
              <a:rPr lang="en-US" sz="1200" i="1" dirty="0">
                <a:solidFill>
                  <a:schemeClr val="accent3">
                    <a:lumMod val="75000"/>
                  </a:schemeClr>
                </a:solidFill>
                <a:latin typeface="Calibri" charset="0"/>
                <a:ea typeface="Calibri" charset="0"/>
                <a:cs typeface="Calibri" charset="0"/>
              </a:rPr>
              <a:t>Aerosols</a:t>
            </a:r>
            <a:endParaRPr lang="en-US" sz="1200" dirty="0">
              <a:solidFill>
                <a:schemeClr val="accent3">
                  <a:lumMod val="75000"/>
                </a:schemeClr>
              </a:solidFill>
              <a:latin typeface="Calibri" charset="0"/>
              <a:ea typeface="Calibri" charset="0"/>
              <a:cs typeface="Calibri" charset="0"/>
            </a:endParaRPr>
          </a:p>
          <a:p>
            <a:pPr marL="742950" lvl="1" indent="-285750">
              <a:buFont typeface="Arial" charset="0"/>
              <a:buChar char="•"/>
            </a:pPr>
            <a:r>
              <a:rPr lang="en-US" sz="1200" i="1" dirty="0">
                <a:solidFill>
                  <a:schemeClr val="accent3">
                    <a:lumMod val="75000"/>
                  </a:schemeClr>
                </a:solidFill>
                <a:latin typeface="Calibri" charset="0"/>
                <a:ea typeface="Calibri" charset="0"/>
                <a:cs typeface="Calibri" charset="0"/>
              </a:rPr>
              <a:t>Clouds, Convection, &amp; Precipitation</a:t>
            </a:r>
            <a:endParaRPr lang="en-US" sz="1200" dirty="0">
              <a:solidFill>
                <a:schemeClr val="accent3">
                  <a:lumMod val="75000"/>
                </a:schemeClr>
              </a:solidFill>
              <a:latin typeface="Calibri" charset="0"/>
              <a:ea typeface="Calibri" charset="0"/>
              <a:cs typeface="Calibri" charset="0"/>
            </a:endParaRPr>
          </a:p>
          <a:p>
            <a:pPr marL="742950" lvl="1" indent="-285750">
              <a:buFont typeface="Arial" charset="0"/>
              <a:buChar char="•"/>
            </a:pPr>
            <a:r>
              <a:rPr lang="en-US" sz="1200" i="1" dirty="0">
                <a:solidFill>
                  <a:schemeClr val="accent3">
                    <a:lumMod val="75000"/>
                  </a:schemeClr>
                </a:solidFill>
                <a:latin typeface="Calibri" charset="0"/>
                <a:ea typeface="Calibri" charset="0"/>
                <a:cs typeface="Calibri" charset="0"/>
              </a:rPr>
              <a:t>Mass Change</a:t>
            </a:r>
            <a:endParaRPr lang="en-US" sz="1200" dirty="0">
              <a:solidFill>
                <a:schemeClr val="accent3">
                  <a:lumMod val="75000"/>
                </a:schemeClr>
              </a:solidFill>
              <a:latin typeface="Calibri" charset="0"/>
              <a:ea typeface="Calibri" charset="0"/>
              <a:cs typeface="Calibri" charset="0"/>
            </a:endParaRPr>
          </a:p>
          <a:p>
            <a:pPr marL="742950" lvl="1" indent="-285750">
              <a:buFont typeface="Arial" charset="0"/>
              <a:buChar char="•"/>
            </a:pPr>
            <a:r>
              <a:rPr lang="en-US" sz="1200" i="1" dirty="0">
                <a:solidFill>
                  <a:schemeClr val="accent3">
                    <a:lumMod val="75000"/>
                  </a:schemeClr>
                </a:solidFill>
                <a:latin typeface="Calibri" charset="0"/>
                <a:ea typeface="Calibri" charset="0"/>
                <a:cs typeface="Calibri" charset="0"/>
              </a:rPr>
              <a:t>Surface Biology &amp; Geology</a:t>
            </a:r>
          </a:p>
          <a:p>
            <a:pPr marL="742950" lvl="1" indent="-285750">
              <a:buFont typeface="Arial" charset="0"/>
              <a:buChar char="•"/>
            </a:pPr>
            <a:r>
              <a:rPr lang="en-US" sz="1200" i="1" dirty="0">
                <a:solidFill>
                  <a:schemeClr val="accent3">
                    <a:lumMod val="75000"/>
                  </a:schemeClr>
                </a:solidFill>
                <a:latin typeface="Calibri" charset="0"/>
                <a:ea typeface="Calibri" charset="0"/>
                <a:cs typeface="Calibri" charset="0"/>
              </a:rPr>
              <a:t>Surface Deformation &amp; Change</a:t>
            </a:r>
          </a:p>
          <a:p>
            <a:pPr marL="285750" lvl="0" indent="-285750">
              <a:buFont typeface="Arial" charset="0"/>
              <a:buChar char="•"/>
            </a:pPr>
            <a:r>
              <a:rPr lang="en-US" sz="1200" b="1" dirty="0">
                <a:solidFill>
                  <a:schemeClr val="accent3">
                    <a:lumMod val="75000"/>
                  </a:schemeClr>
                </a:solidFill>
                <a:latin typeface="Calibri" charset="0"/>
                <a:ea typeface="Calibri" charset="0"/>
                <a:cs typeface="Calibri" charset="0"/>
              </a:rPr>
              <a:t>Three</a:t>
            </a:r>
            <a:r>
              <a:rPr lang="en-US" sz="1200" dirty="0">
                <a:solidFill>
                  <a:schemeClr val="accent3">
                    <a:lumMod val="75000"/>
                  </a:schemeClr>
                </a:solidFill>
                <a:latin typeface="Calibri" charset="0"/>
                <a:ea typeface="Calibri" charset="0"/>
                <a:cs typeface="Calibri" charset="0"/>
              </a:rPr>
              <a:t> others to be selected competitively from among seven candidates</a:t>
            </a:r>
          </a:p>
          <a:p>
            <a:pPr marL="285750" lvl="0" indent="-285750">
              <a:buFont typeface="Arial" charset="0"/>
              <a:buChar char="•"/>
            </a:pPr>
            <a:r>
              <a:rPr lang="en-US" sz="1200" dirty="0">
                <a:solidFill>
                  <a:schemeClr val="accent3">
                    <a:lumMod val="75000"/>
                  </a:schemeClr>
                </a:solidFill>
                <a:latin typeface="Calibri" charset="0"/>
                <a:ea typeface="Calibri" charset="0"/>
                <a:cs typeface="Calibri" charset="0"/>
              </a:rPr>
              <a:t>Structure </a:t>
            </a:r>
            <a:r>
              <a:rPr lang="en-US" sz="1200" b="1" dirty="0">
                <a:solidFill>
                  <a:schemeClr val="accent3">
                    <a:lumMod val="75000"/>
                  </a:schemeClr>
                </a:solidFill>
                <a:latin typeface="Calibri" charset="0"/>
                <a:ea typeface="Calibri" charset="0"/>
                <a:cs typeface="Calibri" charset="0"/>
              </a:rPr>
              <a:t>new NASA mission program elements </a:t>
            </a:r>
            <a:r>
              <a:rPr lang="en-US" sz="1200" dirty="0">
                <a:solidFill>
                  <a:schemeClr val="accent3">
                    <a:lumMod val="75000"/>
                  </a:schemeClr>
                </a:solidFill>
                <a:latin typeface="Calibri" charset="0"/>
                <a:ea typeface="Calibri" charset="0"/>
                <a:cs typeface="Calibri" charset="0"/>
              </a:rPr>
              <a:t>to accomplish this</a:t>
            </a:r>
          </a:p>
          <a:p>
            <a:pPr marL="285750" lvl="0" indent="-285750">
              <a:buFont typeface="Arial" charset="0"/>
              <a:buChar char="•"/>
            </a:pPr>
            <a:r>
              <a:rPr lang="en-US" sz="1200" dirty="0">
                <a:solidFill>
                  <a:schemeClr val="accent3">
                    <a:lumMod val="75000"/>
                  </a:schemeClr>
                </a:solidFill>
                <a:latin typeface="Calibri" charset="0"/>
                <a:ea typeface="Calibri" charset="0"/>
                <a:cs typeface="Calibri" charset="0"/>
              </a:rPr>
              <a:t>Methods for new NASA capabilities to be </a:t>
            </a:r>
            <a:r>
              <a:rPr lang="en-US" sz="1200" b="1" dirty="0">
                <a:solidFill>
                  <a:schemeClr val="accent3">
                    <a:lumMod val="75000"/>
                  </a:schemeClr>
                </a:solidFill>
                <a:latin typeface="Calibri" charset="0"/>
                <a:ea typeface="Calibri" charset="0"/>
                <a:cs typeface="Calibri" charset="0"/>
              </a:rPr>
              <a:t>leveraged by NOAA and USGS</a:t>
            </a:r>
          </a:p>
        </p:txBody>
      </p:sp>
      <p:sp>
        <p:nvSpPr>
          <p:cNvPr id="16" name="TextBox 15"/>
          <p:cNvSpPr txBox="1"/>
          <p:nvPr/>
        </p:nvSpPr>
        <p:spPr>
          <a:xfrm>
            <a:off x="6800104" y="3765427"/>
            <a:ext cx="1904558" cy="2000548"/>
          </a:xfrm>
          <a:prstGeom prst="rect">
            <a:avLst/>
          </a:prstGeom>
          <a:noFill/>
        </p:spPr>
        <p:txBody>
          <a:bodyPr wrap="square" rtlCol="0">
            <a:spAutoFit/>
          </a:bodyPr>
          <a:lstStyle/>
          <a:p>
            <a:r>
              <a:rPr lang="en-US" sz="1600" b="1" dirty="0">
                <a:solidFill>
                  <a:schemeClr val="tx1"/>
                </a:solidFill>
                <a:latin typeface="Calibri" charset="0"/>
                <a:ea typeface="Calibri" charset="0"/>
                <a:cs typeface="Calibri" charset="0"/>
              </a:rPr>
              <a:t>PROGRAMMATICS</a:t>
            </a:r>
          </a:p>
          <a:p>
            <a:pPr algn="ctr"/>
            <a:endParaRPr lang="en-US" sz="1000" dirty="0">
              <a:solidFill>
                <a:schemeClr val="tx1"/>
              </a:solidFill>
              <a:latin typeface="Calibri" charset="0"/>
              <a:ea typeface="Calibri" charset="0"/>
              <a:cs typeface="Calibri" charset="0"/>
            </a:endParaRPr>
          </a:p>
          <a:p>
            <a:pPr marL="285750" indent="-285750">
              <a:buFont typeface="Arial" charset="0"/>
              <a:buChar char="•"/>
            </a:pPr>
            <a:r>
              <a:rPr lang="en-US" sz="1400" dirty="0">
                <a:solidFill>
                  <a:schemeClr val="tx1"/>
                </a:solidFill>
                <a:latin typeface="Calibri" charset="0"/>
                <a:ea typeface="Calibri" charset="0"/>
                <a:cs typeface="Calibri" charset="0"/>
              </a:rPr>
              <a:t>CROSS-AGENCY</a:t>
            </a:r>
            <a:endParaRPr lang="en-US" sz="1000" dirty="0">
              <a:solidFill>
                <a:schemeClr val="tx1"/>
              </a:solidFill>
              <a:latin typeface="Calibri" charset="0"/>
              <a:ea typeface="Calibri" charset="0"/>
              <a:cs typeface="Calibri" charset="0"/>
            </a:endParaRPr>
          </a:p>
          <a:p>
            <a:pPr marL="285750" indent="-285750">
              <a:buFont typeface="Arial" charset="0"/>
              <a:buChar char="•"/>
            </a:pPr>
            <a:r>
              <a:rPr lang="en-US" sz="1400" dirty="0">
                <a:solidFill>
                  <a:schemeClr val="tx1"/>
                </a:solidFill>
                <a:latin typeface="Calibri" charset="0"/>
                <a:ea typeface="Calibri" charset="0"/>
                <a:cs typeface="Calibri" charset="0"/>
              </a:rPr>
              <a:t>NASA</a:t>
            </a:r>
          </a:p>
          <a:p>
            <a:pPr marL="742950" lvl="1" indent="-285750">
              <a:buFont typeface="Arial" charset="0"/>
              <a:buChar char="•"/>
            </a:pPr>
            <a:r>
              <a:rPr lang="en-US" sz="1400" dirty="0">
                <a:solidFill>
                  <a:schemeClr val="tx1"/>
                </a:solidFill>
                <a:latin typeface="Calibri" charset="0"/>
                <a:ea typeface="Calibri" charset="0"/>
                <a:cs typeface="Calibri" charset="0"/>
              </a:rPr>
              <a:t>Flight</a:t>
            </a:r>
          </a:p>
          <a:p>
            <a:pPr marL="742950" lvl="1" indent="-285750">
              <a:buFont typeface="Arial" charset="0"/>
              <a:buChar char="•"/>
            </a:pPr>
            <a:r>
              <a:rPr lang="en-US" sz="1400" dirty="0">
                <a:solidFill>
                  <a:schemeClr val="tx1"/>
                </a:solidFill>
                <a:latin typeface="Calibri" charset="0"/>
                <a:ea typeface="Calibri" charset="0"/>
                <a:cs typeface="Calibri" charset="0"/>
              </a:rPr>
              <a:t>Technology</a:t>
            </a:r>
          </a:p>
          <a:p>
            <a:pPr marL="742950" lvl="1" indent="-285750">
              <a:buFont typeface="Arial" charset="0"/>
              <a:buChar char="•"/>
            </a:pPr>
            <a:r>
              <a:rPr lang="en-US" sz="1400" dirty="0">
                <a:solidFill>
                  <a:schemeClr val="tx1"/>
                </a:solidFill>
                <a:latin typeface="Calibri" charset="0"/>
                <a:ea typeface="Calibri" charset="0"/>
                <a:cs typeface="Calibri" charset="0"/>
              </a:rPr>
              <a:t>Applications</a:t>
            </a:r>
          </a:p>
          <a:p>
            <a:pPr marL="285750" indent="-285750">
              <a:buFont typeface="Arial" charset="0"/>
              <a:buChar char="•"/>
            </a:pPr>
            <a:r>
              <a:rPr lang="en-US" sz="1400" dirty="0">
                <a:solidFill>
                  <a:schemeClr val="tx1"/>
                </a:solidFill>
                <a:latin typeface="Calibri" charset="0"/>
                <a:ea typeface="Calibri" charset="0"/>
                <a:cs typeface="Calibri" charset="0"/>
              </a:rPr>
              <a:t>NOAA</a:t>
            </a:r>
          </a:p>
          <a:p>
            <a:pPr marL="285750" indent="-285750">
              <a:buFont typeface="Arial" charset="0"/>
              <a:buChar char="•"/>
            </a:pPr>
            <a:r>
              <a:rPr lang="en-US" sz="1400" dirty="0">
                <a:solidFill>
                  <a:schemeClr val="tx1"/>
                </a:solidFill>
                <a:latin typeface="Calibri" charset="0"/>
                <a:ea typeface="Calibri" charset="0"/>
                <a:cs typeface="Calibri" charset="0"/>
              </a:rPr>
              <a:t>USGS</a:t>
            </a:r>
          </a:p>
        </p:txBody>
      </p:sp>
      <p:sp>
        <p:nvSpPr>
          <p:cNvPr id="17" name="Oval 16"/>
          <p:cNvSpPr/>
          <p:nvPr/>
        </p:nvSpPr>
        <p:spPr>
          <a:xfrm>
            <a:off x="373138" y="1416673"/>
            <a:ext cx="373471" cy="3734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charset="0"/>
                <a:ea typeface="Calibri" charset="0"/>
                <a:cs typeface="Calibri" charset="0"/>
              </a:rPr>
              <a:t>1</a:t>
            </a:r>
          </a:p>
        </p:txBody>
      </p:sp>
      <p:sp>
        <p:nvSpPr>
          <p:cNvPr id="20" name="Oval 19"/>
          <p:cNvSpPr/>
          <p:nvPr/>
        </p:nvSpPr>
        <p:spPr>
          <a:xfrm>
            <a:off x="2775816" y="929369"/>
            <a:ext cx="373471" cy="3734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charset="0"/>
                <a:ea typeface="Calibri" charset="0"/>
                <a:cs typeface="Calibri" charset="0"/>
              </a:rPr>
              <a:t>2</a:t>
            </a:r>
          </a:p>
        </p:txBody>
      </p:sp>
      <p:sp>
        <p:nvSpPr>
          <p:cNvPr id="21" name="Oval 20"/>
          <p:cNvSpPr/>
          <p:nvPr/>
        </p:nvSpPr>
        <p:spPr>
          <a:xfrm>
            <a:off x="1356835" y="3417072"/>
            <a:ext cx="373471" cy="3734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charset="0"/>
                <a:ea typeface="Calibri" charset="0"/>
                <a:cs typeface="Calibri" charset="0"/>
              </a:rPr>
              <a:t>3</a:t>
            </a:r>
          </a:p>
        </p:txBody>
      </p:sp>
      <p:sp>
        <p:nvSpPr>
          <p:cNvPr id="22" name="Oval 21"/>
          <p:cNvSpPr/>
          <p:nvPr/>
        </p:nvSpPr>
        <p:spPr>
          <a:xfrm>
            <a:off x="6910750" y="3391955"/>
            <a:ext cx="373471" cy="3734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charset="0"/>
                <a:ea typeface="Calibri" charset="0"/>
                <a:cs typeface="Calibri" charset="0"/>
              </a:rPr>
              <a:t>4</a:t>
            </a:r>
          </a:p>
        </p:txBody>
      </p:sp>
    </p:spTree>
    <p:extLst>
      <p:ext uri="{BB962C8B-B14F-4D97-AF65-F5344CB8AC3E}">
        <p14:creationId xmlns:p14="http://schemas.microsoft.com/office/powerpoint/2010/main" val="13436626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B20778-B80B-9147-B148-1D1367A0C183}" type="slidenum">
              <a:rPr lang="en-US" smtClean="0"/>
              <a:pPr/>
              <a:t>20</a:t>
            </a:fld>
            <a:endParaRPr lang="en-US" dirty="0"/>
          </a:p>
        </p:txBody>
      </p:sp>
      <p:sp>
        <p:nvSpPr>
          <p:cNvPr id="6" name="TextBox 5"/>
          <p:cNvSpPr txBox="1"/>
          <p:nvPr/>
        </p:nvSpPr>
        <p:spPr>
          <a:xfrm>
            <a:off x="376264" y="203839"/>
            <a:ext cx="8324842" cy="4739760"/>
          </a:xfrm>
          <a:prstGeom prst="rect">
            <a:avLst/>
          </a:prstGeom>
          <a:noFill/>
        </p:spPr>
        <p:txBody>
          <a:bodyPr wrap="square" rtlCol="0">
            <a:spAutoFit/>
          </a:bodyPr>
          <a:lstStyle/>
          <a:p>
            <a:r>
              <a:rPr lang="en-US" sz="1800" dirty="0"/>
              <a:t>Finding 4A: NASA, NOAA, and USGS applications-oriented programs have </a:t>
            </a:r>
            <a:r>
              <a:rPr lang="en-US" sz="1800" dirty="0" smtClean="0"/>
              <a:t>successfully transitioned </a:t>
            </a:r>
            <a:r>
              <a:rPr lang="en-US" sz="1800" dirty="0"/>
              <a:t>remote-sensing-based research into applications of societal, economic, </a:t>
            </a:r>
            <a:r>
              <a:rPr lang="en-US" sz="1800" dirty="0" smtClean="0"/>
              <a:t>and operational </a:t>
            </a:r>
            <a:r>
              <a:rPr lang="en-US" sz="1800" dirty="0"/>
              <a:t>value, but much more is both needed and possible. The transition has </a:t>
            </a:r>
            <a:r>
              <a:rPr lang="en-US" sz="1800" dirty="0" smtClean="0"/>
              <a:t>recognized barriers</a:t>
            </a:r>
            <a:r>
              <a:rPr lang="en-US" sz="1800" dirty="0"/>
              <a:t>: a) conservatism by operational agencies that is often justified but may also </a:t>
            </a:r>
            <a:r>
              <a:rPr lang="en-US" sz="1800" dirty="0" smtClean="0"/>
              <a:t>make them </a:t>
            </a:r>
            <a:r>
              <a:rPr lang="en-US" sz="1800" dirty="0"/>
              <a:t>slow to adopt advances; b) lack of early involvement in the research component of </a:t>
            </a:r>
            <a:r>
              <a:rPr lang="en-US" sz="1800" dirty="0" smtClean="0"/>
              <a:t>the research</a:t>
            </a:r>
            <a:r>
              <a:rPr lang="en-US" sz="1800" dirty="0"/>
              <a:t>-to-applications process by operational agencies; c) a shortage of specific funds </a:t>
            </a:r>
            <a:r>
              <a:rPr lang="en-US" sz="1800" dirty="0" smtClean="0"/>
              <a:t>and well</a:t>
            </a:r>
            <a:r>
              <a:rPr lang="en-US" sz="1800" dirty="0"/>
              <a:t>-defined responsibilities for ensuring the rapid and effective realization of applications</a:t>
            </a:r>
          </a:p>
          <a:p>
            <a:r>
              <a:rPr lang="en-US" sz="1800" dirty="0"/>
              <a:t>from research, and d) insufficient academic focus on the science of applications.</a:t>
            </a:r>
          </a:p>
          <a:p>
            <a:endParaRPr lang="en-US" sz="1800" dirty="0" smtClean="0"/>
          </a:p>
          <a:p>
            <a:r>
              <a:rPr lang="en-US" sz="1800" dirty="0" smtClean="0"/>
              <a:t>Recommendation </a:t>
            </a:r>
            <a:r>
              <a:rPr lang="en-US" sz="1800" dirty="0"/>
              <a:t>4.1: NASA, NOAA, and USGS should reduce barriers to applied uses </a:t>
            </a:r>
            <a:r>
              <a:rPr lang="en-US" sz="1800" dirty="0" smtClean="0"/>
              <a:t>of remote</a:t>
            </a:r>
            <a:r>
              <a:rPr lang="en-US" sz="1800" dirty="0"/>
              <a:t>-sensing research and seek innovative ways to accelerate the transition of </a:t>
            </a:r>
            <a:r>
              <a:rPr lang="en-US" sz="1800" dirty="0" smtClean="0"/>
              <a:t>scientific research </a:t>
            </a:r>
            <a:r>
              <a:rPr lang="en-US" sz="1800" dirty="0"/>
              <a:t>into societal benefits.</a:t>
            </a:r>
          </a:p>
          <a:p>
            <a:endParaRPr lang="en-US" dirty="0"/>
          </a:p>
        </p:txBody>
      </p:sp>
    </p:spTree>
    <p:extLst>
      <p:ext uri="{BB962C8B-B14F-4D97-AF65-F5344CB8AC3E}">
        <p14:creationId xmlns:p14="http://schemas.microsoft.com/office/powerpoint/2010/main" val="1830682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B20778-B80B-9147-B148-1D1367A0C183}" type="slidenum">
              <a:rPr lang="en-US" smtClean="0"/>
              <a:pPr/>
              <a:t>21</a:t>
            </a:fld>
            <a:endParaRPr lang="en-US" dirty="0"/>
          </a:p>
        </p:txBody>
      </p:sp>
      <p:sp>
        <p:nvSpPr>
          <p:cNvPr id="5" name="TextBox 4"/>
          <p:cNvSpPr txBox="1"/>
          <p:nvPr/>
        </p:nvSpPr>
        <p:spPr>
          <a:xfrm>
            <a:off x="253071" y="1360687"/>
            <a:ext cx="8215100" cy="3046988"/>
          </a:xfrm>
          <a:prstGeom prst="rect">
            <a:avLst/>
          </a:prstGeom>
          <a:noFill/>
        </p:spPr>
        <p:txBody>
          <a:bodyPr wrap="square" rtlCol="0">
            <a:spAutoFit/>
          </a:bodyPr>
          <a:lstStyle/>
          <a:p>
            <a:r>
              <a:rPr lang="en-US" sz="1600" dirty="0"/>
              <a:t>Recommendation 4.5: Because expanded and extended international partnerships can benefit </a:t>
            </a:r>
            <a:r>
              <a:rPr lang="en-US" sz="1600" dirty="0" smtClean="0"/>
              <a:t>the nation</a:t>
            </a:r>
            <a:r>
              <a:rPr lang="en-US" sz="1600" dirty="0"/>
              <a:t>:</a:t>
            </a:r>
          </a:p>
          <a:p>
            <a:r>
              <a:rPr lang="en-US" sz="1600" dirty="0"/>
              <a:t> NASA should consider enhancing existing partnerships and seeking new partnerships </a:t>
            </a:r>
            <a:r>
              <a:rPr lang="en-US" sz="1600" dirty="0" smtClean="0"/>
              <a:t>when implementing </a:t>
            </a:r>
            <a:r>
              <a:rPr lang="en-US" sz="1600" dirty="0"/>
              <a:t>the observation priorities of this Decadal Survey.</a:t>
            </a:r>
          </a:p>
          <a:p>
            <a:r>
              <a:rPr lang="en-US" sz="1600" dirty="0"/>
              <a:t> NOAA should strengthen and expand its already strong international partnerships, by a</a:t>
            </a:r>
            <a:r>
              <a:rPr lang="en-US" sz="1600" dirty="0" smtClean="0"/>
              <a:t>) coordinating </a:t>
            </a:r>
            <a:r>
              <a:rPr lang="en-US" sz="1600" dirty="0"/>
              <a:t>with partners to further ensure complementary capabilities and </a:t>
            </a:r>
            <a:r>
              <a:rPr lang="en-US" sz="1600" dirty="0" smtClean="0"/>
              <a:t>operational backup </a:t>
            </a:r>
            <a:r>
              <a:rPr lang="en-US" sz="1600" dirty="0"/>
              <a:t>while minimizing unneeded redundancy; and b) extending partnerships to the more</a:t>
            </a:r>
          </a:p>
          <a:p>
            <a:r>
              <a:rPr lang="en-US" sz="1600" dirty="0"/>
              <a:t>complete observing system life-cycle that includes scientific and technological </a:t>
            </a:r>
            <a:r>
              <a:rPr lang="en-US" sz="1600" dirty="0" smtClean="0"/>
              <a:t>development of </a:t>
            </a:r>
            <a:r>
              <a:rPr lang="en-US" sz="1600" dirty="0"/>
              <a:t>future capabilities.</a:t>
            </a:r>
          </a:p>
          <a:p>
            <a:r>
              <a:rPr lang="en-US" sz="1600" dirty="0"/>
              <a:t> USGS should extend the impact of the Sustainable Land Imaging (SLI</a:t>
            </a:r>
            <a:r>
              <a:rPr lang="en-US" sz="1600" dirty="0" smtClean="0"/>
              <a:t>) program through further </a:t>
            </a:r>
            <a:r>
              <a:rPr lang="en-US" sz="1600" dirty="0"/>
              <a:t>partnerships such as that with the European Sentinel program.</a:t>
            </a:r>
            <a:endParaRPr lang="en-US" sz="1600" dirty="0"/>
          </a:p>
        </p:txBody>
      </p:sp>
    </p:spTree>
    <p:extLst>
      <p:ext uri="{BB962C8B-B14F-4D97-AF65-F5344CB8AC3E}">
        <p14:creationId xmlns:p14="http://schemas.microsoft.com/office/powerpoint/2010/main" val="2163892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22</a:t>
            </a:fld>
            <a:endParaRPr lang="en-US" sz="1000" dirty="0">
              <a:latin typeface="Calibri" charset="0"/>
              <a:ea typeface="Calibri" charset="0"/>
              <a:cs typeface="Calibri" charset="0"/>
            </a:endParaRPr>
          </a:p>
        </p:txBody>
      </p:sp>
      <p:sp>
        <p:nvSpPr>
          <p:cNvPr id="8" name="Title 1"/>
          <p:cNvSpPr>
            <a:spLocks noGrp="1"/>
          </p:cNvSpPr>
          <p:nvPr>
            <p:ph type="title"/>
          </p:nvPr>
        </p:nvSpPr>
        <p:spPr>
          <a:xfrm>
            <a:off x="173620" y="171005"/>
            <a:ext cx="8762036" cy="972473"/>
          </a:xfrm>
        </p:spPr>
        <p:txBody>
          <a:bodyPr>
            <a:noAutofit/>
          </a:bodyPr>
          <a:lstStyle/>
          <a:p>
            <a:r>
              <a:rPr lang="en-US" sz="3400" dirty="0">
                <a:latin typeface="Calibri" charset="0"/>
                <a:ea typeface="Calibri" charset="0"/>
                <a:cs typeface="Calibri" charset="0"/>
              </a:rPr>
              <a:t>Recommended NASA Priorities: Designated</a:t>
            </a:r>
          </a:p>
        </p:txBody>
      </p:sp>
      <p:pic>
        <p:nvPicPr>
          <p:cNvPr id="3" name="Picture 2"/>
          <p:cNvPicPr>
            <a:picLocks noChangeAspect="1"/>
          </p:cNvPicPr>
          <p:nvPr/>
        </p:nvPicPr>
        <p:blipFill>
          <a:blip r:embed="rId2"/>
          <a:stretch>
            <a:fillRect/>
          </a:stretch>
        </p:blipFill>
        <p:spPr>
          <a:xfrm>
            <a:off x="1270706" y="858653"/>
            <a:ext cx="6567864" cy="5157915"/>
          </a:xfrm>
          <a:prstGeom prst="rect">
            <a:avLst/>
          </a:prstGeom>
        </p:spPr>
      </p:pic>
    </p:spTree>
    <p:extLst>
      <p:ext uri="{BB962C8B-B14F-4D97-AF65-F5344CB8AC3E}">
        <p14:creationId xmlns:p14="http://schemas.microsoft.com/office/powerpoint/2010/main" val="9852335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23</a:t>
            </a:fld>
            <a:endParaRPr lang="en-US" sz="1000" dirty="0">
              <a:latin typeface="Calibri" charset="0"/>
              <a:ea typeface="Calibri" charset="0"/>
              <a:cs typeface="Calibri" charset="0"/>
            </a:endParaRPr>
          </a:p>
        </p:txBody>
      </p:sp>
      <p:sp>
        <p:nvSpPr>
          <p:cNvPr id="8" name="Title 1"/>
          <p:cNvSpPr>
            <a:spLocks noGrp="1"/>
          </p:cNvSpPr>
          <p:nvPr>
            <p:ph type="title"/>
          </p:nvPr>
        </p:nvSpPr>
        <p:spPr>
          <a:xfrm>
            <a:off x="173620" y="171005"/>
            <a:ext cx="8762036" cy="972473"/>
          </a:xfrm>
        </p:spPr>
        <p:txBody>
          <a:bodyPr>
            <a:noAutofit/>
          </a:bodyPr>
          <a:lstStyle/>
          <a:p>
            <a:r>
              <a:rPr lang="en-US" sz="3400" dirty="0">
                <a:latin typeface="Calibri" charset="0"/>
                <a:ea typeface="Calibri" charset="0"/>
                <a:cs typeface="Calibri" charset="0"/>
              </a:rPr>
              <a:t>Recommended NASA Priorities: Explorer</a:t>
            </a:r>
          </a:p>
        </p:txBody>
      </p:sp>
      <p:grpSp>
        <p:nvGrpSpPr>
          <p:cNvPr id="6" name="Group 5"/>
          <p:cNvGrpSpPr/>
          <p:nvPr/>
        </p:nvGrpSpPr>
        <p:grpSpPr>
          <a:xfrm>
            <a:off x="1763487" y="787815"/>
            <a:ext cx="5608864" cy="5933662"/>
            <a:chOff x="1584117" y="778623"/>
            <a:chExt cx="5433903" cy="6273687"/>
          </a:xfrm>
        </p:grpSpPr>
        <p:grpSp>
          <p:nvGrpSpPr>
            <p:cNvPr id="7" name="Group 6"/>
            <p:cNvGrpSpPr/>
            <p:nvPr/>
          </p:nvGrpSpPr>
          <p:grpSpPr>
            <a:xfrm>
              <a:off x="1584117" y="778623"/>
              <a:ext cx="5433903" cy="5313568"/>
              <a:chOff x="1584117" y="778622"/>
              <a:chExt cx="6013850" cy="5975205"/>
            </a:xfrm>
          </p:grpSpPr>
          <p:pic>
            <p:nvPicPr>
              <p:cNvPr id="10" name="Picture 9"/>
              <p:cNvPicPr>
                <a:picLocks noChangeAspect="1"/>
              </p:cNvPicPr>
              <p:nvPr/>
            </p:nvPicPr>
            <p:blipFill>
              <a:blip r:embed="rId2"/>
              <a:stretch>
                <a:fillRect/>
              </a:stretch>
            </p:blipFill>
            <p:spPr>
              <a:xfrm>
                <a:off x="1593809" y="778622"/>
                <a:ext cx="6004158" cy="4715222"/>
              </a:xfrm>
              <a:prstGeom prst="rect">
                <a:avLst/>
              </a:prstGeom>
            </p:spPr>
          </p:pic>
          <p:pic>
            <p:nvPicPr>
              <p:cNvPr id="11" name="Picture 10"/>
              <p:cNvPicPr>
                <a:picLocks noChangeAspect="1"/>
              </p:cNvPicPr>
              <p:nvPr/>
            </p:nvPicPr>
            <p:blipFill>
              <a:blip r:embed="rId3"/>
              <a:stretch>
                <a:fillRect/>
              </a:stretch>
            </p:blipFill>
            <p:spPr>
              <a:xfrm>
                <a:off x="1584394" y="1635938"/>
                <a:ext cx="5977631" cy="2604208"/>
              </a:xfrm>
              <a:prstGeom prst="rect">
                <a:avLst/>
              </a:prstGeom>
            </p:spPr>
          </p:pic>
          <p:pic>
            <p:nvPicPr>
              <p:cNvPr id="12" name="Picture 11"/>
              <p:cNvPicPr>
                <a:picLocks noChangeAspect="1"/>
              </p:cNvPicPr>
              <p:nvPr/>
            </p:nvPicPr>
            <p:blipFill>
              <a:blip r:embed="rId4"/>
              <a:stretch>
                <a:fillRect/>
              </a:stretch>
            </p:blipFill>
            <p:spPr>
              <a:xfrm>
                <a:off x="1584117" y="4177758"/>
                <a:ext cx="5976480" cy="2576069"/>
              </a:xfrm>
              <a:prstGeom prst="rect">
                <a:avLst/>
              </a:prstGeom>
            </p:spPr>
          </p:pic>
        </p:grpSp>
        <p:pic>
          <p:nvPicPr>
            <p:cNvPr id="9" name="Picture 8"/>
            <p:cNvPicPr>
              <a:picLocks noChangeAspect="1"/>
            </p:cNvPicPr>
            <p:nvPr/>
          </p:nvPicPr>
          <p:blipFill>
            <a:blip r:embed="rId5"/>
            <a:stretch>
              <a:fillRect/>
            </a:stretch>
          </p:blipFill>
          <p:spPr>
            <a:xfrm>
              <a:off x="1604303" y="6080761"/>
              <a:ext cx="5405347" cy="971549"/>
            </a:xfrm>
            <a:prstGeom prst="rect">
              <a:avLst/>
            </a:prstGeom>
          </p:spPr>
        </p:pic>
      </p:grpSp>
    </p:spTree>
    <p:extLst>
      <p:ext uri="{BB962C8B-B14F-4D97-AF65-F5344CB8AC3E}">
        <p14:creationId xmlns:p14="http://schemas.microsoft.com/office/powerpoint/2010/main" val="696676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24</a:t>
            </a:fld>
            <a:endParaRPr lang="en-US" sz="1000" dirty="0">
              <a:latin typeface="Calibri" charset="0"/>
              <a:ea typeface="Calibri" charset="0"/>
              <a:cs typeface="Calibri" charset="0"/>
            </a:endParaRPr>
          </a:p>
        </p:txBody>
      </p:sp>
      <p:sp>
        <p:nvSpPr>
          <p:cNvPr id="8" name="Title 1"/>
          <p:cNvSpPr>
            <a:spLocks noGrp="1"/>
          </p:cNvSpPr>
          <p:nvPr>
            <p:ph type="title"/>
          </p:nvPr>
        </p:nvSpPr>
        <p:spPr>
          <a:xfrm>
            <a:off x="173620" y="171005"/>
            <a:ext cx="8762036" cy="972473"/>
          </a:xfrm>
        </p:spPr>
        <p:txBody>
          <a:bodyPr>
            <a:noAutofit/>
          </a:bodyPr>
          <a:lstStyle/>
          <a:p>
            <a:r>
              <a:rPr lang="en-US" sz="3200" dirty="0">
                <a:latin typeface="Calibri" charset="0"/>
                <a:ea typeface="Calibri" charset="0"/>
                <a:cs typeface="Calibri" charset="0"/>
              </a:rPr>
              <a:t>Recommended NASA Priorities</a:t>
            </a:r>
            <a:r>
              <a:rPr lang="en-US" sz="3200">
                <a:latin typeface="Calibri" charset="0"/>
                <a:ea typeface="Calibri" charset="0"/>
                <a:cs typeface="Calibri" charset="0"/>
              </a:rPr>
              <a:t>: Incubation/Other</a:t>
            </a:r>
            <a:endParaRPr lang="en-US" sz="32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572577" y="820790"/>
            <a:ext cx="6243762" cy="9378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5427" y="1758655"/>
            <a:ext cx="6300912" cy="4957823"/>
          </a:xfrm>
          <a:prstGeom prst="rect">
            <a:avLst/>
          </a:prstGeom>
        </p:spPr>
      </p:pic>
    </p:spTree>
    <p:extLst>
      <p:ext uri="{BB962C8B-B14F-4D97-AF65-F5344CB8AC3E}">
        <p14:creationId xmlns:p14="http://schemas.microsoft.com/office/powerpoint/2010/main" val="15123760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9313"/>
            <a:ext cx="8079415" cy="910883"/>
          </a:xfrm>
        </p:spPr>
        <p:txBody>
          <a:bodyPr/>
          <a:lstStyle/>
          <a:p>
            <a:r>
              <a:rPr lang="en-US" sz="4000" dirty="0">
                <a:latin typeface="Calibri" charset="0"/>
                <a:ea typeface="Calibri" charset="0"/>
                <a:cs typeface="Calibri" charset="0"/>
              </a:rPr>
              <a:t>Anticipated Programmatic Progress</a:t>
            </a:r>
          </a:p>
        </p:txBody>
      </p:sp>
      <p:sp>
        <p:nvSpPr>
          <p:cNvPr id="3" name="Content Placeholder 2"/>
          <p:cNvSpPr>
            <a:spLocks noGrp="1"/>
          </p:cNvSpPr>
          <p:nvPr>
            <p:ph idx="4294967295"/>
          </p:nvPr>
        </p:nvSpPr>
        <p:spPr>
          <a:xfrm>
            <a:off x="511692" y="882257"/>
            <a:ext cx="5549164" cy="5284381"/>
          </a:xfrm>
          <a:prstGeom prst="rect">
            <a:avLst/>
          </a:prstGeom>
        </p:spPr>
        <p:txBody>
          <a:bodyPr>
            <a:normAutofit/>
          </a:bodyPr>
          <a:lstStyle/>
          <a:p>
            <a:pPr marL="0" indent="0">
              <a:lnSpc>
                <a:spcPct val="100000"/>
              </a:lnSpc>
              <a:buNone/>
            </a:pPr>
            <a:r>
              <a:rPr lang="en-US" sz="1800" b="1" dirty="0">
                <a:latin typeface="Calibri" charset="0"/>
                <a:ea typeface="Calibri" charset="0"/>
                <a:cs typeface="Calibri" charset="0"/>
              </a:rPr>
              <a:t>Programmatic implementation </a:t>
            </a:r>
            <a:r>
              <a:rPr lang="en-US" sz="1800" dirty="0">
                <a:latin typeface="Calibri" charset="0"/>
                <a:ea typeface="Calibri" charset="0"/>
                <a:cs typeface="Calibri" charset="0"/>
              </a:rPr>
              <a:t>within the agencies will be made more efficient by:</a:t>
            </a:r>
          </a:p>
          <a:p>
            <a:pPr marL="465138" indent="-233363">
              <a:lnSpc>
                <a:spcPct val="100000"/>
              </a:lnSpc>
            </a:pPr>
            <a:r>
              <a:rPr lang="en-US" sz="1600" i="1" dirty="0">
                <a:latin typeface="Calibri" charset="0"/>
                <a:ea typeface="Calibri" charset="0"/>
                <a:cs typeface="Calibri" charset="0"/>
              </a:rPr>
              <a:t>Increasing program cost-effectiveness</a:t>
            </a:r>
          </a:p>
          <a:p>
            <a:pPr marL="465138" indent="-233363">
              <a:lnSpc>
                <a:spcPct val="100000"/>
              </a:lnSpc>
            </a:pPr>
            <a:r>
              <a:rPr lang="en-US" sz="1600" i="1" dirty="0">
                <a:latin typeface="Calibri" charset="0"/>
                <a:ea typeface="Calibri" charset="0"/>
                <a:cs typeface="Calibri" charset="0"/>
              </a:rPr>
              <a:t>Institutionalizing sustained science continuity</a:t>
            </a:r>
            <a:endParaRPr lang="en-US" sz="1600" dirty="0">
              <a:latin typeface="Calibri" charset="0"/>
              <a:ea typeface="Calibri" charset="0"/>
              <a:cs typeface="Calibri" charset="0"/>
            </a:endParaRPr>
          </a:p>
          <a:p>
            <a:pPr marL="465138" indent="-233363">
              <a:lnSpc>
                <a:spcPct val="100000"/>
              </a:lnSpc>
            </a:pPr>
            <a:r>
              <a:rPr lang="en-US" sz="1600" i="1" dirty="0">
                <a:latin typeface="Calibri" charset="0"/>
                <a:ea typeface="Calibri" charset="0"/>
                <a:cs typeface="Calibri" charset="0"/>
              </a:rPr>
              <a:t>Enabling untapped interagency synergies</a:t>
            </a:r>
            <a:endParaRPr lang="en-US" sz="1600" dirty="0">
              <a:latin typeface="Calibri" charset="0"/>
              <a:ea typeface="Calibri" charset="0"/>
              <a:cs typeface="Calibri" charset="0"/>
            </a:endParaRPr>
          </a:p>
          <a:p>
            <a:pPr marL="0" indent="0">
              <a:lnSpc>
                <a:spcPct val="100000"/>
              </a:lnSpc>
              <a:spcBef>
                <a:spcPts val="2200"/>
              </a:spcBef>
              <a:buNone/>
            </a:pPr>
            <a:r>
              <a:rPr lang="en-US" sz="1800" b="1" dirty="0">
                <a:latin typeface="Calibri" charset="0"/>
                <a:ea typeface="Calibri" charset="0"/>
                <a:cs typeface="Calibri" charset="0"/>
              </a:rPr>
              <a:t>Improved observations </a:t>
            </a:r>
            <a:r>
              <a:rPr lang="en-US" sz="1800" dirty="0">
                <a:latin typeface="Calibri" charset="0"/>
                <a:ea typeface="Calibri" charset="0"/>
                <a:cs typeface="Calibri" charset="0"/>
              </a:rPr>
              <a:t>will enable exciting </a:t>
            </a:r>
            <a:r>
              <a:rPr lang="en-US" sz="1800" b="1" dirty="0">
                <a:latin typeface="Calibri" charset="0"/>
                <a:ea typeface="Calibri" charset="0"/>
                <a:cs typeface="Calibri" charset="0"/>
              </a:rPr>
              <a:t>new science and applications</a:t>
            </a:r>
            <a:r>
              <a:rPr lang="en-US" sz="1800" dirty="0">
                <a:latin typeface="Calibri" charset="0"/>
                <a:ea typeface="Calibri" charset="0"/>
                <a:cs typeface="Calibri" charset="0"/>
              </a:rPr>
              <a:t> by:</a:t>
            </a:r>
          </a:p>
          <a:p>
            <a:pPr marL="465138" indent="-233363">
              <a:lnSpc>
                <a:spcPct val="100000"/>
              </a:lnSpc>
            </a:pPr>
            <a:r>
              <a:rPr lang="en-US" sz="1600" i="1" dirty="0">
                <a:latin typeface="Calibri" charset="0"/>
                <a:ea typeface="Calibri" charset="0"/>
                <a:cs typeface="Calibri" charset="0"/>
              </a:rPr>
              <a:t>Initiating or deploying more than eight new priority observations of our planet</a:t>
            </a:r>
            <a:endParaRPr lang="en-US" sz="1600" dirty="0">
              <a:latin typeface="Calibri" charset="0"/>
              <a:ea typeface="Calibri" charset="0"/>
              <a:cs typeface="Calibri" charset="0"/>
            </a:endParaRPr>
          </a:p>
          <a:p>
            <a:pPr marL="465138" indent="-233363">
              <a:lnSpc>
                <a:spcPct val="100000"/>
              </a:lnSpc>
            </a:pPr>
            <a:r>
              <a:rPr lang="en-US" sz="1600" i="1" dirty="0">
                <a:latin typeface="Calibri" charset="0"/>
                <a:ea typeface="Calibri" charset="0"/>
                <a:cs typeface="Calibri" charset="0"/>
              </a:rPr>
              <a:t>Achieving breakthroughs on key scientific questions</a:t>
            </a:r>
            <a:endParaRPr lang="en-US" sz="1600" dirty="0">
              <a:latin typeface="Calibri" charset="0"/>
              <a:ea typeface="Calibri" charset="0"/>
              <a:cs typeface="Calibri" charset="0"/>
            </a:endParaRPr>
          </a:p>
          <a:p>
            <a:pPr marL="0" indent="0">
              <a:lnSpc>
                <a:spcPct val="100000"/>
              </a:lnSpc>
              <a:spcBef>
                <a:spcPts val="2200"/>
              </a:spcBef>
              <a:buNone/>
            </a:pPr>
            <a:r>
              <a:rPr lang="en-US" sz="1800" b="1" dirty="0">
                <a:latin typeface="Calibri" charset="0"/>
                <a:ea typeface="Calibri" charset="0"/>
                <a:cs typeface="Calibri" charset="0"/>
              </a:rPr>
              <a:t>Enhanced societal value </a:t>
            </a:r>
            <a:r>
              <a:rPr lang="en-US" sz="1800" dirty="0">
                <a:latin typeface="Calibri" charset="0"/>
                <a:ea typeface="Calibri" charset="0"/>
                <a:cs typeface="Calibri" charset="0"/>
              </a:rPr>
              <a:t>will be provided to businesses and individuals from scientific advances and improved Earth information, such as:</a:t>
            </a:r>
          </a:p>
          <a:p>
            <a:pPr marL="465138" indent="-233363">
              <a:lnSpc>
                <a:spcPct val="100000"/>
              </a:lnSpc>
            </a:pPr>
            <a:r>
              <a:rPr lang="en-US" sz="1600" i="1" dirty="0">
                <a:latin typeface="Calibri" charset="0"/>
                <a:ea typeface="Calibri" charset="0"/>
                <a:cs typeface="Calibri" charset="0"/>
              </a:rPr>
              <a:t>Increased benefits to operational system end-users</a:t>
            </a:r>
            <a:endParaRPr lang="en-US" sz="1600" dirty="0">
              <a:latin typeface="Calibri" charset="0"/>
              <a:ea typeface="Calibri" charset="0"/>
              <a:cs typeface="Calibri" charset="0"/>
            </a:endParaRPr>
          </a:p>
          <a:p>
            <a:pPr marL="465138" indent="-233363">
              <a:lnSpc>
                <a:spcPct val="100000"/>
              </a:lnSpc>
            </a:pPr>
            <a:r>
              <a:rPr lang="en-US" sz="1600" i="1" dirty="0">
                <a:latin typeface="Calibri" charset="0"/>
                <a:ea typeface="Calibri" charset="0"/>
                <a:cs typeface="Calibri" charset="0"/>
              </a:rPr>
              <a:t>Accelerated public benefits of science</a:t>
            </a:r>
          </a:p>
          <a:p>
            <a:pPr marL="465138" indent="-233363">
              <a:lnSpc>
                <a:spcPct val="100000"/>
              </a:lnSpc>
            </a:pPr>
            <a:r>
              <a:rPr lang="en-US" sz="1600" i="1" dirty="0">
                <a:latin typeface="Calibri" charset="0"/>
                <a:ea typeface="Calibri" charset="0"/>
                <a:cs typeface="Calibri" charset="0"/>
              </a:rPr>
              <a:t>New enabling data for innovative commercial uses</a:t>
            </a:r>
            <a:endParaRPr lang="en-US" sz="1600" dirty="0">
              <a:latin typeface="Calibri" charset="0"/>
              <a:ea typeface="Calibri" charset="0"/>
              <a:cs typeface="Calibri" charset="0"/>
            </a:endParaRP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25</a:t>
            </a:fld>
            <a:endParaRPr lang="en-US" sz="1000" dirty="0">
              <a:latin typeface="Calibri" charset="0"/>
              <a:ea typeface="Calibri" charset="0"/>
              <a:cs typeface="Calibri"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1277" y="1010196"/>
            <a:ext cx="2741168" cy="14990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1277" y="2756987"/>
            <a:ext cx="2741168" cy="15419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1277" y="4546610"/>
            <a:ext cx="2741168" cy="1554555"/>
          </a:xfrm>
          <a:prstGeom prst="rect">
            <a:avLst/>
          </a:prstGeom>
        </p:spPr>
      </p:pic>
    </p:spTree>
    <p:extLst>
      <p:ext uri="{BB962C8B-B14F-4D97-AF65-F5344CB8AC3E}">
        <p14:creationId xmlns:p14="http://schemas.microsoft.com/office/powerpoint/2010/main" val="36466005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581"/>
            <a:ext cx="7886700" cy="1065093"/>
          </a:xfrm>
        </p:spPr>
        <p:txBody>
          <a:bodyPr/>
          <a:lstStyle/>
          <a:p>
            <a:r>
              <a:rPr lang="en-US" sz="4000" dirty="0">
                <a:latin typeface="Calibri" charset="0"/>
                <a:ea typeface="Calibri" charset="0"/>
                <a:cs typeface="Calibri" charset="0"/>
              </a:rPr>
              <a:t>NASA Portfolio Balance</a:t>
            </a:r>
          </a:p>
        </p:txBody>
      </p:sp>
      <p:sp>
        <p:nvSpPr>
          <p:cNvPr id="3" name="Content Placeholder 2"/>
          <p:cNvSpPr>
            <a:spLocks noGrp="1"/>
          </p:cNvSpPr>
          <p:nvPr>
            <p:ph idx="4294967295"/>
          </p:nvPr>
        </p:nvSpPr>
        <p:spPr>
          <a:xfrm>
            <a:off x="498021" y="1059803"/>
            <a:ext cx="5959929" cy="5205108"/>
          </a:xfrm>
          <a:prstGeom prst="rect">
            <a:avLst/>
          </a:prstGeom>
        </p:spPr>
        <p:txBody>
          <a:bodyPr>
            <a:noAutofit/>
          </a:bodyPr>
          <a:lstStyle/>
          <a:p>
            <a:pPr>
              <a:lnSpc>
                <a:spcPts val="2500"/>
              </a:lnSpc>
            </a:pPr>
            <a:r>
              <a:rPr lang="en-US" sz="2400" dirty="0">
                <a:latin typeface="Calibri" charset="0"/>
                <a:ea typeface="Calibri" charset="0"/>
                <a:cs typeface="Calibri" charset="0"/>
              </a:rPr>
              <a:t>Earth Science </a:t>
            </a:r>
            <a:r>
              <a:rPr lang="en-US" sz="2400" u="sng" dirty="0">
                <a:latin typeface="Calibri" charset="0"/>
                <a:ea typeface="Calibri" charset="0"/>
                <a:cs typeface="Calibri" charset="0"/>
              </a:rPr>
              <a:t>research and analysis</a:t>
            </a:r>
            <a:r>
              <a:rPr lang="en-US" sz="2400" dirty="0">
                <a:latin typeface="Calibri" charset="0"/>
                <a:ea typeface="Calibri" charset="0"/>
                <a:cs typeface="Calibri" charset="0"/>
              </a:rPr>
              <a:t>: </a:t>
            </a:r>
            <a:r>
              <a:rPr lang="en-US" sz="2400" i="1" dirty="0">
                <a:latin typeface="Calibri" charset="0"/>
                <a:ea typeface="Calibri" charset="0"/>
                <a:cs typeface="Calibri" charset="0"/>
              </a:rPr>
              <a:t>maintain</a:t>
            </a:r>
            <a:r>
              <a:rPr lang="en-US" sz="2400" dirty="0">
                <a:latin typeface="Calibri" charset="0"/>
                <a:ea typeface="Calibri" charset="0"/>
                <a:cs typeface="Calibri" charset="0"/>
              </a:rPr>
              <a:t> at approximately 24% of the ESD budget (22-26%)</a:t>
            </a:r>
          </a:p>
          <a:p>
            <a:pPr lvl="1">
              <a:lnSpc>
                <a:spcPts val="2000"/>
              </a:lnSpc>
            </a:pPr>
            <a:r>
              <a:rPr lang="en-US" sz="1800" dirty="0">
                <a:latin typeface="Calibri" charset="0"/>
                <a:ea typeface="Calibri" charset="0"/>
                <a:cs typeface="Calibri" charset="0"/>
              </a:rPr>
              <a:t>Includes 18% for openly competed research and analysis</a:t>
            </a:r>
          </a:p>
          <a:p>
            <a:pPr lvl="1">
              <a:lnSpc>
                <a:spcPts val="2000"/>
              </a:lnSpc>
            </a:pPr>
            <a:r>
              <a:rPr lang="en-US" sz="1800" dirty="0">
                <a:latin typeface="Calibri" charset="0"/>
                <a:ea typeface="Calibri" charset="0"/>
                <a:cs typeface="Calibri" charset="0"/>
              </a:rPr>
              <a:t>Includes approximately 3% each for computing and administration</a:t>
            </a:r>
            <a:endParaRPr lang="en-US" sz="1100" dirty="0">
              <a:latin typeface="Calibri" charset="0"/>
              <a:ea typeface="Calibri" charset="0"/>
              <a:cs typeface="Calibri" charset="0"/>
            </a:endParaRPr>
          </a:p>
          <a:p>
            <a:pPr>
              <a:lnSpc>
                <a:spcPts val="2500"/>
              </a:lnSpc>
              <a:tabLst>
                <a:tab pos="676275" algn="l"/>
              </a:tabLst>
            </a:pPr>
            <a:r>
              <a:rPr lang="en-US" sz="2400" u="sng" dirty="0">
                <a:latin typeface="Calibri" charset="0"/>
                <a:ea typeface="Calibri" charset="0"/>
                <a:cs typeface="Calibri" charset="0"/>
              </a:rPr>
              <a:t>Flight</a:t>
            </a:r>
            <a:r>
              <a:rPr lang="en-US" sz="2400" dirty="0">
                <a:latin typeface="Calibri" charset="0"/>
                <a:ea typeface="Calibri" charset="0"/>
                <a:cs typeface="Calibri" charset="0"/>
              </a:rPr>
              <a:t> program (including Venture): </a:t>
            </a:r>
            <a:r>
              <a:rPr lang="en-US" sz="2400" i="1" dirty="0">
                <a:latin typeface="Calibri" charset="0"/>
                <a:ea typeface="Calibri" charset="0"/>
                <a:cs typeface="Calibri" charset="0"/>
              </a:rPr>
              <a:t>maintain </a:t>
            </a:r>
            <a:r>
              <a:rPr lang="en-US" sz="2400" dirty="0">
                <a:latin typeface="Calibri" charset="0"/>
                <a:ea typeface="Calibri" charset="0"/>
                <a:cs typeface="Calibri" charset="0"/>
              </a:rPr>
              <a:t>at 50-60% of the ESD budget</a:t>
            </a:r>
          </a:p>
          <a:p>
            <a:pPr>
              <a:lnSpc>
                <a:spcPts val="2500"/>
              </a:lnSpc>
            </a:pPr>
            <a:r>
              <a:rPr lang="en-US" sz="2400" dirty="0">
                <a:latin typeface="Calibri" charset="0"/>
                <a:ea typeface="Calibri" charset="0"/>
                <a:cs typeface="Calibri" charset="0"/>
              </a:rPr>
              <a:t>Mission </a:t>
            </a:r>
            <a:r>
              <a:rPr lang="en-US" sz="2400" u="sng" dirty="0">
                <a:latin typeface="Calibri" charset="0"/>
                <a:ea typeface="Calibri" charset="0"/>
                <a:cs typeface="Calibri" charset="0"/>
              </a:rPr>
              <a:t>operations</a:t>
            </a:r>
            <a:r>
              <a:rPr lang="en-US" sz="2400" dirty="0">
                <a:latin typeface="Calibri" charset="0"/>
                <a:ea typeface="Calibri" charset="0"/>
                <a:cs typeface="Calibri" charset="0"/>
              </a:rPr>
              <a:t>: </a:t>
            </a:r>
            <a:r>
              <a:rPr lang="en-US" sz="2400" i="1" dirty="0">
                <a:latin typeface="Calibri" charset="0"/>
                <a:ea typeface="Calibri" charset="0"/>
                <a:cs typeface="Calibri" charset="0"/>
              </a:rPr>
              <a:t>maintain</a:t>
            </a:r>
            <a:r>
              <a:rPr lang="en-US" sz="2400" dirty="0">
                <a:latin typeface="Calibri" charset="0"/>
                <a:ea typeface="Calibri" charset="0"/>
                <a:cs typeface="Calibri" charset="0"/>
              </a:rPr>
              <a:t> at 8-12% of the ESD budget</a:t>
            </a:r>
            <a:endParaRPr lang="en-US" sz="1100" dirty="0">
              <a:latin typeface="Calibri" charset="0"/>
              <a:ea typeface="Calibri" charset="0"/>
              <a:cs typeface="Calibri" charset="0"/>
            </a:endParaRPr>
          </a:p>
          <a:p>
            <a:pPr>
              <a:lnSpc>
                <a:spcPts val="2500"/>
              </a:lnSpc>
              <a:tabLst>
                <a:tab pos="676275" algn="l"/>
              </a:tabLst>
            </a:pPr>
            <a:r>
              <a:rPr lang="en-US" sz="2400" u="sng" dirty="0">
                <a:latin typeface="Calibri" charset="0"/>
                <a:ea typeface="Calibri" charset="0"/>
                <a:cs typeface="Calibri" charset="0"/>
              </a:rPr>
              <a:t>Technology</a:t>
            </a:r>
            <a:r>
              <a:rPr lang="en-US" sz="2400" dirty="0">
                <a:latin typeface="Calibri" charset="0"/>
                <a:ea typeface="Calibri" charset="0"/>
                <a:cs typeface="Calibri" charset="0"/>
              </a:rPr>
              <a:t> program: </a:t>
            </a:r>
            <a:r>
              <a:rPr lang="en-US" sz="2400" i="1" dirty="0">
                <a:solidFill>
                  <a:schemeClr val="accent2"/>
                </a:solidFill>
                <a:latin typeface="Calibri" charset="0"/>
                <a:ea typeface="Calibri" charset="0"/>
                <a:cs typeface="Calibri" charset="0"/>
              </a:rPr>
              <a:t>increase</a:t>
            </a:r>
            <a:r>
              <a:rPr lang="en-US" sz="2400" dirty="0">
                <a:solidFill>
                  <a:schemeClr val="accent2"/>
                </a:solidFill>
                <a:latin typeface="Calibri" charset="0"/>
                <a:ea typeface="Calibri" charset="0"/>
                <a:cs typeface="Calibri" charset="0"/>
              </a:rPr>
              <a:t> </a:t>
            </a:r>
            <a:r>
              <a:rPr lang="en-US" sz="2400" dirty="0">
                <a:latin typeface="Calibri" charset="0"/>
                <a:ea typeface="Calibri" charset="0"/>
                <a:cs typeface="Calibri" charset="0"/>
              </a:rPr>
              <a:t>from current 3% to about 5% of the ESD budget</a:t>
            </a:r>
            <a:endParaRPr lang="en-US" sz="1100" dirty="0">
              <a:latin typeface="Calibri" charset="0"/>
              <a:ea typeface="Calibri" charset="0"/>
              <a:cs typeface="Calibri" charset="0"/>
            </a:endParaRPr>
          </a:p>
          <a:p>
            <a:pPr>
              <a:lnSpc>
                <a:spcPts val="2500"/>
              </a:lnSpc>
            </a:pPr>
            <a:r>
              <a:rPr lang="en-US" sz="2400" u="sng" dirty="0">
                <a:latin typeface="Calibri" charset="0"/>
                <a:ea typeface="Calibri" charset="0"/>
                <a:cs typeface="Calibri" charset="0"/>
              </a:rPr>
              <a:t>Applications</a:t>
            </a:r>
            <a:r>
              <a:rPr lang="en-US" sz="2400" dirty="0">
                <a:latin typeface="Calibri" charset="0"/>
                <a:ea typeface="Calibri" charset="0"/>
                <a:cs typeface="Calibri" charset="0"/>
              </a:rPr>
              <a:t> program: </a:t>
            </a:r>
            <a:r>
              <a:rPr lang="en-US" sz="2400" i="1" dirty="0">
                <a:latin typeface="Calibri" charset="0"/>
                <a:ea typeface="Calibri" charset="0"/>
                <a:cs typeface="Calibri" charset="0"/>
              </a:rPr>
              <a:t>maintain</a:t>
            </a:r>
            <a:r>
              <a:rPr lang="en-US" sz="2400" dirty="0">
                <a:latin typeface="Calibri" charset="0"/>
                <a:ea typeface="Calibri" charset="0"/>
                <a:cs typeface="Calibri" charset="0"/>
              </a:rPr>
              <a:t> at 2-3% of the ESD budget</a:t>
            </a: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26</a:t>
            </a:fld>
            <a:endParaRPr lang="en-US" sz="1000">
              <a:latin typeface="Calibri" charset="0"/>
              <a:ea typeface="Calibri" charset="0"/>
              <a:cs typeface="Calibri" charset="0"/>
            </a:endParaRPr>
          </a:p>
        </p:txBody>
      </p:sp>
      <p:pic>
        <p:nvPicPr>
          <p:cNvPr id="6" name="Picture 5">
            <a:extLst>
              <a:ext uri="{FF2B5EF4-FFF2-40B4-BE49-F238E27FC236}">
                <a16:creationId xmlns:a16="http://schemas.microsoft.com/office/drawing/2014/main" xmlns="" id="{48C82E57-ADAE-9343-9089-15871562D4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55150" y="1611956"/>
            <a:ext cx="2471285" cy="2044988"/>
          </a:xfrm>
          <a:prstGeom prst="rect">
            <a:avLst/>
          </a:prstGeom>
        </p:spPr>
      </p:pic>
    </p:spTree>
    <p:extLst>
      <p:ext uri="{BB962C8B-B14F-4D97-AF65-F5344CB8AC3E}">
        <p14:creationId xmlns:p14="http://schemas.microsoft.com/office/powerpoint/2010/main" val="333037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581"/>
            <a:ext cx="7886700" cy="1065093"/>
          </a:xfrm>
        </p:spPr>
        <p:txBody>
          <a:bodyPr/>
          <a:lstStyle/>
          <a:p>
            <a:r>
              <a:rPr lang="en-US" sz="4000" dirty="0" err="1">
                <a:latin typeface="Calibri" charset="0"/>
                <a:ea typeface="Calibri" charset="0"/>
                <a:cs typeface="Calibri" charset="0"/>
              </a:rPr>
              <a:t>Programmatics</a:t>
            </a:r>
            <a:r>
              <a:rPr lang="en-US" sz="4000" dirty="0">
                <a:latin typeface="Calibri" charset="0"/>
                <a:ea typeface="Calibri" charset="0"/>
                <a:cs typeface="Calibri" charset="0"/>
              </a:rPr>
              <a:t> - NASA</a:t>
            </a:r>
          </a:p>
        </p:txBody>
      </p:sp>
      <p:sp>
        <p:nvSpPr>
          <p:cNvPr id="3" name="Content Placeholder 2"/>
          <p:cNvSpPr>
            <a:spLocks noGrp="1"/>
          </p:cNvSpPr>
          <p:nvPr>
            <p:ph idx="4294967295"/>
          </p:nvPr>
        </p:nvSpPr>
        <p:spPr>
          <a:xfrm>
            <a:off x="327179" y="1179107"/>
            <a:ext cx="6948832" cy="4623246"/>
          </a:xfrm>
          <a:prstGeom prst="rect">
            <a:avLst/>
          </a:prstGeom>
        </p:spPr>
        <p:txBody>
          <a:bodyPr>
            <a:noAutofit/>
          </a:bodyPr>
          <a:lstStyle/>
          <a:p>
            <a:pPr marL="1343025" indent="-1343025">
              <a:lnSpc>
                <a:spcPts val="2500"/>
              </a:lnSpc>
              <a:buNone/>
            </a:pPr>
            <a:r>
              <a:rPr lang="en-US" sz="2400" b="1" dirty="0">
                <a:latin typeface="Calibri" charset="0"/>
                <a:ea typeface="Calibri" charset="0"/>
                <a:cs typeface="Calibri" charset="0"/>
              </a:rPr>
              <a:t>Rec 4.6</a:t>
            </a:r>
            <a:r>
              <a:rPr lang="en-US" sz="2400" dirty="0">
                <a:latin typeface="Calibri" charset="0"/>
                <a:ea typeface="Calibri" charset="0"/>
                <a:cs typeface="Calibri" charset="0"/>
              </a:rPr>
              <a:t>	Apply </a:t>
            </a:r>
            <a:r>
              <a:rPr lang="en-US" sz="2400" b="1" dirty="0">
                <a:latin typeface="Calibri" charset="0"/>
                <a:ea typeface="Calibri" charset="0"/>
                <a:cs typeface="Calibri" charset="0"/>
              </a:rPr>
              <a:t>decision rules</a:t>
            </a:r>
            <a:r>
              <a:rPr lang="en-US" sz="2400" dirty="0">
                <a:latin typeface="Calibri" charset="0"/>
                <a:ea typeface="Calibri" charset="0"/>
                <a:cs typeface="Calibri" charset="0"/>
              </a:rPr>
              <a:t> (included) to maintain programmatic balance (programmatic balance was a high priority)</a:t>
            </a:r>
          </a:p>
          <a:p>
            <a:pPr marL="1343025" indent="-1343025">
              <a:lnSpc>
                <a:spcPts val="2500"/>
              </a:lnSpc>
              <a:buNone/>
            </a:pPr>
            <a:endParaRPr lang="en-US" sz="1200" dirty="0">
              <a:latin typeface="Calibri" charset="0"/>
              <a:ea typeface="Calibri" charset="0"/>
              <a:cs typeface="Calibri" charset="0"/>
            </a:endParaRPr>
          </a:p>
          <a:p>
            <a:pPr marL="1343025" indent="-1343025">
              <a:lnSpc>
                <a:spcPts val="2500"/>
              </a:lnSpc>
              <a:buNone/>
            </a:pPr>
            <a:r>
              <a:rPr lang="en-US" sz="2400" b="1" dirty="0">
                <a:latin typeface="Calibri" charset="0"/>
                <a:ea typeface="Calibri" charset="0"/>
                <a:cs typeface="Calibri" charset="0"/>
              </a:rPr>
              <a:t>Rec 4.7</a:t>
            </a:r>
            <a:r>
              <a:rPr lang="en-US" sz="2400" dirty="0">
                <a:latin typeface="Calibri" charset="0"/>
                <a:ea typeface="Calibri" charset="0"/>
                <a:cs typeface="Calibri" charset="0"/>
              </a:rPr>
              <a:t>	Small scope changes to </a:t>
            </a:r>
            <a:r>
              <a:rPr lang="en-US" sz="2400" b="1" dirty="0">
                <a:latin typeface="Calibri" charset="0"/>
                <a:ea typeface="Calibri" charset="0"/>
                <a:cs typeface="Calibri" charset="0"/>
              </a:rPr>
              <a:t>applications &amp; technology programs</a:t>
            </a:r>
          </a:p>
          <a:p>
            <a:pPr marL="1343025" indent="-1343025">
              <a:lnSpc>
                <a:spcPts val="2500"/>
              </a:lnSpc>
              <a:buNone/>
            </a:pPr>
            <a:endParaRPr lang="en-US" sz="1400" b="1" dirty="0">
              <a:latin typeface="Calibri" charset="0"/>
              <a:ea typeface="Calibri" charset="0"/>
              <a:cs typeface="Calibri" charset="0"/>
            </a:endParaRPr>
          </a:p>
          <a:p>
            <a:pPr marL="1343025" indent="-1343025">
              <a:lnSpc>
                <a:spcPts val="2500"/>
              </a:lnSpc>
              <a:buNone/>
            </a:pPr>
            <a:r>
              <a:rPr lang="en-US" sz="2400" b="1" dirty="0">
                <a:latin typeface="Calibri" charset="0"/>
                <a:ea typeface="Calibri" charset="0"/>
                <a:cs typeface="Calibri" charset="0"/>
              </a:rPr>
              <a:t>Rec 4.8</a:t>
            </a:r>
            <a:r>
              <a:rPr lang="en-US" sz="2400" dirty="0">
                <a:latin typeface="Calibri" charset="0"/>
                <a:ea typeface="Calibri" charset="0"/>
                <a:cs typeface="Calibri" charset="0"/>
              </a:rPr>
              <a:t>	Reevaluate </a:t>
            </a:r>
            <a:r>
              <a:rPr lang="en-US" sz="2400" b="1" dirty="0">
                <a:latin typeface="Calibri" charset="0"/>
                <a:ea typeface="Calibri" charset="0"/>
                <a:cs typeface="Calibri" charset="0"/>
              </a:rPr>
              <a:t>Ventures structure </a:t>
            </a:r>
            <a:r>
              <a:rPr lang="en-US" sz="2400" dirty="0">
                <a:latin typeface="Calibri" charset="0"/>
                <a:ea typeface="Calibri" charset="0"/>
                <a:cs typeface="Calibri" charset="0"/>
              </a:rPr>
              <a:t>at mid-term</a:t>
            </a:r>
          </a:p>
          <a:p>
            <a:pPr marL="1343025" indent="-1343025">
              <a:lnSpc>
                <a:spcPts val="2500"/>
              </a:lnSpc>
              <a:buNone/>
            </a:pPr>
            <a:endParaRPr lang="en-US" sz="1400" dirty="0">
              <a:latin typeface="Calibri" charset="0"/>
              <a:ea typeface="Calibri" charset="0"/>
              <a:cs typeface="Calibri" charset="0"/>
            </a:endParaRPr>
          </a:p>
          <a:p>
            <a:pPr marL="1343025" indent="-1343025">
              <a:lnSpc>
                <a:spcPts val="2500"/>
              </a:lnSpc>
              <a:buNone/>
            </a:pPr>
            <a:r>
              <a:rPr lang="en-US" sz="2400" b="1" dirty="0">
                <a:latin typeface="Calibri" charset="0"/>
                <a:ea typeface="Calibri" charset="0"/>
                <a:cs typeface="Calibri" charset="0"/>
              </a:rPr>
              <a:t>Rec 3.3</a:t>
            </a:r>
            <a:r>
              <a:rPr lang="en-US" sz="2400" dirty="0">
                <a:latin typeface="Calibri" charset="0"/>
                <a:ea typeface="Calibri" charset="0"/>
                <a:cs typeface="Calibri" charset="0"/>
              </a:rPr>
              <a:t>	</a:t>
            </a:r>
            <a:r>
              <a:rPr lang="en-US" sz="2400" b="1" dirty="0">
                <a:latin typeface="Calibri" charset="0"/>
                <a:ea typeface="Calibri" charset="0"/>
                <a:cs typeface="Calibri" charset="0"/>
              </a:rPr>
              <a:t>Avoiding cost growth </a:t>
            </a:r>
            <a:r>
              <a:rPr lang="en-US" sz="2400" dirty="0">
                <a:latin typeface="Calibri" charset="0"/>
                <a:ea typeface="Calibri" charset="0"/>
                <a:cs typeface="Calibri" charset="0"/>
              </a:rPr>
              <a:t>is critical to program’s success (capability and reliability are where the flexibility must be found)</a:t>
            </a: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27</a:t>
            </a:fld>
            <a:endParaRPr lang="en-US" sz="1000" dirty="0">
              <a:latin typeface="Calibri" charset="0"/>
              <a:ea typeface="Calibri" charset="0"/>
              <a:cs typeface="Calibri" charset="0"/>
            </a:endParaRP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55150" y="1611956"/>
            <a:ext cx="2471285" cy="2044988"/>
          </a:xfrm>
          <a:prstGeom prst="rect">
            <a:avLst/>
          </a:prstGeom>
        </p:spPr>
      </p:pic>
    </p:spTree>
    <p:extLst>
      <p:ext uri="{BB962C8B-B14F-4D97-AF65-F5344CB8AC3E}">
        <p14:creationId xmlns:p14="http://schemas.microsoft.com/office/powerpoint/2010/main" val="13903276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4101" y="1123407"/>
            <a:ext cx="6983349" cy="5182660"/>
          </a:xfrm>
          <a:prstGeom prst="rect">
            <a:avLst/>
          </a:prstGeom>
        </p:spPr>
        <p:txBody>
          <a:bodyPr>
            <a:noAutofit/>
          </a:bodyPr>
          <a:lstStyle/>
          <a:p>
            <a:pPr marL="1343025" indent="-1343025">
              <a:buNone/>
            </a:pPr>
            <a:r>
              <a:rPr lang="en-US" sz="2400" b="1" dirty="0">
                <a:latin typeface="Calibri" charset="0"/>
                <a:ea typeface="Calibri" charset="0"/>
                <a:cs typeface="Calibri" charset="0"/>
              </a:rPr>
              <a:t>Rec 4.9</a:t>
            </a:r>
            <a:r>
              <a:rPr lang="en-US" sz="2400" dirty="0">
                <a:latin typeface="Calibri" charset="0"/>
                <a:ea typeface="Calibri" charset="0"/>
                <a:cs typeface="Calibri" charset="0"/>
              </a:rPr>
              <a:t>	Make it easier to extend use of satellite data for </a:t>
            </a:r>
            <a:r>
              <a:rPr lang="en-US" sz="2400" b="1" dirty="0">
                <a:latin typeface="Calibri" charset="0"/>
                <a:ea typeface="Calibri" charset="0"/>
                <a:cs typeface="Calibri" charset="0"/>
              </a:rPr>
              <a:t>NOAA purposes beyond weather </a:t>
            </a:r>
          </a:p>
          <a:p>
            <a:pPr marL="1343025" indent="-1343025">
              <a:buNone/>
            </a:pPr>
            <a:endParaRPr lang="en-US" sz="1400" dirty="0">
              <a:latin typeface="Calibri" charset="0"/>
              <a:ea typeface="Calibri" charset="0"/>
              <a:cs typeface="Calibri" charset="0"/>
            </a:endParaRPr>
          </a:p>
          <a:p>
            <a:pPr marL="1343025" indent="-1343025">
              <a:buNone/>
            </a:pPr>
            <a:r>
              <a:rPr lang="en-US" sz="2400" b="1" dirty="0">
                <a:latin typeface="Calibri" charset="0"/>
                <a:ea typeface="Calibri" charset="0"/>
                <a:cs typeface="Calibri" charset="0"/>
              </a:rPr>
              <a:t>Rec 4.10	</a:t>
            </a:r>
            <a:r>
              <a:rPr lang="en-US" sz="2400" dirty="0">
                <a:latin typeface="Calibri" charset="0"/>
                <a:ea typeface="Calibri" charset="0"/>
                <a:cs typeface="Calibri" charset="0"/>
              </a:rPr>
              <a:t>Further leverage US and international government </a:t>
            </a:r>
            <a:r>
              <a:rPr lang="en-US" sz="2400" b="1" dirty="0">
                <a:latin typeface="Calibri" charset="0"/>
                <a:ea typeface="Calibri" charset="0"/>
                <a:cs typeface="Calibri" charset="0"/>
              </a:rPr>
              <a:t>partner observations, </a:t>
            </a:r>
            <a:r>
              <a:rPr lang="en-US" sz="2400" dirty="0">
                <a:latin typeface="Calibri" charset="0"/>
                <a:ea typeface="Calibri" charset="0"/>
                <a:cs typeface="Calibri" charset="0"/>
              </a:rPr>
              <a:t>allocating budget as needed to do so</a:t>
            </a:r>
          </a:p>
          <a:p>
            <a:pPr marL="1343025" indent="-1343025">
              <a:buNone/>
            </a:pPr>
            <a:endParaRPr lang="en-US" sz="1400" b="1" dirty="0">
              <a:latin typeface="Calibri" charset="0"/>
              <a:ea typeface="Calibri" charset="0"/>
              <a:cs typeface="Calibri" charset="0"/>
            </a:endParaRPr>
          </a:p>
          <a:p>
            <a:pPr marL="1343025" indent="-1343025">
              <a:buNone/>
            </a:pPr>
            <a:r>
              <a:rPr lang="en-US" sz="2400" b="1" dirty="0">
                <a:latin typeface="Calibri" charset="0"/>
                <a:ea typeface="Calibri" charset="0"/>
                <a:cs typeface="Calibri" charset="0"/>
              </a:rPr>
              <a:t>Rec 4.11</a:t>
            </a:r>
            <a:r>
              <a:rPr lang="en-US" sz="2400" dirty="0">
                <a:latin typeface="Calibri" charset="0"/>
                <a:ea typeface="Calibri" charset="0"/>
                <a:cs typeface="Calibri" charset="0"/>
              </a:rPr>
              <a:t>	Be a leader in exploiting </a:t>
            </a:r>
            <a:r>
              <a:rPr lang="en-US" sz="2400" b="1" dirty="0">
                <a:latin typeface="Calibri" charset="0"/>
                <a:ea typeface="Calibri" charset="0"/>
                <a:cs typeface="Calibri" charset="0"/>
              </a:rPr>
              <a:t>commercial observations</a:t>
            </a:r>
          </a:p>
          <a:p>
            <a:pPr marL="1343025" indent="-1343025">
              <a:buNone/>
            </a:pPr>
            <a:endParaRPr lang="en-US" sz="1400" b="1" dirty="0">
              <a:latin typeface="Calibri" charset="0"/>
              <a:ea typeface="Calibri" charset="0"/>
              <a:cs typeface="Calibri" charset="0"/>
            </a:endParaRPr>
          </a:p>
          <a:p>
            <a:pPr marL="1343025" indent="-1343025">
              <a:buNone/>
            </a:pPr>
            <a:r>
              <a:rPr lang="en-US" sz="2400" b="1" dirty="0">
                <a:latin typeface="Calibri" charset="0"/>
                <a:ea typeface="Calibri" charset="0"/>
                <a:cs typeface="Calibri" charset="0"/>
              </a:rPr>
              <a:t>Rec 4.12</a:t>
            </a:r>
            <a:r>
              <a:rPr lang="en-US" sz="2400" dirty="0">
                <a:latin typeface="Calibri" charset="0"/>
                <a:ea typeface="Calibri" charset="0"/>
                <a:cs typeface="Calibri" charset="0"/>
              </a:rPr>
              <a:t>	Establish with NASA a flexible framework to </a:t>
            </a:r>
            <a:r>
              <a:rPr lang="en-US" sz="2400" b="1" dirty="0">
                <a:latin typeface="Calibri" charset="0"/>
                <a:ea typeface="Calibri" charset="0"/>
                <a:cs typeface="Calibri" charset="0"/>
              </a:rPr>
              <a:t>co-develop technology</a:t>
            </a:r>
            <a:r>
              <a:rPr lang="en-US" sz="2400" dirty="0">
                <a:latin typeface="Calibri" charset="0"/>
                <a:ea typeface="Calibri" charset="0"/>
                <a:cs typeface="Calibri" charset="0"/>
              </a:rPr>
              <a:t> that will be used by NOAA</a:t>
            </a: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28</a:t>
            </a:fld>
            <a:endParaRPr lang="en-US" sz="1000" dirty="0">
              <a:latin typeface="Calibri" charset="0"/>
              <a:ea typeface="Calibri" charset="0"/>
              <a:cs typeface="Calibri" charset="0"/>
            </a:endParaRP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62149" y="2369032"/>
            <a:ext cx="2312582" cy="2312582"/>
          </a:xfrm>
          <a:prstGeom prst="rect">
            <a:avLst/>
          </a:prstGeom>
        </p:spPr>
      </p:pic>
      <p:sp>
        <p:nvSpPr>
          <p:cNvPr id="7" name="Title 1"/>
          <p:cNvSpPr>
            <a:spLocks noGrp="1"/>
          </p:cNvSpPr>
          <p:nvPr>
            <p:ph type="title"/>
          </p:nvPr>
        </p:nvSpPr>
        <p:spPr>
          <a:xfrm>
            <a:off x="628650" y="231581"/>
            <a:ext cx="7886700" cy="1065093"/>
          </a:xfrm>
        </p:spPr>
        <p:txBody>
          <a:bodyPr/>
          <a:lstStyle/>
          <a:p>
            <a:r>
              <a:rPr lang="en-US" sz="4000" dirty="0" err="1">
                <a:latin typeface="Calibri" charset="0"/>
                <a:ea typeface="Calibri" charset="0"/>
                <a:cs typeface="Calibri" charset="0"/>
              </a:rPr>
              <a:t>Programmatics</a:t>
            </a:r>
            <a:r>
              <a:rPr lang="en-US" sz="4000" dirty="0">
                <a:latin typeface="Calibri" charset="0"/>
                <a:ea typeface="Calibri" charset="0"/>
                <a:cs typeface="Calibri" charset="0"/>
              </a:rPr>
              <a:t> - NOAA</a:t>
            </a:r>
          </a:p>
        </p:txBody>
      </p:sp>
    </p:spTree>
    <p:extLst>
      <p:ext uri="{BB962C8B-B14F-4D97-AF65-F5344CB8AC3E}">
        <p14:creationId xmlns:p14="http://schemas.microsoft.com/office/powerpoint/2010/main" val="4665614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8832" y="1253112"/>
            <a:ext cx="5655193" cy="4781927"/>
          </a:xfrm>
          <a:prstGeom prst="rect">
            <a:avLst/>
          </a:prstGeom>
        </p:spPr>
        <p:txBody>
          <a:bodyPr>
            <a:normAutofit/>
          </a:bodyPr>
          <a:lstStyle/>
          <a:p>
            <a:pPr marL="1343025" indent="-1343025">
              <a:buNone/>
            </a:pPr>
            <a:r>
              <a:rPr lang="en-US" sz="2400" b="1" dirty="0">
                <a:latin typeface="Calibri" charset="0"/>
                <a:ea typeface="Calibri" charset="0"/>
                <a:cs typeface="Calibri" charset="0"/>
              </a:rPr>
              <a:t>Rec 4.13</a:t>
            </a:r>
            <a:r>
              <a:rPr lang="en-US" sz="2400" dirty="0">
                <a:latin typeface="Calibri" charset="0"/>
                <a:ea typeface="Calibri" charset="0"/>
                <a:cs typeface="Calibri" charset="0"/>
              </a:rPr>
              <a:t>	Ensure Landsat </a:t>
            </a:r>
            <a:r>
              <a:rPr lang="en-US" sz="2400" b="1" dirty="0">
                <a:latin typeface="Calibri" charset="0"/>
                <a:ea typeface="Calibri" charset="0"/>
                <a:cs typeface="Calibri" charset="0"/>
              </a:rPr>
              <a:t>user needs </a:t>
            </a:r>
            <a:r>
              <a:rPr lang="en-US" sz="2400" dirty="0">
                <a:latin typeface="Calibri" charset="0"/>
                <a:ea typeface="Calibri" charset="0"/>
                <a:cs typeface="Calibri" charset="0"/>
              </a:rPr>
              <a:t>continue to be understood and addressed</a:t>
            </a:r>
          </a:p>
          <a:p>
            <a:pPr marL="1343025" indent="-1343025">
              <a:buNone/>
            </a:pPr>
            <a:endParaRPr lang="en-US" sz="1400" dirty="0">
              <a:latin typeface="Calibri" charset="0"/>
              <a:ea typeface="Calibri" charset="0"/>
              <a:cs typeface="Calibri" charset="0"/>
            </a:endParaRPr>
          </a:p>
          <a:p>
            <a:pPr marL="1343025" indent="-1343025">
              <a:buNone/>
            </a:pPr>
            <a:r>
              <a:rPr lang="en-US" sz="2400" b="1" dirty="0">
                <a:latin typeface="Calibri" charset="0"/>
                <a:ea typeface="Calibri" charset="0"/>
                <a:cs typeface="Calibri" charset="0"/>
              </a:rPr>
              <a:t>Rec 4.14 </a:t>
            </a:r>
            <a:r>
              <a:rPr lang="en-US" sz="2400" dirty="0">
                <a:latin typeface="Calibri" charset="0"/>
                <a:ea typeface="Calibri" charset="0"/>
                <a:cs typeface="Calibri" charset="0"/>
              </a:rPr>
              <a:t>	Constrain and reduce </a:t>
            </a:r>
            <a:r>
              <a:rPr lang="en-US" sz="2400" b="1" dirty="0">
                <a:latin typeface="Calibri" charset="0"/>
                <a:ea typeface="Calibri" charset="0"/>
                <a:cs typeface="Calibri" charset="0"/>
              </a:rPr>
              <a:t>Landsat development cost</a:t>
            </a:r>
          </a:p>
          <a:p>
            <a:pPr marL="1343025" indent="-1343025">
              <a:buNone/>
            </a:pPr>
            <a:endParaRPr lang="en-US" sz="1400" b="1" dirty="0">
              <a:latin typeface="Calibri" charset="0"/>
              <a:ea typeface="Calibri" charset="0"/>
              <a:cs typeface="Calibri" charset="0"/>
            </a:endParaRPr>
          </a:p>
          <a:p>
            <a:pPr marL="1343025" indent="-1343025">
              <a:buNone/>
            </a:pPr>
            <a:r>
              <a:rPr lang="en-US" sz="2400" b="1" dirty="0">
                <a:latin typeface="Calibri" charset="0"/>
                <a:ea typeface="Calibri" charset="0"/>
                <a:cs typeface="Calibri" charset="0"/>
              </a:rPr>
              <a:t>Rec 4.15 </a:t>
            </a:r>
            <a:r>
              <a:rPr lang="en-US" sz="2400" dirty="0">
                <a:latin typeface="Calibri" charset="0"/>
                <a:ea typeface="Calibri" charset="0"/>
                <a:cs typeface="Calibri" charset="0"/>
              </a:rPr>
              <a:t>	Leverage </a:t>
            </a:r>
            <a:r>
              <a:rPr lang="en-US" sz="2400" b="1" dirty="0">
                <a:latin typeface="Calibri" charset="0"/>
                <a:ea typeface="Calibri" charset="0"/>
                <a:cs typeface="Calibri" charset="0"/>
              </a:rPr>
              <a:t>Landsat-related partnerships</a:t>
            </a:r>
            <a:r>
              <a:rPr lang="en-US" sz="2400" dirty="0">
                <a:latin typeface="Calibri" charset="0"/>
                <a:ea typeface="Calibri" charset="0"/>
                <a:cs typeface="Calibri" charset="0"/>
              </a:rPr>
              <a:t>, including international complements</a:t>
            </a: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29</a:t>
            </a:fld>
            <a:endParaRPr lang="en-US" sz="1000" dirty="0">
              <a:latin typeface="Calibri" charset="0"/>
              <a:ea typeface="Calibri" charset="0"/>
              <a:cs typeface="Calibri"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0819" y="2856270"/>
            <a:ext cx="3105150" cy="1145024"/>
          </a:xfrm>
          <a:prstGeom prst="rect">
            <a:avLst/>
          </a:prstGeom>
        </p:spPr>
      </p:pic>
      <p:sp>
        <p:nvSpPr>
          <p:cNvPr id="7" name="Title 1"/>
          <p:cNvSpPr>
            <a:spLocks noGrp="1"/>
          </p:cNvSpPr>
          <p:nvPr>
            <p:ph type="title"/>
          </p:nvPr>
        </p:nvSpPr>
        <p:spPr>
          <a:xfrm>
            <a:off x="628650" y="231581"/>
            <a:ext cx="7886700" cy="1065093"/>
          </a:xfrm>
        </p:spPr>
        <p:txBody>
          <a:bodyPr/>
          <a:lstStyle/>
          <a:p>
            <a:r>
              <a:rPr lang="en-US" sz="4000" dirty="0" err="1">
                <a:latin typeface="Calibri" charset="0"/>
                <a:ea typeface="Calibri" charset="0"/>
                <a:cs typeface="Calibri" charset="0"/>
              </a:rPr>
              <a:t>Programmatics</a:t>
            </a:r>
            <a:r>
              <a:rPr lang="en-US" sz="4000" dirty="0">
                <a:latin typeface="Calibri" charset="0"/>
                <a:ea typeface="Calibri" charset="0"/>
                <a:cs typeface="Calibri" charset="0"/>
              </a:rPr>
              <a:t> - USGS</a:t>
            </a:r>
          </a:p>
        </p:txBody>
      </p:sp>
    </p:spTree>
    <p:extLst>
      <p:ext uri="{BB962C8B-B14F-4D97-AF65-F5344CB8AC3E}">
        <p14:creationId xmlns:p14="http://schemas.microsoft.com/office/powerpoint/2010/main" val="10355957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lgn="r"/>
            <a:fld id="{30AC9ECF-6FBB-AD4B-B889-DD3BCC974463}" type="slidenum">
              <a:rPr lang="en-US" sz="1000" smtClean="0">
                <a:latin typeface="Calibri" charset="0"/>
                <a:ea typeface="Calibri" charset="0"/>
                <a:cs typeface="Calibri" charset="0"/>
              </a:rPr>
              <a:pPr algn="r"/>
              <a:t>3</a:t>
            </a:fld>
            <a:endParaRPr lang="en-US" sz="1000" dirty="0">
              <a:latin typeface="Calibri" charset="0"/>
              <a:ea typeface="Calibri" charset="0"/>
              <a:cs typeface="Calibri" charset="0"/>
            </a:endParaRPr>
          </a:p>
        </p:txBody>
      </p:sp>
      <p:sp>
        <p:nvSpPr>
          <p:cNvPr id="6" name="Title 1"/>
          <p:cNvSpPr>
            <a:spLocks noGrp="1"/>
          </p:cNvSpPr>
          <p:nvPr>
            <p:ph type="title"/>
          </p:nvPr>
        </p:nvSpPr>
        <p:spPr>
          <a:xfrm>
            <a:off x="628650" y="14249"/>
            <a:ext cx="7886700" cy="1325563"/>
          </a:xfrm>
        </p:spPr>
        <p:txBody>
          <a:bodyPr>
            <a:normAutofit/>
          </a:bodyPr>
          <a:lstStyle/>
          <a:p>
            <a:r>
              <a:rPr lang="en-US" sz="4000" dirty="0">
                <a:latin typeface="Calibri" charset="0"/>
                <a:ea typeface="Calibri" charset="0"/>
                <a:cs typeface="Calibri" charset="0"/>
              </a:rPr>
              <a:t>What We Were Asked to Do</a:t>
            </a:r>
          </a:p>
        </p:txBody>
      </p:sp>
      <p:sp>
        <p:nvSpPr>
          <p:cNvPr id="7" name="Text Placeholder 2"/>
          <p:cNvSpPr txBox="1">
            <a:spLocks/>
          </p:cNvSpPr>
          <p:nvPr/>
        </p:nvSpPr>
        <p:spPr>
          <a:xfrm>
            <a:off x="391073" y="1005661"/>
            <a:ext cx="3966946" cy="5502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10185" indent="0" algn="ctr">
              <a:spcBef>
                <a:spcPts val="1200"/>
              </a:spcBef>
              <a:buNone/>
              <a:tabLst>
                <a:tab pos="355600" algn="l"/>
              </a:tabLst>
              <a:defRPr/>
            </a:pPr>
            <a:r>
              <a:rPr lang="en-US" sz="1600" u="sng" dirty="0">
                <a:solidFill>
                  <a:schemeClr val="accent1">
                    <a:lumMod val="50000"/>
                  </a:schemeClr>
                </a:solidFill>
                <a:latin typeface="Calibri" charset="0"/>
                <a:ea typeface="Calibri" charset="0"/>
                <a:cs typeface="Calibri" charset="0"/>
              </a:rPr>
              <a:t>OVERARCHING TASKS</a:t>
            </a:r>
          </a:p>
          <a:p>
            <a:pPr marR="210185">
              <a:spcBef>
                <a:spcPts val="1200"/>
              </a:spcBef>
              <a:tabLst>
                <a:tab pos="355600" algn="l"/>
              </a:tabLst>
              <a:defRPr/>
            </a:pPr>
            <a:r>
              <a:rPr lang="en-US" sz="2000" dirty="0">
                <a:latin typeface="Calibri" charset="0"/>
                <a:ea typeface="Calibri" charset="0"/>
                <a:cs typeface="Calibri" charset="0"/>
              </a:rPr>
              <a:t>A</a:t>
            </a:r>
            <a:r>
              <a:rPr lang="en-US" sz="2000" spc="-5" dirty="0">
                <a:latin typeface="Calibri" charset="0"/>
                <a:ea typeface="Calibri" charset="0"/>
                <a:cs typeface="Calibri" charset="0"/>
              </a:rPr>
              <a:t>sses</a:t>
            </a:r>
            <a:r>
              <a:rPr lang="en-US" sz="2000" dirty="0">
                <a:latin typeface="Calibri" charset="0"/>
                <a:ea typeface="Calibri" charset="0"/>
                <a:cs typeface="Calibri" charset="0"/>
              </a:rPr>
              <a:t>s</a:t>
            </a:r>
            <a:r>
              <a:rPr lang="en-US" sz="2000" spc="20" dirty="0">
                <a:latin typeface="Calibri" charset="0"/>
                <a:ea typeface="Calibri" charset="0"/>
                <a:cs typeface="Calibri" charset="0"/>
              </a:rPr>
              <a:t> </a:t>
            </a:r>
            <a:r>
              <a:rPr lang="en-US" sz="2000" b="1" dirty="0">
                <a:latin typeface="Calibri" charset="0"/>
                <a:ea typeface="Calibri" charset="0"/>
                <a:cs typeface="Calibri" charset="0"/>
              </a:rPr>
              <a:t>p</a:t>
            </a:r>
            <a:r>
              <a:rPr lang="en-US" sz="2000" b="1" spc="-40" dirty="0">
                <a:latin typeface="Calibri" charset="0"/>
                <a:ea typeface="Calibri" charset="0"/>
                <a:cs typeface="Calibri" charset="0"/>
              </a:rPr>
              <a:t>r</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g</a:t>
            </a:r>
            <a:r>
              <a:rPr lang="en-US" sz="2000" b="1" spc="-30" dirty="0">
                <a:latin typeface="Calibri" charset="0"/>
                <a:ea typeface="Calibri" charset="0"/>
                <a:cs typeface="Calibri" charset="0"/>
              </a:rPr>
              <a:t>r</a:t>
            </a:r>
            <a:r>
              <a:rPr lang="en-US" sz="2000" b="1" spc="-5" dirty="0">
                <a:latin typeface="Calibri" charset="0"/>
                <a:ea typeface="Calibri" charset="0"/>
                <a:cs typeface="Calibri" charset="0"/>
              </a:rPr>
              <a:t>es</a:t>
            </a:r>
            <a:r>
              <a:rPr lang="en-US" sz="2000" b="1" dirty="0">
                <a:latin typeface="Calibri" charset="0"/>
                <a:ea typeface="Calibri" charset="0"/>
                <a:cs typeface="Calibri" charset="0"/>
              </a:rPr>
              <a:t>s </a:t>
            </a:r>
            <a:r>
              <a:rPr lang="en-US" sz="2000" b="1" spc="-5" dirty="0">
                <a:latin typeface="Calibri" charset="0"/>
                <a:ea typeface="Calibri" charset="0"/>
                <a:cs typeface="Calibri" charset="0"/>
              </a:rPr>
              <a:t>from 2007</a:t>
            </a:r>
            <a:endParaRPr lang="en-US" sz="2000" dirty="0">
              <a:latin typeface="Calibri" charset="0"/>
              <a:ea typeface="Calibri" charset="0"/>
              <a:cs typeface="Calibri" charset="0"/>
            </a:endParaRPr>
          </a:p>
          <a:p>
            <a:pPr marR="109220">
              <a:spcBef>
                <a:spcPts val="1200"/>
              </a:spcBef>
              <a:tabLst>
                <a:tab pos="355600" algn="l"/>
              </a:tabLst>
              <a:defRPr/>
            </a:pPr>
            <a:r>
              <a:rPr lang="en-US" sz="2000" dirty="0">
                <a:latin typeface="Calibri" charset="0"/>
                <a:ea typeface="Calibri" charset="0"/>
                <a:cs typeface="Calibri" charset="0"/>
              </a:rPr>
              <a:t>D</a:t>
            </a:r>
            <a:r>
              <a:rPr lang="en-US" sz="2000" spc="-15" dirty="0">
                <a:latin typeface="Calibri" charset="0"/>
                <a:ea typeface="Calibri" charset="0"/>
                <a:cs typeface="Calibri" charset="0"/>
              </a:rPr>
              <a:t>e</a:t>
            </a:r>
            <a:r>
              <a:rPr lang="en-US" sz="2000" spc="-30" dirty="0">
                <a:latin typeface="Calibri" charset="0"/>
                <a:ea typeface="Calibri" charset="0"/>
                <a:cs typeface="Calibri" charset="0"/>
              </a:rPr>
              <a:t>v</a:t>
            </a:r>
            <a:r>
              <a:rPr lang="en-US" sz="2000" spc="-5" dirty="0">
                <a:latin typeface="Calibri" charset="0"/>
                <a:ea typeface="Calibri" charset="0"/>
                <a:cs typeface="Calibri" charset="0"/>
              </a:rPr>
              <a:t>elo</a:t>
            </a:r>
            <a:r>
              <a:rPr lang="en-US" sz="2000" dirty="0">
                <a:latin typeface="Calibri" charset="0"/>
                <a:ea typeface="Calibri" charset="0"/>
                <a:cs typeface="Calibri" charset="0"/>
              </a:rPr>
              <a:t>p</a:t>
            </a:r>
            <a:r>
              <a:rPr lang="en-US" sz="2000" spc="-5" dirty="0">
                <a:latin typeface="Calibri" charset="0"/>
                <a:ea typeface="Calibri" charset="0"/>
                <a:cs typeface="Calibri" charset="0"/>
              </a:rPr>
              <a:t> </a:t>
            </a:r>
            <a:r>
              <a:rPr lang="en-US" sz="2000" dirty="0">
                <a:latin typeface="Calibri" charset="0"/>
                <a:ea typeface="Calibri" charset="0"/>
                <a:cs typeface="Calibri" charset="0"/>
              </a:rPr>
              <a:t>a p</a:t>
            </a:r>
            <a:r>
              <a:rPr lang="en-US" sz="2000" spc="-5" dirty="0">
                <a:latin typeface="Calibri" charset="0"/>
                <a:ea typeface="Calibri" charset="0"/>
                <a:cs typeface="Calibri" charset="0"/>
              </a:rPr>
              <a:t>riori</a:t>
            </a:r>
            <a:r>
              <a:rPr lang="en-US" sz="2000" dirty="0">
                <a:latin typeface="Calibri" charset="0"/>
                <a:ea typeface="Calibri" charset="0"/>
                <a:cs typeface="Calibri" charset="0"/>
              </a:rPr>
              <a:t>t</a:t>
            </a:r>
            <a:r>
              <a:rPr lang="en-US" sz="2000" spc="-5" dirty="0">
                <a:latin typeface="Calibri" charset="0"/>
                <a:ea typeface="Calibri" charset="0"/>
                <a:cs typeface="Calibri" charset="0"/>
              </a:rPr>
              <a:t>i</a:t>
            </a:r>
            <a:r>
              <a:rPr lang="en-US" sz="2000" spc="-50" dirty="0">
                <a:latin typeface="Calibri" charset="0"/>
                <a:ea typeface="Calibri" charset="0"/>
                <a:cs typeface="Calibri" charset="0"/>
              </a:rPr>
              <a:t>z</a:t>
            </a:r>
            <a:r>
              <a:rPr lang="en-US" sz="2000" spc="-5" dirty="0">
                <a:latin typeface="Calibri" charset="0"/>
                <a:ea typeface="Calibri" charset="0"/>
                <a:cs typeface="Calibri" charset="0"/>
              </a:rPr>
              <a:t>e</a:t>
            </a:r>
            <a:r>
              <a:rPr lang="en-US" sz="2000" dirty="0">
                <a:latin typeface="Calibri" charset="0"/>
                <a:ea typeface="Calibri" charset="0"/>
                <a:cs typeface="Calibri" charset="0"/>
              </a:rPr>
              <a:t>d</a:t>
            </a:r>
            <a:r>
              <a:rPr lang="en-US" sz="2000" spc="15" dirty="0">
                <a:latin typeface="Calibri" charset="0"/>
                <a:ea typeface="Calibri" charset="0"/>
                <a:cs typeface="Calibri" charset="0"/>
              </a:rPr>
              <a:t> </a:t>
            </a:r>
            <a:r>
              <a:rPr lang="en-US" sz="2000" spc="-5" dirty="0">
                <a:latin typeface="Calibri" charset="0"/>
                <a:ea typeface="Calibri" charset="0"/>
                <a:cs typeface="Calibri" charset="0"/>
              </a:rPr>
              <a:t>li</a:t>
            </a:r>
            <a:r>
              <a:rPr lang="en-US" sz="2000" spc="-30" dirty="0">
                <a:latin typeface="Calibri" charset="0"/>
                <a:ea typeface="Calibri" charset="0"/>
                <a:cs typeface="Calibri" charset="0"/>
              </a:rPr>
              <a:t>s</a:t>
            </a:r>
            <a:r>
              <a:rPr lang="en-US" sz="2000" dirty="0">
                <a:latin typeface="Calibri" charset="0"/>
                <a:ea typeface="Calibri" charset="0"/>
                <a:cs typeface="Calibri" charset="0"/>
              </a:rPr>
              <a:t>t</a:t>
            </a:r>
            <a:r>
              <a:rPr lang="en-US" sz="2000" spc="15" dirty="0">
                <a:latin typeface="Calibri" charset="0"/>
                <a:ea typeface="Calibri" charset="0"/>
                <a:cs typeface="Calibri" charset="0"/>
              </a:rPr>
              <a:t> </a:t>
            </a:r>
            <a:r>
              <a:rPr lang="en-US" sz="2000" spc="-5" dirty="0">
                <a:latin typeface="Calibri" charset="0"/>
                <a:ea typeface="Calibri" charset="0"/>
                <a:cs typeface="Calibri" charset="0"/>
              </a:rPr>
              <a:t>o</a:t>
            </a:r>
            <a:r>
              <a:rPr lang="en-US" sz="2000" dirty="0">
                <a:latin typeface="Calibri" charset="0"/>
                <a:ea typeface="Calibri" charset="0"/>
                <a:cs typeface="Calibri" charset="0"/>
              </a:rPr>
              <a:t>f</a:t>
            </a:r>
            <a:r>
              <a:rPr lang="en-US" sz="2000" spc="-10" dirty="0">
                <a:latin typeface="Calibri" charset="0"/>
                <a:ea typeface="Calibri" charset="0"/>
                <a:cs typeface="Calibri" charset="0"/>
              </a:rPr>
              <a:t> </a:t>
            </a:r>
            <a:r>
              <a:rPr lang="en-US" sz="2000" spc="-25" dirty="0">
                <a:latin typeface="Calibri" charset="0"/>
                <a:ea typeface="Calibri" charset="0"/>
                <a:cs typeface="Calibri" charset="0"/>
              </a:rPr>
              <a:t>t</a:t>
            </a:r>
            <a:r>
              <a:rPr lang="en-US" sz="2000" spc="-5" dirty="0">
                <a:latin typeface="Calibri" charset="0"/>
                <a:ea typeface="Calibri" charset="0"/>
                <a:cs typeface="Calibri" charset="0"/>
              </a:rPr>
              <a:t>o</a:t>
            </a:r>
            <a:r>
              <a:rPr lang="en-US" sz="2000" dirty="0">
                <a:latin typeface="Calibri" charset="0"/>
                <a:ea typeface="Calibri" charset="0"/>
                <a:cs typeface="Calibri" charset="0"/>
              </a:rPr>
              <a:t>p</a:t>
            </a:r>
            <a:r>
              <a:rPr lang="en-US" sz="2000" spc="-5" dirty="0">
                <a:latin typeface="Calibri" charset="0"/>
                <a:ea typeface="Calibri" charset="0"/>
                <a:cs typeface="Calibri" charset="0"/>
              </a:rPr>
              <a:t>-l</a:t>
            </a:r>
            <a:r>
              <a:rPr lang="en-US" sz="2000" spc="-15" dirty="0">
                <a:latin typeface="Calibri" charset="0"/>
                <a:ea typeface="Calibri" charset="0"/>
                <a:cs typeface="Calibri" charset="0"/>
              </a:rPr>
              <a:t>e</a:t>
            </a:r>
            <a:r>
              <a:rPr lang="en-US" sz="2000" spc="-30" dirty="0">
                <a:latin typeface="Calibri" charset="0"/>
                <a:ea typeface="Calibri" charset="0"/>
                <a:cs typeface="Calibri" charset="0"/>
              </a:rPr>
              <a:t>v</a:t>
            </a:r>
            <a:r>
              <a:rPr lang="en-US" sz="2000" spc="-5" dirty="0">
                <a:latin typeface="Calibri" charset="0"/>
                <a:ea typeface="Calibri" charset="0"/>
                <a:cs typeface="Calibri" charset="0"/>
              </a:rPr>
              <a:t>e</a:t>
            </a:r>
            <a:r>
              <a:rPr lang="en-US" sz="2000" dirty="0">
                <a:latin typeface="Calibri" charset="0"/>
                <a:ea typeface="Calibri" charset="0"/>
                <a:cs typeface="Calibri" charset="0"/>
              </a:rPr>
              <a:t>l</a:t>
            </a:r>
            <a:r>
              <a:rPr lang="en-US" sz="2000" spc="20" dirty="0">
                <a:latin typeface="Calibri" charset="0"/>
                <a:ea typeface="Calibri" charset="0"/>
                <a:cs typeface="Calibri" charset="0"/>
              </a:rPr>
              <a:t> </a:t>
            </a:r>
            <a:r>
              <a:rPr lang="en-US" sz="2000" b="1" spc="-5" dirty="0">
                <a:latin typeface="Calibri" charset="0"/>
                <a:ea typeface="Calibri" charset="0"/>
                <a:cs typeface="Calibri" charset="0"/>
              </a:rPr>
              <a:t>s</a:t>
            </a:r>
            <a:r>
              <a:rPr lang="en-US" sz="2000" b="1" dirty="0">
                <a:latin typeface="Calibri" charset="0"/>
                <a:ea typeface="Calibri" charset="0"/>
                <a:cs typeface="Calibri" charset="0"/>
              </a:rPr>
              <a:t>c</a:t>
            </a:r>
            <a:r>
              <a:rPr lang="en-US" sz="2000" b="1" spc="-5" dirty="0">
                <a:latin typeface="Calibri" charset="0"/>
                <a:ea typeface="Calibri" charset="0"/>
                <a:cs typeface="Calibri" charset="0"/>
              </a:rPr>
              <a:t>ie</a:t>
            </a:r>
            <a:r>
              <a:rPr lang="en-US" sz="2000" b="1" dirty="0">
                <a:latin typeface="Calibri" charset="0"/>
                <a:ea typeface="Calibri" charset="0"/>
                <a:cs typeface="Calibri" charset="0"/>
              </a:rPr>
              <a:t>nce and</a:t>
            </a:r>
            <a:r>
              <a:rPr lang="en-US" sz="2000" b="1" spc="-5" dirty="0">
                <a:latin typeface="Calibri" charset="0"/>
                <a:ea typeface="Calibri" charset="0"/>
                <a:cs typeface="Calibri" charset="0"/>
              </a:rPr>
              <a:t> </a:t>
            </a:r>
            <a:r>
              <a:rPr lang="en-US" sz="2000" b="1" dirty="0">
                <a:latin typeface="Calibri" charset="0"/>
                <a:ea typeface="Calibri" charset="0"/>
                <a:cs typeface="Calibri" charset="0"/>
              </a:rPr>
              <a:t>app</a:t>
            </a:r>
            <a:r>
              <a:rPr lang="en-US" sz="2000" b="1" spc="-5" dirty="0">
                <a:latin typeface="Calibri" charset="0"/>
                <a:ea typeface="Calibri" charset="0"/>
                <a:cs typeface="Calibri" charset="0"/>
              </a:rPr>
              <a:t>li</a:t>
            </a:r>
            <a:r>
              <a:rPr lang="en-US" sz="2000" b="1" spc="-10" dirty="0">
                <a:latin typeface="Calibri" charset="0"/>
                <a:ea typeface="Calibri" charset="0"/>
                <a:cs typeface="Calibri" charset="0"/>
              </a:rPr>
              <a:t>c</a:t>
            </a:r>
            <a:r>
              <a:rPr lang="en-US" sz="2000" b="1" spc="-25" dirty="0">
                <a:latin typeface="Calibri" charset="0"/>
                <a:ea typeface="Calibri" charset="0"/>
                <a:cs typeface="Calibri" charset="0"/>
              </a:rPr>
              <a:t>a</a:t>
            </a:r>
            <a:r>
              <a:rPr lang="en-US" sz="2000" b="1" dirty="0">
                <a:latin typeface="Calibri" charset="0"/>
                <a:ea typeface="Calibri" charset="0"/>
                <a:cs typeface="Calibri" charset="0"/>
              </a:rPr>
              <a:t>t</a:t>
            </a:r>
            <a:r>
              <a:rPr lang="en-US" sz="2000" b="1" spc="-5" dirty="0">
                <a:latin typeface="Calibri" charset="0"/>
                <a:ea typeface="Calibri" charset="0"/>
                <a:cs typeface="Calibri" charset="0"/>
              </a:rPr>
              <a:t>io</a:t>
            </a:r>
            <a:r>
              <a:rPr lang="en-US" sz="2000" b="1" dirty="0">
                <a:latin typeface="Calibri" charset="0"/>
                <a:ea typeface="Calibri" charset="0"/>
                <a:cs typeface="Calibri" charset="0"/>
              </a:rPr>
              <a:t>n </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bj</a:t>
            </a:r>
            <a:r>
              <a:rPr lang="en-US" sz="2000" b="1" spc="-5" dirty="0">
                <a:latin typeface="Calibri" charset="0"/>
                <a:ea typeface="Calibri" charset="0"/>
                <a:cs typeface="Calibri" charset="0"/>
              </a:rPr>
              <a:t>e</a:t>
            </a:r>
            <a:r>
              <a:rPr lang="en-US" sz="2000" b="1" dirty="0">
                <a:latin typeface="Calibri" charset="0"/>
                <a:ea typeface="Calibri" charset="0"/>
                <a:cs typeface="Calibri" charset="0"/>
              </a:rPr>
              <a:t>ct</a:t>
            </a:r>
            <a:r>
              <a:rPr lang="en-US" sz="2000" b="1" spc="-5" dirty="0">
                <a:latin typeface="Calibri" charset="0"/>
                <a:ea typeface="Calibri" charset="0"/>
                <a:cs typeface="Calibri" charset="0"/>
              </a:rPr>
              <a:t>i</a:t>
            </a:r>
            <a:r>
              <a:rPr lang="en-US" sz="2000" b="1" spc="-30" dirty="0">
                <a:latin typeface="Calibri" charset="0"/>
                <a:ea typeface="Calibri" charset="0"/>
                <a:cs typeface="Calibri" charset="0"/>
              </a:rPr>
              <a:t>v</a:t>
            </a:r>
            <a:r>
              <a:rPr lang="en-US" sz="2000" b="1" spc="-5" dirty="0">
                <a:latin typeface="Calibri" charset="0"/>
                <a:ea typeface="Calibri" charset="0"/>
                <a:cs typeface="Calibri" charset="0"/>
              </a:rPr>
              <a:t>e</a:t>
            </a:r>
            <a:r>
              <a:rPr lang="en-US" sz="2000" b="1" dirty="0">
                <a:latin typeface="Calibri" charset="0"/>
                <a:ea typeface="Calibri" charset="0"/>
                <a:cs typeface="Calibri" charset="0"/>
              </a:rPr>
              <a:t>s </a:t>
            </a:r>
            <a:r>
              <a:rPr lang="en-US" sz="2000" spc="-25" dirty="0">
                <a:latin typeface="Calibri" charset="0"/>
                <a:ea typeface="Calibri" charset="0"/>
                <a:cs typeface="Calibri" charset="0"/>
              </a:rPr>
              <a:t>for 2017-2027</a:t>
            </a:r>
            <a:endParaRPr lang="en-US" sz="2000" dirty="0">
              <a:latin typeface="Calibri" charset="0"/>
              <a:ea typeface="Calibri" charset="0"/>
              <a:cs typeface="Calibri" charset="0"/>
            </a:endParaRPr>
          </a:p>
          <a:p>
            <a:pPr marR="5080">
              <a:spcBef>
                <a:spcPts val="1200"/>
              </a:spcBef>
              <a:tabLst>
                <a:tab pos="355600" algn="l"/>
              </a:tabLst>
              <a:defRPr/>
            </a:pPr>
            <a:r>
              <a:rPr lang="en-US" sz="2000" spc="-5" dirty="0">
                <a:latin typeface="Calibri" charset="0"/>
                <a:ea typeface="Calibri" charset="0"/>
                <a:cs typeface="Calibri" charset="0"/>
              </a:rPr>
              <a:t>I</a:t>
            </a:r>
            <a:r>
              <a:rPr lang="en-US" sz="2000" dirty="0">
                <a:latin typeface="Calibri" charset="0"/>
                <a:ea typeface="Calibri" charset="0"/>
                <a:cs typeface="Calibri" charset="0"/>
              </a:rPr>
              <a:t>d</a:t>
            </a:r>
            <a:r>
              <a:rPr lang="en-US" sz="2000" spc="-5" dirty="0">
                <a:latin typeface="Calibri" charset="0"/>
                <a:ea typeface="Calibri" charset="0"/>
                <a:cs typeface="Calibri" charset="0"/>
              </a:rPr>
              <a:t>e</a:t>
            </a:r>
            <a:r>
              <a:rPr lang="en-US" sz="2000" spc="-25" dirty="0">
                <a:latin typeface="Calibri" charset="0"/>
                <a:ea typeface="Calibri" charset="0"/>
                <a:cs typeface="Calibri" charset="0"/>
              </a:rPr>
              <a:t>n</a:t>
            </a:r>
            <a:r>
              <a:rPr lang="en-US" sz="2000" dirty="0">
                <a:latin typeface="Calibri" charset="0"/>
                <a:ea typeface="Calibri" charset="0"/>
                <a:cs typeface="Calibri" charset="0"/>
              </a:rPr>
              <a:t>t</a:t>
            </a:r>
            <a:r>
              <a:rPr lang="en-US" sz="2000" spc="-5" dirty="0">
                <a:latin typeface="Calibri" charset="0"/>
                <a:ea typeface="Calibri" charset="0"/>
                <a:cs typeface="Calibri" charset="0"/>
              </a:rPr>
              <a:t>i</a:t>
            </a:r>
            <a:r>
              <a:rPr lang="en-US" sz="2000" spc="10" dirty="0">
                <a:latin typeface="Calibri" charset="0"/>
                <a:ea typeface="Calibri" charset="0"/>
                <a:cs typeface="Calibri" charset="0"/>
              </a:rPr>
              <a:t>f</a:t>
            </a:r>
            <a:r>
              <a:rPr lang="en-US" sz="2000" dirty="0">
                <a:latin typeface="Calibri" charset="0"/>
                <a:ea typeface="Calibri" charset="0"/>
                <a:cs typeface="Calibri" charset="0"/>
              </a:rPr>
              <a:t>y</a:t>
            </a:r>
            <a:r>
              <a:rPr lang="en-US" sz="2000" spc="-5" dirty="0">
                <a:latin typeface="Calibri" charset="0"/>
                <a:ea typeface="Calibri" charset="0"/>
                <a:cs typeface="Calibri" charset="0"/>
              </a:rPr>
              <a:t> </a:t>
            </a:r>
            <a:r>
              <a:rPr lang="en-US" sz="2000" spc="-35" dirty="0">
                <a:latin typeface="Calibri" charset="0"/>
                <a:ea typeface="Calibri" charset="0"/>
                <a:cs typeface="Calibri" charset="0"/>
              </a:rPr>
              <a:t>g</a:t>
            </a:r>
            <a:r>
              <a:rPr lang="en-US" sz="2000" dirty="0">
                <a:latin typeface="Calibri" charset="0"/>
                <a:ea typeface="Calibri" charset="0"/>
                <a:cs typeface="Calibri" charset="0"/>
              </a:rPr>
              <a:t>a</a:t>
            </a:r>
            <a:r>
              <a:rPr lang="en-US" sz="2000" spc="-10" dirty="0">
                <a:latin typeface="Calibri" charset="0"/>
                <a:ea typeface="Calibri" charset="0"/>
                <a:cs typeface="Calibri" charset="0"/>
              </a:rPr>
              <a:t>p</a:t>
            </a:r>
            <a:r>
              <a:rPr lang="en-US" sz="2000" dirty="0">
                <a:latin typeface="Calibri" charset="0"/>
                <a:ea typeface="Calibri" charset="0"/>
                <a:cs typeface="Calibri" charset="0"/>
              </a:rPr>
              <a:t>s</a:t>
            </a:r>
            <a:r>
              <a:rPr lang="en-US" sz="2000" spc="-15" dirty="0">
                <a:latin typeface="Calibri" charset="0"/>
                <a:ea typeface="Calibri" charset="0"/>
                <a:cs typeface="Calibri" charset="0"/>
              </a:rPr>
              <a:t> </a:t>
            </a:r>
            <a:r>
              <a:rPr lang="en-US" sz="2000" dirty="0">
                <a:latin typeface="Calibri" charset="0"/>
                <a:ea typeface="Calibri" charset="0"/>
                <a:cs typeface="Calibri" charset="0"/>
              </a:rPr>
              <a:t>and</a:t>
            </a:r>
            <a:r>
              <a:rPr lang="en-US" sz="2000" spc="-20" dirty="0">
                <a:latin typeface="Calibri" charset="0"/>
                <a:ea typeface="Calibri" charset="0"/>
                <a:cs typeface="Calibri" charset="0"/>
              </a:rPr>
              <a:t> </a:t>
            </a:r>
            <a:r>
              <a:rPr lang="en-US" sz="2000" spc="-5" dirty="0">
                <a:latin typeface="Calibri" charset="0"/>
                <a:ea typeface="Calibri" charset="0"/>
                <a:cs typeface="Calibri" charset="0"/>
              </a:rPr>
              <a:t>o</a:t>
            </a:r>
            <a:r>
              <a:rPr lang="en-US" sz="2000" dirty="0">
                <a:latin typeface="Calibri" charset="0"/>
                <a:ea typeface="Calibri" charset="0"/>
                <a:cs typeface="Calibri" charset="0"/>
              </a:rPr>
              <a:t>pp</a:t>
            </a:r>
            <a:r>
              <a:rPr lang="en-US" sz="2000" spc="-5" dirty="0">
                <a:latin typeface="Calibri" charset="0"/>
                <a:ea typeface="Calibri" charset="0"/>
                <a:cs typeface="Calibri" charset="0"/>
              </a:rPr>
              <a:t>or</a:t>
            </a:r>
            <a:r>
              <a:rPr lang="en-US" sz="2000" dirty="0">
                <a:latin typeface="Calibri" charset="0"/>
                <a:ea typeface="Calibri" charset="0"/>
                <a:cs typeface="Calibri" charset="0"/>
              </a:rPr>
              <a:t>tun</a:t>
            </a:r>
            <a:r>
              <a:rPr lang="en-US" sz="2000" spc="-5" dirty="0">
                <a:latin typeface="Calibri" charset="0"/>
                <a:ea typeface="Calibri" charset="0"/>
                <a:cs typeface="Calibri" charset="0"/>
              </a:rPr>
              <a:t>i</a:t>
            </a:r>
            <a:r>
              <a:rPr lang="en-US" sz="2000" dirty="0">
                <a:latin typeface="Calibri" charset="0"/>
                <a:ea typeface="Calibri" charset="0"/>
                <a:cs typeface="Calibri" charset="0"/>
              </a:rPr>
              <a:t>t</a:t>
            </a:r>
            <a:r>
              <a:rPr lang="en-US" sz="2000" spc="-5" dirty="0">
                <a:latin typeface="Calibri" charset="0"/>
                <a:ea typeface="Calibri" charset="0"/>
                <a:cs typeface="Calibri" charset="0"/>
              </a:rPr>
              <a:t>ie</a:t>
            </a:r>
            <a:r>
              <a:rPr lang="en-US" sz="2000" dirty="0">
                <a:latin typeface="Calibri" charset="0"/>
                <a:ea typeface="Calibri" charset="0"/>
                <a:cs typeface="Calibri" charset="0"/>
              </a:rPr>
              <a:t>s </a:t>
            </a:r>
            <a:r>
              <a:rPr lang="en-US" sz="2000" spc="-5" dirty="0">
                <a:latin typeface="Calibri" charset="0"/>
                <a:ea typeface="Calibri" charset="0"/>
                <a:cs typeface="Calibri" charset="0"/>
              </a:rPr>
              <a:t>i</a:t>
            </a:r>
            <a:r>
              <a:rPr lang="en-US" sz="2000" dirty="0">
                <a:latin typeface="Calibri" charset="0"/>
                <a:ea typeface="Calibri" charset="0"/>
                <a:cs typeface="Calibri" charset="0"/>
              </a:rPr>
              <a:t>n</a:t>
            </a:r>
            <a:r>
              <a:rPr lang="en-US" sz="2000" spc="-5" dirty="0">
                <a:latin typeface="Calibri" charset="0"/>
                <a:ea typeface="Calibri" charset="0"/>
                <a:cs typeface="Calibri" charset="0"/>
              </a:rPr>
              <a:t> </a:t>
            </a:r>
            <a:r>
              <a:rPr lang="en-US" sz="2000" dirty="0">
                <a:latin typeface="Calibri" charset="0"/>
                <a:ea typeface="Calibri" charset="0"/>
                <a:cs typeface="Calibri" charset="0"/>
              </a:rPr>
              <a:t>the </a:t>
            </a:r>
            <a:r>
              <a:rPr lang="en-US" sz="2000" b="1" dirty="0">
                <a:latin typeface="Calibri" charset="0"/>
                <a:ea typeface="Calibri" charset="0"/>
                <a:cs typeface="Calibri" charset="0"/>
              </a:rPr>
              <a:t>p</a:t>
            </a:r>
            <a:r>
              <a:rPr lang="en-US" sz="2000" b="1" spc="-40" dirty="0">
                <a:latin typeface="Calibri" charset="0"/>
                <a:ea typeface="Calibri" charset="0"/>
                <a:cs typeface="Calibri" charset="0"/>
              </a:rPr>
              <a:t>r</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g</a:t>
            </a:r>
            <a:r>
              <a:rPr lang="en-US" sz="2000" b="1" spc="-40" dirty="0">
                <a:latin typeface="Calibri" charset="0"/>
                <a:ea typeface="Calibri" charset="0"/>
                <a:cs typeface="Calibri" charset="0"/>
              </a:rPr>
              <a:t>r</a:t>
            </a:r>
            <a:r>
              <a:rPr lang="en-US" sz="2000" b="1" dirty="0">
                <a:latin typeface="Calibri" charset="0"/>
                <a:ea typeface="Calibri" charset="0"/>
                <a:cs typeface="Calibri" charset="0"/>
              </a:rPr>
              <a:t>a</a:t>
            </a:r>
            <a:r>
              <a:rPr lang="en-US" sz="2000" b="1" spc="-5" dirty="0">
                <a:latin typeface="Calibri" charset="0"/>
                <a:ea typeface="Calibri" charset="0"/>
                <a:cs typeface="Calibri" charset="0"/>
              </a:rPr>
              <a:t>m</a:t>
            </a:r>
            <a:r>
              <a:rPr lang="en-US" sz="2000" b="1" dirty="0">
                <a:latin typeface="Calibri" charset="0"/>
                <a:ea typeface="Calibri" charset="0"/>
                <a:cs typeface="Calibri" charset="0"/>
              </a:rPr>
              <a:t>s</a:t>
            </a:r>
            <a:r>
              <a:rPr lang="en-US" sz="2000" b="1" spc="-15" dirty="0">
                <a:latin typeface="Calibri" charset="0"/>
                <a:ea typeface="Calibri" charset="0"/>
                <a:cs typeface="Calibri" charset="0"/>
              </a:rPr>
              <a:t> </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f</a:t>
            </a:r>
            <a:r>
              <a:rPr lang="en-US" sz="2000" b="1" spc="-10" dirty="0">
                <a:latin typeface="Calibri" charset="0"/>
                <a:ea typeface="Calibri" charset="0"/>
                <a:cs typeface="Calibri" charset="0"/>
              </a:rPr>
              <a:t> </a:t>
            </a:r>
            <a:r>
              <a:rPr lang="en-US" sz="2000" b="1" spc="-30" dirty="0">
                <a:latin typeface="Calibri" charset="0"/>
                <a:ea typeface="Calibri" charset="0"/>
                <a:cs typeface="Calibri" charset="0"/>
              </a:rPr>
              <a:t>r</a:t>
            </a:r>
            <a:r>
              <a:rPr lang="en-US" sz="2000" b="1" spc="-5" dirty="0">
                <a:latin typeface="Calibri" charset="0"/>
                <a:ea typeface="Calibri" charset="0"/>
                <a:cs typeface="Calibri" charset="0"/>
              </a:rPr>
              <a:t>e</a:t>
            </a:r>
            <a:r>
              <a:rPr lang="en-US" sz="2000" b="1" spc="-10" dirty="0">
                <a:latin typeface="Calibri" charset="0"/>
                <a:ea typeface="Calibri" charset="0"/>
                <a:cs typeface="Calibri" charset="0"/>
              </a:rPr>
              <a:t>c</a:t>
            </a:r>
            <a:r>
              <a:rPr lang="en-US" sz="2000" b="1" spc="-5" dirty="0">
                <a:latin typeface="Calibri" charset="0"/>
                <a:ea typeface="Calibri" charset="0"/>
                <a:cs typeface="Calibri" charset="0"/>
              </a:rPr>
              <a:t>o</a:t>
            </a:r>
            <a:r>
              <a:rPr lang="en-US" sz="2000" b="1" spc="-30" dirty="0">
                <a:latin typeface="Calibri" charset="0"/>
                <a:ea typeface="Calibri" charset="0"/>
                <a:cs typeface="Calibri" charset="0"/>
              </a:rPr>
              <a:t>r</a:t>
            </a:r>
            <a:r>
              <a:rPr lang="en-US" sz="2000" b="1" dirty="0">
                <a:latin typeface="Calibri" charset="0"/>
                <a:ea typeface="Calibri" charset="0"/>
                <a:cs typeface="Calibri" charset="0"/>
              </a:rPr>
              <a:t>d</a:t>
            </a:r>
            <a:r>
              <a:rPr lang="en-US" sz="2000" spc="-5" dirty="0">
                <a:latin typeface="Calibri" charset="0"/>
                <a:ea typeface="Calibri" charset="0"/>
                <a:cs typeface="Calibri" charset="0"/>
              </a:rPr>
              <a:t> </a:t>
            </a:r>
            <a:r>
              <a:rPr lang="en-US" sz="2000" spc="-25" dirty="0">
                <a:latin typeface="Calibri" charset="0"/>
                <a:ea typeface="Calibri" charset="0"/>
                <a:cs typeface="Calibri" charset="0"/>
              </a:rPr>
              <a:t>a</a:t>
            </a:r>
            <a:r>
              <a:rPr lang="en-US" sz="2000" dirty="0">
                <a:latin typeface="Calibri" charset="0"/>
                <a:ea typeface="Calibri" charset="0"/>
                <a:cs typeface="Calibri" charset="0"/>
              </a:rPr>
              <a:t>t NA</a:t>
            </a:r>
            <a:r>
              <a:rPr lang="en-US" sz="2000" spc="-10" dirty="0">
                <a:latin typeface="Calibri" charset="0"/>
                <a:ea typeface="Calibri" charset="0"/>
                <a:cs typeface="Calibri" charset="0"/>
              </a:rPr>
              <a:t>S</a:t>
            </a:r>
            <a:r>
              <a:rPr lang="en-US" sz="2000" spc="15" dirty="0">
                <a:latin typeface="Calibri" charset="0"/>
                <a:ea typeface="Calibri" charset="0"/>
                <a:cs typeface="Calibri" charset="0"/>
              </a:rPr>
              <a:t>A</a:t>
            </a:r>
            <a:r>
              <a:rPr lang="en-US" sz="2000" dirty="0">
                <a:latin typeface="Calibri" charset="0"/>
                <a:ea typeface="Calibri" charset="0"/>
                <a:cs typeface="Calibri" charset="0"/>
              </a:rPr>
              <a:t>, N</a:t>
            </a:r>
            <a:r>
              <a:rPr lang="en-US" sz="2000" spc="-20" dirty="0">
                <a:latin typeface="Calibri" charset="0"/>
                <a:ea typeface="Calibri" charset="0"/>
                <a:cs typeface="Calibri" charset="0"/>
              </a:rPr>
              <a:t>O</a:t>
            </a:r>
            <a:r>
              <a:rPr lang="en-US" sz="2000" dirty="0">
                <a:latin typeface="Calibri" charset="0"/>
                <a:ea typeface="Calibri" charset="0"/>
                <a:cs typeface="Calibri" charset="0"/>
              </a:rPr>
              <a:t>A</a:t>
            </a:r>
            <a:r>
              <a:rPr lang="en-US" sz="2000" spc="15" dirty="0">
                <a:latin typeface="Calibri" charset="0"/>
                <a:ea typeface="Calibri" charset="0"/>
                <a:cs typeface="Calibri" charset="0"/>
              </a:rPr>
              <a:t>A</a:t>
            </a:r>
            <a:r>
              <a:rPr lang="en-US" sz="2000" dirty="0">
                <a:latin typeface="Calibri" charset="0"/>
                <a:ea typeface="Calibri" charset="0"/>
                <a:cs typeface="Calibri" charset="0"/>
              </a:rPr>
              <a:t>,</a:t>
            </a:r>
            <a:r>
              <a:rPr lang="en-US" sz="2000" spc="-20" dirty="0">
                <a:latin typeface="Calibri" charset="0"/>
                <a:ea typeface="Calibri" charset="0"/>
                <a:cs typeface="Calibri" charset="0"/>
              </a:rPr>
              <a:t> </a:t>
            </a:r>
            <a:r>
              <a:rPr lang="en-US" sz="2000" dirty="0">
                <a:latin typeface="Calibri" charset="0"/>
                <a:ea typeface="Calibri" charset="0"/>
                <a:cs typeface="Calibri" charset="0"/>
              </a:rPr>
              <a:t>and</a:t>
            </a:r>
            <a:r>
              <a:rPr lang="en-US" sz="2000" spc="-5" dirty="0">
                <a:latin typeface="Calibri" charset="0"/>
                <a:ea typeface="Calibri" charset="0"/>
                <a:cs typeface="Calibri" charset="0"/>
              </a:rPr>
              <a:t> U</a:t>
            </a:r>
            <a:r>
              <a:rPr lang="en-US" sz="2000" dirty="0">
                <a:latin typeface="Calibri" charset="0"/>
                <a:ea typeface="Calibri" charset="0"/>
                <a:cs typeface="Calibri" charset="0"/>
              </a:rPr>
              <a:t>S</a:t>
            </a:r>
            <a:r>
              <a:rPr lang="en-US" sz="2000" spc="-5" dirty="0">
                <a:latin typeface="Calibri" charset="0"/>
                <a:ea typeface="Calibri" charset="0"/>
                <a:cs typeface="Calibri" charset="0"/>
              </a:rPr>
              <a:t>G</a:t>
            </a:r>
            <a:r>
              <a:rPr lang="en-US" sz="2000" dirty="0">
                <a:latin typeface="Calibri" charset="0"/>
                <a:ea typeface="Calibri" charset="0"/>
                <a:cs typeface="Calibri" charset="0"/>
              </a:rPr>
              <a:t>S</a:t>
            </a:r>
          </a:p>
          <a:p>
            <a:pPr marR="84455">
              <a:spcBef>
                <a:spcPts val="1200"/>
              </a:spcBef>
              <a:tabLst>
                <a:tab pos="355600" algn="l"/>
              </a:tabLst>
              <a:defRPr/>
            </a:pPr>
            <a:r>
              <a:rPr lang="en-US" sz="2000" spc="-35" dirty="0">
                <a:latin typeface="Calibri" charset="0"/>
                <a:ea typeface="Calibri" charset="0"/>
                <a:cs typeface="Calibri" charset="0"/>
              </a:rPr>
              <a:t>R</a:t>
            </a:r>
            <a:r>
              <a:rPr lang="en-US" sz="2000" spc="-5" dirty="0">
                <a:latin typeface="Calibri" charset="0"/>
                <a:ea typeface="Calibri" charset="0"/>
                <a:cs typeface="Calibri" charset="0"/>
              </a:rPr>
              <a:t>e</a:t>
            </a:r>
            <a:r>
              <a:rPr lang="en-US" sz="2000" spc="-10" dirty="0">
                <a:latin typeface="Calibri" charset="0"/>
                <a:ea typeface="Calibri" charset="0"/>
                <a:cs typeface="Calibri" charset="0"/>
              </a:rPr>
              <a:t>c</a:t>
            </a:r>
            <a:r>
              <a:rPr lang="en-US" sz="2000" spc="-5" dirty="0">
                <a:latin typeface="Calibri" charset="0"/>
                <a:ea typeface="Calibri" charset="0"/>
                <a:cs typeface="Calibri" charset="0"/>
              </a:rPr>
              <a:t>omme</a:t>
            </a:r>
            <a:r>
              <a:rPr lang="en-US" sz="2000" dirty="0">
                <a:latin typeface="Calibri" charset="0"/>
                <a:ea typeface="Calibri" charset="0"/>
                <a:cs typeface="Calibri" charset="0"/>
              </a:rPr>
              <a:t>nd</a:t>
            </a:r>
            <a:r>
              <a:rPr lang="en-US" sz="2000" spc="-20" dirty="0">
                <a:latin typeface="Calibri" charset="0"/>
                <a:ea typeface="Calibri" charset="0"/>
                <a:cs typeface="Calibri" charset="0"/>
              </a:rPr>
              <a:t> </a:t>
            </a:r>
            <a:r>
              <a:rPr lang="en-US" sz="2000" dirty="0">
                <a:latin typeface="Calibri" charset="0"/>
                <a:ea typeface="Calibri" charset="0"/>
                <a:cs typeface="Calibri" charset="0"/>
              </a:rPr>
              <a:t>app</a:t>
            </a:r>
            <a:r>
              <a:rPr lang="en-US" sz="2000" spc="-40" dirty="0">
                <a:latin typeface="Calibri" charset="0"/>
                <a:ea typeface="Calibri" charset="0"/>
                <a:cs typeface="Calibri" charset="0"/>
              </a:rPr>
              <a:t>r</a:t>
            </a:r>
            <a:r>
              <a:rPr lang="en-US" sz="2000" spc="-5" dirty="0">
                <a:latin typeface="Calibri" charset="0"/>
                <a:ea typeface="Calibri" charset="0"/>
                <a:cs typeface="Calibri" charset="0"/>
              </a:rPr>
              <a:t>oa</a:t>
            </a:r>
            <a:r>
              <a:rPr lang="en-US" sz="2000" spc="5" dirty="0">
                <a:latin typeface="Calibri" charset="0"/>
                <a:ea typeface="Calibri" charset="0"/>
                <a:cs typeface="Calibri" charset="0"/>
              </a:rPr>
              <a:t>c</a:t>
            </a:r>
            <a:r>
              <a:rPr lang="en-US" sz="2000" dirty="0">
                <a:latin typeface="Calibri" charset="0"/>
                <a:ea typeface="Calibri" charset="0"/>
                <a:cs typeface="Calibri" charset="0"/>
              </a:rPr>
              <a:t>h</a:t>
            </a:r>
            <a:r>
              <a:rPr lang="en-US" sz="2000" spc="-5" dirty="0">
                <a:latin typeface="Calibri" charset="0"/>
                <a:ea typeface="Calibri" charset="0"/>
                <a:cs typeface="Calibri" charset="0"/>
              </a:rPr>
              <a:t>e</a:t>
            </a:r>
            <a:r>
              <a:rPr lang="en-US" sz="2000" dirty="0">
                <a:latin typeface="Calibri" charset="0"/>
                <a:ea typeface="Calibri" charset="0"/>
                <a:cs typeface="Calibri" charset="0"/>
              </a:rPr>
              <a:t>s </a:t>
            </a:r>
            <a:r>
              <a:rPr lang="en-US" sz="2000" spc="-25" dirty="0">
                <a:latin typeface="Calibri" charset="0"/>
                <a:ea typeface="Calibri" charset="0"/>
                <a:cs typeface="Calibri" charset="0"/>
              </a:rPr>
              <a:t>t</a:t>
            </a:r>
            <a:r>
              <a:rPr lang="en-US" sz="2000" dirty="0">
                <a:latin typeface="Calibri" charset="0"/>
                <a:ea typeface="Calibri" charset="0"/>
                <a:cs typeface="Calibri" charset="0"/>
              </a:rPr>
              <a:t>o </a:t>
            </a:r>
            <a:r>
              <a:rPr lang="en-US" sz="2000" spc="-40" dirty="0">
                <a:latin typeface="Calibri" charset="0"/>
                <a:ea typeface="Calibri" charset="0"/>
                <a:cs typeface="Calibri" charset="0"/>
              </a:rPr>
              <a:t>f</a:t>
            </a:r>
            <a:r>
              <a:rPr lang="en-US" sz="2000" dirty="0">
                <a:latin typeface="Calibri" charset="0"/>
                <a:ea typeface="Calibri" charset="0"/>
                <a:cs typeface="Calibri" charset="0"/>
              </a:rPr>
              <a:t>ac</a:t>
            </a:r>
            <a:r>
              <a:rPr lang="en-US" sz="2000" spc="-5" dirty="0">
                <a:latin typeface="Calibri" charset="0"/>
                <a:ea typeface="Calibri" charset="0"/>
                <a:cs typeface="Calibri" charset="0"/>
              </a:rPr>
              <a:t>ili</a:t>
            </a:r>
            <a:r>
              <a:rPr lang="en-US" sz="2000" spc="-25" dirty="0">
                <a:latin typeface="Calibri" charset="0"/>
                <a:ea typeface="Calibri" charset="0"/>
                <a:cs typeface="Calibri" charset="0"/>
              </a:rPr>
              <a:t>tat</a:t>
            </a:r>
            <a:r>
              <a:rPr lang="en-US" sz="2000" dirty="0">
                <a:latin typeface="Calibri" charset="0"/>
                <a:ea typeface="Calibri" charset="0"/>
                <a:cs typeface="Calibri" charset="0"/>
              </a:rPr>
              <a:t>e</a:t>
            </a:r>
            <a:r>
              <a:rPr lang="en-US" sz="2000" spc="25" dirty="0">
                <a:latin typeface="Calibri" charset="0"/>
                <a:ea typeface="Calibri" charset="0"/>
                <a:cs typeface="Calibri" charset="0"/>
              </a:rPr>
              <a:t> </a:t>
            </a:r>
            <a:r>
              <a:rPr lang="en-US" sz="2000" dirty="0">
                <a:latin typeface="Calibri" charset="0"/>
                <a:ea typeface="Calibri" charset="0"/>
                <a:cs typeface="Calibri" charset="0"/>
              </a:rPr>
              <a:t>the d</a:t>
            </a:r>
            <a:r>
              <a:rPr lang="en-US" sz="2000" spc="-15" dirty="0">
                <a:latin typeface="Calibri" charset="0"/>
                <a:ea typeface="Calibri" charset="0"/>
                <a:cs typeface="Calibri" charset="0"/>
              </a:rPr>
              <a:t>e</a:t>
            </a:r>
            <a:r>
              <a:rPr lang="en-US" sz="2000" spc="-30" dirty="0">
                <a:latin typeface="Calibri" charset="0"/>
                <a:ea typeface="Calibri" charset="0"/>
                <a:cs typeface="Calibri" charset="0"/>
              </a:rPr>
              <a:t>v</a:t>
            </a:r>
            <a:r>
              <a:rPr lang="en-US" sz="2000" spc="-5" dirty="0">
                <a:latin typeface="Calibri" charset="0"/>
                <a:ea typeface="Calibri" charset="0"/>
                <a:cs typeface="Calibri" charset="0"/>
              </a:rPr>
              <a:t>elo</a:t>
            </a:r>
            <a:r>
              <a:rPr lang="en-US" sz="2000" dirty="0">
                <a:latin typeface="Calibri" charset="0"/>
                <a:ea typeface="Calibri" charset="0"/>
                <a:cs typeface="Calibri" charset="0"/>
              </a:rPr>
              <a:t>p</a:t>
            </a:r>
            <a:r>
              <a:rPr lang="en-US" sz="2000" spc="-5" dirty="0">
                <a:latin typeface="Calibri" charset="0"/>
                <a:ea typeface="Calibri" charset="0"/>
                <a:cs typeface="Calibri" charset="0"/>
              </a:rPr>
              <a:t>me</a:t>
            </a:r>
            <a:r>
              <a:rPr lang="en-US" sz="2000" spc="-25" dirty="0">
                <a:latin typeface="Calibri" charset="0"/>
                <a:ea typeface="Calibri" charset="0"/>
                <a:cs typeface="Calibri" charset="0"/>
              </a:rPr>
              <a:t>n</a:t>
            </a:r>
            <a:r>
              <a:rPr lang="en-US" sz="2000" dirty="0">
                <a:latin typeface="Calibri" charset="0"/>
                <a:ea typeface="Calibri" charset="0"/>
                <a:cs typeface="Calibri" charset="0"/>
              </a:rPr>
              <a:t>t </a:t>
            </a:r>
            <a:r>
              <a:rPr lang="en-US" sz="2000" spc="-5" dirty="0">
                <a:latin typeface="Calibri" charset="0"/>
                <a:ea typeface="Calibri" charset="0"/>
                <a:cs typeface="Calibri" charset="0"/>
              </a:rPr>
              <a:t>o</a:t>
            </a:r>
            <a:r>
              <a:rPr lang="en-US" sz="2000" dirty="0">
                <a:latin typeface="Calibri" charset="0"/>
                <a:ea typeface="Calibri" charset="0"/>
                <a:cs typeface="Calibri" charset="0"/>
              </a:rPr>
              <a:t>f</a:t>
            </a:r>
            <a:r>
              <a:rPr lang="en-US" sz="2000" spc="-10" dirty="0">
                <a:latin typeface="Calibri" charset="0"/>
                <a:ea typeface="Calibri" charset="0"/>
                <a:cs typeface="Calibri" charset="0"/>
              </a:rPr>
              <a:t> </a:t>
            </a:r>
            <a:r>
              <a:rPr lang="en-US" sz="2000" dirty="0">
                <a:latin typeface="Calibri" charset="0"/>
                <a:ea typeface="Calibri" charset="0"/>
                <a:cs typeface="Calibri" charset="0"/>
              </a:rPr>
              <a:t>a</a:t>
            </a:r>
            <a:r>
              <a:rPr lang="en-US" sz="2000" spc="5" dirty="0">
                <a:latin typeface="Calibri" charset="0"/>
                <a:ea typeface="Calibri" charset="0"/>
                <a:cs typeface="Calibri" charset="0"/>
              </a:rPr>
              <a:t> </a:t>
            </a:r>
            <a:r>
              <a:rPr lang="en-US" sz="2000" spc="-40" dirty="0">
                <a:latin typeface="Calibri" charset="0"/>
                <a:ea typeface="Calibri" charset="0"/>
                <a:cs typeface="Calibri" charset="0"/>
              </a:rPr>
              <a:t>r</a:t>
            </a:r>
            <a:r>
              <a:rPr lang="en-US" sz="2000" spc="-5" dirty="0">
                <a:latin typeface="Calibri" charset="0"/>
                <a:ea typeface="Calibri" charset="0"/>
                <a:cs typeface="Calibri" charset="0"/>
              </a:rPr>
              <a:t>o</a:t>
            </a:r>
            <a:r>
              <a:rPr lang="en-US" sz="2000" dirty="0">
                <a:latin typeface="Calibri" charset="0"/>
                <a:ea typeface="Calibri" charset="0"/>
                <a:cs typeface="Calibri" charset="0"/>
              </a:rPr>
              <a:t>bu</a:t>
            </a:r>
            <a:r>
              <a:rPr lang="en-US" sz="2000" spc="-30" dirty="0">
                <a:latin typeface="Calibri" charset="0"/>
                <a:ea typeface="Calibri" charset="0"/>
                <a:cs typeface="Calibri" charset="0"/>
              </a:rPr>
              <a:t>s</a:t>
            </a:r>
            <a:r>
              <a:rPr lang="en-US" sz="2000" dirty="0">
                <a:latin typeface="Calibri" charset="0"/>
                <a:ea typeface="Calibri" charset="0"/>
                <a:cs typeface="Calibri" charset="0"/>
              </a:rPr>
              <a:t>t, </a:t>
            </a:r>
            <a:r>
              <a:rPr lang="en-US" sz="2000" spc="-30" dirty="0">
                <a:latin typeface="Calibri" charset="0"/>
                <a:ea typeface="Calibri" charset="0"/>
                <a:cs typeface="Calibri" charset="0"/>
              </a:rPr>
              <a:t>r</a:t>
            </a:r>
            <a:r>
              <a:rPr lang="en-US" sz="2000" spc="-5" dirty="0">
                <a:latin typeface="Calibri" charset="0"/>
                <a:ea typeface="Calibri" charset="0"/>
                <a:cs typeface="Calibri" charset="0"/>
              </a:rPr>
              <a:t>esilie</a:t>
            </a:r>
            <a:r>
              <a:rPr lang="en-US" sz="2000" spc="-25" dirty="0">
                <a:latin typeface="Calibri" charset="0"/>
                <a:ea typeface="Calibri" charset="0"/>
                <a:cs typeface="Calibri" charset="0"/>
              </a:rPr>
              <a:t>n</a:t>
            </a:r>
            <a:r>
              <a:rPr lang="en-US" sz="2000" dirty="0">
                <a:latin typeface="Calibri" charset="0"/>
                <a:ea typeface="Calibri" charset="0"/>
                <a:cs typeface="Calibri" charset="0"/>
              </a:rPr>
              <a:t>t,</a:t>
            </a:r>
            <a:r>
              <a:rPr lang="en-US" sz="2000" spc="30" dirty="0">
                <a:latin typeface="Calibri" charset="0"/>
                <a:ea typeface="Calibri" charset="0"/>
                <a:cs typeface="Calibri" charset="0"/>
              </a:rPr>
              <a:t> </a:t>
            </a:r>
            <a:r>
              <a:rPr lang="en-US" sz="2000" dirty="0">
                <a:latin typeface="Calibri" charset="0"/>
                <a:ea typeface="Calibri" charset="0"/>
                <a:cs typeface="Calibri" charset="0"/>
              </a:rPr>
              <a:t>and</a:t>
            </a:r>
            <a:r>
              <a:rPr lang="en-US" sz="2000" spc="-5" dirty="0">
                <a:latin typeface="Calibri" charset="0"/>
                <a:ea typeface="Calibri" charset="0"/>
                <a:cs typeface="Calibri" charset="0"/>
              </a:rPr>
              <a:t> </a:t>
            </a:r>
            <a:r>
              <a:rPr lang="en-US" sz="2000" b="1" dirty="0">
                <a:latin typeface="Calibri" charset="0"/>
                <a:ea typeface="Calibri" charset="0"/>
                <a:cs typeface="Calibri" charset="0"/>
              </a:rPr>
              <a:t>app</a:t>
            </a:r>
            <a:r>
              <a:rPr lang="en-US" sz="2000" b="1" spc="-40" dirty="0">
                <a:latin typeface="Calibri" charset="0"/>
                <a:ea typeface="Calibri" charset="0"/>
                <a:cs typeface="Calibri" charset="0"/>
              </a:rPr>
              <a:t>r</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p</a:t>
            </a:r>
            <a:r>
              <a:rPr lang="en-US" sz="2000" b="1" spc="-5" dirty="0">
                <a:latin typeface="Calibri" charset="0"/>
                <a:ea typeface="Calibri" charset="0"/>
                <a:cs typeface="Calibri" charset="0"/>
              </a:rPr>
              <a:t>ri</a:t>
            </a:r>
            <a:r>
              <a:rPr lang="en-US" sz="2000" b="1" spc="-25" dirty="0">
                <a:latin typeface="Calibri" charset="0"/>
                <a:ea typeface="Calibri" charset="0"/>
                <a:cs typeface="Calibri" charset="0"/>
              </a:rPr>
              <a:t>at</a:t>
            </a:r>
            <a:r>
              <a:rPr lang="en-US" sz="2000" b="1" spc="-5" dirty="0">
                <a:latin typeface="Calibri" charset="0"/>
                <a:ea typeface="Calibri" charset="0"/>
                <a:cs typeface="Calibri" charset="0"/>
              </a:rPr>
              <a:t>el</a:t>
            </a:r>
            <a:r>
              <a:rPr lang="en-US" sz="2000" b="1" dirty="0">
                <a:latin typeface="Calibri" charset="0"/>
                <a:ea typeface="Calibri" charset="0"/>
                <a:cs typeface="Calibri" charset="0"/>
              </a:rPr>
              <a:t>y</a:t>
            </a:r>
            <a:r>
              <a:rPr lang="en-US" sz="2000" b="1" spc="5" dirty="0">
                <a:latin typeface="Calibri" charset="0"/>
                <a:ea typeface="Calibri" charset="0"/>
                <a:cs typeface="Calibri" charset="0"/>
              </a:rPr>
              <a:t> </a:t>
            </a:r>
            <a:r>
              <a:rPr lang="en-US" sz="2000" b="1" dirty="0">
                <a:latin typeface="Calibri" charset="0"/>
                <a:ea typeface="Calibri" charset="0"/>
                <a:cs typeface="Calibri" charset="0"/>
              </a:rPr>
              <a:t>ba</a:t>
            </a:r>
            <a:r>
              <a:rPr lang="en-US" sz="2000" b="1" spc="-5" dirty="0">
                <a:latin typeface="Calibri" charset="0"/>
                <a:ea typeface="Calibri" charset="0"/>
                <a:cs typeface="Calibri" charset="0"/>
              </a:rPr>
              <a:t>l</a:t>
            </a:r>
            <a:r>
              <a:rPr lang="en-US" sz="2000" b="1" dirty="0">
                <a:latin typeface="Calibri" charset="0"/>
                <a:ea typeface="Calibri" charset="0"/>
                <a:cs typeface="Calibri" charset="0"/>
              </a:rPr>
              <a:t>anced</a:t>
            </a:r>
            <a:r>
              <a:rPr lang="en-US" sz="2000" b="1" spc="5" dirty="0">
                <a:latin typeface="Calibri" charset="0"/>
                <a:ea typeface="Calibri" charset="0"/>
                <a:cs typeface="Calibri" charset="0"/>
              </a:rPr>
              <a:t> </a:t>
            </a:r>
            <a:r>
              <a:rPr lang="en-US" sz="2000" b="1" spc="-40" dirty="0">
                <a:latin typeface="Calibri" charset="0"/>
                <a:ea typeface="Calibri" charset="0"/>
                <a:cs typeface="Calibri" charset="0"/>
              </a:rPr>
              <a:t>U</a:t>
            </a:r>
            <a:r>
              <a:rPr lang="en-US" sz="2000" b="1" spc="-5" dirty="0">
                <a:latin typeface="Calibri" charset="0"/>
                <a:ea typeface="Calibri" charset="0"/>
                <a:cs typeface="Calibri" charset="0"/>
              </a:rPr>
              <a:t>.</a:t>
            </a:r>
            <a:r>
              <a:rPr lang="en-US" sz="2000" b="1" dirty="0">
                <a:latin typeface="Calibri" charset="0"/>
                <a:ea typeface="Calibri" charset="0"/>
                <a:cs typeface="Calibri" charset="0"/>
              </a:rPr>
              <a:t>S.</a:t>
            </a:r>
            <a:r>
              <a:rPr lang="en-US" sz="2000" b="1" spc="-10" dirty="0">
                <a:latin typeface="Calibri" charset="0"/>
                <a:ea typeface="Calibri" charset="0"/>
                <a:cs typeface="Calibri" charset="0"/>
              </a:rPr>
              <a:t> </a:t>
            </a:r>
            <a:r>
              <a:rPr lang="en-US" sz="2000" b="1" dirty="0">
                <a:latin typeface="Calibri" charset="0"/>
                <a:ea typeface="Calibri" charset="0"/>
                <a:cs typeface="Calibri" charset="0"/>
              </a:rPr>
              <a:t>p</a:t>
            </a:r>
            <a:r>
              <a:rPr lang="en-US" sz="2000" b="1" spc="-40" dirty="0">
                <a:latin typeface="Calibri" charset="0"/>
                <a:ea typeface="Calibri" charset="0"/>
                <a:cs typeface="Calibri" charset="0"/>
              </a:rPr>
              <a:t>r</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g</a:t>
            </a:r>
            <a:r>
              <a:rPr lang="en-US" sz="2000" b="1" spc="-40" dirty="0">
                <a:latin typeface="Calibri" charset="0"/>
                <a:ea typeface="Calibri" charset="0"/>
                <a:cs typeface="Calibri" charset="0"/>
              </a:rPr>
              <a:t>r</a:t>
            </a:r>
            <a:r>
              <a:rPr lang="en-US" sz="2000" b="1" dirty="0">
                <a:latin typeface="Calibri" charset="0"/>
                <a:ea typeface="Calibri" charset="0"/>
                <a:cs typeface="Calibri" charset="0"/>
              </a:rPr>
              <a:t>am</a:t>
            </a:r>
            <a:r>
              <a:rPr lang="en-US" sz="2000" b="1" spc="-15" dirty="0">
                <a:latin typeface="Calibri" charset="0"/>
                <a:ea typeface="Calibri" charset="0"/>
                <a:cs typeface="Calibri" charset="0"/>
              </a:rPr>
              <a:t> </a:t>
            </a:r>
            <a:r>
              <a:rPr lang="en-US" sz="2000" b="1" spc="-5" dirty="0">
                <a:latin typeface="Calibri" charset="0"/>
                <a:ea typeface="Calibri" charset="0"/>
                <a:cs typeface="Calibri" charset="0"/>
              </a:rPr>
              <a:t>o</a:t>
            </a:r>
            <a:r>
              <a:rPr lang="en-US" sz="2000" b="1" dirty="0">
                <a:latin typeface="Calibri" charset="0"/>
                <a:ea typeface="Calibri" charset="0"/>
                <a:cs typeface="Calibri" charset="0"/>
              </a:rPr>
              <a:t>f</a:t>
            </a:r>
            <a:r>
              <a:rPr lang="en-US" sz="2000" b="1" spc="-10" dirty="0">
                <a:latin typeface="Calibri" charset="0"/>
                <a:ea typeface="Calibri" charset="0"/>
                <a:cs typeface="Calibri" charset="0"/>
              </a:rPr>
              <a:t> </a:t>
            </a:r>
            <a:r>
              <a:rPr lang="en-US" sz="2000" b="1" spc="-35" dirty="0">
                <a:latin typeface="Calibri" charset="0"/>
                <a:ea typeface="Calibri" charset="0"/>
                <a:cs typeface="Calibri" charset="0"/>
              </a:rPr>
              <a:t>E</a:t>
            </a:r>
            <a:r>
              <a:rPr lang="en-US" sz="2000" b="1" dirty="0">
                <a:latin typeface="Calibri" charset="0"/>
                <a:ea typeface="Calibri" charset="0"/>
                <a:cs typeface="Calibri" charset="0"/>
              </a:rPr>
              <a:t>a</a:t>
            </a:r>
            <a:r>
              <a:rPr lang="en-US" sz="2000" b="1" spc="-5" dirty="0">
                <a:latin typeface="Calibri" charset="0"/>
                <a:ea typeface="Calibri" charset="0"/>
                <a:cs typeface="Calibri" charset="0"/>
              </a:rPr>
              <a:t>r</a:t>
            </a:r>
            <a:r>
              <a:rPr lang="en-US" sz="2000" b="1" dirty="0">
                <a:latin typeface="Calibri" charset="0"/>
                <a:ea typeface="Calibri" charset="0"/>
                <a:cs typeface="Calibri" charset="0"/>
              </a:rPr>
              <a:t>th </a:t>
            </a:r>
            <a:r>
              <a:rPr lang="en-US" sz="2000" b="1" spc="-5" dirty="0">
                <a:latin typeface="Calibri" charset="0"/>
                <a:ea typeface="Calibri" charset="0"/>
                <a:cs typeface="Calibri" charset="0"/>
              </a:rPr>
              <a:t>o</a:t>
            </a:r>
            <a:r>
              <a:rPr lang="en-US" sz="2000" b="1" spc="-10" dirty="0">
                <a:latin typeface="Calibri" charset="0"/>
                <a:ea typeface="Calibri" charset="0"/>
                <a:cs typeface="Calibri" charset="0"/>
              </a:rPr>
              <a:t>b</a:t>
            </a:r>
            <a:r>
              <a:rPr lang="en-US" sz="2000" b="1" spc="-5" dirty="0">
                <a:latin typeface="Calibri" charset="0"/>
                <a:ea typeface="Calibri" charset="0"/>
                <a:cs typeface="Calibri" charset="0"/>
              </a:rPr>
              <a:t>se</a:t>
            </a:r>
            <a:r>
              <a:rPr lang="en-US" sz="2000" b="1" spc="20" dirty="0">
                <a:latin typeface="Calibri" charset="0"/>
                <a:ea typeface="Calibri" charset="0"/>
                <a:cs typeface="Calibri" charset="0"/>
              </a:rPr>
              <a:t>r</a:t>
            </a:r>
            <a:r>
              <a:rPr lang="en-US" sz="2000" b="1" spc="-30" dirty="0">
                <a:latin typeface="Calibri" charset="0"/>
                <a:ea typeface="Calibri" charset="0"/>
                <a:cs typeface="Calibri" charset="0"/>
              </a:rPr>
              <a:t>v</a:t>
            </a:r>
            <a:r>
              <a:rPr lang="en-US" sz="2000" b="1" spc="-25" dirty="0">
                <a:latin typeface="Calibri" charset="0"/>
                <a:ea typeface="Calibri" charset="0"/>
                <a:cs typeface="Calibri" charset="0"/>
              </a:rPr>
              <a:t>a</a:t>
            </a:r>
            <a:r>
              <a:rPr lang="en-US" sz="2000" b="1" dirty="0">
                <a:latin typeface="Calibri" charset="0"/>
                <a:ea typeface="Calibri" charset="0"/>
                <a:cs typeface="Calibri" charset="0"/>
              </a:rPr>
              <a:t>t</a:t>
            </a:r>
            <a:r>
              <a:rPr lang="en-US" sz="2000" b="1" spc="-5" dirty="0">
                <a:latin typeface="Calibri" charset="0"/>
                <a:ea typeface="Calibri" charset="0"/>
                <a:cs typeface="Calibri" charset="0"/>
              </a:rPr>
              <a:t>io</a:t>
            </a:r>
            <a:r>
              <a:rPr lang="en-US" sz="2000" b="1" dirty="0">
                <a:latin typeface="Calibri" charset="0"/>
                <a:ea typeface="Calibri" charset="0"/>
                <a:cs typeface="Calibri" charset="0"/>
              </a:rPr>
              <a:t>ns </a:t>
            </a:r>
            <a:r>
              <a:rPr lang="en-US" sz="2000" spc="-5" dirty="0">
                <a:latin typeface="Calibri" charset="0"/>
                <a:ea typeface="Calibri" charset="0"/>
                <a:cs typeface="Calibri" charset="0"/>
              </a:rPr>
              <a:t>f</a:t>
            </a:r>
            <a:r>
              <a:rPr lang="en-US" sz="2000" spc="-40" dirty="0">
                <a:latin typeface="Calibri" charset="0"/>
                <a:ea typeface="Calibri" charset="0"/>
                <a:cs typeface="Calibri" charset="0"/>
              </a:rPr>
              <a:t>r</a:t>
            </a:r>
            <a:r>
              <a:rPr lang="en-US" sz="2000" spc="-5" dirty="0">
                <a:latin typeface="Calibri" charset="0"/>
                <a:ea typeface="Calibri" charset="0"/>
                <a:cs typeface="Calibri" charset="0"/>
              </a:rPr>
              <a:t>o</a:t>
            </a:r>
            <a:r>
              <a:rPr lang="en-US" sz="2000" dirty="0">
                <a:latin typeface="Calibri" charset="0"/>
                <a:ea typeface="Calibri" charset="0"/>
                <a:cs typeface="Calibri" charset="0"/>
              </a:rPr>
              <a:t>m </a:t>
            </a:r>
            <a:r>
              <a:rPr lang="en-US" sz="2000" spc="-5" dirty="0">
                <a:latin typeface="Calibri" charset="0"/>
                <a:ea typeface="Calibri" charset="0"/>
                <a:cs typeface="Calibri" charset="0"/>
              </a:rPr>
              <a:t>s</a:t>
            </a:r>
            <a:r>
              <a:rPr lang="en-US" sz="2000" dirty="0">
                <a:latin typeface="Calibri" charset="0"/>
                <a:ea typeface="Calibri" charset="0"/>
                <a:cs typeface="Calibri" charset="0"/>
              </a:rPr>
              <a:t>pac</a:t>
            </a:r>
            <a:r>
              <a:rPr lang="en-US" sz="2000" spc="-5" dirty="0">
                <a:latin typeface="Calibri" charset="0"/>
                <a:ea typeface="Calibri" charset="0"/>
                <a:cs typeface="Calibri" charset="0"/>
              </a:rPr>
              <a:t>e</a:t>
            </a:r>
            <a:endParaRPr lang="en-US" sz="2000" dirty="0">
              <a:latin typeface="Calibri" charset="0"/>
              <a:ea typeface="Calibri" charset="0"/>
              <a:cs typeface="Calibri" charset="0"/>
            </a:endParaRPr>
          </a:p>
          <a:p>
            <a:pPr marL="0" marR="84455" indent="-342900">
              <a:spcBef>
                <a:spcPts val="1200"/>
              </a:spcBef>
              <a:buClr>
                <a:srgbClr val="FFFFFF"/>
              </a:buClr>
              <a:buFont typeface="Arial"/>
              <a:buChar char="•"/>
              <a:tabLst>
                <a:tab pos="355600" algn="l"/>
              </a:tabLst>
              <a:defRPr/>
            </a:pPr>
            <a:endParaRPr lang="en-US" sz="2200" dirty="0">
              <a:latin typeface="Calibri" charset="0"/>
              <a:ea typeface="Calibri" charset="0"/>
              <a:cs typeface="Calibri" charset="0"/>
            </a:endParaRPr>
          </a:p>
          <a:p>
            <a:endParaRPr lang="en-US" dirty="0">
              <a:latin typeface="Calibri" charset="0"/>
              <a:ea typeface="Calibri" charset="0"/>
              <a:cs typeface="Calibri" charset="0"/>
            </a:endParaRPr>
          </a:p>
        </p:txBody>
      </p:sp>
      <p:sp>
        <p:nvSpPr>
          <p:cNvPr id="8" name="Text Placeholder 2"/>
          <p:cNvSpPr txBox="1">
            <a:spLocks/>
          </p:cNvSpPr>
          <p:nvPr/>
        </p:nvSpPr>
        <p:spPr>
          <a:xfrm>
            <a:off x="4595596" y="1005661"/>
            <a:ext cx="4294484" cy="51371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210185" indent="0" algn="ctr">
              <a:lnSpc>
                <a:spcPct val="100000"/>
              </a:lnSpc>
              <a:spcBef>
                <a:spcPts val="1200"/>
              </a:spcBef>
              <a:buNone/>
              <a:tabLst>
                <a:tab pos="355600" algn="l"/>
              </a:tabLst>
              <a:defRPr/>
            </a:pPr>
            <a:r>
              <a:rPr lang="en-US" sz="1700" u="sng" dirty="0">
                <a:solidFill>
                  <a:schemeClr val="accent1">
                    <a:lumMod val="50000"/>
                  </a:schemeClr>
                </a:solidFill>
                <a:latin typeface="Calibri" charset="0"/>
                <a:ea typeface="Calibri" charset="0"/>
                <a:cs typeface="Calibri" charset="0"/>
              </a:rPr>
              <a:t>GENERAL &amp; AGENCY-SPECIFIC TASKS</a:t>
            </a:r>
          </a:p>
          <a:p>
            <a:pPr marL="469900" marR="210185" indent="-354013">
              <a:lnSpc>
                <a:spcPct val="100000"/>
              </a:lnSpc>
              <a:spcBef>
                <a:spcPts val="1200"/>
              </a:spcBef>
              <a:tabLst>
                <a:tab pos="355600" algn="l"/>
              </a:tabLst>
              <a:defRPr/>
            </a:pPr>
            <a:r>
              <a:rPr lang="en-US" sz="2200" b="1" dirty="0">
                <a:latin typeface="Calibri" charset="0"/>
                <a:ea typeface="Calibri" charset="0"/>
                <a:cs typeface="Calibri" charset="0"/>
              </a:rPr>
              <a:t>Cross-Agency</a:t>
            </a:r>
          </a:p>
          <a:p>
            <a:pPr marL="920750" marR="210185" lvl="1" indent="-349250">
              <a:lnSpc>
                <a:spcPct val="70000"/>
              </a:lnSpc>
              <a:spcBef>
                <a:spcPts val="900"/>
              </a:spcBef>
              <a:buFont typeface=".AppleSystemUIFont" charset="-120"/>
              <a:buChar char="-"/>
              <a:tabLst>
                <a:tab pos="355600" algn="l"/>
              </a:tabLst>
              <a:defRPr/>
            </a:pPr>
            <a:r>
              <a:rPr lang="en-US" sz="1600" dirty="0">
                <a:latin typeface="Calibri" charset="0"/>
                <a:ea typeface="Calibri" charset="0"/>
                <a:cs typeface="Calibri" charset="0"/>
              </a:rPr>
              <a:t>Enabling activities</a:t>
            </a:r>
          </a:p>
          <a:p>
            <a:pPr marL="920750" marR="210185" lvl="1" indent="-349250">
              <a:lnSpc>
                <a:spcPct val="70000"/>
              </a:lnSpc>
              <a:spcBef>
                <a:spcPts val="900"/>
              </a:spcBef>
              <a:buFont typeface=".AppleSystemUIFont" charset="-120"/>
              <a:buChar char="-"/>
              <a:tabLst>
                <a:tab pos="355600" algn="l"/>
              </a:tabLst>
              <a:defRPr/>
            </a:pPr>
            <a:r>
              <a:rPr lang="en-US" sz="1600" dirty="0">
                <a:latin typeface="Calibri" charset="0"/>
                <a:ea typeface="Calibri" charset="0"/>
                <a:cs typeface="Calibri" charset="0"/>
              </a:rPr>
              <a:t>Partnerships &amp; synergies</a:t>
            </a:r>
          </a:p>
          <a:p>
            <a:pPr marL="469900" marR="210185" lvl="1" indent="-354013">
              <a:lnSpc>
                <a:spcPct val="100000"/>
              </a:lnSpc>
              <a:spcBef>
                <a:spcPts val="900"/>
              </a:spcBef>
              <a:buFont typeface=".AppleSystemUIFont" charset="-120"/>
              <a:buChar char="-"/>
              <a:tabLst>
                <a:tab pos="355600" algn="l"/>
              </a:tabLst>
              <a:defRPr/>
            </a:pPr>
            <a:endParaRPr lang="en-US" sz="1600" dirty="0">
              <a:latin typeface="Calibri" charset="0"/>
              <a:ea typeface="Calibri" charset="0"/>
              <a:cs typeface="Calibri" charset="0"/>
            </a:endParaRPr>
          </a:p>
          <a:p>
            <a:pPr marL="469900" marR="210185" indent="-354013">
              <a:lnSpc>
                <a:spcPct val="100000"/>
              </a:lnSpc>
              <a:spcBef>
                <a:spcPts val="900"/>
              </a:spcBef>
              <a:tabLst>
                <a:tab pos="355600" algn="l"/>
              </a:tabLst>
              <a:defRPr/>
            </a:pPr>
            <a:r>
              <a:rPr lang="en-US" sz="2000" b="1" dirty="0">
                <a:latin typeface="Calibri" charset="0"/>
                <a:ea typeface="Calibri" charset="0"/>
                <a:cs typeface="Calibri" charset="0"/>
              </a:rPr>
              <a:t>NASA</a:t>
            </a:r>
          </a:p>
          <a:p>
            <a:pPr marL="920750" marR="210185"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Program balance and scope</a:t>
            </a:r>
          </a:p>
          <a:p>
            <a:pPr marL="920750" marR="210185"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Ventures flight element</a:t>
            </a:r>
          </a:p>
          <a:p>
            <a:pPr marL="920750" marR="210185"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Decision principles and measurement continuity</a:t>
            </a:r>
          </a:p>
          <a:p>
            <a:pPr marL="469900" marR="210185" lvl="1" indent="-354013">
              <a:lnSpc>
                <a:spcPct val="100000"/>
              </a:lnSpc>
              <a:spcBef>
                <a:spcPts val="900"/>
              </a:spcBef>
              <a:buFont typeface="Monaco" charset="0"/>
              <a:buChar char="-"/>
              <a:tabLst>
                <a:tab pos="355600" algn="l"/>
              </a:tabLst>
              <a:defRPr/>
            </a:pPr>
            <a:endParaRPr lang="en-US" sz="1600" dirty="0">
              <a:latin typeface="Calibri" charset="0"/>
              <a:ea typeface="Calibri" charset="0"/>
              <a:cs typeface="Calibri" charset="0"/>
            </a:endParaRPr>
          </a:p>
          <a:p>
            <a:pPr marL="469900" marR="109220" indent="-354013">
              <a:lnSpc>
                <a:spcPct val="100000"/>
              </a:lnSpc>
              <a:spcBef>
                <a:spcPts val="900"/>
              </a:spcBef>
              <a:tabLst>
                <a:tab pos="355600" algn="l"/>
              </a:tabLst>
              <a:defRPr/>
            </a:pPr>
            <a:r>
              <a:rPr lang="en-US" sz="2000" b="1" dirty="0">
                <a:latin typeface="Calibri" charset="0"/>
                <a:ea typeface="Calibri" charset="0"/>
                <a:cs typeface="Calibri" charset="0"/>
              </a:rPr>
              <a:t>NOAA and USGS</a:t>
            </a:r>
          </a:p>
          <a:p>
            <a:pPr marL="920750" marR="109220"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Non-traditional observation sources</a:t>
            </a:r>
          </a:p>
          <a:p>
            <a:pPr marL="920750" marR="109220"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On-ramp of scientific advances</a:t>
            </a:r>
          </a:p>
          <a:p>
            <a:pPr marL="920750" marR="109220"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Research-to-operations</a:t>
            </a:r>
          </a:p>
          <a:p>
            <a:pPr marL="920750" marR="109220" lvl="1" indent="-349250">
              <a:lnSpc>
                <a:spcPct val="80000"/>
              </a:lnSpc>
              <a:spcBef>
                <a:spcPts val="900"/>
              </a:spcBef>
              <a:buFont typeface="Monaco" charset="0"/>
              <a:buChar char="-"/>
              <a:tabLst>
                <a:tab pos="355600" algn="l"/>
              </a:tabLst>
              <a:defRPr/>
            </a:pPr>
            <a:r>
              <a:rPr lang="en-US" sz="1600" dirty="0">
                <a:latin typeface="Calibri" charset="0"/>
                <a:ea typeface="Calibri" charset="0"/>
                <a:cs typeface="Calibri" charset="0"/>
              </a:rPr>
              <a:t>Technology replacement/infusion</a:t>
            </a:r>
          </a:p>
        </p:txBody>
      </p:sp>
    </p:spTree>
    <p:extLst>
      <p:ext uri="{BB962C8B-B14F-4D97-AF65-F5344CB8AC3E}">
        <p14:creationId xmlns:p14="http://schemas.microsoft.com/office/powerpoint/2010/main" val="1266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B20778-B80B-9147-B148-1D1367A0C183}" type="slidenum">
              <a:rPr lang="en-US" smtClean="0">
                <a:latin typeface="Calibri" charset="0"/>
                <a:ea typeface="Calibri" charset="0"/>
                <a:cs typeface="Calibri" charset="0"/>
              </a:rPr>
              <a:pPr/>
              <a:t>30</a:t>
            </a:fld>
            <a:endParaRPr lang="en-US" dirty="0">
              <a:latin typeface="Calibri" charset="0"/>
              <a:ea typeface="Calibri" charset="0"/>
              <a:cs typeface="Calibri"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81" y="977322"/>
            <a:ext cx="7827838" cy="506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251791" y="78047"/>
            <a:ext cx="881269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200" dirty="0">
                <a:solidFill>
                  <a:prstClr val="black"/>
                </a:solidFill>
                <a:latin typeface="Calibri" charset="0"/>
                <a:ea typeface="Calibri" charset="0"/>
                <a:cs typeface="Calibri" charset="0"/>
              </a:rPr>
              <a:t>Summary of Top Science &amp; Applications Priorities*</a:t>
            </a:r>
          </a:p>
        </p:txBody>
      </p:sp>
      <p:sp>
        <p:nvSpPr>
          <p:cNvPr id="10" name="TextBox 9"/>
          <p:cNvSpPr txBox="1"/>
          <p:nvPr/>
        </p:nvSpPr>
        <p:spPr>
          <a:xfrm>
            <a:off x="3687505" y="664262"/>
            <a:ext cx="4827845"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charset="0"/>
                <a:ea typeface="Calibri" charset="0"/>
                <a:cs typeface="Calibri" charset="0"/>
              </a:rPr>
              <a:t>* Complete set of Questions and Objectives in Table 3.3</a:t>
            </a:r>
          </a:p>
        </p:txBody>
      </p:sp>
    </p:spTree>
    <p:extLst>
      <p:ext uri="{BB962C8B-B14F-4D97-AF65-F5344CB8AC3E}">
        <p14:creationId xmlns:p14="http://schemas.microsoft.com/office/powerpoint/2010/main" val="12585232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14"/>
            <a:ext cx="7886700" cy="1325563"/>
          </a:xfrm>
        </p:spPr>
        <p:txBody>
          <a:bodyPr/>
          <a:lstStyle/>
          <a:p>
            <a:r>
              <a:rPr lang="en-US" sz="4000" dirty="0">
                <a:latin typeface="Calibri" charset="0"/>
                <a:ea typeface="Calibri" charset="0"/>
                <a:cs typeface="Calibri" charset="0"/>
              </a:rPr>
              <a:t>Comparison to ESAS 2007</a:t>
            </a:r>
          </a:p>
        </p:txBody>
      </p:sp>
      <p:sp>
        <p:nvSpPr>
          <p:cNvPr id="4" name="Slide Number Placeholder 3"/>
          <p:cNvSpPr>
            <a:spLocks noGrp="1"/>
          </p:cNvSpPr>
          <p:nvPr>
            <p:ph type="sldNum" sz="quarter" idx="4294967295"/>
          </p:nvPr>
        </p:nvSpPr>
        <p:spPr>
          <a:xfrm>
            <a:off x="6457950" y="6356353"/>
            <a:ext cx="2057400" cy="365125"/>
          </a:xfrm>
          <a:prstGeom prst="rect">
            <a:avLst/>
          </a:prstGeom>
        </p:spPr>
        <p:txBody>
          <a:bodyPr/>
          <a:lstStyle/>
          <a:p>
            <a:pPr algn="r"/>
            <a:fld id="{30AC9ECF-6FBB-AD4B-B889-DD3BCC974463}" type="slidenum">
              <a:rPr lang="en-US" sz="1000" smtClean="0">
                <a:latin typeface="Calibri" charset="0"/>
                <a:ea typeface="Calibri" charset="0"/>
                <a:cs typeface="Calibri" charset="0"/>
              </a:rPr>
              <a:pPr algn="r"/>
              <a:t>4</a:t>
            </a:fld>
            <a:endParaRPr lang="en-US" sz="1000" dirty="0">
              <a:latin typeface="Calibri" charset="0"/>
              <a:ea typeface="Calibri" charset="0"/>
              <a:cs typeface="Calibri" charset="0"/>
            </a:endParaRPr>
          </a:p>
        </p:txBody>
      </p:sp>
      <p:sp>
        <p:nvSpPr>
          <p:cNvPr id="6" name="Text Placeholder 2"/>
          <p:cNvSpPr txBox="1">
            <a:spLocks/>
          </p:cNvSpPr>
          <p:nvPr/>
        </p:nvSpPr>
        <p:spPr>
          <a:xfrm>
            <a:off x="189571" y="1047868"/>
            <a:ext cx="8530683" cy="52301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04215" marR="5080" lvl="1" indent="-342900">
              <a:spcBef>
                <a:spcPts val="0"/>
              </a:spcBef>
              <a:spcAft>
                <a:spcPts val="1200"/>
              </a:spcAft>
              <a:tabLst>
                <a:tab pos="698500" algn="l"/>
              </a:tabLst>
              <a:defRPr/>
            </a:pPr>
            <a:r>
              <a:rPr lang="en-US" sz="2200" b="1" dirty="0">
                <a:latin typeface="Calibri" charset="0"/>
                <a:ea typeface="Calibri" charset="0"/>
                <a:cs typeface="Calibri" charset="0"/>
              </a:rPr>
              <a:t>Prioritization Method. </a:t>
            </a:r>
            <a:r>
              <a:rPr lang="en-US" sz="2200" dirty="0">
                <a:latin typeface="Calibri" charset="0"/>
                <a:ea typeface="Calibri" charset="0"/>
                <a:cs typeface="Calibri" charset="0"/>
              </a:rPr>
              <a:t> </a:t>
            </a:r>
            <a:r>
              <a:rPr lang="en-US" sz="2200" b="1" u="sng" dirty="0">
                <a:solidFill>
                  <a:srgbClr val="FF0000"/>
                </a:solidFill>
                <a:latin typeface="Calibri" charset="0"/>
                <a:ea typeface="Calibri" charset="0"/>
                <a:cs typeface="Calibri" charset="0"/>
              </a:rPr>
              <a:t>Prioritize science </a:t>
            </a:r>
            <a:r>
              <a:rPr lang="en-US" sz="2200" u="sng" dirty="0">
                <a:latin typeface="Calibri" charset="0"/>
                <a:ea typeface="Calibri" charset="0"/>
                <a:cs typeface="Calibri" charset="0"/>
              </a:rPr>
              <a:t>and applications instead of missions</a:t>
            </a:r>
          </a:p>
          <a:p>
            <a:pPr marL="704215" marR="5080" lvl="1" indent="-342900">
              <a:spcBef>
                <a:spcPts val="0"/>
              </a:spcBef>
              <a:spcAft>
                <a:spcPts val="1200"/>
              </a:spcAft>
              <a:tabLst>
                <a:tab pos="698500" algn="l"/>
              </a:tabLst>
              <a:defRPr/>
            </a:pPr>
            <a:r>
              <a:rPr lang="en-US" sz="2200" b="1" dirty="0">
                <a:latin typeface="Calibri" charset="0"/>
                <a:ea typeface="Calibri" charset="0"/>
                <a:cs typeface="Calibri" charset="0"/>
              </a:rPr>
              <a:t>Operational</a:t>
            </a:r>
            <a:r>
              <a:rPr lang="en-US" sz="2200" dirty="0">
                <a:latin typeface="Calibri" charset="0"/>
                <a:ea typeface="Calibri" charset="0"/>
                <a:cs typeface="Calibri" charset="0"/>
              </a:rPr>
              <a:t>. NOAA’s operational system was not considered in this report</a:t>
            </a:r>
          </a:p>
          <a:p>
            <a:pPr marL="704215" marR="5080" lvl="1" indent="-342900">
              <a:spcBef>
                <a:spcPts val="0"/>
              </a:spcBef>
              <a:spcAft>
                <a:spcPts val="1200"/>
              </a:spcAft>
              <a:tabLst>
                <a:tab pos="698500" algn="l"/>
              </a:tabLst>
              <a:defRPr/>
            </a:pPr>
            <a:r>
              <a:rPr lang="en-US" sz="2200" b="1" dirty="0">
                <a:latin typeface="Calibri" charset="0"/>
                <a:ea typeface="Calibri" charset="0"/>
                <a:cs typeface="Calibri" charset="0"/>
              </a:rPr>
              <a:t>Budget Resources.  </a:t>
            </a:r>
            <a:r>
              <a:rPr lang="en-US" sz="2200" dirty="0">
                <a:solidFill>
                  <a:srgbClr val="FF0000"/>
                </a:solidFill>
                <a:latin typeface="Calibri" charset="0"/>
                <a:ea typeface="Calibri" charset="0"/>
                <a:cs typeface="Calibri" charset="0"/>
              </a:rPr>
              <a:t>Align with planned budgets instead of aspirational</a:t>
            </a:r>
          </a:p>
          <a:p>
            <a:pPr marL="704215" marR="504825" lvl="1" indent="-342900">
              <a:spcBef>
                <a:spcPts val="0"/>
              </a:spcBef>
              <a:spcAft>
                <a:spcPts val="1200"/>
              </a:spcAft>
              <a:tabLst>
                <a:tab pos="698500" algn="l"/>
              </a:tabLst>
              <a:defRPr/>
            </a:pPr>
            <a:r>
              <a:rPr lang="en-US" sz="2200" b="1" spc="-5" dirty="0">
                <a:latin typeface="Calibri" charset="0"/>
                <a:ea typeface="Calibri" charset="0"/>
                <a:cs typeface="Calibri" charset="0"/>
              </a:rPr>
              <a:t>Large Missions.  </a:t>
            </a:r>
            <a:r>
              <a:rPr lang="en-US" sz="2200" spc="-5" dirty="0">
                <a:solidFill>
                  <a:srgbClr val="FF0000"/>
                </a:solidFill>
                <a:latin typeface="Calibri" charset="0"/>
                <a:ea typeface="Calibri" charset="0"/>
                <a:cs typeface="Calibri" charset="0"/>
              </a:rPr>
              <a:t>A</a:t>
            </a:r>
            <a:r>
              <a:rPr lang="en-US" sz="2200" spc="-20" dirty="0">
                <a:solidFill>
                  <a:srgbClr val="FF0000"/>
                </a:solidFill>
                <a:latin typeface="Calibri" charset="0"/>
                <a:ea typeface="Calibri" charset="0"/>
                <a:cs typeface="Calibri" charset="0"/>
              </a:rPr>
              <a:t>v</a:t>
            </a:r>
            <a:r>
              <a:rPr lang="en-US" sz="2200" spc="-5" dirty="0">
                <a:solidFill>
                  <a:srgbClr val="FF0000"/>
                </a:solidFill>
                <a:latin typeface="Calibri" charset="0"/>
                <a:ea typeface="Calibri" charset="0"/>
                <a:cs typeface="Calibri" charset="0"/>
              </a:rPr>
              <a:t>oi</a:t>
            </a:r>
            <a:r>
              <a:rPr lang="en-US" sz="2200" dirty="0">
                <a:solidFill>
                  <a:srgbClr val="FF0000"/>
                </a:solidFill>
                <a:latin typeface="Calibri" charset="0"/>
                <a:ea typeface="Calibri" charset="0"/>
                <a:cs typeface="Calibri" charset="0"/>
              </a:rPr>
              <a:t>d h</a:t>
            </a:r>
            <a:r>
              <a:rPr lang="en-US" sz="2200" spc="-25" dirty="0">
                <a:solidFill>
                  <a:srgbClr val="FF0000"/>
                </a:solidFill>
                <a:latin typeface="Calibri" charset="0"/>
                <a:ea typeface="Calibri" charset="0"/>
                <a:cs typeface="Calibri" charset="0"/>
              </a:rPr>
              <a:t>a</a:t>
            </a:r>
            <a:r>
              <a:rPr lang="en-US" sz="2200" dirty="0">
                <a:solidFill>
                  <a:srgbClr val="FF0000"/>
                </a:solidFill>
                <a:latin typeface="Calibri" charset="0"/>
                <a:ea typeface="Calibri" charset="0"/>
                <a:cs typeface="Calibri" charset="0"/>
              </a:rPr>
              <a:t>v</a:t>
            </a:r>
            <a:r>
              <a:rPr lang="en-US" sz="2200" spc="-10" dirty="0">
                <a:solidFill>
                  <a:srgbClr val="FF0000"/>
                </a:solidFill>
                <a:latin typeface="Calibri" charset="0"/>
                <a:ea typeface="Calibri" charset="0"/>
                <a:cs typeface="Calibri" charset="0"/>
              </a:rPr>
              <a:t>i</a:t>
            </a:r>
            <a:r>
              <a:rPr lang="en-US" sz="2200" dirty="0">
                <a:solidFill>
                  <a:srgbClr val="FF0000"/>
                </a:solidFill>
                <a:latin typeface="Calibri" charset="0"/>
                <a:ea typeface="Calibri" charset="0"/>
                <a:cs typeface="Calibri" charset="0"/>
              </a:rPr>
              <a:t>n</a:t>
            </a:r>
            <a:r>
              <a:rPr lang="en-US" sz="2200" spc="-10" dirty="0">
                <a:solidFill>
                  <a:srgbClr val="FF0000"/>
                </a:solidFill>
                <a:latin typeface="Calibri" charset="0"/>
                <a:ea typeface="Calibri" charset="0"/>
                <a:cs typeface="Calibri" charset="0"/>
              </a:rPr>
              <a:t>g</a:t>
            </a:r>
            <a:r>
              <a:rPr lang="en-US" sz="2200" spc="5" dirty="0">
                <a:solidFill>
                  <a:srgbClr val="FF0000"/>
                </a:solidFill>
                <a:latin typeface="Calibri" charset="0"/>
                <a:ea typeface="Calibri" charset="0"/>
                <a:cs typeface="Calibri" charset="0"/>
              </a:rPr>
              <a:t> </a:t>
            </a:r>
            <a:r>
              <a:rPr lang="en-US" sz="2200" spc="-5" dirty="0">
                <a:solidFill>
                  <a:srgbClr val="FF0000"/>
                </a:solidFill>
                <a:latin typeface="Calibri" charset="0"/>
                <a:ea typeface="Calibri" charset="0"/>
                <a:cs typeface="Calibri" charset="0"/>
              </a:rPr>
              <a:t>o</a:t>
            </a:r>
            <a:r>
              <a:rPr lang="en-US" sz="2200" dirty="0">
                <a:solidFill>
                  <a:srgbClr val="FF0000"/>
                </a:solidFill>
                <a:latin typeface="Calibri" charset="0"/>
                <a:ea typeface="Calibri" charset="0"/>
                <a:cs typeface="Calibri" charset="0"/>
              </a:rPr>
              <a:t>n</a:t>
            </a:r>
            <a:r>
              <a:rPr lang="en-US" sz="2200" spc="-10" dirty="0">
                <a:solidFill>
                  <a:srgbClr val="FF0000"/>
                </a:solidFill>
                <a:latin typeface="Calibri" charset="0"/>
                <a:ea typeface="Calibri" charset="0"/>
                <a:cs typeface="Calibri" charset="0"/>
              </a:rPr>
              <a:t>e</a:t>
            </a:r>
            <a:r>
              <a:rPr lang="en-US" sz="2200" spc="15" dirty="0">
                <a:solidFill>
                  <a:srgbClr val="FF0000"/>
                </a:solidFill>
                <a:latin typeface="Calibri" charset="0"/>
                <a:ea typeface="Calibri" charset="0"/>
                <a:cs typeface="Calibri" charset="0"/>
              </a:rPr>
              <a:t> </a:t>
            </a:r>
            <a:r>
              <a:rPr lang="en-US" sz="2200" spc="-40" dirty="0">
                <a:solidFill>
                  <a:srgbClr val="FF0000"/>
                </a:solidFill>
                <a:latin typeface="Calibri" charset="0"/>
                <a:ea typeface="Calibri" charset="0"/>
                <a:cs typeface="Calibri" charset="0"/>
              </a:rPr>
              <a:t>r</a:t>
            </a:r>
            <a:r>
              <a:rPr lang="en-US" sz="2200" spc="-10" dirty="0">
                <a:solidFill>
                  <a:srgbClr val="FF0000"/>
                </a:solidFill>
                <a:latin typeface="Calibri" charset="0"/>
                <a:ea typeface="Calibri" charset="0"/>
                <a:cs typeface="Calibri" charset="0"/>
              </a:rPr>
              <a:t>e</a:t>
            </a:r>
            <a:r>
              <a:rPr lang="en-US" sz="2200" spc="-30" dirty="0">
                <a:solidFill>
                  <a:srgbClr val="FF0000"/>
                </a:solidFill>
                <a:latin typeface="Calibri" charset="0"/>
                <a:ea typeface="Calibri" charset="0"/>
                <a:cs typeface="Calibri" charset="0"/>
              </a:rPr>
              <a:t>c</a:t>
            </a:r>
            <a:r>
              <a:rPr lang="en-US" sz="2200" spc="-5" dirty="0">
                <a:solidFill>
                  <a:srgbClr val="FF0000"/>
                </a:solidFill>
                <a:latin typeface="Calibri" charset="0"/>
                <a:ea typeface="Calibri" charset="0"/>
                <a:cs typeface="Calibri" charset="0"/>
              </a:rPr>
              <a:t>o</a:t>
            </a:r>
            <a:r>
              <a:rPr lang="en-US" sz="2200" spc="-15" dirty="0">
                <a:solidFill>
                  <a:srgbClr val="FF0000"/>
                </a:solidFill>
                <a:latin typeface="Calibri" charset="0"/>
                <a:ea typeface="Calibri" charset="0"/>
                <a:cs typeface="Calibri" charset="0"/>
              </a:rPr>
              <a:t>mme</a:t>
            </a:r>
            <a:r>
              <a:rPr lang="en-US" sz="2200" dirty="0">
                <a:solidFill>
                  <a:srgbClr val="FF0000"/>
                </a:solidFill>
                <a:latin typeface="Calibri" charset="0"/>
                <a:ea typeface="Calibri" charset="0"/>
                <a:cs typeface="Calibri" charset="0"/>
              </a:rPr>
              <a:t>nd</a:t>
            </a:r>
            <a:r>
              <a:rPr lang="en-US" sz="2200" spc="-10" dirty="0">
                <a:solidFill>
                  <a:srgbClr val="FF0000"/>
                </a:solidFill>
                <a:latin typeface="Calibri" charset="0"/>
                <a:ea typeface="Calibri" charset="0"/>
                <a:cs typeface="Calibri" charset="0"/>
              </a:rPr>
              <a:t>e</a:t>
            </a:r>
            <a:r>
              <a:rPr lang="en-US" sz="2200" dirty="0">
                <a:solidFill>
                  <a:srgbClr val="FF0000"/>
                </a:solidFill>
                <a:latin typeface="Calibri" charset="0"/>
                <a:ea typeface="Calibri" charset="0"/>
                <a:cs typeface="Calibri" charset="0"/>
              </a:rPr>
              <a:t>d </a:t>
            </a:r>
            <a:r>
              <a:rPr lang="en-US" sz="2200" spc="-10" dirty="0">
                <a:solidFill>
                  <a:srgbClr val="FF0000"/>
                </a:solidFill>
                <a:latin typeface="Calibri" charset="0"/>
                <a:ea typeface="Calibri" charset="0"/>
                <a:cs typeface="Calibri" charset="0"/>
              </a:rPr>
              <a:t>a</a:t>
            </a:r>
            <a:r>
              <a:rPr lang="en-US" sz="2200" spc="-20" dirty="0">
                <a:solidFill>
                  <a:srgbClr val="FF0000"/>
                </a:solidFill>
                <a:latin typeface="Calibri" charset="0"/>
                <a:ea typeface="Calibri" charset="0"/>
                <a:cs typeface="Calibri" charset="0"/>
              </a:rPr>
              <a:t>c</a:t>
            </a:r>
            <a:r>
              <a:rPr lang="en-US" sz="2200" spc="-15" dirty="0">
                <a:solidFill>
                  <a:srgbClr val="FF0000"/>
                </a:solidFill>
                <a:latin typeface="Calibri" charset="0"/>
                <a:ea typeface="Calibri" charset="0"/>
                <a:cs typeface="Calibri" charset="0"/>
              </a:rPr>
              <a:t>t</a:t>
            </a:r>
            <a:r>
              <a:rPr lang="en-US" sz="2200" spc="-5" dirty="0">
                <a:solidFill>
                  <a:srgbClr val="FF0000"/>
                </a:solidFill>
                <a:latin typeface="Calibri" charset="0"/>
                <a:ea typeface="Calibri" charset="0"/>
                <a:cs typeface="Calibri" charset="0"/>
              </a:rPr>
              <a:t>i</a:t>
            </a:r>
            <a:r>
              <a:rPr lang="en-US" sz="2200" dirty="0">
                <a:solidFill>
                  <a:srgbClr val="FF0000"/>
                </a:solidFill>
                <a:latin typeface="Calibri" charset="0"/>
                <a:ea typeface="Calibri" charset="0"/>
                <a:cs typeface="Calibri" charset="0"/>
              </a:rPr>
              <a:t>v</a:t>
            </a:r>
            <a:r>
              <a:rPr lang="en-US" sz="2200" spc="-5" dirty="0">
                <a:solidFill>
                  <a:srgbClr val="FF0000"/>
                </a:solidFill>
                <a:latin typeface="Calibri" charset="0"/>
                <a:ea typeface="Calibri" charset="0"/>
                <a:cs typeface="Calibri" charset="0"/>
              </a:rPr>
              <a:t>i</a:t>
            </a:r>
            <a:r>
              <a:rPr lang="en-US" sz="2200" spc="-15" dirty="0">
                <a:solidFill>
                  <a:srgbClr val="FF0000"/>
                </a:solidFill>
                <a:latin typeface="Calibri" charset="0"/>
                <a:ea typeface="Calibri" charset="0"/>
                <a:cs typeface="Calibri" charset="0"/>
              </a:rPr>
              <a:t>t</a:t>
            </a:r>
            <a:r>
              <a:rPr lang="en-US" sz="2200" spc="-10" dirty="0">
                <a:solidFill>
                  <a:srgbClr val="FF0000"/>
                </a:solidFill>
                <a:latin typeface="Calibri" charset="0"/>
                <a:ea typeface="Calibri" charset="0"/>
                <a:cs typeface="Calibri" charset="0"/>
              </a:rPr>
              <a:t>y</a:t>
            </a:r>
            <a:r>
              <a:rPr lang="en-US" sz="2200" spc="10" dirty="0">
                <a:solidFill>
                  <a:srgbClr val="FF0000"/>
                </a:solidFill>
                <a:latin typeface="Calibri" charset="0"/>
                <a:ea typeface="Calibri" charset="0"/>
                <a:cs typeface="Calibri" charset="0"/>
              </a:rPr>
              <a:t> </a:t>
            </a:r>
            <a:r>
              <a:rPr lang="en-US" sz="2200" spc="-10" dirty="0">
                <a:solidFill>
                  <a:srgbClr val="FF0000"/>
                </a:solidFill>
                <a:latin typeface="Calibri" charset="0"/>
                <a:ea typeface="Calibri" charset="0"/>
                <a:cs typeface="Calibri" charset="0"/>
              </a:rPr>
              <a:t>g</a:t>
            </a:r>
            <a:r>
              <a:rPr lang="en-US" sz="2200" spc="-40" dirty="0">
                <a:solidFill>
                  <a:srgbClr val="FF0000"/>
                </a:solidFill>
                <a:latin typeface="Calibri" charset="0"/>
                <a:ea typeface="Calibri" charset="0"/>
                <a:cs typeface="Calibri" charset="0"/>
              </a:rPr>
              <a:t>r</a:t>
            </a:r>
            <a:r>
              <a:rPr lang="en-US" sz="2200" spc="-15" dirty="0">
                <a:solidFill>
                  <a:srgbClr val="FF0000"/>
                </a:solidFill>
                <a:latin typeface="Calibri" charset="0"/>
                <a:ea typeface="Calibri" charset="0"/>
                <a:cs typeface="Calibri" charset="0"/>
              </a:rPr>
              <a:t>ow</a:t>
            </a:r>
            <a:r>
              <a:rPr lang="en-US" sz="2200" spc="5" dirty="0">
                <a:solidFill>
                  <a:srgbClr val="FF0000"/>
                </a:solidFill>
                <a:latin typeface="Calibri" charset="0"/>
                <a:ea typeface="Calibri" charset="0"/>
                <a:cs typeface="Calibri" charset="0"/>
              </a:rPr>
              <a:t> </a:t>
            </a:r>
            <a:r>
              <a:rPr lang="en-US" sz="2200" spc="-10" dirty="0">
                <a:solidFill>
                  <a:srgbClr val="FF0000"/>
                </a:solidFill>
                <a:latin typeface="Calibri" charset="0"/>
                <a:ea typeface="Calibri" charset="0"/>
                <a:cs typeface="Calibri" charset="0"/>
              </a:rPr>
              <a:t>at</a:t>
            </a:r>
            <a:r>
              <a:rPr lang="en-US" sz="2200" spc="-5" dirty="0">
                <a:solidFill>
                  <a:srgbClr val="FF0000"/>
                </a:solidFill>
                <a:latin typeface="Calibri" charset="0"/>
                <a:ea typeface="Calibri" charset="0"/>
                <a:cs typeface="Calibri" charset="0"/>
              </a:rPr>
              <a:t> </a:t>
            </a:r>
            <a:r>
              <a:rPr lang="en-US" sz="2200" spc="-30" dirty="0">
                <a:solidFill>
                  <a:srgbClr val="FF0000"/>
                </a:solidFill>
                <a:latin typeface="Calibri" charset="0"/>
                <a:ea typeface="Calibri" charset="0"/>
                <a:cs typeface="Calibri" charset="0"/>
              </a:rPr>
              <a:t>e</a:t>
            </a:r>
            <a:r>
              <a:rPr lang="en-US" sz="2200" dirty="0">
                <a:solidFill>
                  <a:srgbClr val="FF0000"/>
                </a:solidFill>
                <a:latin typeface="Calibri" charset="0"/>
                <a:ea typeface="Calibri" charset="0"/>
                <a:cs typeface="Calibri" charset="0"/>
              </a:rPr>
              <a:t>xp</a:t>
            </a:r>
            <a:r>
              <a:rPr lang="en-US" sz="2200" spc="-10" dirty="0">
                <a:solidFill>
                  <a:srgbClr val="FF0000"/>
                </a:solidFill>
                <a:latin typeface="Calibri" charset="0"/>
                <a:ea typeface="Calibri" charset="0"/>
                <a:cs typeface="Calibri" charset="0"/>
              </a:rPr>
              <a:t>e</a:t>
            </a:r>
            <a:r>
              <a:rPr lang="en-US" sz="2200" dirty="0">
                <a:solidFill>
                  <a:srgbClr val="FF0000"/>
                </a:solidFill>
                <a:latin typeface="Calibri" charset="0"/>
                <a:ea typeface="Calibri" charset="0"/>
                <a:cs typeface="Calibri" charset="0"/>
              </a:rPr>
              <a:t>ns</a:t>
            </a:r>
            <a:r>
              <a:rPr lang="en-US" sz="2200" spc="-10" dirty="0">
                <a:solidFill>
                  <a:srgbClr val="FF0000"/>
                </a:solidFill>
                <a:latin typeface="Calibri" charset="0"/>
                <a:ea typeface="Calibri" charset="0"/>
                <a:cs typeface="Calibri" charset="0"/>
              </a:rPr>
              <a:t>e </a:t>
            </a:r>
            <a:r>
              <a:rPr lang="en-US" sz="2200" spc="-5" dirty="0">
                <a:solidFill>
                  <a:srgbClr val="FF0000"/>
                </a:solidFill>
                <a:latin typeface="Calibri" charset="0"/>
                <a:ea typeface="Calibri" charset="0"/>
                <a:cs typeface="Calibri" charset="0"/>
              </a:rPr>
              <a:t>o</a:t>
            </a:r>
            <a:r>
              <a:rPr lang="en-US" sz="2200" dirty="0">
                <a:solidFill>
                  <a:srgbClr val="FF0000"/>
                </a:solidFill>
                <a:latin typeface="Calibri" charset="0"/>
                <a:ea typeface="Calibri" charset="0"/>
                <a:cs typeface="Calibri" charset="0"/>
              </a:rPr>
              <a:t>f a</a:t>
            </a:r>
            <a:r>
              <a:rPr lang="en-US" sz="2200" spc="-5" dirty="0">
                <a:solidFill>
                  <a:srgbClr val="FF0000"/>
                </a:solidFill>
                <a:latin typeface="Calibri" charset="0"/>
                <a:ea typeface="Calibri" charset="0"/>
                <a:cs typeface="Calibri" charset="0"/>
              </a:rPr>
              <a:t>l</a:t>
            </a:r>
            <a:r>
              <a:rPr lang="en-US" sz="2200" dirty="0">
                <a:solidFill>
                  <a:srgbClr val="FF0000"/>
                </a:solidFill>
                <a:latin typeface="Calibri" charset="0"/>
                <a:ea typeface="Calibri" charset="0"/>
                <a:cs typeface="Calibri" charset="0"/>
              </a:rPr>
              <a:t>l</a:t>
            </a:r>
            <a:r>
              <a:rPr lang="en-US" sz="2200" spc="5" dirty="0">
                <a:solidFill>
                  <a:srgbClr val="FF0000"/>
                </a:solidFill>
                <a:latin typeface="Calibri" charset="0"/>
                <a:ea typeface="Calibri" charset="0"/>
                <a:cs typeface="Calibri" charset="0"/>
              </a:rPr>
              <a:t> </a:t>
            </a:r>
            <a:r>
              <a:rPr lang="en-US" sz="2200" spc="-5" dirty="0">
                <a:solidFill>
                  <a:srgbClr val="FF0000"/>
                </a:solidFill>
                <a:latin typeface="Calibri" charset="0"/>
                <a:ea typeface="Calibri" charset="0"/>
                <a:cs typeface="Calibri" charset="0"/>
              </a:rPr>
              <a:t>o</a:t>
            </a:r>
            <a:r>
              <a:rPr lang="en-US" sz="2200" spc="-15" dirty="0">
                <a:solidFill>
                  <a:srgbClr val="FF0000"/>
                </a:solidFill>
                <a:latin typeface="Calibri" charset="0"/>
                <a:ea typeface="Calibri" charset="0"/>
                <a:cs typeface="Calibri" charset="0"/>
              </a:rPr>
              <a:t>t</a:t>
            </a:r>
            <a:r>
              <a:rPr lang="en-US" sz="2200" dirty="0">
                <a:solidFill>
                  <a:srgbClr val="FF0000"/>
                </a:solidFill>
                <a:latin typeface="Calibri" charset="0"/>
                <a:ea typeface="Calibri" charset="0"/>
                <a:cs typeface="Calibri" charset="0"/>
              </a:rPr>
              <a:t>h</a:t>
            </a:r>
            <a:r>
              <a:rPr lang="en-US" sz="2200" spc="-10" dirty="0">
                <a:solidFill>
                  <a:srgbClr val="FF0000"/>
                </a:solidFill>
                <a:latin typeface="Calibri" charset="0"/>
                <a:ea typeface="Calibri" charset="0"/>
                <a:cs typeface="Calibri" charset="0"/>
              </a:rPr>
              <a:t>e</a:t>
            </a:r>
            <a:r>
              <a:rPr lang="en-US" sz="2200" spc="-50" dirty="0">
                <a:solidFill>
                  <a:srgbClr val="FF0000"/>
                </a:solidFill>
                <a:latin typeface="Calibri" charset="0"/>
                <a:ea typeface="Calibri" charset="0"/>
                <a:cs typeface="Calibri" charset="0"/>
              </a:rPr>
              <a:t>r</a:t>
            </a:r>
            <a:r>
              <a:rPr lang="en-US" sz="2200" dirty="0">
                <a:solidFill>
                  <a:srgbClr val="FF0000"/>
                </a:solidFill>
                <a:latin typeface="Calibri" charset="0"/>
                <a:ea typeface="Calibri" charset="0"/>
                <a:cs typeface="Calibri" charset="0"/>
              </a:rPr>
              <a:t>s</a:t>
            </a:r>
          </a:p>
          <a:p>
            <a:pPr marL="704215" marR="186690" lvl="1" indent="-342900">
              <a:spcBef>
                <a:spcPts val="0"/>
              </a:spcBef>
              <a:spcAft>
                <a:spcPts val="1200"/>
              </a:spcAft>
              <a:tabLst>
                <a:tab pos="698500" algn="l"/>
              </a:tabLst>
              <a:defRPr/>
            </a:pPr>
            <a:r>
              <a:rPr lang="en-US" sz="2200" b="1" dirty="0">
                <a:latin typeface="Calibri" charset="0"/>
                <a:ea typeface="Calibri" charset="0"/>
                <a:cs typeface="Calibri" charset="0"/>
              </a:rPr>
              <a:t>Innovation.  </a:t>
            </a:r>
            <a:r>
              <a:rPr lang="en-US" sz="2200" dirty="0">
                <a:solidFill>
                  <a:srgbClr val="FF0000"/>
                </a:solidFill>
                <a:latin typeface="Calibri" charset="0"/>
                <a:ea typeface="Calibri" charset="0"/>
                <a:cs typeface="Calibri" charset="0"/>
              </a:rPr>
              <a:t>C</a:t>
            </a:r>
            <a:r>
              <a:rPr lang="en-US" sz="2200" spc="-5" dirty="0">
                <a:solidFill>
                  <a:srgbClr val="FF0000"/>
                </a:solidFill>
                <a:latin typeface="Calibri" charset="0"/>
                <a:ea typeface="Calibri" charset="0"/>
                <a:cs typeface="Calibri" charset="0"/>
              </a:rPr>
              <a:t>o</a:t>
            </a:r>
            <a:r>
              <a:rPr lang="en-US" sz="2200" dirty="0">
                <a:solidFill>
                  <a:srgbClr val="FF0000"/>
                </a:solidFill>
                <a:latin typeface="Calibri" charset="0"/>
                <a:ea typeface="Calibri" charset="0"/>
                <a:cs typeface="Calibri" charset="0"/>
              </a:rPr>
              <a:t>ns</a:t>
            </a:r>
            <a:r>
              <a:rPr lang="en-US" sz="2200" spc="-10" dirty="0">
                <a:solidFill>
                  <a:srgbClr val="FF0000"/>
                </a:solidFill>
                <a:latin typeface="Calibri" charset="0"/>
                <a:ea typeface="Calibri" charset="0"/>
                <a:cs typeface="Calibri" charset="0"/>
              </a:rPr>
              <a:t>i</a:t>
            </a:r>
            <a:r>
              <a:rPr lang="en-US" sz="2200" dirty="0">
                <a:solidFill>
                  <a:srgbClr val="FF0000"/>
                </a:solidFill>
                <a:latin typeface="Calibri" charset="0"/>
                <a:ea typeface="Calibri" charset="0"/>
                <a:cs typeface="Calibri" charset="0"/>
              </a:rPr>
              <a:t>d</a:t>
            </a:r>
            <a:r>
              <a:rPr lang="en-US" sz="2200" spc="-10" dirty="0">
                <a:solidFill>
                  <a:srgbClr val="FF0000"/>
                </a:solidFill>
                <a:latin typeface="Calibri" charset="0"/>
                <a:ea typeface="Calibri" charset="0"/>
                <a:cs typeface="Calibri" charset="0"/>
              </a:rPr>
              <a:t>er</a:t>
            </a:r>
            <a:r>
              <a:rPr lang="en-US" sz="2200" spc="5" dirty="0">
                <a:solidFill>
                  <a:srgbClr val="FF0000"/>
                </a:solidFill>
                <a:latin typeface="Calibri" charset="0"/>
                <a:ea typeface="Calibri" charset="0"/>
                <a:cs typeface="Calibri" charset="0"/>
              </a:rPr>
              <a:t> </a:t>
            </a:r>
            <a:r>
              <a:rPr lang="en-US" sz="2200" dirty="0">
                <a:solidFill>
                  <a:srgbClr val="FF0000"/>
                </a:solidFill>
                <a:latin typeface="Calibri" charset="0"/>
                <a:ea typeface="Calibri" charset="0"/>
                <a:cs typeface="Calibri" charset="0"/>
              </a:rPr>
              <a:t>“n</a:t>
            </a:r>
            <a:r>
              <a:rPr lang="en-US" sz="2200" spc="-20" dirty="0">
                <a:solidFill>
                  <a:srgbClr val="FF0000"/>
                </a:solidFill>
                <a:latin typeface="Calibri" charset="0"/>
                <a:ea typeface="Calibri" charset="0"/>
                <a:cs typeface="Calibri" charset="0"/>
              </a:rPr>
              <a:t>e</a:t>
            </a:r>
            <a:r>
              <a:rPr lang="en-US" sz="2200" spc="-15" dirty="0">
                <a:solidFill>
                  <a:srgbClr val="FF0000"/>
                </a:solidFill>
                <a:latin typeface="Calibri" charset="0"/>
                <a:ea typeface="Calibri" charset="0"/>
                <a:cs typeface="Calibri" charset="0"/>
              </a:rPr>
              <a:t>w</a:t>
            </a:r>
            <a:r>
              <a:rPr lang="en-US" sz="2200" spc="-5" dirty="0">
                <a:solidFill>
                  <a:srgbClr val="FF0000"/>
                </a:solidFill>
                <a:latin typeface="Calibri" charset="0"/>
                <a:ea typeface="Calibri" charset="0"/>
                <a:cs typeface="Calibri" charset="0"/>
              </a:rPr>
              <a:t> </a:t>
            </a:r>
            <a:r>
              <a:rPr lang="en-US" sz="2200" dirty="0">
                <a:solidFill>
                  <a:srgbClr val="FF0000"/>
                </a:solidFill>
                <a:latin typeface="Calibri" charset="0"/>
                <a:ea typeface="Calibri" charset="0"/>
                <a:cs typeface="Calibri" charset="0"/>
              </a:rPr>
              <a:t>sp</a:t>
            </a:r>
            <a:r>
              <a:rPr lang="en-US" sz="2200" spc="-10" dirty="0">
                <a:solidFill>
                  <a:srgbClr val="FF0000"/>
                </a:solidFill>
                <a:latin typeface="Calibri" charset="0"/>
                <a:ea typeface="Calibri" charset="0"/>
                <a:cs typeface="Calibri" charset="0"/>
              </a:rPr>
              <a:t>a</a:t>
            </a:r>
            <a:r>
              <a:rPr lang="en-US" sz="2200" spc="-20" dirty="0">
                <a:solidFill>
                  <a:srgbClr val="FF0000"/>
                </a:solidFill>
                <a:latin typeface="Calibri" charset="0"/>
                <a:ea typeface="Calibri" charset="0"/>
                <a:cs typeface="Calibri" charset="0"/>
              </a:rPr>
              <a:t>c</a:t>
            </a:r>
            <a:r>
              <a:rPr lang="en-US" sz="2200" spc="-10" dirty="0">
                <a:solidFill>
                  <a:srgbClr val="FF0000"/>
                </a:solidFill>
                <a:latin typeface="Calibri" charset="0"/>
                <a:ea typeface="Calibri" charset="0"/>
                <a:cs typeface="Calibri" charset="0"/>
              </a:rPr>
              <a:t>e</a:t>
            </a:r>
            <a:r>
              <a:rPr lang="en-US" sz="2200" dirty="0">
                <a:solidFill>
                  <a:srgbClr val="FF0000"/>
                </a:solidFill>
                <a:latin typeface="Calibri" charset="0"/>
                <a:ea typeface="Calibri" charset="0"/>
                <a:cs typeface="Calibri" charset="0"/>
              </a:rPr>
              <a:t>” technology and business </a:t>
            </a:r>
            <a:r>
              <a:rPr lang="en-US" sz="2200" spc="-10" dirty="0">
                <a:solidFill>
                  <a:srgbClr val="FF0000"/>
                </a:solidFill>
                <a:latin typeface="Calibri" charset="0"/>
                <a:ea typeface="Calibri" charset="0"/>
                <a:cs typeface="Calibri" charset="0"/>
              </a:rPr>
              <a:t>i</a:t>
            </a:r>
            <a:r>
              <a:rPr lang="en-US" sz="2200" dirty="0">
                <a:solidFill>
                  <a:srgbClr val="FF0000"/>
                </a:solidFill>
                <a:latin typeface="Calibri" charset="0"/>
                <a:ea typeface="Calibri" charset="0"/>
                <a:cs typeface="Calibri" charset="0"/>
              </a:rPr>
              <a:t>d</a:t>
            </a:r>
            <a:r>
              <a:rPr lang="en-US" sz="2200" spc="-10" dirty="0">
                <a:solidFill>
                  <a:srgbClr val="FF0000"/>
                </a:solidFill>
                <a:latin typeface="Calibri" charset="0"/>
                <a:ea typeface="Calibri" charset="0"/>
                <a:cs typeface="Calibri" charset="0"/>
              </a:rPr>
              <a:t>e</a:t>
            </a:r>
            <a:r>
              <a:rPr lang="en-US" sz="2200" dirty="0">
                <a:solidFill>
                  <a:srgbClr val="FF0000"/>
                </a:solidFill>
                <a:latin typeface="Calibri" charset="0"/>
                <a:ea typeface="Calibri" charset="0"/>
                <a:cs typeface="Calibri" charset="0"/>
              </a:rPr>
              <a:t>as</a:t>
            </a:r>
          </a:p>
          <a:p>
            <a:pPr marL="704215" marR="186690" lvl="1" indent="-342900">
              <a:spcBef>
                <a:spcPts val="0"/>
              </a:spcBef>
              <a:spcAft>
                <a:spcPts val="1200"/>
              </a:spcAft>
              <a:tabLst>
                <a:tab pos="698500" algn="l"/>
              </a:tabLst>
              <a:defRPr/>
            </a:pPr>
            <a:r>
              <a:rPr lang="en-US" sz="2200" b="1" dirty="0">
                <a:latin typeface="Calibri" charset="0"/>
                <a:ea typeface="Calibri" charset="0"/>
                <a:cs typeface="Calibri" charset="0"/>
              </a:rPr>
              <a:t>Policy.  </a:t>
            </a:r>
            <a:r>
              <a:rPr lang="en-US" sz="2200" dirty="0">
                <a:latin typeface="Calibri" charset="0"/>
                <a:ea typeface="Calibri" charset="0"/>
                <a:cs typeface="Calibri" charset="0"/>
              </a:rPr>
              <a:t>Existence of recent high-level US government policy guidance regarding Earth observations</a:t>
            </a:r>
          </a:p>
          <a:p>
            <a:pPr marL="704215" marR="186690" lvl="1" indent="-342900">
              <a:spcBef>
                <a:spcPts val="0"/>
              </a:spcBef>
              <a:spcAft>
                <a:spcPts val="1200"/>
              </a:spcAft>
              <a:tabLst>
                <a:tab pos="698500" algn="l"/>
              </a:tabLst>
              <a:defRPr/>
            </a:pPr>
            <a:r>
              <a:rPr lang="en-US" sz="2200" b="1" spc="-20" dirty="0">
                <a:latin typeface="Calibri" charset="0"/>
                <a:ea typeface="Calibri" charset="0"/>
                <a:cs typeface="Calibri" charset="0"/>
              </a:rPr>
              <a:t>International.  </a:t>
            </a:r>
            <a:r>
              <a:rPr lang="en-US" sz="2200" dirty="0">
                <a:solidFill>
                  <a:srgbClr val="FF0000"/>
                </a:solidFill>
                <a:latin typeface="Calibri" charset="0"/>
                <a:ea typeface="Calibri" charset="0"/>
                <a:cs typeface="Calibri" charset="0"/>
              </a:rPr>
              <a:t>Increased</a:t>
            </a:r>
            <a:r>
              <a:rPr lang="en-US" sz="2200" spc="-10" dirty="0">
                <a:solidFill>
                  <a:srgbClr val="FF0000"/>
                </a:solidFill>
                <a:latin typeface="Calibri" charset="0"/>
                <a:ea typeface="Calibri" charset="0"/>
                <a:cs typeface="Calibri" charset="0"/>
              </a:rPr>
              <a:t> </a:t>
            </a:r>
            <a:r>
              <a:rPr lang="en-US" sz="2200" spc="-30" dirty="0">
                <a:solidFill>
                  <a:srgbClr val="FF0000"/>
                </a:solidFill>
                <a:latin typeface="Calibri" charset="0"/>
                <a:ea typeface="Calibri" charset="0"/>
                <a:cs typeface="Calibri" charset="0"/>
              </a:rPr>
              <a:t>recognition</a:t>
            </a:r>
            <a:r>
              <a:rPr lang="en-US" sz="2200" spc="25" dirty="0">
                <a:solidFill>
                  <a:srgbClr val="FF0000"/>
                </a:solidFill>
                <a:latin typeface="Calibri" charset="0"/>
                <a:ea typeface="Calibri" charset="0"/>
                <a:cs typeface="Calibri" charset="0"/>
              </a:rPr>
              <a:t> </a:t>
            </a:r>
            <a:r>
              <a:rPr lang="en-US" sz="2200" spc="-5" dirty="0">
                <a:solidFill>
                  <a:srgbClr val="FF0000"/>
                </a:solidFill>
                <a:latin typeface="Calibri" charset="0"/>
                <a:ea typeface="Calibri" charset="0"/>
                <a:cs typeface="Calibri" charset="0"/>
              </a:rPr>
              <a:t>o</a:t>
            </a:r>
            <a:r>
              <a:rPr lang="en-US" sz="2200" dirty="0">
                <a:solidFill>
                  <a:srgbClr val="FF0000"/>
                </a:solidFill>
                <a:latin typeface="Calibri" charset="0"/>
                <a:ea typeface="Calibri" charset="0"/>
                <a:cs typeface="Calibri" charset="0"/>
              </a:rPr>
              <a:t>f important role of </a:t>
            </a:r>
            <a:r>
              <a:rPr lang="en-US" sz="2200" spc="-5" dirty="0">
                <a:solidFill>
                  <a:srgbClr val="FF0000"/>
                </a:solidFill>
                <a:latin typeface="Calibri" charset="0"/>
                <a:ea typeface="Calibri" charset="0"/>
                <a:cs typeface="Calibri" charset="0"/>
              </a:rPr>
              <a:t>i</a:t>
            </a:r>
            <a:r>
              <a:rPr lang="en-US" sz="2200" spc="-10" dirty="0">
                <a:solidFill>
                  <a:srgbClr val="FF0000"/>
                </a:solidFill>
                <a:latin typeface="Calibri" charset="0"/>
                <a:ea typeface="Calibri" charset="0"/>
                <a:cs typeface="Calibri" charset="0"/>
              </a:rPr>
              <a:t>n</a:t>
            </a:r>
            <a:r>
              <a:rPr lang="en-US" sz="2200" spc="-40" dirty="0">
                <a:solidFill>
                  <a:srgbClr val="FF0000"/>
                </a:solidFill>
                <a:latin typeface="Calibri" charset="0"/>
                <a:ea typeface="Calibri" charset="0"/>
                <a:cs typeface="Calibri" charset="0"/>
              </a:rPr>
              <a:t>t</a:t>
            </a:r>
            <a:r>
              <a:rPr lang="en-US" sz="2200" spc="-10" dirty="0">
                <a:solidFill>
                  <a:srgbClr val="FF0000"/>
                </a:solidFill>
                <a:latin typeface="Calibri" charset="0"/>
                <a:ea typeface="Calibri" charset="0"/>
                <a:cs typeface="Calibri" charset="0"/>
              </a:rPr>
              <a:t>e</a:t>
            </a:r>
            <a:r>
              <a:rPr lang="en-US" sz="2200" spc="-15" dirty="0">
                <a:solidFill>
                  <a:srgbClr val="FF0000"/>
                </a:solidFill>
                <a:latin typeface="Calibri" charset="0"/>
                <a:ea typeface="Calibri" charset="0"/>
                <a:cs typeface="Calibri" charset="0"/>
              </a:rPr>
              <a:t>r</a:t>
            </a:r>
            <a:r>
              <a:rPr lang="en-US" sz="2200" dirty="0">
                <a:solidFill>
                  <a:srgbClr val="FF0000"/>
                </a:solidFill>
                <a:latin typeface="Calibri" charset="0"/>
                <a:ea typeface="Calibri" charset="0"/>
                <a:cs typeface="Calibri" charset="0"/>
              </a:rPr>
              <a:t>n</a:t>
            </a:r>
            <a:r>
              <a:rPr lang="en-US" sz="2200" spc="-15" dirty="0">
                <a:solidFill>
                  <a:srgbClr val="FF0000"/>
                </a:solidFill>
                <a:latin typeface="Calibri" charset="0"/>
                <a:ea typeface="Calibri" charset="0"/>
                <a:cs typeface="Calibri" charset="0"/>
              </a:rPr>
              <a:t>at</a:t>
            </a:r>
            <a:r>
              <a:rPr lang="en-US" sz="2200" spc="-5" dirty="0">
                <a:solidFill>
                  <a:srgbClr val="FF0000"/>
                </a:solidFill>
                <a:latin typeface="Calibri" charset="0"/>
                <a:ea typeface="Calibri" charset="0"/>
                <a:cs typeface="Calibri" charset="0"/>
              </a:rPr>
              <a:t>io</a:t>
            </a:r>
            <a:r>
              <a:rPr lang="en-US" sz="2200" dirty="0">
                <a:solidFill>
                  <a:srgbClr val="FF0000"/>
                </a:solidFill>
                <a:latin typeface="Calibri" charset="0"/>
                <a:ea typeface="Calibri" charset="0"/>
                <a:cs typeface="Calibri" charset="0"/>
              </a:rPr>
              <a:t>nal</a:t>
            </a:r>
            <a:r>
              <a:rPr lang="en-US" sz="2200" spc="15" dirty="0">
                <a:solidFill>
                  <a:srgbClr val="FF0000"/>
                </a:solidFill>
                <a:latin typeface="Calibri" charset="0"/>
                <a:ea typeface="Calibri" charset="0"/>
                <a:cs typeface="Calibri" charset="0"/>
              </a:rPr>
              <a:t> </a:t>
            </a:r>
            <a:r>
              <a:rPr lang="en-US" sz="2200" dirty="0">
                <a:solidFill>
                  <a:srgbClr val="FF0000"/>
                </a:solidFill>
                <a:latin typeface="Calibri" charset="0"/>
                <a:ea typeface="Calibri" charset="0"/>
                <a:cs typeface="Calibri" charset="0"/>
              </a:rPr>
              <a:t>p</a:t>
            </a:r>
            <a:r>
              <a:rPr lang="en-US" sz="2200" spc="-10" dirty="0">
                <a:solidFill>
                  <a:srgbClr val="FF0000"/>
                </a:solidFill>
                <a:latin typeface="Calibri" charset="0"/>
                <a:ea typeface="Calibri" charset="0"/>
                <a:cs typeface="Calibri" charset="0"/>
              </a:rPr>
              <a:t>a</a:t>
            </a:r>
            <a:r>
              <a:rPr lang="en-US" sz="2200" spc="-15" dirty="0">
                <a:solidFill>
                  <a:srgbClr val="FF0000"/>
                </a:solidFill>
                <a:latin typeface="Calibri" charset="0"/>
                <a:ea typeface="Calibri" charset="0"/>
                <a:cs typeface="Calibri" charset="0"/>
              </a:rPr>
              <a:t>rt</a:t>
            </a:r>
            <a:r>
              <a:rPr lang="en-US" sz="2200" dirty="0">
                <a:solidFill>
                  <a:srgbClr val="FF0000"/>
                </a:solidFill>
                <a:latin typeface="Calibri" charset="0"/>
                <a:ea typeface="Calibri" charset="0"/>
                <a:cs typeface="Calibri" charset="0"/>
              </a:rPr>
              <a:t>n</a:t>
            </a:r>
            <a:r>
              <a:rPr lang="en-US" sz="2200" spc="-10" dirty="0">
                <a:solidFill>
                  <a:srgbClr val="FF0000"/>
                </a:solidFill>
                <a:latin typeface="Calibri" charset="0"/>
                <a:ea typeface="Calibri" charset="0"/>
                <a:cs typeface="Calibri" charset="0"/>
              </a:rPr>
              <a:t>e</a:t>
            </a:r>
            <a:r>
              <a:rPr lang="en-US" sz="2200" spc="-50" dirty="0">
                <a:solidFill>
                  <a:srgbClr val="FF0000"/>
                </a:solidFill>
                <a:latin typeface="Calibri" charset="0"/>
                <a:ea typeface="Calibri" charset="0"/>
                <a:cs typeface="Calibri" charset="0"/>
              </a:rPr>
              <a:t>r</a:t>
            </a:r>
            <a:r>
              <a:rPr lang="en-US" sz="2200" dirty="0">
                <a:solidFill>
                  <a:srgbClr val="FF0000"/>
                </a:solidFill>
                <a:latin typeface="Calibri" charset="0"/>
                <a:ea typeface="Calibri" charset="0"/>
                <a:cs typeface="Calibri" charset="0"/>
              </a:rPr>
              <a:t>s</a:t>
            </a:r>
          </a:p>
        </p:txBody>
      </p:sp>
    </p:spTree>
    <p:extLst>
      <p:ext uri="{BB962C8B-B14F-4D97-AF65-F5344CB8AC3E}">
        <p14:creationId xmlns:p14="http://schemas.microsoft.com/office/powerpoint/2010/main" val="34671038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5</a:t>
            </a:fld>
            <a:endParaRPr lang="en-US" sz="1000" dirty="0">
              <a:latin typeface="Calibri" charset="0"/>
              <a:ea typeface="Calibri" charset="0"/>
              <a:cs typeface="Calibri" charset="0"/>
            </a:endParaRPr>
          </a:p>
        </p:txBody>
      </p:sp>
      <p:sp>
        <p:nvSpPr>
          <p:cNvPr id="6" name="TextBox 5"/>
          <p:cNvSpPr txBox="1"/>
          <p:nvPr/>
        </p:nvSpPr>
        <p:spPr>
          <a:xfrm>
            <a:off x="326535" y="869548"/>
            <a:ext cx="8699899" cy="5262979"/>
          </a:xfrm>
          <a:prstGeom prst="rect">
            <a:avLst/>
          </a:prstGeom>
          <a:noFill/>
        </p:spPr>
        <p:txBody>
          <a:bodyPr wrap="square" rtlCol="0">
            <a:spAutoFit/>
          </a:bodyPr>
          <a:lstStyle/>
          <a:p>
            <a:r>
              <a:rPr lang="en-US" sz="1400" b="1" dirty="0">
                <a:solidFill>
                  <a:schemeClr val="tx1"/>
                </a:solidFill>
                <a:latin typeface="Calibri" charset="0"/>
                <a:ea typeface="Calibri" charset="0"/>
                <a:cs typeface="Calibri" charset="0"/>
              </a:rPr>
              <a:t>WALEED ABDALATI, University of Colorado Boulder, </a:t>
            </a:r>
            <a:r>
              <a:rPr lang="en-US" sz="1400" b="1" i="1" dirty="0">
                <a:solidFill>
                  <a:schemeClr val="tx1"/>
                </a:solidFill>
                <a:latin typeface="Calibri" charset="0"/>
                <a:ea typeface="Calibri" charset="0"/>
                <a:cs typeface="Calibri" charset="0"/>
              </a:rPr>
              <a:t>Co-Chair </a:t>
            </a:r>
            <a:r>
              <a:rPr lang="en-US" sz="1400" b="1" dirty="0">
                <a:solidFill>
                  <a:schemeClr val="tx1"/>
                </a:solidFill>
                <a:latin typeface="Calibri" charset="0"/>
                <a:ea typeface="Calibri" charset="0"/>
                <a:cs typeface="Calibri" charset="0"/>
              </a:rPr>
              <a:t> </a:t>
            </a:r>
          </a:p>
          <a:p>
            <a:r>
              <a:rPr lang="en-US" sz="1400" b="1" dirty="0">
                <a:solidFill>
                  <a:schemeClr val="tx1"/>
                </a:solidFill>
                <a:latin typeface="Calibri" charset="0"/>
                <a:ea typeface="Calibri" charset="0"/>
                <a:cs typeface="Calibri" charset="0"/>
              </a:rPr>
              <a:t>WILLIAM B. GAIL, Global Weather Corporation, </a:t>
            </a:r>
            <a:r>
              <a:rPr lang="en-US" sz="1400" b="1" i="1" dirty="0">
                <a:solidFill>
                  <a:schemeClr val="tx1"/>
                </a:solidFill>
                <a:latin typeface="Calibri" charset="0"/>
                <a:ea typeface="Calibri" charset="0"/>
                <a:cs typeface="Calibri" charset="0"/>
              </a:rPr>
              <a:t>Co-Chair </a:t>
            </a:r>
          </a:p>
          <a:p>
            <a:endParaRPr lang="en-US" sz="1400" b="1" dirty="0">
              <a:solidFill>
                <a:schemeClr val="tx1"/>
              </a:solidFill>
              <a:latin typeface="Calibri" charset="0"/>
              <a:ea typeface="Calibri" charset="0"/>
              <a:cs typeface="Calibri" charset="0"/>
            </a:endParaRPr>
          </a:p>
          <a:p>
            <a:r>
              <a:rPr lang="en-US" sz="1400" b="1" dirty="0">
                <a:solidFill>
                  <a:schemeClr val="tx1"/>
                </a:solidFill>
                <a:latin typeface="Calibri" charset="0"/>
                <a:ea typeface="Calibri" charset="0"/>
                <a:cs typeface="Calibri" charset="0"/>
              </a:rPr>
              <a:t>STEVEN J. BATTEL, Battel Engineering, Inc. </a:t>
            </a:r>
          </a:p>
          <a:p>
            <a:r>
              <a:rPr lang="en-US" sz="1400" b="1" dirty="0">
                <a:solidFill>
                  <a:schemeClr val="tx1"/>
                </a:solidFill>
                <a:latin typeface="Calibri" charset="0"/>
                <a:ea typeface="Calibri" charset="0"/>
                <a:cs typeface="Calibri" charset="0"/>
              </a:rPr>
              <a:t>STACEY W. BOLAND, Jet Propulsion Laboratory </a:t>
            </a:r>
          </a:p>
          <a:p>
            <a:r>
              <a:rPr lang="en-US" sz="1400" b="1" dirty="0">
                <a:solidFill>
                  <a:schemeClr val="tx1"/>
                </a:solidFill>
                <a:latin typeface="Calibri" charset="0"/>
                <a:ea typeface="Calibri" charset="0"/>
                <a:cs typeface="Calibri" charset="0"/>
              </a:rPr>
              <a:t>ROBERT D. BRAUN, University of Colorado </a:t>
            </a:r>
          </a:p>
          <a:p>
            <a:r>
              <a:rPr lang="en-US" sz="1400" b="1" dirty="0">
                <a:solidFill>
                  <a:schemeClr val="tx1"/>
                </a:solidFill>
                <a:latin typeface="Calibri" charset="0"/>
                <a:ea typeface="Calibri" charset="0"/>
                <a:cs typeface="Calibri" charset="0"/>
              </a:rPr>
              <a:t>SHUYI S. CHEN, University of Washington</a:t>
            </a:r>
          </a:p>
          <a:p>
            <a:r>
              <a:rPr lang="en-US" sz="1400" b="1" dirty="0">
                <a:solidFill>
                  <a:schemeClr val="tx1"/>
                </a:solidFill>
                <a:latin typeface="Calibri" charset="0"/>
                <a:ea typeface="Calibri" charset="0"/>
                <a:cs typeface="Calibri" charset="0"/>
              </a:rPr>
              <a:t>WILLIAM E. DIETRICH, University of California, Berkeley </a:t>
            </a:r>
          </a:p>
          <a:p>
            <a:r>
              <a:rPr lang="en-US" sz="1400" b="1" dirty="0">
                <a:solidFill>
                  <a:schemeClr val="tx1"/>
                </a:solidFill>
                <a:latin typeface="Calibri" charset="0"/>
                <a:ea typeface="Calibri" charset="0"/>
                <a:cs typeface="Calibri" charset="0"/>
              </a:rPr>
              <a:t>SCOTT C. DONEY, University of Virginia </a:t>
            </a:r>
          </a:p>
          <a:p>
            <a:r>
              <a:rPr lang="en-US" sz="1400" b="1" dirty="0">
                <a:solidFill>
                  <a:schemeClr val="tx1"/>
                </a:solidFill>
                <a:latin typeface="Calibri" charset="0"/>
                <a:ea typeface="Calibri" charset="0"/>
                <a:cs typeface="Calibri" charset="0"/>
              </a:rPr>
              <a:t>CHRISTOPHER B. FIELD, Stanford University </a:t>
            </a:r>
          </a:p>
          <a:p>
            <a:r>
              <a:rPr lang="en-US" sz="1400" b="1" dirty="0">
                <a:solidFill>
                  <a:schemeClr val="tx1"/>
                </a:solidFill>
                <a:latin typeface="Calibri" charset="0"/>
                <a:ea typeface="Calibri" charset="0"/>
                <a:cs typeface="Calibri" charset="0"/>
              </a:rPr>
              <a:t>HELEN A. FRICKER, Scripps Institution of Oceanography </a:t>
            </a:r>
          </a:p>
          <a:p>
            <a:r>
              <a:rPr lang="en-US" sz="1400" b="1" dirty="0">
                <a:solidFill>
                  <a:schemeClr val="tx1"/>
                </a:solidFill>
                <a:latin typeface="Calibri" charset="0"/>
                <a:ea typeface="Calibri" charset="0"/>
                <a:cs typeface="Calibri" charset="0"/>
              </a:rPr>
              <a:t>SARAH T. GILLE, Scripps Institution of Oceanography </a:t>
            </a:r>
          </a:p>
          <a:p>
            <a:r>
              <a:rPr lang="en-US" sz="1400" b="1" dirty="0">
                <a:solidFill>
                  <a:schemeClr val="tx1"/>
                </a:solidFill>
                <a:latin typeface="Calibri" charset="0"/>
                <a:ea typeface="Calibri" charset="0"/>
                <a:cs typeface="Calibri" charset="0"/>
              </a:rPr>
              <a:t>DENNIS L. HARTMANN, University of Washington </a:t>
            </a:r>
          </a:p>
          <a:p>
            <a:r>
              <a:rPr lang="en-US" sz="1400" b="1" dirty="0">
                <a:solidFill>
                  <a:schemeClr val="tx1"/>
                </a:solidFill>
                <a:latin typeface="Calibri" charset="0"/>
                <a:ea typeface="Calibri" charset="0"/>
                <a:cs typeface="Calibri" charset="0"/>
              </a:rPr>
              <a:t>DANIEL J. JACOB, Harvard University </a:t>
            </a:r>
          </a:p>
          <a:p>
            <a:r>
              <a:rPr lang="en-US" sz="1400" b="1" dirty="0">
                <a:solidFill>
                  <a:schemeClr val="tx1"/>
                </a:solidFill>
                <a:latin typeface="Calibri" charset="0"/>
                <a:ea typeface="Calibri" charset="0"/>
                <a:cs typeface="Calibri" charset="0"/>
              </a:rPr>
              <a:t>ANTHONY C. JANETOS, Boston University </a:t>
            </a:r>
          </a:p>
          <a:p>
            <a:r>
              <a:rPr lang="en-US" sz="1400" b="1" dirty="0">
                <a:solidFill>
                  <a:schemeClr val="tx1"/>
                </a:solidFill>
                <a:latin typeface="Calibri" charset="0"/>
                <a:ea typeface="Calibri" charset="0"/>
                <a:cs typeface="Calibri" charset="0"/>
              </a:rPr>
              <a:t>EVERETTE JOSEPH, University of Albany, SUNY  </a:t>
            </a:r>
          </a:p>
          <a:p>
            <a:r>
              <a:rPr lang="en-US" sz="1400" b="1" dirty="0">
                <a:solidFill>
                  <a:schemeClr val="tx1"/>
                </a:solidFill>
                <a:latin typeface="Calibri" charset="0"/>
                <a:ea typeface="Calibri" charset="0"/>
                <a:cs typeface="Calibri" charset="0"/>
              </a:rPr>
              <a:t>JOYCE E. PENNER, University of Michigan </a:t>
            </a:r>
          </a:p>
          <a:p>
            <a:r>
              <a:rPr lang="en-US" sz="1400" b="1" dirty="0">
                <a:solidFill>
                  <a:schemeClr val="tx1"/>
                </a:solidFill>
                <a:latin typeface="Calibri" charset="0"/>
                <a:ea typeface="Calibri" charset="0"/>
                <a:cs typeface="Calibri" charset="0"/>
              </a:rPr>
              <a:t>SOROOSH SOROOSHIAN, University of California, Irvine </a:t>
            </a:r>
          </a:p>
          <a:p>
            <a:r>
              <a:rPr lang="en-US" sz="1400" b="1" dirty="0">
                <a:solidFill>
                  <a:schemeClr val="tx1"/>
                </a:solidFill>
                <a:latin typeface="Calibri" charset="0"/>
                <a:ea typeface="Calibri" charset="0"/>
                <a:cs typeface="Calibri" charset="0"/>
              </a:rPr>
              <a:t>GRAEME L. STEPHENS, Jet Propulsion Laboratory/Caltech </a:t>
            </a:r>
          </a:p>
          <a:p>
            <a:r>
              <a:rPr lang="en-US" sz="1400" b="1" dirty="0">
                <a:solidFill>
                  <a:schemeClr val="tx1"/>
                </a:solidFill>
                <a:latin typeface="Calibri" charset="0"/>
                <a:ea typeface="Calibri" charset="0"/>
                <a:cs typeface="Calibri" charset="0"/>
              </a:rPr>
              <a:t>BYRON D. TAPLEY, The University of Texas at Austin </a:t>
            </a:r>
          </a:p>
          <a:p>
            <a:r>
              <a:rPr lang="en-US" sz="1400" b="1" dirty="0">
                <a:solidFill>
                  <a:schemeClr val="tx1"/>
                </a:solidFill>
                <a:latin typeface="Calibri" charset="0"/>
                <a:ea typeface="Calibri" charset="0"/>
                <a:cs typeface="Calibri" charset="0"/>
              </a:rPr>
              <a:t>W. STANLEY WILSON, National Oceanic and Atmospheric Administration (ret.)</a:t>
            </a:r>
          </a:p>
          <a:p>
            <a:endParaRPr lang="en-US" sz="1400" b="1" dirty="0">
              <a:solidFill>
                <a:schemeClr val="tx1"/>
              </a:solidFill>
              <a:latin typeface="Calibri" charset="0"/>
              <a:ea typeface="Calibri" charset="0"/>
              <a:cs typeface="Calibri" charset="0"/>
            </a:endParaRPr>
          </a:p>
          <a:p>
            <a:r>
              <a:rPr lang="en-US" sz="1400" b="1" dirty="0">
                <a:solidFill>
                  <a:schemeClr val="tx1"/>
                </a:solidFill>
                <a:latin typeface="Calibri" charset="0"/>
                <a:ea typeface="Calibri" charset="0"/>
                <a:cs typeface="Calibri" charset="0"/>
              </a:rPr>
              <a:t>ANTONIO J. BUSALACCHI JR., NAE (Original Co-Chair - resigned from committee, 8/19/2015 --  5/5/2016)  UCAR </a:t>
            </a:r>
          </a:p>
          <a:p>
            <a:r>
              <a:rPr lang="en-US" sz="1400" b="1" dirty="0">
                <a:solidFill>
                  <a:schemeClr val="tx1"/>
                </a:solidFill>
                <a:latin typeface="Calibri" charset="0"/>
                <a:ea typeface="Calibri" charset="0"/>
                <a:cs typeface="Calibri" charset="0"/>
              </a:rPr>
              <a:t>MOLLY K. MACAULEY [Deceased], (Member, 12/1/2015 -- 7/8/2016) Resources for the Future</a:t>
            </a:r>
          </a:p>
        </p:txBody>
      </p:sp>
      <p:sp>
        <p:nvSpPr>
          <p:cNvPr id="2" name="TextBox 1"/>
          <p:cNvSpPr txBox="1"/>
          <p:nvPr/>
        </p:nvSpPr>
        <p:spPr>
          <a:xfrm>
            <a:off x="5221002" y="2404117"/>
            <a:ext cx="3465797" cy="1692771"/>
          </a:xfrm>
          <a:prstGeom prst="rect">
            <a:avLst/>
          </a:prstGeom>
          <a:noFill/>
          <a:ln>
            <a:solidFill>
              <a:schemeClr val="accent1"/>
            </a:solidFill>
          </a:ln>
        </p:spPr>
        <p:txBody>
          <a:bodyPr wrap="square" rtlCol="0">
            <a:spAutoFit/>
          </a:bodyPr>
          <a:lstStyle/>
          <a:p>
            <a:r>
              <a:rPr lang="en-US" sz="2000" dirty="0">
                <a:latin typeface="Calibri" charset="0"/>
                <a:ea typeface="Calibri" charset="0"/>
                <a:cs typeface="Calibri" charset="0"/>
              </a:rPr>
              <a:t>National Academies</a:t>
            </a:r>
          </a:p>
          <a:p>
            <a:pPr marL="274320" lvl="1" indent="-182880"/>
            <a:r>
              <a:rPr lang="en-US" sz="1400" dirty="0">
                <a:latin typeface="Calibri" charset="0"/>
                <a:ea typeface="Calibri" charset="0"/>
                <a:cs typeface="Calibri" charset="0"/>
              </a:rPr>
              <a:t>Space Studies Board (lead)</a:t>
            </a:r>
          </a:p>
          <a:p>
            <a:pPr marL="274320" lvl="1" indent="-182880"/>
            <a:r>
              <a:rPr lang="en-US" sz="1400" dirty="0">
                <a:latin typeface="Calibri" charset="0"/>
                <a:ea typeface="Calibri" charset="0"/>
                <a:cs typeface="Calibri" charset="0"/>
              </a:rPr>
              <a:t>Board on Atmospheric Sciences and Climate</a:t>
            </a:r>
          </a:p>
          <a:p>
            <a:pPr marL="274320" lvl="1" indent="-182880"/>
            <a:r>
              <a:rPr lang="en-US" sz="1400" dirty="0">
                <a:latin typeface="Calibri" charset="0"/>
                <a:ea typeface="Calibri" charset="0"/>
                <a:cs typeface="Calibri" charset="0"/>
              </a:rPr>
              <a:t>Board on Earth Sciences and Resource</a:t>
            </a:r>
          </a:p>
          <a:p>
            <a:pPr marL="274320" lvl="1" indent="-182880"/>
            <a:r>
              <a:rPr lang="en-US" sz="1400" dirty="0">
                <a:latin typeface="Calibri" charset="0"/>
                <a:ea typeface="Calibri" charset="0"/>
                <a:cs typeface="Calibri" charset="0"/>
              </a:rPr>
              <a:t>Ocean Studies Board</a:t>
            </a:r>
          </a:p>
          <a:p>
            <a:pPr marL="274320" lvl="1" indent="-182880"/>
            <a:r>
              <a:rPr lang="en-US" sz="1400" dirty="0">
                <a:latin typeface="Calibri" charset="0"/>
                <a:ea typeface="Calibri" charset="0"/>
                <a:cs typeface="Calibri" charset="0"/>
              </a:rPr>
              <a:t>Polar Research Board</a:t>
            </a:r>
          </a:p>
          <a:p>
            <a:pPr marL="274320" lvl="1" indent="-182880"/>
            <a:r>
              <a:rPr lang="en-US" sz="1400" dirty="0">
                <a:latin typeface="Calibri" charset="0"/>
                <a:ea typeface="Calibri" charset="0"/>
                <a:cs typeface="Calibri" charset="0"/>
              </a:rPr>
              <a:t>Water Sciences and Technology Board</a:t>
            </a:r>
          </a:p>
        </p:txBody>
      </p:sp>
      <p:sp>
        <p:nvSpPr>
          <p:cNvPr id="8" name="Title 1"/>
          <p:cNvSpPr>
            <a:spLocks noGrp="1"/>
          </p:cNvSpPr>
          <p:nvPr>
            <p:ph type="title"/>
          </p:nvPr>
        </p:nvSpPr>
        <p:spPr>
          <a:xfrm>
            <a:off x="628650" y="14249"/>
            <a:ext cx="7886700" cy="1325563"/>
          </a:xfrm>
        </p:spPr>
        <p:txBody>
          <a:bodyPr>
            <a:normAutofit/>
          </a:bodyPr>
          <a:lstStyle/>
          <a:p>
            <a:r>
              <a:rPr lang="en-US" sz="4000" dirty="0">
                <a:latin typeface="Calibri" charset="0"/>
                <a:ea typeface="Calibri" charset="0"/>
                <a:cs typeface="Calibri" charset="0"/>
              </a:rPr>
              <a:t>Steering Committee</a:t>
            </a:r>
          </a:p>
        </p:txBody>
      </p:sp>
    </p:spTree>
    <p:extLst>
      <p:ext uri="{BB962C8B-B14F-4D97-AF65-F5344CB8AC3E}">
        <p14:creationId xmlns:p14="http://schemas.microsoft.com/office/powerpoint/2010/main" val="21294132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lgn="r"/>
            <a:fld id="{30AC9ECF-6FBB-AD4B-B889-DD3BCC974463}" type="slidenum">
              <a:rPr lang="en-US" sz="1000" smtClean="0">
                <a:latin typeface="Calibri" charset="0"/>
                <a:ea typeface="Calibri" charset="0"/>
                <a:cs typeface="Calibri" charset="0"/>
              </a:rPr>
              <a:pPr algn="r"/>
              <a:t>6</a:t>
            </a:fld>
            <a:endParaRPr lang="en-US" sz="1000" dirty="0">
              <a:latin typeface="Calibri" charset="0"/>
              <a:ea typeface="Calibri" charset="0"/>
              <a:cs typeface="Calibri" charset="0"/>
            </a:endParaRPr>
          </a:p>
        </p:txBody>
      </p:sp>
      <p:sp>
        <p:nvSpPr>
          <p:cNvPr id="5" name="Content Placeholder 2"/>
          <p:cNvSpPr txBox="1">
            <a:spLocks/>
          </p:cNvSpPr>
          <p:nvPr/>
        </p:nvSpPr>
        <p:spPr>
          <a:xfrm>
            <a:off x="352204" y="1179359"/>
            <a:ext cx="4127345" cy="496943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31775">
              <a:spcBef>
                <a:spcPts val="0"/>
              </a:spcBef>
              <a:buClr>
                <a:srgbClr val="0000CC"/>
              </a:buClr>
              <a:buFont typeface="Arial" panose="020B0604020202020204" pitchFamily="34" charset="0"/>
              <a:buNone/>
            </a:pPr>
            <a:r>
              <a:rPr lang="en-US" sz="3600" b="1" dirty="0">
                <a:solidFill>
                  <a:schemeClr val="accent5">
                    <a:lumMod val="50000"/>
                  </a:schemeClr>
                </a:solidFill>
                <a:latin typeface="Calibri" charset="0"/>
                <a:ea typeface="Calibri" charset="0"/>
                <a:cs typeface="Calibri" charset="0"/>
              </a:rPr>
              <a:t>Global Hydrological Cycles and Water Resources</a:t>
            </a:r>
          </a:p>
          <a:p>
            <a:pPr marL="231775" indent="-231775">
              <a:spcBef>
                <a:spcPts val="0"/>
              </a:spcBef>
              <a:buClr>
                <a:srgbClr val="0000CC"/>
              </a:buClr>
              <a:buFont typeface="Arial" panose="020B0604020202020204" pitchFamily="34" charset="0"/>
              <a:buNone/>
            </a:pPr>
            <a:endParaRPr lang="en-US" sz="3400" dirty="0">
              <a:latin typeface="Calibri" charset="0"/>
              <a:ea typeface="Calibri" charset="0"/>
              <a:cs typeface="Calibri" charset="0"/>
            </a:endParaRPr>
          </a:p>
          <a:p>
            <a:pPr marL="0" indent="0">
              <a:spcBef>
                <a:spcPts val="0"/>
              </a:spcBef>
              <a:buClr>
                <a:srgbClr val="0000CC"/>
              </a:buClr>
              <a:buFont typeface="Arial" panose="020B0604020202020204" pitchFamily="34" charset="0"/>
              <a:buNone/>
            </a:pPr>
            <a:r>
              <a:rPr lang="en-US" sz="3400" i="1" dirty="0">
                <a:latin typeface="Calibri" charset="0"/>
                <a:ea typeface="Calibri" charset="0"/>
                <a:cs typeface="Calibri" charset="0"/>
              </a:rPr>
              <a:t>Co-Chairs: </a:t>
            </a:r>
            <a:r>
              <a:rPr lang="en-US" sz="3400" dirty="0">
                <a:latin typeface="Calibri" charset="0"/>
                <a:ea typeface="Calibri" charset="0"/>
                <a:cs typeface="Calibri" charset="0"/>
              </a:rPr>
              <a:t>Jeff Dozier, UC Santa Barbara and Ana Barros, Duke University</a:t>
            </a:r>
          </a:p>
          <a:p>
            <a:pPr marL="120650" indent="0">
              <a:spcBef>
                <a:spcPts val="600"/>
              </a:spcBef>
              <a:buClr>
                <a:srgbClr val="0000CC"/>
              </a:buClr>
              <a:buFont typeface="Arial" panose="020B0604020202020204" pitchFamily="34" charset="0"/>
              <a:buNone/>
            </a:pPr>
            <a:r>
              <a:rPr lang="en-US" sz="3000" i="1" dirty="0">
                <a:latin typeface="Calibri" charset="0"/>
                <a:ea typeface="Calibri" charset="0"/>
                <a:cs typeface="Calibri" charset="0"/>
              </a:rPr>
              <a:t>The movement, distribution, and availability of water and how these are changing over time  </a:t>
            </a:r>
          </a:p>
          <a:p>
            <a:pPr marL="0" indent="0">
              <a:spcBef>
                <a:spcPts val="0"/>
              </a:spcBef>
              <a:buClr>
                <a:srgbClr val="0000CC"/>
              </a:buClr>
              <a:buFont typeface="Arial" panose="020B0604020202020204" pitchFamily="34" charset="0"/>
              <a:buNone/>
            </a:pPr>
            <a:endParaRPr lang="en-US" sz="3400" b="1" dirty="0">
              <a:solidFill>
                <a:srgbClr val="0000CC"/>
              </a:solidFill>
              <a:latin typeface="Calibri" charset="0"/>
              <a:ea typeface="Calibri" charset="0"/>
              <a:cs typeface="Calibri" charset="0"/>
            </a:endParaRPr>
          </a:p>
          <a:p>
            <a:pPr marL="231775" indent="-222250">
              <a:spcBef>
                <a:spcPts val="600"/>
              </a:spcBef>
              <a:buClr>
                <a:srgbClr val="0000CC"/>
              </a:buClr>
              <a:buFont typeface="Arial" panose="020B0604020202020204" pitchFamily="34" charset="0"/>
              <a:buNone/>
            </a:pPr>
            <a:endParaRPr lang="en-US" sz="3400" b="1" dirty="0">
              <a:solidFill>
                <a:schemeClr val="accent5">
                  <a:lumMod val="50000"/>
                </a:schemeClr>
              </a:solidFill>
              <a:latin typeface="Calibri" charset="0"/>
              <a:ea typeface="Calibri" charset="0"/>
              <a:cs typeface="Calibri" charset="0"/>
            </a:endParaRPr>
          </a:p>
          <a:p>
            <a:pPr marL="231775" indent="-222250">
              <a:spcBef>
                <a:spcPts val="600"/>
              </a:spcBef>
              <a:buClr>
                <a:srgbClr val="0000CC"/>
              </a:buClr>
              <a:buFont typeface="Arial" panose="020B0604020202020204" pitchFamily="34" charset="0"/>
              <a:buNone/>
            </a:pPr>
            <a:r>
              <a:rPr lang="en-US" sz="3600" b="1" dirty="0">
                <a:solidFill>
                  <a:schemeClr val="accent5">
                    <a:lumMod val="50000"/>
                  </a:schemeClr>
                </a:solidFill>
                <a:latin typeface="Calibri" charset="0"/>
                <a:ea typeface="Calibri" charset="0"/>
                <a:cs typeface="Calibri" charset="0"/>
              </a:rPr>
              <a:t>Weather and Air Quality: Minutes to   </a:t>
            </a:r>
            <a:r>
              <a:rPr lang="en-US" sz="3600" b="1" dirty="0" err="1">
                <a:solidFill>
                  <a:schemeClr val="accent5">
                    <a:lumMod val="50000"/>
                  </a:schemeClr>
                </a:solidFill>
                <a:latin typeface="Calibri" charset="0"/>
                <a:ea typeface="Calibri" charset="0"/>
                <a:cs typeface="Calibri" charset="0"/>
              </a:rPr>
              <a:t>Subseasonal</a:t>
            </a:r>
            <a:endParaRPr lang="en-US" sz="3600" b="1" dirty="0">
              <a:solidFill>
                <a:schemeClr val="accent5">
                  <a:lumMod val="50000"/>
                </a:schemeClr>
              </a:solidFill>
              <a:latin typeface="Calibri" charset="0"/>
              <a:ea typeface="Calibri" charset="0"/>
              <a:cs typeface="Calibri" charset="0"/>
            </a:endParaRPr>
          </a:p>
          <a:p>
            <a:pPr marL="0" indent="0">
              <a:spcBef>
                <a:spcPts val="0"/>
              </a:spcBef>
              <a:buClr>
                <a:srgbClr val="0000CC"/>
              </a:buClr>
              <a:buFont typeface="Arial" panose="020B0604020202020204" pitchFamily="34" charset="0"/>
              <a:buNone/>
            </a:pPr>
            <a:endParaRPr lang="en-US" sz="3400" dirty="0">
              <a:latin typeface="Calibri" charset="0"/>
              <a:ea typeface="Calibri" charset="0"/>
              <a:cs typeface="Calibri" charset="0"/>
            </a:endParaRPr>
          </a:p>
          <a:p>
            <a:pPr marL="0" indent="0">
              <a:spcBef>
                <a:spcPts val="0"/>
              </a:spcBef>
              <a:buClr>
                <a:srgbClr val="0000CC"/>
              </a:buClr>
              <a:buFont typeface="Arial" panose="020B0604020202020204" pitchFamily="34" charset="0"/>
              <a:buNone/>
            </a:pPr>
            <a:r>
              <a:rPr lang="en-US" sz="3400" i="1" dirty="0">
                <a:latin typeface="Calibri" charset="0"/>
                <a:ea typeface="Calibri" charset="0"/>
                <a:cs typeface="Calibri" charset="0"/>
              </a:rPr>
              <a:t>Co-Chairs: </a:t>
            </a:r>
            <a:r>
              <a:rPr lang="en-US" sz="3400" dirty="0">
                <a:latin typeface="Calibri" charset="0"/>
                <a:ea typeface="Calibri" charset="0"/>
                <a:cs typeface="Calibri" charset="0"/>
              </a:rPr>
              <a:t>Steve Ackerman, University of Wisconsin and Nancy Baker, NRL</a:t>
            </a:r>
          </a:p>
          <a:p>
            <a:pPr marL="120650" indent="0">
              <a:spcBef>
                <a:spcPts val="600"/>
              </a:spcBef>
              <a:buClr>
                <a:srgbClr val="0000CC"/>
              </a:buClr>
              <a:buFont typeface="Arial" panose="020B0604020202020204" pitchFamily="34" charset="0"/>
              <a:buNone/>
            </a:pPr>
            <a:r>
              <a:rPr lang="en-US" sz="3000" i="1" dirty="0">
                <a:latin typeface="Calibri" charset="0"/>
                <a:ea typeface="Calibri" charset="0"/>
                <a:cs typeface="Calibri" charset="0"/>
              </a:rPr>
              <a:t>Atmospheric Dynamics, Thermodynamics, Chemistry, and their interactions at land and ocean interfaces</a:t>
            </a:r>
          </a:p>
          <a:p>
            <a:pPr marL="231775" indent="-222250">
              <a:spcBef>
                <a:spcPts val="0"/>
              </a:spcBef>
              <a:buClr>
                <a:srgbClr val="0000CC"/>
              </a:buClr>
              <a:buFont typeface="Arial" panose="020B0604020202020204" pitchFamily="34" charset="0"/>
              <a:buNone/>
            </a:pPr>
            <a:endParaRPr lang="en-US" sz="3400" b="1" dirty="0">
              <a:solidFill>
                <a:srgbClr val="0000CC"/>
              </a:solidFill>
              <a:latin typeface="Calibri" charset="0"/>
              <a:ea typeface="Calibri" charset="0"/>
              <a:cs typeface="Calibri" charset="0"/>
            </a:endParaRPr>
          </a:p>
          <a:p>
            <a:pPr marL="231775" indent="-222250">
              <a:spcBef>
                <a:spcPts val="0"/>
              </a:spcBef>
              <a:buClr>
                <a:srgbClr val="0000CC"/>
              </a:buClr>
              <a:buFont typeface="Arial" panose="020B0604020202020204" pitchFamily="34" charset="0"/>
              <a:buNone/>
            </a:pPr>
            <a:endParaRPr lang="en-US" sz="3400" b="1" dirty="0">
              <a:solidFill>
                <a:srgbClr val="0000CC"/>
              </a:solidFill>
              <a:latin typeface="Calibri" charset="0"/>
              <a:ea typeface="Calibri" charset="0"/>
              <a:cs typeface="Calibri" charset="0"/>
            </a:endParaRPr>
          </a:p>
          <a:p>
            <a:pPr marL="231775" indent="-222250">
              <a:spcBef>
                <a:spcPts val="600"/>
              </a:spcBef>
              <a:buClr>
                <a:srgbClr val="0000CC"/>
              </a:buClr>
              <a:buFont typeface="Arial" panose="020B0604020202020204" pitchFamily="34" charset="0"/>
              <a:buNone/>
            </a:pPr>
            <a:r>
              <a:rPr lang="en-US" sz="3600" b="1" dirty="0">
                <a:solidFill>
                  <a:schemeClr val="accent5">
                    <a:lumMod val="50000"/>
                  </a:schemeClr>
                </a:solidFill>
                <a:latin typeface="Calibri" charset="0"/>
                <a:ea typeface="Calibri" charset="0"/>
                <a:cs typeface="Calibri" charset="0"/>
              </a:rPr>
              <a:t>Marine and Terrestrial Ecosystems and Natural Resource Management</a:t>
            </a:r>
          </a:p>
          <a:p>
            <a:pPr marL="0" indent="0">
              <a:spcBef>
                <a:spcPts val="600"/>
              </a:spcBef>
              <a:buClr>
                <a:srgbClr val="0000CC"/>
              </a:buClr>
              <a:buFont typeface="Arial" panose="020B0604020202020204" pitchFamily="34" charset="0"/>
              <a:buNone/>
            </a:pPr>
            <a:r>
              <a:rPr lang="en-US" sz="3400" i="1" dirty="0">
                <a:latin typeface="Calibri" charset="0"/>
                <a:ea typeface="Calibri" charset="0"/>
                <a:cs typeface="Calibri" charset="0"/>
              </a:rPr>
              <a:t>Co-Chairs: </a:t>
            </a:r>
            <a:r>
              <a:rPr lang="en-US" sz="3400" dirty="0">
                <a:latin typeface="Calibri" charset="0"/>
                <a:ea typeface="Calibri" charset="0"/>
                <a:cs typeface="Calibri" charset="0"/>
              </a:rPr>
              <a:t>Compton (Jim) Tucker, NASA GSFC and Jim Yoder, WHOI</a:t>
            </a:r>
          </a:p>
          <a:p>
            <a:pPr marL="120650" indent="0">
              <a:spcBef>
                <a:spcPts val="600"/>
              </a:spcBef>
              <a:buClr>
                <a:srgbClr val="0000CC"/>
              </a:buClr>
              <a:buFont typeface="Arial" panose="020B0604020202020204" pitchFamily="34" charset="0"/>
              <a:buNone/>
            </a:pPr>
            <a:r>
              <a:rPr lang="en-US" sz="3000" i="1" dirty="0">
                <a:latin typeface="Calibri" charset="0"/>
                <a:ea typeface="Calibri" charset="0"/>
                <a:cs typeface="Calibri" charset="0"/>
              </a:rPr>
              <a:t>Biogeochemical Cycles, Ecosystem Functioning, Biodiversity, and factors that influence health and ecosystem services</a:t>
            </a:r>
          </a:p>
          <a:p>
            <a:pPr marL="0" indent="0">
              <a:spcBef>
                <a:spcPts val="0"/>
              </a:spcBef>
              <a:buClr>
                <a:srgbClr val="0000CC"/>
              </a:buClr>
              <a:buFont typeface="Arial" panose="020B0604020202020204" pitchFamily="34" charset="0"/>
              <a:buNone/>
            </a:pPr>
            <a:endParaRPr lang="en-US" sz="3400" b="1" dirty="0">
              <a:solidFill>
                <a:srgbClr val="0000CC"/>
              </a:solidFill>
              <a:latin typeface="Calibri" charset="0"/>
              <a:ea typeface="Calibri" charset="0"/>
              <a:cs typeface="Calibri" charset="0"/>
            </a:endParaRPr>
          </a:p>
          <a:p>
            <a:pPr marL="571500" indent="-571500">
              <a:spcAft>
                <a:spcPts val="100"/>
              </a:spcAft>
              <a:buClr>
                <a:srgbClr val="0000CC"/>
              </a:buClr>
              <a:buFont typeface="+mj-lt"/>
              <a:buAutoNum type="romanUcPeriod"/>
            </a:pPr>
            <a:endParaRPr lang="en-US" dirty="0">
              <a:latin typeface="Calibri" charset="0"/>
              <a:ea typeface="Calibri" charset="0"/>
              <a:cs typeface="Calibri" charset="0"/>
            </a:endParaRPr>
          </a:p>
        </p:txBody>
      </p:sp>
      <p:sp>
        <p:nvSpPr>
          <p:cNvPr id="7" name="Content Placeholder 2"/>
          <p:cNvSpPr txBox="1">
            <a:spLocks/>
          </p:cNvSpPr>
          <p:nvPr/>
        </p:nvSpPr>
        <p:spPr>
          <a:xfrm>
            <a:off x="4572000" y="1162632"/>
            <a:ext cx="4388005" cy="5002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22250">
              <a:lnSpc>
                <a:spcPct val="70000"/>
              </a:lnSpc>
              <a:spcBef>
                <a:spcPts val="600"/>
              </a:spcBef>
              <a:buClr>
                <a:srgbClr val="0000CC"/>
              </a:buClr>
              <a:buFont typeface="Arial" panose="020B0604020202020204" pitchFamily="34" charset="0"/>
              <a:buNone/>
            </a:pPr>
            <a:r>
              <a:rPr lang="en-US" sz="1700" b="1" dirty="0">
                <a:solidFill>
                  <a:schemeClr val="accent5">
                    <a:lumMod val="50000"/>
                  </a:schemeClr>
                </a:solidFill>
                <a:latin typeface="Calibri" charset="0"/>
                <a:ea typeface="Calibri" charset="0"/>
                <a:cs typeface="Calibri" charset="0"/>
              </a:rPr>
              <a:t>Climate Variability and Change: Seasonal to Centennial</a:t>
            </a:r>
          </a:p>
          <a:p>
            <a:pPr marL="231775" indent="-222250">
              <a:lnSpc>
                <a:spcPct val="70000"/>
              </a:lnSpc>
              <a:spcBef>
                <a:spcPts val="0"/>
              </a:spcBef>
              <a:buClr>
                <a:srgbClr val="0000CC"/>
              </a:buClr>
              <a:buFont typeface="Arial" panose="020B0604020202020204" pitchFamily="34" charset="0"/>
              <a:buNone/>
            </a:pPr>
            <a:endParaRPr lang="en-US" sz="1600" b="1" dirty="0">
              <a:solidFill>
                <a:schemeClr val="accent5">
                  <a:lumMod val="50000"/>
                </a:schemeClr>
              </a:solidFill>
              <a:latin typeface="Calibri" charset="0"/>
              <a:ea typeface="Calibri" charset="0"/>
              <a:cs typeface="Calibri" charset="0"/>
            </a:endParaRPr>
          </a:p>
          <a:p>
            <a:pPr marL="231775" indent="-222250">
              <a:lnSpc>
                <a:spcPct val="70000"/>
              </a:lnSpc>
              <a:spcBef>
                <a:spcPts val="0"/>
              </a:spcBef>
              <a:buClr>
                <a:srgbClr val="0000CC"/>
              </a:buClr>
              <a:buFont typeface="Arial" panose="020B0604020202020204" pitchFamily="34" charset="0"/>
              <a:buNone/>
            </a:pPr>
            <a:r>
              <a:rPr lang="en-US" sz="1600" i="1" dirty="0">
                <a:latin typeface="Calibri" charset="0"/>
                <a:ea typeface="Calibri" charset="0"/>
                <a:cs typeface="Calibri" charset="0"/>
              </a:rPr>
              <a:t>Co-Chairs: </a:t>
            </a:r>
            <a:r>
              <a:rPr lang="en-US" sz="1600" dirty="0">
                <a:latin typeface="Calibri" charset="0"/>
                <a:ea typeface="Calibri" charset="0"/>
                <a:cs typeface="Calibri" charset="0"/>
              </a:rPr>
              <a:t>Carol Anne </a:t>
            </a:r>
            <a:r>
              <a:rPr lang="en-US" sz="1600" dirty="0" err="1">
                <a:latin typeface="Calibri" charset="0"/>
                <a:ea typeface="Calibri" charset="0"/>
                <a:cs typeface="Calibri" charset="0"/>
              </a:rPr>
              <a:t>Clayson</a:t>
            </a:r>
            <a:r>
              <a:rPr lang="en-US" sz="1600" dirty="0">
                <a:latin typeface="Calibri" charset="0"/>
                <a:ea typeface="Calibri" charset="0"/>
                <a:cs typeface="Calibri" charset="0"/>
              </a:rPr>
              <a:t>, WHOI and Venkatachalam (Ram) </a:t>
            </a:r>
            <a:r>
              <a:rPr lang="en-US" sz="1600" dirty="0" err="1">
                <a:latin typeface="Calibri" charset="0"/>
                <a:ea typeface="Calibri" charset="0"/>
                <a:cs typeface="Calibri" charset="0"/>
              </a:rPr>
              <a:t>Ramaswamy</a:t>
            </a:r>
            <a:r>
              <a:rPr lang="en-US" sz="1600" dirty="0">
                <a:latin typeface="Calibri" charset="0"/>
                <a:ea typeface="Calibri" charset="0"/>
                <a:cs typeface="Calibri" charset="0"/>
              </a:rPr>
              <a:t>, NOAA GFDL</a:t>
            </a:r>
          </a:p>
          <a:p>
            <a:pPr marL="120650" indent="0">
              <a:lnSpc>
                <a:spcPct val="70000"/>
              </a:lnSpc>
              <a:spcBef>
                <a:spcPts val="600"/>
              </a:spcBef>
              <a:buClr>
                <a:srgbClr val="0000CC"/>
              </a:buClr>
              <a:buFont typeface="Arial" panose="020B0604020202020204" pitchFamily="34" charset="0"/>
              <a:buNone/>
            </a:pPr>
            <a:r>
              <a:rPr lang="en-US" sz="1400" i="1" dirty="0" err="1">
                <a:latin typeface="Calibri" charset="0"/>
                <a:ea typeface="Calibri" charset="0"/>
                <a:cs typeface="Calibri" charset="0"/>
              </a:rPr>
              <a:t>Forcings</a:t>
            </a:r>
            <a:r>
              <a:rPr lang="en-US" sz="1400" i="1" dirty="0">
                <a:latin typeface="Calibri" charset="0"/>
                <a:ea typeface="Calibri" charset="0"/>
                <a:cs typeface="Calibri" charset="0"/>
              </a:rPr>
              <a:t> and Feedbacks of the Ocean, Atmosphere, Land, and Cryosphere within the Coupled Climate System</a:t>
            </a:r>
          </a:p>
          <a:p>
            <a:pPr marL="0" indent="0">
              <a:lnSpc>
                <a:spcPct val="70000"/>
              </a:lnSpc>
              <a:spcBef>
                <a:spcPts val="0"/>
              </a:spcBef>
              <a:buClr>
                <a:srgbClr val="0000CC"/>
              </a:buClr>
              <a:buFont typeface="Arial" panose="020B0604020202020204" pitchFamily="34" charset="0"/>
              <a:buNone/>
            </a:pPr>
            <a:endParaRPr lang="en-US" sz="1600" b="1" dirty="0">
              <a:solidFill>
                <a:srgbClr val="0000CC"/>
              </a:solidFill>
              <a:latin typeface="Calibri" charset="0"/>
              <a:ea typeface="Calibri" charset="0"/>
              <a:cs typeface="Calibri" charset="0"/>
            </a:endParaRPr>
          </a:p>
          <a:p>
            <a:pPr marL="0" indent="0">
              <a:lnSpc>
                <a:spcPct val="70000"/>
              </a:lnSpc>
              <a:spcBef>
                <a:spcPts val="0"/>
              </a:spcBef>
              <a:buClr>
                <a:srgbClr val="0000CC"/>
              </a:buClr>
              <a:buFont typeface="Arial" panose="020B0604020202020204" pitchFamily="34" charset="0"/>
              <a:buNone/>
            </a:pPr>
            <a:endParaRPr lang="en-US" sz="1600" b="1" dirty="0">
              <a:solidFill>
                <a:srgbClr val="0000CC"/>
              </a:solidFill>
              <a:latin typeface="Calibri" charset="0"/>
              <a:ea typeface="Calibri" charset="0"/>
              <a:cs typeface="Calibri" charset="0"/>
            </a:endParaRPr>
          </a:p>
          <a:p>
            <a:pPr marL="231775" indent="-222250">
              <a:lnSpc>
                <a:spcPct val="70000"/>
              </a:lnSpc>
              <a:spcBef>
                <a:spcPts val="0"/>
              </a:spcBef>
              <a:buClr>
                <a:srgbClr val="0000CC"/>
              </a:buClr>
              <a:buFont typeface="Arial" panose="020B0604020202020204" pitchFamily="34" charset="0"/>
              <a:buNone/>
            </a:pPr>
            <a:r>
              <a:rPr lang="en-US" sz="1700" b="1" dirty="0">
                <a:solidFill>
                  <a:schemeClr val="accent5">
                    <a:lumMod val="50000"/>
                  </a:schemeClr>
                </a:solidFill>
                <a:latin typeface="Calibri" charset="0"/>
                <a:ea typeface="Calibri" charset="0"/>
                <a:cs typeface="Calibri" charset="0"/>
              </a:rPr>
              <a:t>Earth Surface and Interior: Dynamics and Hazards</a:t>
            </a:r>
          </a:p>
          <a:p>
            <a:pPr marL="231775" indent="-222250">
              <a:lnSpc>
                <a:spcPct val="70000"/>
              </a:lnSpc>
              <a:spcBef>
                <a:spcPts val="0"/>
              </a:spcBef>
              <a:buClr>
                <a:srgbClr val="0000CC"/>
              </a:buClr>
              <a:buFont typeface="Arial" panose="020B0604020202020204" pitchFamily="34" charset="0"/>
              <a:buNone/>
            </a:pPr>
            <a:endParaRPr lang="en-US" sz="1600" b="1" dirty="0">
              <a:solidFill>
                <a:schemeClr val="accent5">
                  <a:lumMod val="50000"/>
                </a:schemeClr>
              </a:solidFill>
              <a:latin typeface="Calibri" charset="0"/>
              <a:ea typeface="Calibri" charset="0"/>
              <a:cs typeface="Calibri" charset="0"/>
            </a:endParaRPr>
          </a:p>
          <a:p>
            <a:pPr marL="0" indent="0">
              <a:lnSpc>
                <a:spcPct val="70000"/>
              </a:lnSpc>
              <a:spcBef>
                <a:spcPts val="0"/>
              </a:spcBef>
              <a:buClr>
                <a:srgbClr val="0000CC"/>
              </a:buClr>
              <a:buFont typeface="Arial" panose="020B0604020202020204" pitchFamily="34" charset="0"/>
              <a:buNone/>
            </a:pPr>
            <a:r>
              <a:rPr lang="en-US" sz="1600" i="1" dirty="0">
                <a:latin typeface="Calibri" charset="0"/>
                <a:ea typeface="Calibri" charset="0"/>
                <a:cs typeface="Calibri" charset="0"/>
              </a:rPr>
              <a:t>Co-Chairs:</a:t>
            </a:r>
            <a:r>
              <a:rPr lang="en-US" sz="1600" dirty="0">
                <a:latin typeface="Calibri" charset="0"/>
                <a:ea typeface="Calibri" charset="0"/>
                <a:cs typeface="Calibri" charset="0"/>
              </a:rPr>
              <a:t> Dave </a:t>
            </a:r>
            <a:r>
              <a:rPr lang="en-US" sz="1600" dirty="0" err="1">
                <a:latin typeface="Calibri" charset="0"/>
                <a:ea typeface="Calibri" charset="0"/>
                <a:cs typeface="Calibri" charset="0"/>
              </a:rPr>
              <a:t>Sandwell</a:t>
            </a:r>
            <a:r>
              <a:rPr lang="en-US" sz="1600" dirty="0">
                <a:latin typeface="Calibri" charset="0"/>
                <a:ea typeface="Calibri" charset="0"/>
                <a:cs typeface="Calibri" charset="0"/>
              </a:rPr>
              <a:t>, Scripps and Doug Burbank, UC Santa Barbara</a:t>
            </a:r>
          </a:p>
          <a:p>
            <a:pPr marL="120650" indent="0">
              <a:lnSpc>
                <a:spcPct val="70000"/>
              </a:lnSpc>
              <a:spcBef>
                <a:spcPts val="600"/>
              </a:spcBef>
              <a:buClr>
                <a:srgbClr val="0000CC"/>
              </a:buClr>
              <a:buFont typeface="Arial" panose="020B0604020202020204" pitchFamily="34" charset="0"/>
              <a:buNone/>
            </a:pPr>
            <a:r>
              <a:rPr lang="en-US" sz="1400" i="1" dirty="0">
                <a:latin typeface="Calibri" charset="0"/>
                <a:ea typeface="Calibri" charset="0"/>
                <a:cs typeface="Calibri" charset="0"/>
              </a:rPr>
              <a:t>Core, mantle, lithosphere, and surface processes, system interactions, and the hazards they generate</a:t>
            </a:r>
            <a:endParaRPr lang="en-US" sz="1400" i="1" dirty="0">
              <a:solidFill>
                <a:srgbClr val="0000CC"/>
              </a:solidFill>
              <a:latin typeface="Calibri" charset="0"/>
              <a:ea typeface="Calibri" charset="0"/>
              <a:cs typeface="Calibri" charset="0"/>
            </a:endParaRPr>
          </a:p>
          <a:p>
            <a:pPr marL="571500" indent="-571500">
              <a:spcBef>
                <a:spcPts val="600"/>
              </a:spcBef>
              <a:spcAft>
                <a:spcPts val="100"/>
              </a:spcAft>
              <a:buClr>
                <a:srgbClr val="0000CC"/>
              </a:buClr>
              <a:buFont typeface="+mj-lt"/>
              <a:buAutoNum type="romanUcPeriod"/>
            </a:pPr>
            <a:endParaRPr lang="en-US" sz="1400" dirty="0">
              <a:latin typeface="Calibri" charset="0"/>
              <a:ea typeface="Calibri" charset="0"/>
              <a:cs typeface="Calibri" charset="0"/>
            </a:endParaRPr>
          </a:p>
        </p:txBody>
      </p:sp>
      <p:sp>
        <p:nvSpPr>
          <p:cNvPr id="10" name="Title 1"/>
          <p:cNvSpPr>
            <a:spLocks noGrp="1"/>
          </p:cNvSpPr>
          <p:nvPr>
            <p:ph type="title"/>
          </p:nvPr>
        </p:nvSpPr>
        <p:spPr>
          <a:xfrm>
            <a:off x="628650" y="14249"/>
            <a:ext cx="7886700" cy="1325563"/>
          </a:xfrm>
        </p:spPr>
        <p:txBody>
          <a:bodyPr>
            <a:normAutofit/>
          </a:bodyPr>
          <a:lstStyle/>
          <a:p>
            <a:r>
              <a:rPr lang="en-US" sz="4000" dirty="0">
                <a:latin typeface="Calibri" charset="0"/>
                <a:ea typeface="Calibri" charset="0"/>
                <a:cs typeface="Calibri" charset="0"/>
              </a:rPr>
              <a:t>Panels</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2341205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charset="0"/>
                <a:ea typeface="Calibri" charset="0"/>
                <a:cs typeface="Calibri" charset="0"/>
              </a:rPr>
              <a:t>The Decade Ahead</a:t>
            </a:r>
          </a:p>
        </p:txBody>
      </p:sp>
      <p:sp>
        <p:nvSpPr>
          <p:cNvPr id="3" name="Content Placeholder 2"/>
          <p:cNvSpPr>
            <a:spLocks noGrp="1"/>
          </p:cNvSpPr>
          <p:nvPr>
            <p:ph idx="4294967295"/>
          </p:nvPr>
        </p:nvSpPr>
        <p:spPr>
          <a:xfrm>
            <a:off x="628650" y="3908270"/>
            <a:ext cx="7886700" cy="2013843"/>
          </a:xfrm>
          <a:prstGeom prst="rect">
            <a:avLst/>
          </a:prstGeom>
        </p:spPr>
        <p:txBody>
          <a:bodyPr>
            <a:noAutofit/>
          </a:bodyPr>
          <a:lstStyle/>
          <a:p>
            <a:pPr marL="0" indent="0">
              <a:buNone/>
            </a:pPr>
            <a:r>
              <a:rPr lang="en-US" sz="2000" dirty="0">
                <a:latin typeface="Calibri" charset="0"/>
                <a:ea typeface="Calibri" charset="0"/>
                <a:cs typeface="Calibri" charset="0"/>
              </a:rPr>
              <a:t>A decade in which we find growing community and public recognition of:</a:t>
            </a:r>
          </a:p>
          <a:p>
            <a:pPr marL="465138" indent="-233363"/>
            <a:r>
              <a:rPr lang="en-US" sz="2000" dirty="0">
                <a:latin typeface="Calibri" charset="0"/>
                <a:ea typeface="Calibri" charset="0"/>
                <a:cs typeface="Calibri" charset="0"/>
              </a:rPr>
              <a:t>Society’s broad reliance on Earth information to </a:t>
            </a:r>
            <a:r>
              <a:rPr lang="en-US" sz="2000" b="1" dirty="0">
                <a:solidFill>
                  <a:schemeClr val="accent2"/>
                </a:solidFill>
                <a:latin typeface="Calibri" charset="0"/>
                <a:ea typeface="Calibri" charset="0"/>
                <a:cs typeface="Calibri" charset="0"/>
              </a:rPr>
              <a:t>thrive</a:t>
            </a:r>
          </a:p>
          <a:p>
            <a:pPr marL="465138" indent="-233363"/>
            <a:r>
              <a:rPr lang="en-US" sz="2000" dirty="0">
                <a:latin typeface="Calibri" charset="0"/>
                <a:ea typeface="Calibri" charset="0"/>
                <a:cs typeface="Calibri" charset="0"/>
              </a:rPr>
              <a:t>The growing challenge of understanding and predicting a moving target, as Earth </a:t>
            </a:r>
            <a:r>
              <a:rPr lang="en-US" sz="2000" b="1" dirty="0">
                <a:solidFill>
                  <a:schemeClr val="accent2"/>
                </a:solidFill>
                <a:latin typeface="Calibri" charset="0"/>
                <a:ea typeface="Calibri" charset="0"/>
                <a:cs typeface="Calibri" charset="0"/>
              </a:rPr>
              <a:t>change</a:t>
            </a:r>
            <a:r>
              <a:rPr lang="en-US" sz="2000" b="1" dirty="0">
                <a:latin typeface="Calibri" charset="0"/>
                <a:ea typeface="Calibri" charset="0"/>
                <a:cs typeface="Calibri" charset="0"/>
              </a:rPr>
              <a:t> </a:t>
            </a:r>
            <a:r>
              <a:rPr lang="en-US" sz="2000" dirty="0">
                <a:latin typeface="Calibri" charset="0"/>
                <a:ea typeface="Calibri" charset="0"/>
                <a:cs typeface="Calibri" charset="0"/>
              </a:rPr>
              <a:t>happens around us through natural and human influence</a:t>
            </a:r>
          </a:p>
        </p:txBody>
      </p:sp>
      <p:sp>
        <p:nvSpPr>
          <p:cNvPr id="5" name="Slide Number Placeholder 4"/>
          <p:cNvSpPr>
            <a:spLocks noGrp="1"/>
          </p:cNvSpPr>
          <p:nvPr>
            <p:ph type="sldNum" sz="quarter" idx="4294967295"/>
          </p:nvPr>
        </p:nvSpPr>
        <p:spPr>
          <a:xfrm>
            <a:off x="6457950" y="6350407"/>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7</a:t>
            </a:fld>
            <a:endParaRPr lang="en-US" sz="1000" dirty="0">
              <a:latin typeface="Calibri" charset="0"/>
              <a:ea typeface="Calibri" charset="0"/>
              <a:cs typeface="Calibri" charset="0"/>
            </a:endParaRPr>
          </a:p>
        </p:txBody>
      </p:sp>
      <p:sp>
        <p:nvSpPr>
          <p:cNvPr id="6" name="TextBox 5"/>
          <p:cNvSpPr txBox="1"/>
          <p:nvPr/>
        </p:nvSpPr>
        <p:spPr>
          <a:xfrm>
            <a:off x="457200" y="1417638"/>
            <a:ext cx="4681622" cy="1323439"/>
          </a:xfrm>
          <a:prstGeom prst="rect">
            <a:avLst/>
          </a:prstGeom>
          <a:noFill/>
        </p:spPr>
        <p:txBody>
          <a:bodyPr wrap="square" rtlCol="0">
            <a:spAutoFit/>
          </a:bodyPr>
          <a:lstStyle/>
          <a:p>
            <a:pPr algn="ctr"/>
            <a:r>
              <a:rPr lang="en-US" sz="4000" b="1" i="1" dirty="0">
                <a:solidFill>
                  <a:schemeClr val="accent1">
                    <a:lumMod val="50000"/>
                  </a:schemeClr>
                </a:solidFill>
                <a:latin typeface="Calibri" charset="0"/>
                <a:ea typeface="Calibri" charset="0"/>
                <a:cs typeface="Calibri" charset="0"/>
              </a:rPr>
              <a:t>Thriving on our Changing Planet</a:t>
            </a:r>
          </a:p>
        </p:txBody>
      </p:sp>
      <p:pic>
        <p:nvPicPr>
          <p:cNvPr id="7" name="Picture 6"/>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5451474" y="1027907"/>
            <a:ext cx="2927172" cy="2927172"/>
          </a:xfrm>
          <a:prstGeom prst="rect">
            <a:avLst/>
          </a:prstGeom>
        </p:spPr>
      </p:pic>
    </p:spTree>
    <p:extLst>
      <p:ext uri="{BB962C8B-B14F-4D97-AF65-F5344CB8AC3E}">
        <p14:creationId xmlns:p14="http://schemas.microsoft.com/office/powerpoint/2010/main" val="13532868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lgn="r"/>
            <a:fld id="{30AC9ECF-6FBB-AD4B-B889-DD3BCC974463}" type="slidenum">
              <a:rPr lang="en-US" sz="1000" smtClean="0">
                <a:latin typeface="Calibri" charset="0"/>
                <a:ea typeface="Calibri" charset="0"/>
                <a:cs typeface="Calibri" charset="0"/>
              </a:rPr>
              <a:pPr algn="r"/>
              <a:t>8</a:t>
            </a:fld>
            <a:endParaRPr lang="en-US" sz="1000" dirty="0">
              <a:latin typeface="Calibri" charset="0"/>
              <a:ea typeface="Calibri" charset="0"/>
              <a:cs typeface="Calibri" charset="0"/>
            </a:endParaRPr>
          </a:p>
        </p:txBody>
      </p:sp>
      <p:grpSp>
        <p:nvGrpSpPr>
          <p:cNvPr id="10" name="Group 9"/>
          <p:cNvGrpSpPr/>
          <p:nvPr/>
        </p:nvGrpSpPr>
        <p:grpSpPr>
          <a:xfrm>
            <a:off x="148352" y="1201783"/>
            <a:ext cx="8847296" cy="5597252"/>
            <a:chOff x="148352" y="1201783"/>
            <a:chExt cx="8847296" cy="5597252"/>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t="1581" b="1209"/>
            <a:stretch/>
          </p:blipFill>
          <p:spPr bwMode="auto">
            <a:xfrm>
              <a:off x="148352" y="1201783"/>
              <a:ext cx="8847296" cy="55972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4701440" y="6524979"/>
              <a:ext cx="4294208" cy="27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2"/>
          <p:cNvSpPr txBox="1">
            <a:spLocks/>
          </p:cNvSpPr>
          <p:nvPr/>
        </p:nvSpPr>
        <p:spPr>
          <a:xfrm>
            <a:off x="6466657" y="6365058"/>
            <a:ext cx="2057400" cy="365125"/>
          </a:xfrm>
          <a:prstGeom prst="rect">
            <a:avLst/>
          </a:prstGeom>
        </p:spPr>
        <p:txBody>
          <a:bodyPr/>
          <a:lstStyle>
            <a:defPPr>
              <a:defRPr lang="en-US"/>
            </a:defPPr>
            <a:lvl1pPr algn="l" rtl="0" fontAlgn="base">
              <a:spcBef>
                <a:spcPct val="0"/>
              </a:spcBef>
              <a:spcAft>
                <a:spcPct val="0"/>
              </a:spcAft>
              <a:defRPr sz="3200" kern="1200">
                <a:solidFill>
                  <a:schemeClr val="tx2"/>
                </a:solidFill>
                <a:latin typeface="News Gothic MT" charset="0"/>
                <a:ea typeface="Geneva" charset="0"/>
                <a:cs typeface="Geneva" charset="0"/>
              </a:defRPr>
            </a:lvl1pPr>
            <a:lvl2pPr marL="457200" algn="l" rtl="0" fontAlgn="base">
              <a:spcBef>
                <a:spcPct val="0"/>
              </a:spcBef>
              <a:spcAft>
                <a:spcPct val="0"/>
              </a:spcAft>
              <a:defRPr sz="3200" kern="1200">
                <a:solidFill>
                  <a:schemeClr val="tx2"/>
                </a:solidFill>
                <a:latin typeface="News Gothic MT" charset="0"/>
                <a:ea typeface="Geneva" charset="0"/>
                <a:cs typeface="Geneva" charset="0"/>
              </a:defRPr>
            </a:lvl2pPr>
            <a:lvl3pPr marL="914400" algn="l" rtl="0" fontAlgn="base">
              <a:spcBef>
                <a:spcPct val="0"/>
              </a:spcBef>
              <a:spcAft>
                <a:spcPct val="0"/>
              </a:spcAft>
              <a:defRPr sz="3200" kern="1200">
                <a:solidFill>
                  <a:schemeClr val="tx2"/>
                </a:solidFill>
                <a:latin typeface="News Gothic MT" charset="0"/>
                <a:ea typeface="Geneva" charset="0"/>
                <a:cs typeface="Geneva" charset="0"/>
              </a:defRPr>
            </a:lvl3pPr>
            <a:lvl4pPr marL="1371600" algn="l" rtl="0" fontAlgn="base">
              <a:spcBef>
                <a:spcPct val="0"/>
              </a:spcBef>
              <a:spcAft>
                <a:spcPct val="0"/>
              </a:spcAft>
              <a:defRPr sz="3200" kern="1200">
                <a:solidFill>
                  <a:schemeClr val="tx2"/>
                </a:solidFill>
                <a:latin typeface="News Gothic MT" charset="0"/>
                <a:ea typeface="Geneva" charset="0"/>
                <a:cs typeface="Geneva" charset="0"/>
              </a:defRPr>
            </a:lvl4pPr>
            <a:lvl5pPr marL="1828800" algn="l" rtl="0" fontAlgn="base">
              <a:spcBef>
                <a:spcPct val="0"/>
              </a:spcBef>
              <a:spcAft>
                <a:spcPct val="0"/>
              </a:spcAft>
              <a:defRPr sz="3200" kern="1200">
                <a:solidFill>
                  <a:schemeClr val="tx2"/>
                </a:solidFill>
                <a:latin typeface="News Gothic MT" charset="0"/>
                <a:ea typeface="Geneva" charset="0"/>
                <a:cs typeface="Geneva" charset="0"/>
              </a:defRPr>
            </a:lvl5pPr>
            <a:lvl6pPr marL="2286000" algn="l" defTabSz="457200" rtl="0" eaLnBrk="1" latinLnBrk="0" hangingPunct="1">
              <a:defRPr sz="3200" kern="1200">
                <a:solidFill>
                  <a:schemeClr val="tx2"/>
                </a:solidFill>
                <a:latin typeface="News Gothic MT" charset="0"/>
                <a:ea typeface="Geneva" charset="0"/>
                <a:cs typeface="Geneva" charset="0"/>
              </a:defRPr>
            </a:lvl6pPr>
            <a:lvl7pPr marL="2743200" algn="l" defTabSz="457200" rtl="0" eaLnBrk="1" latinLnBrk="0" hangingPunct="1">
              <a:defRPr sz="3200" kern="1200">
                <a:solidFill>
                  <a:schemeClr val="tx2"/>
                </a:solidFill>
                <a:latin typeface="News Gothic MT" charset="0"/>
                <a:ea typeface="Geneva" charset="0"/>
                <a:cs typeface="Geneva" charset="0"/>
              </a:defRPr>
            </a:lvl7pPr>
            <a:lvl8pPr marL="3200400" algn="l" defTabSz="457200" rtl="0" eaLnBrk="1" latinLnBrk="0" hangingPunct="1">
              <a:defRPr sz="3200" kern="1200">
                <a:solidFill>
                  <a:schemeClr val="tx2"/>
                </a:solidFill>
                <a:latin typeface="News Gothic MT" charset="0"/>
                <a:ea typeface="Geneva" charset="0"/>
                <a:cs typeface="Geneva" charset="0"/>
              </a:defRPr>
            </a:lvl8pPr>
            <a:lvl9pPr marL="3657600" algn="l" defTabSz="457200" rtl="0" eaLnBrk="1" latinLnBrk="0" hangingPunct="1">
              <a:defRPr sz="3200" kern="1200">
                <a:solidFill>
                  <a:schemeClr val="tx2"/>
                </a:solidFill>
                <a:latin typeface="News Gothic MT" charset="0"/>
                <a:ea typeface="Geneva" charset="0"/>
                <a:cs typeface="Geneva" charset="0"/>
              </a:defRPr>
            </a:lvl9pPr>
          </a:lstStyle>
          <a:p>
            <a:pPr algn="r"/>
            <a:r>
              <a:rPr lang="en-US" sz="1000" dirty="0">
                <a:solidFill>
                  <a:schemeClr val="accent3">
                    <a:lumMod val="50000"/>
                  </a:schemeClr>
                </a:solidFill>
                <a:latin typeface="Calibri" charset="0"/>
                <a:ea typeface="Calibri" charset="0"/>
                <a:cs typeface="Calibri" charset="0"/>
              </a:rPr>
              <a:t>9</a:t>
            </a:r>
          </a:p>
        </p:txBody>
      </p:sp>
      <p:sp>
        <p:nvSpPr>
          <p:cNvPr id="9" name="Title 1"/>
          <p:cNvSpPr>
            <a:spLocks noGrp="1"/>
          </p:cNvSpPr>
          <p:nvPr>
            <p:ph type="title"/>
          </p:nvPr>
        </p:nvSpPr>
        <p:spPr>
          <a:xfrm>
            <a:off x="628650" y="9526"/>
            <a:ext cx="7886700" cy="1325563"/>
          </a:xfrm>
        </p:spPr>
        <p:txBody>
          <a:bodyPr>
            <a:normAutofit/>
          </a:bodyPr>
          <a:lstStyle/>
          <a:p>
            <a:pPr algn="ctr"/>
            <a:r>
              <a:rPr lang="en-US" sz="3600" dirty="0">
                <a:latin typeface="Calibri" charset="0"/>
                <a:ea typeface="Calibri" charset="0"/>
                <a:cs typeface="Calibri" charset="0"/>
              </a:rPr>
              <a:t>Earth Information is Increasingly </a:t>
            </a:r>
            <a:br>
              <a:rPr lang="en-US" sz="3600" dirty="0">
                <a:latin typeface="Calibri" charset="0"/>
                <a:ea typeface="Calibri" charset="0"/>
                <a:cs typeface="Calibri" charset="0"/>
              </a:rPr>
            </a:br>
            <a:r>
              <a:rPr lang="en-US" sz="3600" dirty="0">
                <a:latin typeface="Calibri" charset="0"/>
                <a:ea typeface="Calibri" charset="0"/>
                <a:cs typeface="Calibri" charset="0"/>
              </a:rPr>
              <a:t>Critical to </a:t>
            </a:r>
            <a:r>
              <a:rPr lang="en-US" sz="3600" i="1" dirty="0">
                <a:latin typeface="Calibri" charset="0"/>
                <a:ea typeface="Calibri" charset="0"/>
                <a:cs typeface="Calibri" charset="0"/>
              </a:rPr>
              <a:t>Thriving </a:t>
            </a:r>
            <a:r>
              <a:rPr lang="en-US" sz="3600" dirty="0">
                <a:latin typeface="Calibri" charset="0"/>
                <a:ea typeface="Calibri" charset="0"/>
                <a:cs typeface="Calibri" charset="0"/>
              </a:rPr>
              <a:t>on our Planet</a:t>
            </a:r>
          </a:p>
        </p:txBody>
      </p:sp>
    </p:spTree>
    <p:extLst>
      <p:ext uri="{BB962C8B-B14F-4D97-AF65-F5344CB8AC3E}">
        <p14:creationId xmlns:p14="http://schemas.microsoft.com/office/powerpoint/2010/main" val="6024258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12" y="0"/>
            <a:ext cx="8229600" cy="1143000"/>
          </a:xfrm>
        </p:spPr>
        <p:txBody>
          <a:bodyPr/>
          <a:lstStyle/>
          <a:p>
            <a:r>
              <a:rPr lang="en-US" sz="3600" dirty="0">
                <a:latin typeface="Calibri" charset="0"/>
                <a:ea typeface="Calibri" charset="0"/>
                <a:cs typeface="Calibri" charset="0"/>
              </a:rPr>
              <a:t>A Paradigm and </a:t>
            </a:r>
            <a:r>
              <a:rPr lang="en-US" sz="3600" dirty="0" smtClean="0">
                <a:latin typeface="Calibri" charset="0"/>
                <a:ea typeface="Calibri" charset="0"/>
                <a:cs typeface="Calibri" charset="0"/>
              </a:rPr>
              <a:t>Challenge of the decade </a:t>
            </a:r>
            <a:endParaRPr lang="en-US" sz="3600" dirty="0">
              <a:latin typeface="Calibri" charset="0"/>
              <a:ea typeface="Calibri" charset="0"/>
              <a:cs typeface="Calibri" charset="0"/>
            </a:endParaRPr>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a:lstStyle/>
          <a:p>
            <a:pPr algn="r"/>
            <a:fld id="{99B20778-B80B-9147-B148-1D1367A0C183}" type="slidenum">
              <a:rPr lang="en-US" sz="1000" smtClean="0">
                <a:latin typeface="Calibri" charset="0"/>
                <a:ea typeface="Calibri" charset="0"/>
                <a:cs typeface="Calibri" charset="0"/>
              </a:rPr>
              <a:pPr algn="r"/>
              <a:t>9</a:t>
            </a:fld>
            <a:endParaRPr lang="en-US" sz="1000" dirty="0">
              <a:latin typeface="Calibri" charset="0"/>
              <a:ea typeface="Calibri" charset="0"/>
              <a:cs typeface="Calibri" charset="0"/>
            </a:endParaRPr>
          </a:p>
        </p:txBody>
      </p:sp>
      <p:sp>
        <p:nvSpPr>
          <p:cNvPr id="4" name="Rectangle 3"/>
          <p:cNvSpPr/>
          <p:nvPr/>
        </p:nvSpPr>
        <p:spPr>
          <a:xfrm>
            <a:off x="4181875" y="727876"/>
            <a:ext cx="4607817" cy="2000548"/>
          </a:xfrm>
          <a:prstGeom prst="rect">
            <a:avLst/>
          </a:prstGeom>
          <a:ln w="28575">
            <a:noFill/>
          </a:ln>
        </p:spPr>
        <p:txBody>
          <a:bodyPr wrap="square">
            <a:spAutoFit/>
          </a:bodyPr>
          <a:lstStyle/>
          <a:p>
            <a:pPr marL="628650" marR="228600" indent="-514350">
              <a:spcBef>
                <a:spcPts val="0"/>
              </a:spcBef>
              <a:spcAft>
                <a:spcPts val="0"/>
              </a:spcAft>
              <a:buAutoNum type="romanLcParenR"/>
            </a:pPr>
            <a:r>
              <a:rPr lang="en-US" sz="2000" b="1" i="1" dirty="0" smtClean="0">
                <a:solidFill>
                  <a:srgbClr val="275D90"/>
                </a:solidFill>
                <a:latin typeface="Calibri" charset="0"/>
                <a:ea typeface="Calibri" charset="0"/>
                <a:cs typeface="Calibri" charset="0"/>
              </a:rPr>
              <a:t>Prediction </a:t>
            </a:r>
            <a:r>
              <a:rPr lang="en-US" sz="2000" b="1" i="1" dirty="0">
                <a:solidFill>
                  <a:srgbClr val="275D90"/>
                </a:solidFill>
                <a:latin typeface="Calibri" charset="0"/>
                <a:ea typeface="Calibri" charset="0"/>
                <a:cs typeface="Calibri" charset="0"/>
              </a:rPr>
              <a:t>is the realm of Earth </a:t>
            </a:r>
            <a:r>
              <a:rPr lang="en-US" sz="2000" b="1" i="1" dirty="0" smtClean="0">
                <a:solidFill>
                  <a:srgbClr val="275D90"/>
                </a:solidFill>
                <a:latin typeface="Calibri" charset="0"/>
                <a:ea typeface="Calibri" charset="0"/>
                <a:cs typeface="Calibri" charset="0"/>
              </a:rPr>
              <a:t>system science</a:t>
            </a:r>
            <a:endParaRPr lang="en-US" sz="2000" dirty="0">
              <a:latin typeface="Calibri" charset="0"/>
              <a:ea typeface="Calibri" charset="0"/>
              <a:cs typeface="Calibri" charset="0"/>
            </a:endParaRPr>
          </a:p>
          <a:p>
            <a:pPr marL="114300" marR="228600">
              <a:spcBef>
                <a:spcPts val="0"/>
              </a:spcBef>
              <a:spcAft>
                <a:spcPts val="0"/>
              </a:spcAft>
            </a:pPr>
            <a:r>
              <a:rPr lang="en-US" sz="1400" i="1" dirty="0" smtClean="0">
                <a:solidFill>
                  <a:schemeClr val="tx1"/>
                </a:solidFill>
                <a:latin typeface="Calibri" charset="0"/>
                <a:ea typeface="Calibri" charset="0"/>
                <a:cs typeface="Calibri" charset="0"/>
              </a:rPr>
              <a:t>Earth </a:t>
            </a:r>
            <a:r>
              <a:rPr lang="en-US" sz="1400" i="1" dirty="0">
                <a:solidFill>
                  <a:schemeClr val="tx1"/>
                </a:solidFill>
                <a:latin typeface="Calibri" charset="0"/>
                <a:ea typeface="Calibri" charset="0"/>
                <a:cs typeface="Calibri" charset="0"/>
              </a:rPr>
              <a:t>science and derived Earth information have become an integral component of our daily lives, our business successes, and society’s capacity to thrive. Extending this societal progress requires that we focus on understanding and reliably predicting the many ways our planet is changing.</a:t>
            </a:r>
            <a:endParaRPr lang="en-US" sz="1400" dirty="0">
              <a:solidFill>
                <a:schemeClr val="tx1"/>
              </a:solidFill>
              <a:latin typeface="Calibri" charset="0"/>
              <a:ea typeface="Calibri" charset="0"/>
              <a:cs typeface="Calibri" charset="0"/>
            </a:endParaRPr>
          </a:p>
        </p:txBody>
      </p:sp>
      <p:sp>
        <p:nvSpPr>
          <p:cNvPr id="9" name="Rectangle 8"/>
          <p:cNvSpPr/>
          <p:nvPr/>
        </p:nvSpPr>
        <p:spPr>
          <a:xfrm>
            <a:off x="4299569" y="4420456"/>
            <a:ext cx="4669242" cy="1692771"/>
          </a:xfrm>
          <a:prstGeom prst="rect">
            <a:avLst/>
          </a:prstGeom>
          <a:ln w="28575">
            <a:noFill/>
          </a:ln>
        </p:spPr>
        <p:txBody>
          <a:bodyPr wrap="square">
            <a:spAutoFit/>
          </a:bodyPr>
          <a:lstStyle/>
          <a:p>
            <a:pPr marL="0" marR="0">
              <a:spcBef>
                <a:spcPts val="0"/>
              </a:spcBef>
              <a:spcAft>
                <a:spcPts val="0"/>
              </a:spcAft>
            </a:pPr>
            <a:r>
              <a:rPr lang="en-US" sz="2000" b="1" i="1" dirty="0" smtClean="0">
                <a:solidFill>
                  <a:srgbClr val="275D90"/>
                </a:solidFill>
                <a:latin typeface="Calibri" charset="0"/>
                <a:ea typeface="Calibri" charset="0"/>
                <a:cs typeface="Calibri" charset="0"/>
              </a:rPr>
              <a:t>iii) Decadal </a:t>
            </a:r>
            <a:r>
              <a:rPr lang="en-US" sz="2000" b="1" i="1" dirty="0">
                <a:solidFill>
                  <a:srgbClr val="275D90"/>
                </a:solidFill>
                <a:latin typeface="Calibri" charset="0"/>
                <a:ea typeface="Calibri" charset="0"/>
                <a:cs typeface="Calibri" charset="0"/>
              </a:rPr>
              <a:t>Community </a:t>
            </a:r>
            <a:r>
              <a:rPr lang="en-US" sz="2000" b="1" i="1" dirty="0" smtClean="0">
                <a:solidFill>
                  <a:srgbClr val="275D90"/>
                </a:solidFill>
                <a:latin typeface="Calibri" charset="0"/>
                <a:ea typeface="Calibri" charset="0"/>
                <a:cs typeface="Calibri" charset="0"/>
              </a:rPr>
              <a:t>Challenge</a:t>
            </a:r>
          </a:p>
          <a:p>
            <a:pPr marL="0" marR="0">
              <a:spcBef>
                <a:spcPts val="0"/>
              </a:spcBef>
              <a:spcAft>
                <a:spcPts val="0"/>
              </a:spcAft>
            </a:pPr>
            <a:r>
              <a:rPr lang="en-US" sz="1400" i="1" dirty="0" smtClean="0">
                <a:solidFill>
                  <a:schemeClr val="tx1"/>
                </a:solidFill>
                <a:latin typeface="Calibri" charset="0"/>
                <a:ea typeface="Calibri" charset="0"/>
                <a:cs typeface="Calibri" charset="0"/>
              </a:rPr>
              <a:t>Pursue </a:t>
            </a:r>
            <a:r>
              <a:rPr lang="en-US" sz="1400" i="1" dirty="0">
                <a:solidFill>
                  <a:schemeClr val="tx1"/>
                </a:solidFill>
                <a:latin typeface="Calibri" charset="0"/>
                <a:ea typeface="Calibri" charset="0"/>
                <a:cs typeface="Calibri" charset="0"/>
              </a:rPr>
              <a:t>increasingly ambitious objectives and innovative solutions that enhance and accelerate the science/applications value of space-based Earth observation and analysis to the nation and to the world in a way that delivers great value, even when resources are constrained, and ensures that further investment will pay substantial dividends. </a:t>
            </a:r>
            <a:endParaRPr lang="en-US" sz="1400" dirty="0">
              <a:solidFill>
                <a:schemeClr val="tx1"/>
              </a:solidFill>
              <a:effectLst/>
              <a:latin typeface="Calibri" charset="0"/>
              <a:ea typeface="Calibri" charset="0"/>
              <a:cs typeface="Calibri" charset="0"/>
            </a:endParaRPr>
          </a:p>
        </p:txBody>
      </p:sp>
      <p:sp>
        <p:nvSpPr>
          <p:cNvPr id="10" name="Rectangle 9"/>
          <p:cNvSpPr/>
          <p:nvPr/>
        </p:nvSpPr>
        <p:spPr>
          <a:xfrm>
            <a:off x="169817" y="1188720"/>
            <a:ext cx="574765" cy="468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12846" y="2674412"/>
            <a:ext cx="4931154" cy="1785104"/>
          </a:xfrm>
          <a:prstGeom prst="rect">
            <a:avLst/>
          </a:prstGeom>
          <a:noFill/>
        </p:spPr>
        <p:txBody>
          <a:bodyPr wrap="square" rtlCol="0">
            <a:spAutoFit/>
          </a:bodyPr>
          <a:lstStyle/>
          <a:p>
            <a:pPr marL="114300" marR="228600">
              <a:spcBef>
                <a:spcPts val="0"/>
              </a:spcBef>
              <a:spcAft>
                <a:spcPts val="0"/>
              </a:spcAft>
            </a:pPr>
            <a:r>
              <a:rPr lang="en-US" sz="2000" b="1" i="1" dirty="0" smtClean="0">
                <a:solidFill>
                  <a:srgbClr val="275D90"/>
                </a:solidFill>
                <a:latin typeface="Calibri" charset="0"/>
                <a:ea typeface="Calibri" charset="0"/>
                <a:cs typeface="Calibri" charset="0"/>
              </a:rPr>
              <a:t>ii) </a:t>
            </a:r>
            <a:r>
              <a:rPr lang="en-US" sz="2000" b="1" i="1" dirty="0">
                <a:solidFill>
                  <a:srgbClr val="275D90"/>
                </a:solidFill>
                <a:latin typeface="Calibri" charset="0"/>
                <a:ea typeface="Calibri" charset="0"/>
                <a:cs typeface="Calibri" charset="0"/>
              </a:rPr>
              <a:t>Earth </a:t>
            </a:r>
            <a:r>
              <a:rPr lang="en-US" sz="2000" b="1" i="1" u="sng" dirty="0" smtClean="0">
                <a:solidFill>
                  <a:srgbClr val="275D90"/>
                </a:solidFill>
                <a:latin typeface="Calibri" charset="0"/>
                <a:ea typeface="Calibri" charset="0"/>
                <a:cs typeface="Calibri" charset="0"/>
              </a:rPr>
              <a:t>System</a:t>
            </a:r>
            <a:r>
              <a:rPr lang="en-US" sz="2000" b="1" i="1" dirty="0" smtClean="0">
                <a:solidFill>
                  <a:srgbClr val="275D90"/>
                </a:solidFill>
                <a:latin typeface="Calibri" charset="0"/>
                <a:ea typeface="Calibri" charset="0"/>
                <a:cs typeface="Calibri" charset="0"/>
              </a:rPr>
              <a:t> Science </a:t>
            </a:r>
            <a:r>
              <a:rPr lang="en-US" sz="2000" b="1" i="1" dirty="0">
                <a:solidFill>
                  <a:srgbClr val="275D90"/>
                </a:solidFill>
                <a:latin typeface="Calibri" charset="0"/>
                <a:ea typeface="Calibri" charset="0"/>
                <a:cs typeface="Calibri" charset="0"/>
              </a:rPr>
              <a:t>and Applications </a:t>
            </a:r>
            <a:r>
              <a:rPr lang="en-US" sz="2000" b="1" i="1" dirty="0" smtClean="0">
                <a:solidFill>
                  <a:srgbClr val="275D90"/>
                </a:solidFill>
                <a:latin typeface="Calibri" charset="0"/>
                <a:ea typeface="Calibri" charset="0"/>
                <a:cs typeface="Calibri" charset="0"/>
              </a:rPr>
              <a:t>Paradigm</a:t>
            </a:r>
            <a:endParaRPr lang="en-US" sz="2000" dirty="0">
              <a:latin typeface="Calibri" charset="0"/>
              <a:ea typeface="Calibri" charset="0"/>
              <a:cs typeface="Calibri" charset="0"/>
            </a:endParaRPr>
          </a:p>
          <a:p>
            <a:pPr marL="114300" marR="228600">
              <a:spcBef>
                <a:spcPts val="0"/>
              </a:spcBef>
              <a:spcAft>
                <a:spcPts val="0"/>
              </a:spcAft>
            </a:pPr>
            <a:r>
              <a:rPr lang="en-US" sz="1400" i="1" dirty="0" smtClean="0">
                <a:solidFill>
                  <a:schemeClr val="tx1"/>
                </a:solidFill>
                <a:latin typeface="Calibri" charset="0"/>
                <a:ea typeface="Calibri" charset="0"/>
                <a:cs typeface="Calibri" charset="0"/>
              </a:rPr>
              <a:t>Changes to our planet are a result of processes that couple together in complex ways establishing Earth as a system. Predicting changes  to  the Earth system requires an integrated Earth system model  and a more integrated systems approach to observing Earth</a:t>
            </a:r>
            <a:endParaRPr lang="en-US" sz="1400" dirty="0"/>
          </a:p>
        </p:txBody>
      </p:sp>
      <p:pic>
        <p:nvPicPr>
          <p:cNvPr id="11" name="Picture 10" descr="031312_Illustration_Understanding Sea Level Rise_final_report.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6994"/>
            <a:ext cx="3977680" cy="5153650"/>
          </a:xfrm>
          <a:prstGeom prst="rect">
            <a:avLst/>
          </a:prstGeom>
        </p:spPr>
      </p:pic>
      <p:sp>
        <p:nvSpPr>
          <p:cNvPr id="7" name="TextBox 6"/>
          <p:cNvSpPr txBox="1"/>
          <p:nvPr/>
        </p:nvSpPr>
        <p:spPr>
          <a:xfrm>
            <a:off x="431440" y="751229"/>
            <a:ext cx="3399733" cy="738664"/>
          </a:xfrm>
          <a:prstGeom prst="rect">
            <a:avLst/>
          </a:prstGeom>
          <a:solidFill>
            <a:schemeClr val="accent6">
              <a:lumMod val="40000"/>
              <a:lumOff val="60000"/>
            </a:schemeClr>
          </a:solidFill>
        </p:spPr>
        <p:txBody>
          <a:bodyPr wrap="square" rtlCol="0">
            <a:spAutoFit/>
          </a:bodyPr>
          <a:lstStyle/>
          <a:p>
            <a:pPr algn="ctr"/>
            <a:r>
              <a:rPr lang="en-US" sz="1400" dirty="0" smtClean="0"/>
              <a:t>UNDERSTANDING SEA LEVEL RISE EXEMPLIFIES EARTH AS A SYSTEM OF INTERACTIONS</a:t>
            </a:r>
            <a:endParaRPr lang="en-US" sz="1400" dirty="0"/>
          </a:p>
        </p:txBody>
      </p:sp>
    </p:spTree>
    <p:extLst>
      <p:ext uri="{BB962C8B-B14F-4D97-AF65-F5344CB8AC3E}">
        <p14:creationId xmlns:p14="http://schemas.microsoft.com/office/powerpoint/2010/main" val="21205864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030767 PPT May2017_4x3_2-line no graph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4x3 2-Line Logo</Template>
  <TotalTime>5044</TotalTime>
  <Words>2207</Words>
  <Application>Microsoft Macintosh PowerPoint</Application>
  <PresentationFormat>On-screen Show (4:3)</PresentationFormat>
  <Paragraphs>293</Paragraphs>
  <Slides>30</Slides>
  <Notes>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030767 PPT May2017_4x3_2-line no graphic</vt:lpstr>
      <vt:lpstr>PowerPoint Presentation</vt:lpstr>
      <vt:lpstr>Quick Summary: Recommendations</vt:lpstr>
      <vt:lpstr>What We Were Asked to Do</vt:lpstr>
      <vt:lpstr>Comparison to ESAS 2007</vt:lpstr>
      <vt:lpstr>Steering Committee</vt:lpstr>
      <vt:lpstr>Panels</vt:lpstr>
      <vt:lpstr>The Decade Ahead</vt:lpstr>
      <vt:lpstr>Earth Information is Increasingly  Critical to Thriving on our Planet</vt:lpstr>
      <vt:lpstr>A Paradigm and Challenge of the decade </vt:lpstr>
      <vt:lpstr>Path from Science &amp; Applications to Observational Priorities Blue: Science &amp; Applications; Green: Observables</vt:lpstr>
      <vt:lpstr>PowerPoint Presentation</vt:lpstr>
      <vt:lpstr>Anticipated Science/Applications Accomplishments</vt:lpstr>
      <vt:lpstr>PowerPoint Presentation</vt:lpstr>
      <vt:lpstr>Recommended NASA Priorities: Incubation/Other</vt:lpstr>
      <vt:lpstr>PowerPoint Presentation</vt:lpstr>
      <vt:lpstr>PowerPoint Presentation</vt:lpstr>
      <vt:lpstr>Specific roles of international co-ordination and partnerships </vt:lpstr>
      <vt:lpstr>PowerPoint Presentation</vt:lpstr>
      <vt:lpstr>PowerPoint Presentation</vt:lpstr>
      <vt:lpstr>PowerPoint Presentation</vt:lpstr>
      <vt:lpstr>PowerPoint Presentation</vt:lpstr>
      <vt:lpstr>Recommended NASA Priorities: Designated</vt:lpstr>
      <vt:lpstr>Recommended NASA Priorities: Explorer</vt:lpstr>
      <vt:lpstr>Recommended NASA Priorities: Incubation/Other</vt:lpstr>
      <vt:lpstr>Anticipated Programmatic Progress</vt:lpstr>
      <vt:lpstr>NASA Portfolio Balance</vt:lpstr>
      <vt:lpstr>Programmatics - NASA</vt:lpstr>
      <vt:lpstr>Programmatics - NOAA</vt:lpstr>
      <vt:lpstr>Programmatics - USGS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Moloney</dc:creator>
  <cp:lastModifiedBy>Administrator</cp:lastModifiedBy>
  <cp:revision>76</cp:revision>
  <cp:lastPrinted>2017-04-21T19:10:51Z</cp:lastPrinted>
  <dcterms:created xsi:type="dcterms:W3CDTF">2018-01-05T11:51:25Z</dcterms:created>
  <dcterms:modified xsi:type="dcterms:W3CDTF">2018-04-24T13:56:50Z</dcterms:modified>
</cp:coreProperties>
</file>