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61" r:id="rId3"/>
    <p:sldId id="262" r:id="rId4"/>
    <p:sldId id="263" r:id="rId5"/>
    <p:sldId id="268" r:id="rId6"/>
    <p:sldId id="266" r:id="rId7"/>
    <p:sldId id="267" r:id="rId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6"/>
    <p:restoredTop sz="94756"/>
  </p:normalViewPr>
  <p:slideViewPr>
    <p:cSldViewPr>
      <p:cViewPr varScale="1">
        <p:scale>
          <a:sx n="51" d="100"/>
          <a:sy n="51" d="100"/>
        </p:scale>
        <p:origin x="1253"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3021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75534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368811" cy="12684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latin typeface="+mj-lt"/>
              </a:rPr>
              <a:t>SIT Chair 2018-2019 Priorities </a:t>
            </a:r>
            <a:br>
              <a:rPr lang="en-US" sz="3600" b="1" dirty="0" smtClean="0">
                <a:solidFill>
                  <a:srgbClr val="FFFFFF"/>
                </a:solidFill>
                <a:latin typeface="+mj-lt"/>
              </a:rPr>
            </a:br>
            <a:r>
              <a:rPr lang="en-US" sz="3600" b="1" dirty="0" smtClean="0">
                <a:solidFill>
                  <a:srgbClr val="FFFFFF"/>
                </a:solidFill>
                <a:latin typeface="+mj-lt"/>
              </a:rPr>
              <a:t>and SIT-33 Objectives</a:t>
            </a:r>
            <a:endParaRPr sz="3600" b="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599342" y="3783011"/>
            <a:ext cx="4810858" cy="2541589"/>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defTabSz="914400">
              <a:lnSpc>
                <a:spcPct val="150000"/>
              </a:lnSpc>
              <a:defRPr>
                <a:solidFill>
                  <a:srgbClr val="000000"/>
                </a:solidFill>
              </a:defRPr>
            </a:pPr>
            <a:r>
              <a:rPr lang="en-US" dirty="0" smtClean="0">
                <a:solidFill>
                  <a:srgbClr val="FFFFFF"/>
                </a:solidFill>
                <a:ea typeface="Arial Bold"/>
                <a:cs typeface="Arial Bold"/>
                <a:sym typeface="Arial Bold"/>
              </a:rPr>
              <a:t>Steve </a:t>
            </a:r>
            <a:r>
              <a:rPr lang="en-US" dirty="0" err="1" smtClean="0">
                <a:solidFill>
                  <a:srgbClr val="FFFFFF"/>
                </a:solidFill>
                <a:ea typeface="Arial Bold"/>
                <a:cs typeface="Arial Bold"/>
                <a:sym typeface="Arial Bold"/>
              </a:rPr>
              <a:t>Volz</a:t>
            </a:r>
            <a:r>
              <a:rPr lang="en-US" dirty="0" smtClean="0">
                <a:solidFill>
                  <a:srgbClr val="FFFFFF"/>
                </a:solidFill>
                <a:ea typeface="Arial Bold"/>
                <a:cs typeface="Arial Bold"/>
                <a:sym typeface="Arial Bold"/>
              </a:rPr>
              <a:t>, CEOS SIT Chair</a:t>
            </a:r>
          </a:p>
          <a:p>
            <a:pPr defTabSz="914400">
              <a:defRPr>
                <a:solidFill>
                  <a:srgbClr val="000000"/>
                </a:solidFill>
              </a:defRPr>
            </a:pPr>
            <a:r>
              <a:rPr lang="en-US" dirty="0">
                <a:solidFill>
                  <a:srgbClr val="FFFFFF"/>
                </a:solidFill>
                <a:ea typeface="Arial Bold"/>
                <a:cs typeface="Arial Bold"/>
                <a:sym typeface="Arial Bold"/>
              </a:rPr>
              <a:t>National Oceanic and Atmospheric Administration (NOAA)</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a:solidFill>
                  <a:srgbClr val="FFFFFF"/>
                </a:solidFill>
                <a:latin typeface="+mj-lt"/>
                <a:ea typeface="Arial Bold"/>
                <a:cs typeface="Arial Bold"/>
                <a:sym typeface="Arial Bold"/>
              </a:rPr>
              <a:t>SIT-33</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1,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1.4</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dirty="0">
              <a:solidFill>
                <a:srgbClr val="FFFFFF"/>
              </a:solidFill>
              <a:latin typeface="+mj-lt"/>
              <a:ea typeface="Arial Bold"/>
              <a:cs typeface="Arial Bold"/>
              <a:sym typeface="Arial Bo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76200" y="1219199"/>
            <a:ext cx="8534400" cy="4876801"/>
          </a:xfrm>
        </p:spPr>
        <p:txBody>
          <a:bodyPr/>
          <a:lstStyle/>
          <a:p>
            <a:pPr marL="457200" indent="-457200">
              <a:buFont typeface="+mj-lt"/>
              <a:buAutoNum type="arabicPeriod"/>
            </a:pPr>
            <a:r>
              <a:rPr lang="en-US" sz="2400" dirty="0" smtClean="0"/>
              <a:t>Assess </a:t>
            </a:r>
            <a:r>
              <a:rPr lang="en-US" sz="2400" b="1" i="1" dirty="0" smtClean="0">
                <a:solidFill>
                  <a:srgbClr val="C00000"/>
                </a:solidFill>
              </a:rPr>
              <a:t>how</a:t>
            </a:r>
            <a:r>
              <a:rPr lang="en-US" sz="2400" dirty="0" smtClean="0"/>
              <a:t> CEOS can </a:t>
            </a:r>
            <a:r>
              <a:rPr lang="en-US" sz="2400" b="1" i="1" dirty="0" smtClean="0">
                <a:solidFill>
                  <a:srgbClr val="C00000"/>
                </a:solidFill>
              </a:rPr>
              <a:t>serve space agency needs </a:t>
            </a:r>
            <a:r>
              <a:rPr lang="en-US" sz="2400" dirty="0" smtClean="0"/>
              <a:t>and </a:t>
            </a:r>
            <a:r>
              <a:rPr lang="en-US" sz="2400" b="1" i="1" dirty="0" smtClean="0">
                <a:solidFill>
                  <a:srgbClr val="C00000"/>
                </a:solidFill>
              </a:rPr>
              <a:t>organize</a:t>
            </a:r>
            <a:r>
              <a:rPr lang="en-US" sz="2400" dirty="0" smtClean="0"/>
              <a:t> itself to </a:t>
            </a:r>
            <a:r>
              <a:rPr lang="en-US" sz="2400" b="1" i="1" dirty="0" smtClean="0">
                <a:solidFill>
                  <a:srgbClr val="C00000"/>
                </a:solidFill>
              </a:rPr>
              <a:t>capitalize on the significant opportunities </a:t>
            </a:r>
            <a:r>
              <a:rPr lang="en-US" sz="2400" dirty="0" smtClean="0"/>
              <a:t>before us for satellite Earth observations in the </a:t>
            </a:r>
            <a:r>
              <a:rPr lang="en-US" sz="2400" b="1" i="1" dirty="0" smtClean="0">
                <a:solidFill>
                  <a:srgbClr val="C00000"/>
                </a:solidFill>
              </a:rPr>
              <a:t>service of society.</a:t>
            </a:r>
            <a:endParaRPr lang="en-US" sz="2400" dirty="0"/>
          </a:p>
          <a:p>
            <a:pPr lvl="1" indent="-342900"/>
            <a:r>
              <a:rPr lang="en-US" dirty="0" smtClean="0"/>
              <a:t>What can CEOS bring to Members and Associates?</a:t>
            </a:r>
          </a:p>
          <a:p>
            <a:pPr lvl="1" indent="-342900"/>
            <a:r>
              <a:rPr lang="en-US" dirty="0" smtClean="0"/>
              <a:t>What can CEOS Agencies provide to CEOS as a whole to specific activities and requests from external partners?</a:t>
            </a:r>
          </a:p>
          <a:p>
            <a:pPr lvl="1" indent="-342900"/>
            <a:endParaRPr lang="en-US" dirty="0"/>
          </a:p>
          <a:p>
            <a:pPr marL="457200" indent="-457200">
              <a:buFont typeface="+mj-lt"/>
              <a:buAutoNum type="arabicPeriod"/>
            </a:pPr>
            <a:r>
              <a:rPr lang="en-US" sz="2400" dirty="0" smtClean="0"/>
              <a:t>Identify </a:t>
            </a:r>
            <a:r>
              <a:rPr lang="en-US" sz="2400" dirty="0"/>
              <a:t>specific work activities that can be addressed and realized over the next four months in anticipation of SIT Technical Workshop and 31</a:t>
            </a:r>
            <a:r>
              <a:rPr lang="en-US" sz="2400" baseline="30000" dirty="0"/>
              <a:t>st</a:t>
            </a:r>
            <a:r>
              <a:rPr lang="en-US" sz="2400" dirty="0"/>
              <a:t> CEOS and GEO-XV Plenaries</a:t>
            </a:r>
            <a:r>
              <a:rPr lang="en-US" sz="2400" dirty="0" smtClean="0"/>
              <a:t>.</a:t>
            </a:r>
          </a:p>
        </p:txBody>
      </p:sp>
      <p:sp>
        <p:nvSpPr>
          <p:cNvPr id="4" name="Content Placeholder 3"/>
          <p:cNvSpPr>
            <a:spLocks noGrp="1"/>
          </p:cNvSpPr>
          <p:nvPr>
            <p:ph sz="quarter" idx="11"/>
          </p:nvPr>
        </p:nvSpPr>
        <p:spPr>
          <a:xfrm>
            <a:off x="2057400" y="76200"/>
            <a:ext cx="4953000" cy="990600"/>
          </a:xfrm>
        </p:spPr>
        <p:txBody>
          <a:bodyPr/>
          <a:lstStyle/>
          <a:p>
            <a:r>
              <a:rPr lang="en-US" b="1" dirty="0" smtClean="0"/>
              <a:t>SIT-33 Expectation – What do We Want to Accomplish</a:t>
            </a:r>
            <a:endParaRPr lang="en-US" b="1" dirty="0"/>
          </a:p>
        </p:txBody>
      </p:sp>
    </p:spTree>
    <p:extLst>
      <p:ext uri="{BB962C8B-B14F-4D97-AF65-F5344CB8AC3E}">
        <p14:creationId xmlns:p14="http://schemas.microsoft.com/office/powerpoint/2010/main" val="311210804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19200"/>
            <a:ext cx="8763000" cy="5105400"/>
          </a:xfrm>
        </p:spPr>
        <p:txBody>
          <a:bodyPr/>
          <a:lstStyle/>
          <a:p>
            <a:pPr marL="457200" indent="-457200">
              <a:lnSpc>
                <a:spcPct val="90000"/>
              </a:lnSpc>
              <a:buFont typeface="+mj-lt"/>
              <a:buAutoNum type="arabicPeriod"/>
            </a:pPr>
            <a:r>
              <a:rPr lang="en-US" sz="2200" b="1" dirty="0">
                <a:latin typeface="Arial" panose="020B0604020202020204" pitchFamily="34" charset="0"/>
              </a:rPr>
              <a:t>Ensure the efficient execution of existing SIT responsibilities as described in the SIT Terms of Reference, including addressing Working Group and Virtual Constellation (VC) continuity, sustainability, and outputs, including:</a:t>
            </a:r>
          </a:p>
          <a:p>
            <a:pPr lvl="1">
              <a:lnSpc>
                <a:spcPct val="90000"/>
              </a:lnSpc>
            </a:pPr>
            <a:r>
              <a:rPr lang="en-US" sz="2200" dirty="0" smtClean="0">
                <a:latin typeface="Arial" panose="020B0604020202020204" pitchFamily="34" charset="0"/>
              </a:rPr>
              <a:t>Undertaking gap analyses for each VC, to support ongoing and likely upcoming strategic Agency observatory decisions; </a:t>
            </a:r>
          </a:p>
          <a:p>
            <a:pPr lvl="1">
              <a:lnSpc>
                <a:spcPct val="90000"/>
              </a:lnSpc>
            </a:pPr>
            <a:r>
              <a:rPr lang="en-US" sz="2200" dirty="0" smtClean="0">
                <a:latin typeface="Arial" panose="020B0604020202020204" pitchFamily="34" charset="0"/>
              </a:rPr>
              <a:t>Seeking observations from VCs and WGs on best practices and possible modifications to existing practices</a:t>
            </a:r>
            <a:r>
              <a:rPr lang="en-US" sz="2200" dirty="0">
                <a:latin typeface="Arial" panose="020B0604020202020204" pitchFamily="34" charset="0"/>
              </a:rPr>
              <a:t>.</a:t>
            </a:r>
            <a:endParaRPr lang="en-US" sz="2200" dirty="0" smtClean="0">
              <a:latin typeface="Arial" panose="020B0604020202020204" pitchFamily="34" charset="0"/>
            </a:endParaRPr>
          </a:p>
          <a:p>
            <a:pPr lvl="1">
              <a:lnSpc>
                <a:spcPct val="90000"/>
              </a:lnSpc>
            </a:pPr>
            <a:endParaRPr lang="en-US" sz="2200" b="1" dirty="0" smtClean="0">
              <a:latin typeface="Arial" panose="020B0604020202020204" pitchFamily="34" charset="0"/>
            </a:endParaRPr>
          </a:p>
          <a:p>
            <a:pPr marL="457200" indent="-457200">
              <a:lnSpc>
                <a:spcPct val="90000"/>
              </a:lnSpc>
              <a:buFont typeface="+mj-lt"/>
              <a:buAutoNum type="arabicPeriod"/>
            </a:pPr>
            <a:r>
              <a:rPr lang="en-US" sz="2200" b="1" dirty="0" smtClean="0">
                <a:solidFill>
                  <a:schemeClr val="accent1">
                    <a:lumMod val="75000"/>
                  </a:schemeClr>
                </a:solidFill>
                <a:latin typeface="Arial" panose="020B0604020202020204" pitchFamily="34" charset="0"/>
              </a:rPr>
              <a:t>Enhance the utility of new observations from next generation of geostationary satellites and exploring development of LEO/GEO combination products and data processing capabilities.</a:t>
            </a:r>
          </a:p>
        </p:txBody>
      </p:sp>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6" name="Title 3"/>
          <p:cNvSpPr txBox="1">
            <a:spLocks/>
          </p:cNvSpPr>
          <p:nvPr/>
        </p:nvSpPr>
        <p:spPr>
          <a:xfrm>
            <a:off x="1828800" y="76200"/>
            <a:ext cx="5943600" cy="914400"/>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b="1" dirty="0" smtClean="0">
                <a:latin typeface="+mj-lt"/>
              </a:rPr>
              <a:t>SIT Chair 2018-2019 Priorities</a:t>
            </a:r>
          </a:p>
          <a:p>
            <a:pPr algn="l" defTabSz="914400"/>
            <a:r>
              <a:rPr lang="en-US" sz="2400" b="1" dirty="0" smtClean="0">
                <a:latin typeface="+mj-lt"/>
              </a:rPr>
              <a:t>				at SIT-33</a:t>
            </a:r>
            <a:endParaRPr lang="en-US" sz="2400" b="1" dirty="0">
              <a:latin typeface="+mj-lt"/>
            </a:endParaRPr>
          </a:p>
        </p:txBody>
      </p:sp>
    </p:spTree>
    <p:extLst>
      <p:ext uri="{BB962C8B-B14F-4D97-AF65-F5344CB8AC3E}">
        <p14:creationId xmlns:p14="http://schemas.microsoft.com/office/powerpoint/2010/main" val="399552604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81000" y="1447800"/>
            <a:ext cx="8382000" cy="4953000"/>
          </a:xfrm>
        </p:spPr>
        <p:txBody>
          <a:bodyPr/>
          <a:lstStyle/>
          <a:p>
            <a:pPr marL="457200" indent="-457200">
              <a:lnSpc>
                <a:spcPct val="90000"/>
              </a:lnSpc>
              <a:buFont typeface="+mj-lt"/>
              <a:buAutoNum type="arabicPeriod" startAt="3"/>
            </a:pPr>
            <a:r>
              <a:rPr lang="en-US" sz="2200" b="1" dirty="0" smtClean="0">
                <a:latin typeface="Arial" panose="020B0604020202020204" pitchFamily="34" charset="0"/>
              </a:rPr>
              <a:t>Improve and clarify CEOS relationships with CGMS, GEO, and to a lesser degree WMO, by identifying coordinated activities and, where appropriate, holistic interaction among CEOS, CGMS, GEO, and WMO, emphasizing the unique values of each.</a:t>
            </a:r>
          </a:p>
          <a:p>
            <a:pPr lvl="1">
              <a:lnSpc>
                <a:spcPct val="90000"/>
              </a:lnSpc>
            </a:pPr>
            <a:r>
              <a:rPr lang="en-US" sz="2200" dirty="0" smtClean="0">
                <a:latin typeface="Arial" panose="020B0604020202020204" pitchFamily="34" charset="0"/>
              </a:rPr>
              <a:t>Identify and focus on areas of appropriate and productive collaboration.</a:t>
            </a:r>
          </a:p>
          <a:p>
            <a:pPr lvl="1">
              <a:lnSpc>
                <a:spcPct val="90000"/>
              </a:lnSpc>
            </a:pPr>
            <a:r>
              <a:rPr lang="en-US" sz="2200" dirty="0" smtClean="0">
                <a:latin typeface="Arial" panose="020B0604020202020204" pitchFamily="34" charset="0"/>
              </a:rPr>
              <a:t>Take stock of trends and future directions so that CEOS can best serve the needs of its Agencies and execute its role most productively alongside CGMS, GEO, and WMO </a:t>
            </a:r>
          </a:p>
          <a:p>
            <a:pPr lvl="1">
              <a:lnSpc>
                <a:spcPct val="90000"/>
              </a:lnSpc>
            </a:pPr>
            <a:r>
              <a:rPr lang="en-US" sz="2200" dirty="0" smtClean="0">
                <a:latin typeface="Arial" panose="020B0604020202020204" pitchFamily="34" charset="0"/>
              </a:rPr>
              <a:t>Identify appropriate and productive engagement approaches with commercial sector in the process.</a:t>
            </a:r>
          </a:p>
          <a:p>
            <a:pPr>
              <a:lnSpc>
                <a:spcPct val="90000"/>
              </a:lnSpc>
            </a:pPr>
            <a:endParaRPr lang="en-US" sz="2200" dirty="0" smtClean="0">
              <a:latin typeface="Arial" panose="020B0604020202020204" pitchFamily="34" charset="0"/>
            </a:endParaRPr>
          </a:p>
          <a:p>
            <a:pPr marL="457200" indent="-457200">
              <a:lnSpc>
                <a:spcPct val="90000"/>
              </a:lnSpc>
              <a:buFont typeface="+mj-lt"/>
              <a:buAutoNum type="arabicPeriod" startAt="4"/>
            </a:pPr>
            <a:r>
              <a:rPr lang="en-US" sz="2200" b="1" dirty="0" smtClean="0">
                <a:solidFill>
                  <a:schemeClr val="accent1">
                    <a:lumMod val="75000"/>
                  </a:schemeClr>
                </a:solidFill>
                <a:latin typeface="Arial" panose="020B0604020202020204" pitchFamily="34" charset="0"/>
              </a:rPr>
              <a:t>Support initiatives undertaken by CEOS Chairs in 2018 and 2019.</a:t>
            </a:r>
            <a:endParaRPr lang="en-US" sz="2200" b="1" dirty="0">
              <a:solidFill>
                <a:schemeClr val="accent1">
                  <a:lumMod val="75000"/>
                </a:schemeClr>
              </a:solidFill>
              <a:latin typeface="Arial" panose="020B0604020202020204" pitchFamily="34" charset="0"/>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4</a:t>
            </a:fld>
            <a:endParaRPr lang="uk-UA"/>
          </a:p>
        </p:txBody>
      </p:sp>
      <p:sp>
        <p:nvSpPr>
          <p:cNvPr id="6" name="Title 3"/>
          <p:cNvSpPr txBox="1">
            <a:spLocks/>
          </p:cNvSpPr>
          <p:nvPr/>
        </p:nvSpPr>
        <p:spPr>
          <a:xfrm>
            <a:off x="1828800" y="76200"/>
            <a:ext cx="5943600" cy="914400"/>
          </a:xfrm>
          <a:prstGeom prst="rect">
            <a:avLst/>
          </a:prstGeom>
        </p:spPr>
        <p:txBody>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b="1" dirty="0" smtClean="0">
                <a:latin typeface="+mj-lt"/>
              </a:rPr>
              <a:t>SIT Chair 2018-2019 Priorities</a:t>
            </a:r>
          </a:p>
          <a:p>
            <a:pPr algn="l" defTabSz="914400"/>
            <a:r>
              <a:rPr lang="en-US" sz="2400" b="1" dirty="0" smtClean="0">
                <a:latin typeface="+mj-lt"/>
              </a:rPr>
              <a:t>				at SIT-33</a:t>
            </a:r>
            <a:endParaRPr lang="en-US" sz="2400" b="1" dirty="0">
              <a:latin typeface="+mj-lt"/>
            </a:endParaRPr>
          </a:p>
        </p:txBody>
      </p:sp>
    </p:spTree>
    <p:extLst>
      <p:ext uri="{BB962C8B-B14F-4D97-AF65-F5344CB8AC3E}">
        <p14:creationId xmlns:p14="http://schemas.microsoft.com/office/powerpoint/2010/main" val="190576507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457200" y="1219200"/>
            <a:ext cx="8153400" cy="4724400"/>
          </a:xfrm>
        </p:spPr>
        <p:txBody>
          <a:bodyPr/>
          <a:lstStyle/>
          <a:p>
            <a:r>
              <a:rPr lang="en-US" b="1" dirty="0" smtClean="0"/>
              <a:t>Day </a:t>
            </a:r>
            <a:r>
              <a:rPr lang="en-US" b="1" dirty="0"/>
              <a:t>1 (Tuesday 24</a:t>
            </a:r>
            <a:r>
              <a:rPr lang="en-US" b="1" baseline="30000" dirty="0"/>
              <a:t>th</a:t>
            </a:r>
            <a:r>
              <a:rPr lang="en-US" b="1" dirty="0"/>
              <a:t>)</a:t>
            </a:r>
            <a:r>
              <a:rPr lang="en-US" dirty="0"/>
              <a:t> is focused on the transfer of information, communicating agency near-term and long-term future plans, emerging activities, </a:t>
            </a:r>
            <a:r>
              <a:rPr lang="en-US" dirty="0" smtClean="0"/>
              <a:t>building </a:t>
            </a:r>
            <a:r>
              <a:rPr lang="en-US" dirty="0"/>
              <a:t>common understanding of implementation activities across CEOS through the Virtual Constellations and Working </a:t>
            </a:r>
            <a:r>
              <a:rPr lang="en-US" dirty="0" smtClean="0"/>
              <a:t>Groups and </a:t>
            </a:r>
            <a:r>
              <a:rPr lang="en-US" b="1" i="1" dirty="0" smtClean="0">
                <a:solidFill>
                  <a:srgbClr val="C00000"/>
                </a:solidFill>
              </a:rPr>
              <a:t>discussion</a:t>
            </a:r>
            <a:r>
              <a:rPr lang="en-US" dirty="0" smtClean="0"/>
              <a:t>.</a:t>
            </a:r>
          </a:p>
          <a:p>
            <a:pPr marL="0" indent="0">
              <a:buNone/>
            </a:pPr>
            <a:endParaRPr lang="en-US" dirty="0"/>
          </a:p>
          <a:p>
            <a:r>
              <a:rPr lang="en-US" b="1" dirty="0"/>
              <a:t>Day 2 (Wednesday 25</a:t>
            </a:r>
            <a:r>
              <a:rPr lang="en-US" b="1" baseline="30000" dirty="0"/>
              <a:t>th</a:t>
            </a:r>
            <a:r>
              <a:rPr lang="en-US" b="1" dirty="0"/>
              <a:t>)</a:t>
            </a:r>
            <a:r>
              <a:rPr lang="en-US" dirty="0"/>
              <a:t> is focused on broader strategic </a:t>
            </a:r>
            <a:r>
              <a:rPr lang="en-US" b="1" i="1" dirty="0">
                <a:solidFill>
                  <a:srgbClr val="C00000"/>
                </a:solidFill>
              </a:rPr>
              <a:t>discussions</a:t>
            </a:r>
            <a:r>
              <a:rPr lang="en-US" dirty="0"/>
              <a:t>, linkages across CEOS work, mapping the work of CEOS to other partners (</a:t>
            </a:r>
            <a:r>
              <a:rPr lang="en-US" i="1" dirty="0"/>
              <a:t>e.g</a:t>
            </a:r>
            <a:r>
              <a:rPr lang="en-US" i="1" dirty="0" smtClean="0"/>
              <a:t>., </a:t>
            </a:r>
            <a:r>
              <a:rPr lang="en-US" dirty="0"/>
              <a:t>GEO), and concluding CEOS business.</a:t>
            </a:r>
          </a:p>
          <a:p>
            <a:endParaRPr lang="en-US" dirty="0"/>
          </a:p>
        </p:txBody>
      </p:sp>
      <p:sp>
        <p:nvSpPr>
          <p:cNvPr id="4" name="Content Placeholder 3"/>
          <p:cNvSpPr>
            <a:spLocks noGrp="1"/>
          </p:cNvSpPr>
          <p:nvPr>
            <p:ph sz="quarter" idx="11"/>
          </p:nvPr>
        </p:nvSpPr>
        <p:spPr/>
        <p:txBody>
          <a:bodyPr/>
          <a:lstStyle/>
          <a:p>
            <a:r>
              <a:rPr lang="en-US" sz="2800" b="1" dirty="0" smtClean="0"/>
              <a:t>SIT-33 Structure</a:t>
            </a:r>
            <a:endParaRPr lang="en-US" sz="2800" b="1" dirty="0"/>
          </a:p>
        </p:txBody>
      </p:sp>
      <p:pic>
        <p:nvPicPr>
          <p:cNvPr id="6" name="Picture 5"/>
          <p:cNvPicPr>
            <a:picLocks noChangeAspect="1"/>
          </p:cNvPicPr>
          <p:nvPr/>
        </p:nvPicPr>
        <p:blipFill rotWithShape="1">
          <a:blip r:embed="rId2"/>
          <a:srcRect r="48707"/>
          <a:stretch/>
        </p:blipFill>
        <p:spPr>
          <a:xfrm>
            <a:off x="2590800" y="4419600"/>
            <a:ext cx="3963672" cy="2334203"/>
          </a:xfrm>
          <a:prstGeom prst="rect">
            <a:avLst/>
          </a:prstGeom>
        </p:spPr>
      </p:pic>
    </p:spTree>
    <p:extLst>
      <p:ext uri="{BB962C8B-B14F-4D97-AF65-F5344CB8AC3E}">
        <p14:creationId xmlns:p14="http://schemas.microsoft.com/office/powerpoint/2010/main" val="264511624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76200" y="1143000"/>
            <a:ext cx="8991600" cy="5410200"/>
          </a:xfrm>
        </p:spPr>
        <p:txBody>
          <a:bodyPr/>
          <a:lstStyle/>
          <a:p>
            <a:pPr marL="0" indent="0">
              <a:buNone/>
            </a:pPr>
            <a:r>
              <a:rPr lang="en-US" sz="2800" b="1" dirty="0" smtClean="0"/>
              <a:t>Virtual Constellation and Working Group </a:t>
            </a:r>
            <a:r>
              <a:rPr lang="en-US" sz="2800" b="1" dirty="0"/>
              <a:t> </a:t>
            </a:r>
            <a:r>
              <a:rPr lang="en-US" sz="2800" b="1" dirty="0" smtClean="0"/>
              <a:t>    </a:t>
            </a:r>
            <a:r>
              <a:rPr lang="en-US" sz="2800" b="1" dirty="0" smtClean="0"/>
              <a:t>Session </a:t>
            </a:r>
            <a:r>
              <a:rPr lang="en-US" sz="2800" b="1" dirty="0" smtClean="0"/>
              <a:t>(3 and 4)</a:t>
            </a:r>
          </a:p>
          <a:p>
            <a:pPr marL="0" indent="0">
              <a:buNone/>
            </a:pPr>
            <a:r>
              <a:rPr lang="en-US" sz="2400" dirty="0"/>
              <a:t>E</a:t>
            </a:r>
            <a:r>
              <a:rPr lang="en-US" sz="2400" dirty="0" smtClean="0"/>
              <a:t>stablish </a:t>
            </a:r>
            <a:r>
              <a:rPr lang="en-US" sz="2400" dirty="0"/>
              <a:t>a clearer overall CEOS observing system assessment and desired observing strategies, which might serve as an input to CEOS Agency mission planning processes currently, or soon to be underway, for next generation Earth observing systems. </a:t>
            </a:r>
            <a:endParaRPr lang="en-US" sz="2400" dirty="0" smtClean="0"/>
          </a:p>
          <a:p>
            <a:pPr marL="0" indent="0">
              <a:buNone/>
            </a:pPr>
            <a:endParaRPr lang="en-US" sz="1800" b="1" i="1" dirty="0" smtClean="0"/>
          </a:p>
          <a:p>
            <a:pPr marL="0" indent="0">
              <a:buNone/>
            </a:pPr>
            <a:r>
              <a:rPr lang="en-US" sz="2800" b="1" dirty="0"/>
              <a:t>Emerging and Ongoing Activities </a:t>
            </a:r>
            <a:r>
              <a:rPr lang="en-US" sz="2800" b="1" dirty="0" smtClean="0"/>
              <a:t>Session (5)</a:t>
            </a:r>
            <a:endParaRPr lang="en-US" sz="2800" b="1" dirty="0"/>
          </a:p>
          <a:p>
            <a:pPr marL="0" indent="0">
              <a:buNone/>
            </a:pPr>
            <a:r>
              <a:rPr lang="en-US" sz="2400" dirty="0"/>
              <a:t>Advancement of ongoing CEOS commitments and support to other global initiatives and activities such as water, climate, carbon.  Discuss future mission plans in the context of viewing 5 to 15 years down the road and identifying areas where CEOS can contribute to agency decisions</a:t>
            </a:r>
            <a:r>
              <a:rPr lang="en-US" sz="2400" dirty="0" smtClean="0"/>
              <a:t>.</a:t>
            </a:r>
            <a:endParaRPr lang="en-US" sz="2800" b="1" i="1" dirty="0" smtClean="0"/>
          </a:p>
        </p:txBody>
      </p:sp>
      <p:sp>
        <p:nvSpPr>
          <p:cNvPr id="4" name="Content Placeholder 3"/>
          <p:cNvSpPr>
            <a:spLocks noGrp="1"/>
          </p:cNvSpPr>
          <p:nvPr>
            <p:ph sz="quarter" idx="11"/>
          </p:nvPr>
        </p:nvSpPr>
        <p:spPr>
          <a:xfrm>
            <a:off x="1905000" y="0"/>
            <a:ext cx="5638800" cy="1066800"/>
          </a:xfrm>
        </p:spPr>
        <p:txBody>
          <a:bodyPr/>
          <a:lstStyle/>
          <a:p>
            <a:pPr>
              <a:spcBef>
                <a:spcPts val="0"/>
              </a:spcBef>
            </a:pPr>
            <a:r>
              <a:rPr lang="en-US" sz="2800" b="1" dirty="0" smtClean="0"/>
              <a:t>Day One</a:t>
            </a:r>
          </a:p>
          <a:p>
            <a:pPr>
              <a:spcBef>
                <a:spcPts val="0"/>
              </a:spcBef>
            </a:pPr>
            <a:r>
              <a:rPr lang="en-US" sz="2000" b="1" dirty="0" smtClean="0"/>
              <a:t>Strategic Directions and Partnerships for CEOS</a:t>
            </a:r>
            <a:endParaRPr lang="en-US" sz="2000" b="1" dirty="0"/>
          </a:p>
        </p:txBody>
      </p:sp>
    </p:spTree>
    <p:extLst>
      <p:ext uri="{BB962C8B-B14F-4D97-AF65-F5344CB8AC3E}">
        <p14:creationId xmlns:p14="http://schemas.microsoft.com/office/powerpoint/2010/main" val="99698867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76200" y="1142999"/>
            <a:ext cx="8991600" cy="5673685"/>
          </a:xfrm>
        </p:spPr>
        <p:txBody>
          <a:bodyPr/>
          <a:lstStyle/>
          <a:p>
            <a:pPr marL="0" indent="0">
              <a:buNone/>
            </a:pPr>
            <a:r>
              <a:rPr lang="en-US" sz="2800" b="1" i="1" dirty="0" smtClean="0"/>
              <a:t>Ad </a:t>
            </a:r>
            <a:r>
              <a:rPr lang="en-US" sz="2800" b="1" i="1" dirty="0"/>
              <a:t>hoc</a:t>
            </a:r>
            <a:r>
              <a:rPr lang="en-US" sz="2800" b="1" dirty="0"/>
              <a:t> Team </a:t>
            </a:r>
            <a:r>
              <a:rPr lang="en-US" sz="2800" b="1" dirty="0" smtClean="0"/>
              <a:t>Session (6)</a:t>
            </a:r>
            <a:endParaRPr lang="en-US" sz="2800" b="1" dirty="0"/>
          </a:p>
          <a:p>
            <a:pPr marL="0" lvl="0" indent="0">
              <a:buNone/>
            </a:pPr>
            <a:r>
              <a:rPr lang="en-US" sz="2400" dirty="0"/>
              <a:t>Reflect and report on </a:t>
            </a:r>
            <a:r>
              <a:rPr lang="en-US" sz="2400" i="1" dirty="0"/>
              <a:t>ad hoc </a:t>
            </a:r>
            <a:r>
              <a:rPr lang="en-US" sz="2400" dirty="0"/>
              <a:t>team trajectory and lifecycle in relation to the thematic initiatives each support and present a clear understanding on outlook and evolution of those teams, including, if appropriate, long-term, sustained operations and the expectation for CEOS and CEOS Member Agency participation.</a:t>
            </a:r>
          </a:p>
          <a:p>
            <a:pPr marL="0" lvl="0" indent="0">
              <a:buNone/>
            </a:pPr>
            <a:endParaRPr lang="en-US" sz="1800" b="1" dirty="0"/>
          </a:p>
          <a:p>
            <a:pPr marL="0" lvl="0" indent="0">
              <a:buNone/>
            </a:pPr>
            <a:r>
              <a:rPr lang="en-US" sz="2800" b="1" dirty="0" smtClean="0"/>
              <a:t>Partnership Session (7)</a:t>
            </a:r>
            <a:endParaRPr lang="en-US" sz="2800" b="1" dirty="0"/>
          </a:p>
          <a:p>
            <a:pPr marL="0" indent="0">
              <a:buNone/>
            </a:pPr>
            <a:r>
              <a:rPr lang="en-US" sz="2400" dirty="0" smtClean="0"/>
              <a:t>Focus </a:t>
            </a:r>
            <a:r>
              <a:rPr lang="en-US" sz="2400" dirty="0"/>
              <a:t>on further development of the CEOS relationship with CGMS, in part based on the success of the joint CEOS-CGMS </a:t>
            </a:r>
            <a:r>
              <a:rPr lang="en-US" sz="2400" dirty="0" err="1" smtClean="0"/>
              <a:t>WGClimate</a:t>
            </a:r>
            <a:r>
              <a:rPr lang="en-US" sz="2400" dirty="0" smtClean="0"/>
              <a:t> and ensure a sustained and productive coordination with GEO and well-understood mapping of CEOS priorities to the GEO Work </a:t>
            </a:r>
            <a:r>
              <a:rPr lang="en-US" sz="2400" dirty="0" err="1" smtClean="0"/>
              <a:t>Programme</a:t>
            </a:r>
            <a:r>
              <a:rPr lang="en-US" sz="2400" dirty="0" smtClean="0"/>
              <a:t> and identifying areas where CEOS Agencies will be requested to support.</a:t>
            </a:r>
          </a:p>
        </p:txBody>
      </p:sp>
      <p:sp>
        <p:nvSpPr>
          <p:cNvPr id="7" name="Content Placeholder 3"/>
          <p:cNvSpPr>
            <a:spLocks noGrp="1"/>
          </p:cNvSpPr>
          <p:nvPr>
            <p:ph sz="quarter" idx="11"/>
          </p:nvPr>
        </p:nvSpPr>
        <p:spPr>
          <a:xfrm>
            <a:off x="1905000" y="0"/>
            <a:ext cx="5638800" cy="1066800"/>
          </a:xfrm>
        </p:spPr>
        <p:txBody>
          <a:bodyPr/>
          <a:lstStyle/>
          <a:p>
            <a:pPr>
              <a:spcBef>
                <a:spcPts val="0"/>
              </a:spcBef>
            </a:pPr>
            <a:r>
              <a:rPr lang="en-US" sz="2800" b="1" dirty="0" smtClean="0"/>
              <a:t>Day Two</a:t>
            </a:r>
          </a:p>
          <a:p>
            <a:pPr>
              <a:spcBef>
                <a:spcPts val="0"/>
              </a:spcBef>
            </a:pPr>
            <a:r>
              <a:rPr lang="en-US" sz="2000" b="1" dirty="0" smtClean="0"/>
              <a:t>Strategic Directions and Partnerships for CEOS</a:t>
            </a:r>
            <a:endParaRPr lang="en-US" sz="2000" b="1" dirty="0"/>
          </a:p>
        </p:txBody>
      </p:sp>
    </p:spTree>
    <p:extLst>
      <p:ext uri="{BB962C8B-B14F-4D97-AF65-F5344CB8AC3E}">
        <p14:creationId xmlns:p14="http://schemas.microsoft.com/office/powerpoint/2010/main" val="89755164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9199</TotalTime>
  <Words>675</Words>
  <Application>Microsoft Office PowerPoint</Application>
  <PresentationFormat>On-screen Show (4:3)</PresentationFormat>
  <Paragraphs>53</Paragraphs>
  <Slides>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Arial Bold</vt:lpstr>
      <vt:lpstr>Avenir Roman</vt:lpstr>
      <vt:lpstr>Calibri</vt:lpstr>
      <vt:lpstr>Courier New</vt:lpstr>
      <vt:lpstr>Droid Serif</vt:lpstr>
      <vt:lpstr>Helvetica</vt:lpstr>
      <vt:lpstr>Proxima Nova Regular</vt:lpstr>
      <vt:lpstr>Wingdings</vt:lpstr>
      <vt:lpstr>Default</vt:lpstr>
      <vt:lpstr>SIT Chair 2018-2019 Priorities  and SIT-33 Objectives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153</cp:revision>
  <dcterms:modified xsi:type="dcterms:W3CDTF">2018-04-17T22:46:46Z</dcterms:modified>
</cp:coreProperties>
</file>