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1" r:id="rId5"/>
    <p:sldId id="262"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14"/>
  </p:normalViewPr>
  <p:slideViewPr>
    <p:cSldViewPr snapToGrid="0" snapToObjects="1">
      <p:cViewPr varScale="1">
        <p:scale>
          <a:sx n="64" d="100"/>
          <a:sy n="64" d="100"/>
        </p:scale>
        <p:origin x="822" y="3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31200-FCC2-DC47-B1CC-B0EBD8AC07D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D4D4635-09C2-BB43-A431-812DDC1967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9176A7-59E8-C048-B341-092E5AE63753}"/>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5" name="Footer Placeholder 4">
            <a:extLst>
              <a:ext uri="{FF2B5EF4-FFF2-40B4-BE49-F238E27FC236}">
                <a16:creationId xmlns:a16="http://schemas.microsoft.com/office/drawing/2014/main" id="{1E79F42D-23F1-2843-96E3-48BC52F1FF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08275D-5648-934B-9435-2C5D1ED8A633}"/>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2093857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30AF8-689B-9C4C-BCD6-13721104BC4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FA98C20-5378-AB48-8CD3-04729D8DBFD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45C51FA-4864-F442-B238-02C1707193A5}"/>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5" name="Footer Placeholder 4">
            <a:extLst>
              <a:ext uri="{FF2B5EF4-FFF2-40B4-BE49-F238E27FC236}">
                <a16:creationId xmlns:a16="http://schemas.microsoft.com/office/drawing/2014/main" id="{06AD37F3-199F-5F47-9579-83CB7E1CEB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C5538F-4976-4E47-9CB5-9A22C456FFB0}"/>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1500981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2A6F2A1-972F-A644-ABAB-38C94603928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DCE1D0A-ECEB-9945-973E-E4C1C360DD2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13E8A4-EDA5-E54D-B772-6F845971BA98}"/>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5" name="Footer Placeholder 4">
            <a:extLst>
              <a:ext uri="{FF2B5EF4-FFF2-40B4-BE49-F238E27FC236}">
                <a16:creationId xmlns:a16="http://schemas.microsoft.com/office/drawing/2014/main" id="{7DFF459C-39C4-3442-8472-3B3AEC08CF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E817E3-3747-2D47-ADAB-9FBBDC77FBAC}"/>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2550058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4787F-4E4B-6F4A-9663-D7D910996D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1B59E0D-C433-E64E-9BF1-EF4885F9301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28DD43-A69C-E147-9BC0-20DF020F679D}"/>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5" name="Footer Placeholder 4">
            <a:extLst>
              <a:ext uri="{FF2B5EF4-FFF2-40B4-BE49-F238E27FC236}">
                <a16:creationId xmlns:a16="http://schemas.microsoft.com/office/drawing/2014/main" id="{AC233909-DBF7-BC41-9D74-675D911191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CCDFF7-8B93-E54A-A8BD-384150287920}"/>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3574324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B8097-5E83-8F40-91E8-C3CF99D0FB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77D07A5-6E67-C648-B47C-778B63114D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741EA46-4FDD-D94E-B6BC-F0CA3D91F504}"/>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5" name="Footer Placeholder 4">
            <a:extLst>
              <a:ext uri="{FF2B5EF4-FFF2-40B4-BE49-F238E27FC236}">
                <a16:creationId xmlns:a16="http://schemas.microsoft.com/office/drawing/2014/main" id="{1C19E59C-EC3F-CE4B-AE1B-414BE2B0DA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669FC7A-07A6-844D-ADBB-BACD8165A56A}"/>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3888026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A27CE-BA60-C34C-9A83-142ACE79FE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AB31CD-1482-BD49-A9AB-5E8DF7D6891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C0FE60-C311-3C45-8EFC-5E845281073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EA4467-180D-C04F-8E0D-155EF6A6ADCF}"/>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6" name="Footer Placeholder 5">
            <a:extLst>
              <a:ext uri="{FF2B5EF4-FFF2-40B4-BE49-F238E27FC236}">
                <a16:creationId xmlns:a16="http://schemas.microsoft.com/office/drawing/2014/main" id="{826CFC6C-2183-A54E-B726-AE8475A8165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97546E-BED3-6949-B730-02CCF3563682}"/>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1684667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344B9-6F85-4D4E-AFD4-2B44B959098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A99976-029A-094F-A46B-A497C8BEB97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A84DDCD-5014-6E4C-A344-FA50F6CC942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CD31B2-FAC1-5A44-BC89-E139D3A663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6041624-D9D6-A94E-82E8-F3915B1AA30E}"/>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40EC18-D624-2448-B685-434B96F38391}"/>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8" name="Footer Placeholder 7">
            <a:extLst>
              <a:ext uri="{FF2B5EF4-FFF2-40B4-BE49-F238E27FC236}">
                <a16:creationId xmlns:a16="http://schemas.microsoft.com/office/drawing/2014/main" id="{91D6E075-A9CF-2840-AF54-6FB249974C6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7C75052-F864-3D4A-9EB9-2F18373E48E1}"/>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966041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1BC76-BDCE-0E46-9BCA-8EEE1678821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A7486CA-568B-E441-BFC0-A4C80D010463}"/>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4" name="Footer Placeholder 3">
            <a:extLst>
              <a:ext uri="{FF2B5EF4-FFF2-40B4-BE49-F238E27FC236}">
                <a16:creationId xmlns:a16="http://schemas.microsoft.com/office/drawing/2014/main" id="{0B98D603-7C74-BD41-8563-CE0DD5AB7A6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8475877-9EB8-AE4A-96D4-17F02B4BCCE4}"/>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4397320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500267-72D8-5743-9BF4-8EAC4ACA439F}"/>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3" name="Footer Placeholder 2">
            <a:extLst>
              <a:ext uri="{FF2B5EF4-FFF2-40B4-BE49-F238E27FC236}">
                <a16:creationId xmlns:a16="http://schemas.microsoft.com/office/drawing/2014/main" id="{003673C8-4D90-FE4B-98D1-358C1090988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955A15-4B3F-1549-8E58-30A2DBAA5AB7}"/>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727108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E8712-A400-934E-A8E8-840F8395B2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69E8DA5-CBF4-1544-BB8A-6423900462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B392317-B1C2-5948-A5E8-2ED5F10017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ADAB733-DBAD-1844-9DFC-79E0E7EC8E1D}"/>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6" name="Footer Placeholder 5">
            <a:extLst>
              <a:ext uri="{FF2B5EF4-FFF2-40B4-BE49-F238E27FC236}">
                <a16:creationId xmlns:a16="http://schemas.microsoft.com/office/drawing/2014/main" id="{271B0195-FAB9-F04A-9C90-82D998E5DA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2F2483-20CB-B842-A53E-CA90B2AB5CDB}"/>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2093297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A8F81-BBD3-D144-862B-4B833F7A36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3D8310F-528F-6F4E-AEA9-FB45D546E9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B9C0E5D-3DA2-FF44-B2B7-D3E3891BBB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BB1F92E-9004-414D-95EF-CBDDEEC1B3E3}"/>
              </a:ext>
            </a:extLst>
          </p:cNvPr>
          <p:cNvSpPr>
            <a:spLocks noGrp="1"/>
          </p:cNvSpPr>
          <p:nvPr>
            <p:ph type="dt" sz="half" idx="10"/>
          </p:nvPr>
        </p:nvSpPr>
        <p:spPr/>
        <p:txBody>
          <a:bodyPr/>
          <a:lstStyle/>
          <a:p>
            <a:fld id="{044BF726-C7E7-F445-A0E9-A340A9D098C4}" type="datetimeFigureOut">
              <a:rPr lang="en-US" smtClean="0"/>
              <a:t>4/23/2018</a:t>
            </a:fld>
            <a:endParaRPr lang="en-US"/>
          </a:p>
        </p:txBody>
      </p:sp>
      <p:sp>
        <p:nvSpPr>
          <p:cNvPr id="6" name="Footer Placeholder 5">
            <a:extLst>
              <a:ext uri="{FF2B5EF4-FFF2-40B4-BE49-F238E27FC236}">
                <a16:creationId xmlns:a16="http://schemas.microsoft.com/office/drawing/2014/main" id="{3064DD8B-0970-3549-85B1-6F090DE001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A4DE6B-CC1D-3D49-A66E-11D097DA8CFC}"/>
              </a:ext>
            </a:extLst>
          </p:cNvPr>
          <p:cNvSpPr>
            <a:spLocks noGrp="1"/>
          </p:cNvSpPr>
          <p:nvPr>
            <p:ph type="sldNum" sz="quarter" idx="12"/>
          </p:nvPr>
        </p:nvSpPr>
        <p:spPr/>
        <p:txBody>
          <a:bodyPr/>
          <a:lstStyle/>
          <a:p>
            <a:fld id="{1D93DF0D-F53E-6244-AC81-E63D5C71B423}" type="slidenum">
              <a:rPr lang="en-US" smtClean="0"/>
              <a:t>‹#›</a:t>
            </a:fld>
            <a:endParaRPr lang="en-US"/>
          </a:p>
        </p:txBody>
      </p:sp>
    </p:spTree>
    <p:extLst>
      <p:ext uri="{BB962C8B-B14F-4D97-AF65-F5344CB8AC3E}">
        <p14:creationId xmlns:p14="http://schemas.microsoft.com/office/powerpoint/2010/main" val="3805512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AA4E86-D752-2849-B1B6-B7E34EC5DD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3048410-B4FD-BF4B-97E9-960D5810AE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E433DA-7C2A-EE4F-A73B-F45B0F4A0E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4BF726-C7E7-F445-A0E9-A340A9D098C4}" type="datetimeFigureOut">
              <a:rPr lang="en-US" smtClean="0"/>
              <a:t>4/23/2018</a:t>
            </a:fld>
            <a:endParaRPr lang="en-US"/>
          </a:p>
        </p:txBody>
      </p:sp>
      <p:sp>
        <p:nvSpPr>
          <p:cNvPr id="5" name="Footer Placeholder 4">
            <a:extLst>
              <a:ext uri="{FF2B5EF4-FFF2-40B4-BE49-F238E27FC236}">
                <a16:creationId xmlns:a16="http://schemas.microsoft.com/office/drawing/2014/main" id="{B2FC27C7-381B-1A44-8D5B-CCDC0C6302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54A01C5-CE7F-3B4A-A7B6-78AE239506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93DF0D-F53E-6244-AC81-E63D5C71B423}" type="slidenum">
              <a:rPr lang="en-US" smtClean="0"/>
              <a:t>‹#›</a:t>
            </a:fld>
            <a:endParaRPr lang="en-US"/>
          </a:p>
        </p:txBody>
      </p:sp>
    </p:spTree>
    <p:extLst>
      <p:ext uri="{BB962C8B-B14F-4D97-AF65-F5344CB8AC3E}">
        <p14:creationId xmlns:p14="http://schemas.microsoft.com/office/powerpoint/2010/main" val="4096397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47D43-58C4-3F49-8EA8-A763FF058356}"/>
              </a:ext>
            </a:extLst>
          </p:cNvPr>
          <p:cNvSpPr>
            <a:spLocks noGrp="1"/>
          </p:cNvSpPr>
          <p:nvPr>
            <p:ph type="ctrTitle"/>
          </p:nvPr>
        </p:nvSpPr>
        <p:spPr/>
        <p:txBody>
          <a:bodyPr/>
          <a:lstStyle/>
          <a:p>
            <a:r>
              <a:rPr lang="en-US" dirty="0"/>
              <a:t>Opportunities with CGMG Pilots</a:t>
            </a:r>
          </a:p>
        </p:txBody>
      </p:sp>
      <p:sp>
        <p:nvSpPr>
          <p:cNvPr id="3" name="Subtitle 2">
            <a:extLst>
              <a:ext uri="{FF2B5EF4-FFF2-40B4-BE49-F238E27FC236}">
                <a16:creationId xmlns:a16="http://schemas.microsoft.com/office/drawing/2014/main" id="{272B444D-1944-6C46-801B-A209F322D891}"/>
              </a:ext>
            </a:extLst>
          </p:cNvPr>
          <p:cNvSpPr>
            <a:spLocks noGrp="1"/>
          </p:cNvSpPr>
          <p:nvPr>
            <p:ph type="subTitle" idx="1"/>
          </p:nvPr>
        </p:nvSpPr>
        <p:spPr/>
        <p:txBody>
          <a:bodyPr/>
          <a:lstStyle/>
          <a:p>
            <a:r>
              <a:rPr lang="en-US" dirty="0"/>
              <a:t>M. Goldberg</a:t>
            </a:r>
          </a:p>
          <a:p>
            <a:r>
              <a:rPr lang="en-US" dirty="0"/>
              <a:t>4/23/18</a:t>
            </a:r>
          </a:p>
        </p:txBody>
      </p:sp>
      <p:sp>
        <p:nvSpPr>
          <p:cNvPr id="4" name="Rectangle 3">
            <a:extLst>
              <a:ext uri="{FF2B5EF4-FFF2-40B4-BE49-F238E27FC236}">
                <a16:creationId xmlns:a16="http://schemas.microsoft.com/office/drawing/2014/main" id="{E437F618-FBA2-4389-9813-8EF1E2A512D8}"/>
              </a:ext>
            </a:extLst>
          </p:cNvPr>
          <p:cNvSpPr/>
          <p:nvPr/>
        </p:nvSpPr>
        <p:spPr>
          <a:xfrm>
            <a:off x="3107961" y="5099672"/>
            <a:ext cx="6096000" cy="646331"/>
          </a:xfrm>
          <a:prstGeom prst="rect">
            <a:avLst/>
          </a:prstGeom>
        </p:spPr>
        <p:txBody>
          <a:bodyPr>
            <a:spAutoFit/>
          </a:bodyPr>
          <a:lstStyle/>
          <a:p>
            <a:pPr algn="ctr"/>
            <a:r>
              <a:rPr lang="en-US" b="1" dirty="0">
                <a:latin typeface="Times New Roman" panose="02020603050405020304" pitchFamily="18" charset="0"/>
                <a:ea typeface="MS Mincho" panose="02020609040205080304" pitchFamily="49" charset="-128"/>
              </a:rPr>
              <a:t>CEOS SIT Side Meeting on GEO/LEO Non-meteorological Applications</a:t>
            </a:r>
            <a:endParaRPr lang="en-US" sz="1600" dirty="0">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1627467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98387-30F6-FE4E-B6E0-7BF89C125327}"/>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E2FB5EC3-B0E5-7E4B-9CB8-16A188E9D79D}"/>
              </a:ext>
            </a:extLst>
          </p:cNvPr>
          <p:cNvSpPr>
            <a:spLocks noGrp="1"/>
          </p:cNvSpPr>
          <p:nvPr>
            <p:ph idx="1"/>
          </p:nvPr>
        </p:nvSpPr>
        <p:spPr/>
        <p:txBody>
          <a:bodyPr>
            <a:normAutofit fontScale="77500" lnSpcReduction="20000"/>
          </a:bodyPr>
          <a:lstStyle/>
          <a:p>
            <a:r>
              <a:rPr lang="en-US" dirty="0"/>
              <a:t>CEOS initiated a study of Non-Meteorological Applications from Geostationary Satellites.</a:t>
            </a:r>
          </a:p>
          <a:p>
            <a:r>
              <a:rPr lang="en-US" dirty="0"/>
              <a:t>The report also includes a section (chapter 4) which emphasizes the importance of GEO and LEO synergy</a:t>
            </a:r>
          </a:p>
          <a:p>
            <a:r>
              <a:rPr lang="en-US" dirty="0"/>
              <a:t>CGMS Working Group 2 reinforced the importance is integrate GEO into existing LEO NMA activities</a:t>
            </a:r>
          </a:p>
          <a:p>
            <a:r>
              <a:rPr lang="en-US" dirty="0"/>
              <a:t>CGMS has an action to consider pilot projects related to fire, aerosols, and flood mapping</a:t>
            </a:r>
          </a:p>
          <a:p>
            <a:r>
              <a:rPr lang="en-US" dirty="0"/>
              <a:t>Nothing much has taken place – for fire and aerosols we are inviting the chairs of AEROSAT and GOFC-Gold to provide a status whether pilot projects are needed.</a:t>
            </a:r>
          </a:p>
          <a:p>
            <a:r>
              <a:rPr lang="en-US" dirty="0"/>
              <a:t>With respect to flood mapping there is an action for NOAA and CMA to propose a pilot project.</a:t>
            </a:r>
          </a:p>
          <a:p>
            <a:r>
              <a:rPr lang="en-US" dirty="0"/>
              <a:t>Goldberg met with CMA  on March 26, 2018 to discuss a path forward to a flood pilot project.</a:t>
            </a:r>
          </a:p>
        </p:txBody>
      </p:sp>
    </p:spTree>
    <p:extLst>
      <p:ext uri="{BB962C8B-B14F-4D97-AF65-F5344CB8AC3E}">
        <p14:creationId xmlns:p14="http://schemas.microsoft.com/office/powerpoint/2010/main" val="3227551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3C67D-11CB-7F4E-824F-8082EDB76492}"/>
              </a:ext>
            </a:extLst>
          </p:cNvPr>
          <p:cNvSpPr>
            <a:spLocks noGrp="1"/>
          </p:cNvSpPr>
          <p:nvPr>
            <p:ph type="title"/>
          </p:nvPr>
        </p:nvSpPr>
        <p:spPr>
          <a:xfrm>
            <a:off x="840105" y="103187"/>
            <a:ext cx="10515600" cy="1325563"/>
          </a:xfrm>
        </p:spPr>
        <p:txBody>
          <a:bodyPr/>
          <a:lstStyle/>
          <a:p>
            <a:r>
              <a:rPr lang="en-US" dirty="0"/>
              <a:t>NOAA and CMA  Flood Mapping proposal</a:t>
            </a:r>
          </a:p>
        </p:txBody>
      </p:sp>
      <p:sp>
        <p:nvSpPr>
          <p:cNvPr id="3" name="Content Placeholder 2">
            <a:extLst>
              <a:ext uri="{FF2B5EF4-FFF2-40B4-BE49-F238E27FC236}">
                <a16:creationId xmlns:a16="http://schemas.microsoft.com/office/drawing/2014/main" id="{D131541C-07FA-614E-9EAD-761025024D04}"/>
              </a:ext>
            </a:extLst>
          </p:cNvPr>
          <p:cNvSpPr>
            <a:spLocks noGrp="1"/>
          </p:cNvSpPr>
          <p:nvPr>
            <p:ph idx="1"/>
          </p:nvPr>
        </p:nvSpPr>
        <p:spPr>
          <a:xfrm>
            <a:off x="571500" y="1428750"/>
            <a:ext cx="11052810" cy="5292090"/>
          </a:xfrm>
        </p:spPr>
        <p:txBody>
          <a:bodyPr>
            <a:normAutofit fontScale="32500" lnSpcReduction="20000"/>
          </a:bodyPr>
          <a:lstStyle/>
          <a:p>
            <a:r>
              <a:rPr lang="en-US" sz="5500" dirty="0"/>
              <a:t>Agencies such as CMA, JMA,  KMA, NOAA, EUMETSAT have very advanced geostationary satellite systems.</a:t>
            </a:r>
          </a:p>
          <a:p>
            <a:r>
              <a:rPr lang="en-US" sz="5500" dirty="0"/>
              <a:t>Combining advanced geostationary systems with advanced LEO systems – JPSS, FY3, NASA EOS (MODIS), Sentinels, GCOM-C, </a:t>
            </a:r>
            <a:r>
              <a:rPr lang="en-US" sz="5500" dirty="0" err="1"/>
              <a:t>LandSAT</a:t>
            </a:r>
            <a:r>
              <a:rPr lang="en-US" sz="5500" dirty="0"/>
              <a:t>,  SAR lends it way for significantly improved NMA services  - fire, aerosols, flood mapping …….</a:t>
            </a:r>
          </a:p>
          <a:p>
            <a:r>
              <a:rPr lang="en-US" sz="5500" dirty="0"/>
              <a:t>We have considerable experience with LEO NMAs – advanced LEO imagers have </a:t>
            </a:r>
            <a:r>
              <a:rPr lang="en-US" sz="5500"/>
              <a:t>been around longer.</a:t>
            </a:r>
            <a:endParaRPr lang="en-US" sz="5500" dirty="0"/>
          </a:p>
          <a:p>
            <a:r>
              <a:rPr lang="en-US" sz="5500" dirty="0"/>
              <a:t>For LEO systems such as JPSS, FY3, NASA, EUMETSAT (especially EPS-SG) – these data are easily accessible via direct readout in any region.</a:t>
            </a:r>
          </a:p>
          <a:p>
            <a:r>
              <a:rPr lang="en-US" sz="5500" dirty="0"/>
              <a:t>Our proposal is to work together in capacity building.  Each agency becomes experts in providing these services.   NOAA has considerable experience working with service providers through its Satellite Proving Grounds.    For example – our Flood mapping initiative routinely provides integrated VIIRS and ABI floods maps to NWS, FEMA and in support of International Disaster Charter requests.</a:t>
            </a:r>
          </a:p>
          <a:p>
            <a:r>
              <a:rPr lang="en-US" sz="5500" dirty="0"/>
              <a:t>Our proposed capacity building  will be greatly facilitated through intercomparisons studies which will enable agencies to have similar expertise and services , improving over time by learning together through case studies</a:t>
            </a:r>
          </a:p>
          <a:p>
            <a:r>
              <a:rPr lang="en-US" sz="5500" dirty="0"/>
              <a:t>The proposal is to identify flood case studies from May 2018 to October 2018  (this allows the new FY3D and FY4A to be used – post commissioning).     We anticipate about 6 cases (events).  Once these cases have been identified a ftp server at a NOAA Cooperative Institute (CIMSS))  will be used to host the data from the participating agencies. </a:t>
            </a:r>
          </a:p>
          <a:p>
            <a:r>
              <a:rPr lang="en-US" sz="5500" dirty="0"/>
              <a:t>Beginning in November, agencies can start processing flood maps with their own algorithms using their own data and data from other agencies.  NOAA will generate flood maps at CIMSS using FY3, FY4A, VIIRS and ABI.     We will share our ATBDs. NOAA will also generate flood maps using HIMARAWI – which it has done before  (shown in the CEOS NMA report)  CMA will generate their own flood maps, as well as any other participating agency.</a:t>
            </a:r>
          </a:p>
          <a:p>
            <a:pPr marL="0" indent="0">
              <a:buNone/>
            </a:pPr>
            <a:endParaRPr lang="en-US" dirty="0"/>
          </a:p>
        </p:txBody>
      </p:sp>
    </p:spTree>
    <p:extLst>
      <p:ext uri="{BB962C8B-B14F-4D97-AF65-F5344CB8AC3E}">
        <p14:creationId xmlns:p14="http://schemas.microsoft.com/office/powerpoint/2010/main" val="1259726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5D0B2-0123-1548-ADCC-99724DCDF425}"/>
              </a:ext>
            </a:extLst>
          </p:cNvPr>
          <p:cNvSpPr>
            <a:spLocks noGrp="1"/>
          </p:cNvSpPr>
          <p:nvPr>
            <p:ph type="title"/>
          </p:nvPr>
        </p:nvSpPr>
        <p:spPr/>
        <p:txBody>
          <a:bodyPr/>
          <a:lstStyle/>
          <a:p>
            <a:r>
              <a:rPr lang="en-US" dirty="0"/>
              <a:t>Why Capacity Building and </a:t>
            </a:r>
            <a:r>
              <a:rPr lang="en-US" dirty="0" err="1"/>
              <a:t>Intercomparison</a:t>
            </a:r>
            <a:r>
              <a:rPr lang="en-US" dirty="0"/>
              <a:t> Studies</a:t>
            </a:r>
          </a:p>
        </p:txBody>
      </p:sp>
      <p:sp>
        <p:nvSpPr>
          <p:cNvPr id="3" name="Content Placeholder 2">
            <a:extLst>
              <a:ext uri="{FF2B5EF4-FFF2-40B4-BE49-F238E27FC236}">
                <a16:creationId xmlns:a16="http://schemas.microsoft.com/office/drawing/2014/main" id="{6A7F8CA4-4BBB-1741-ADA4-B2A1F1CF43E1}"/>
              </a:ext>
            </a:extLst>
          </p:cNvPr>
          <p:cNvSpPr>
            <a:spLocks noGrp="1"/>
          </p:cNvSpPr>
          <p:nvPr>
            <p:ph idx="1"/>
          </p:nvPr>
        </p:nvSpPr>
        <p:spPr/>
        <p:txBody>
          <a:bodyPr>
            <a:normAutofit lnSpcReduction="10000"/>
          </a:bodyPr>
          <a:lstStyle/>
          <a:p>
            <a:r>
              <a:rPr lang="en-US" dirty="0"/>
              <a:t>A future digital earth of environmental information relies on partners with similar observing capabilities populating the digital earth with trusted data.</a:t>
            </a:r>
          </a:p>
          <a:p>
            <a:r>
              <a:rPr lang="en-US" dirty="0"/>
              <a:t>To have high confidence and consistency in product quality, we need to </a:t>
            </a:r>
            <a:r>
              <a:rPr lang="en-US" dirty="0" err="1"/>
              <a:t>intercompare</a:t>
            </a:r>
            <a:r>
              <a:rPr lang="en-US" dirty="0"/>
              <a:t> products.  This was well demonstrated by the  CGMS winds working group.  For winds, the motivation was clear – all NWP centers assimilate geostationary winds from different agencies and there was a need to have consistency in the quality.   So EUMETSAT provided level1b data from their geostationary imager for a number of case studies, and all participating agencies generated their own wind product. The intercomparisons resulted in significant improvements in algorithms and product consistency.</a:t>
            </a:r>
          </a:p>
        </p:txBody>
      </p:sp>
    </p:spTree>
    <p:extLst>
      <p:ext uri="{BB962C8B-B14F-4D97-AF65-F5344CB8AC3E}">
        <p14:creationId xmlns:p14="http://schemas.microsoft.com/office/powerpoint/2010/main" val="21841803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BEB1B-FA83-CF44-A0AE-3F5CB57E74F4}"/>
              </a:ext>
            </a:extLst>
          </p:cNvPr>
          <p:cNvSpPr>
            <a:spLocks noGrp="1"/>
          </p:cNvSpPr>
          <p:nvPr>
            <p:ph type="title"/>
          </p:nvPr>
        </p:nvSpPr>
        <p:spPr/>
        <p:txBody>
          <a:bodyPr/>
          <a:lstStyle/>
          <a:p>
            <a:r>
              <a:rPr lang="en-US" dirty="0"/>
              <a:t>What are the next steps for CEOS SIT</a:t>
            </a:r>
          </a:p>
        </p:txBody>
      </p:sp>
      <p:sp>
        <p:nvSpPr>
          <p:cNvPr id="3" name="Content Placeholder 2">
            <a:extLst>
              <a:ext uri="{FF2B5EF4-FFF2-40B4-BE49-F238E27FC236}">
                <a16:creationId xmlns:a16="http://schemas.microsoft.com/office/drawing/2014/main" id="{DC0330D4-A6D9-CC49-9B8D-FBBCD7E80086}"/>
              </a:ext>
            </a:extLst>
          </p:cNvPr>
          <p:cNvSpPr>
            <a:spLocks noGrp="1"/>
          </p:cNvSpPr>
          <p:nvPr>
            <p:ph idx="1"/>
          </p:nvPr>
        </p:nvSpPr>
        <p:spPr/>
        <p:txBody>
          <a:bodyPr>
            <a:normAutofit/>
          </a:bodyPr>
          <a:lstStyle/>
          <a:p>
            <a:r>
              <a:rPr lang="en-US" dirty="0"/>
              <a:t>Often CEOS recommendations and reports are implemented jointly with or by CGMS</a:t>
            </a:r>
          </a:p>
          <a:p>
            <a:endParaRPr lang="en-US" dirty="0"/>
          </a:p>
          <a:p>
            <a:r>
              <a:rPr lang="en-US" dirty="0"/>
              <a:t>For example the need for intercalibration came from CEOS, and CGMS started GSICS.</a:t>
            </a:r>
          </a:p>
          <a:p>
            <a:endParaRPr lang="en-US" dirty="0"/>
          </a:p>
          <a:p>
            <a:r>
              <a:rPr lang="en-US" dirty="0"/>
              <a:t>More discussion at CGMS in early June,  so having feedback from CEOS SIT now would be beneficial  </a:t>
            </a:r>
          </a:p>
        </p:txBody>
      </p:sp>
    </p:spTree>
    <p:extLst>
      <p:ext uri="{BB962C8B-B14F-4D97-AF65-F5344CB8AC3E}">
        <p14:creationId xmlns:p14="http://schemas.microsoft.com/office/powerpoint/2010/main" val="421147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677</Words>
  <Application>Microsoft Office PowerPoint</Application>
  <PresentationFormat>Widescreen</PresentationFormat>
  <Paragraphs>30</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MS Mincho</vt:lpstr>
      <vt:lpstr>Arial</vt:lpstr>
      <vt:lpstr>Calibri</vt:lpstr>
      <vt:lpstr>Calibri Light</vt:lpstr>
      <vt:lpstr>Times New Roman</vt:lpstr>
      <vt:lpstr>Office Theme</vt:lpstr>
      <vt:lpstr>Opportunities with CGMG Pilots</vt:lpstr>
      <vt:lpstr>Background</vt:lpstr>
      <vt:lpstr>NOAA and CMA  Flood Mapping proposal</vt:lpstr>
      <vt:lpstr>Why Capacity Building and Intercomparison Studies</vt:lpstr>
      <vt:lpstr>What are the next steps for CEOS SIT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Mitch Goldberg</dc:creator>
  <cp:lastModifiedBy>Mitch Goldberg</cp:lastModifiedBy>
  <cp:revision>10</cp:revision>
  <dcterms:created xsi:type="dcterms:W3CDTF">2018-04-04T02:25:01Z</dcterms:created>
  <dcterms:modified xsi:type="dcterms:W3CDTF">2018-04-23T05:11:11Z</dcterms:modified>
</cp:coreProperties>
</file>