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973" r:id="rId2"/>
    <p:sldMasterId id="2147486974" r:id="rId3"/>
    <p:sldMasterId id="2147484239" r:id="rId4"/>
    <p:sldMasterId id="2147484572" r:id="rId5"/>
    <p:sldMasterId id="2147486970" r:id="rId6"/>
    <p:sldMasterId id="2147486979" r:id="rId7"/>
    <p:sldMasterId id="2147486981" r:id="rId8"/>
  </p:sldMasterIdLst>
  <p:notesMasterIdLst>
    <p:notesMasterId r:id="rId18"/>
  </p:notesMasterIdLst>
  <p:handoutMasterIdLst>
    <p:handoutMasterId r:id="rId19"/>
  </p:handoutMasterIdLst>
  <p:sldIdLst>
    <p:sldId id="638" r:id="rId9"/>
    <p:sldId id="642" r:id="rId10"/>
    <p:sldId id="647" r:id="rId11"/>
    <p:sldId id="640" r:id="rId12"/>
    <p:sldId id="643" r:id="rId13"/>
    <p:sldId id="641" r:id="rId14"/>
    <p:sldId id="644" r:id="rId15"/>
    <p:sldId id="645" r:id="rId16"/>
    <p:sldId id="646" r:id="rId17"/>
  </p:sldIdLst>
  <p:sldSz cx="9906000" cy="6858000" type="A4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FFFF00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FFFF00"/>
    <a:srgbClr val="FF0000"/>
    <a:srgbClr val="66FFFF"/>
    <a:srgbClr val="FFCCFF"/>
    <a:srgbClr val="00CCFF"/>
    <a:srgbClr val="FFFF66"/>
    <a:srgbClr val="FF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86414" autoAdjust="0"/>
  </p:normalViewPr>
  <p:slideViewPr>
    <p:cSldViewPr snapToGrid="0">
      <p:cViewPr varScale="1">
        <p:scale>
          <a:sx n="67" d="100"/>
          <a:sy n="67" d="100"/>
        </p:scale>
        <p:origin x="804" y="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40"/>
    </p:cViewPr>
  </p:sorterViewPr>
  <p:notesViewPr>
    <p:cSldViewPr snapToGrid="0">
      <p:cViewPr varScale="1">
        <p:scale>
          <a:sx n="75" d="100"/>
          <a:sy n="75" d="100"/>
        </p:scale>
        <p:origin x="-2472" y="-114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10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0575" y="776288"/>
            <a:ext cx="5521325" cy="3822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348" y="4859590"/>
            <a:ext cx="5208607" cy="4609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72" tIns="46604" rIns="94872" bIns="466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893019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明朝" pitchFamily="18" charset="-128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08549" y="9349481"/>
            <a:ext cx="2913609" cy="4921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72" tIns="43786" rIns="87572" bIns="43786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69085" indent="-29580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83209" indent="-2366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56492" indent="-2366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129774" indent="-236642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603057" indent="-2366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3076340" indent="-2366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549624" indent="-2366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4022907" indent="-23664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73C89E4-ADF0-4960-987C-DF9E6C22D22F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 dirty="0">
              <a:ea typeface="ＭＳ Ｐゴシック" panose="020B0600070205080204" pitchFamily="50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7571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91F4-C01B-4265-A798-2F53398083E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825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CFEC-65BA-4CC5-BDB1-9C2411248E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408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4827-4C93-4F94-BB81-DAE4C57F04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9549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CFEC-65BA-4CC5-BDB1-9C2411248E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140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0A16-9F7A-4BB8-8073-8F5786A46565}" type="datetimeFigureOut">
              <a:rPr lang="ja-JP" altLang="en-US"/>
              <a:pPr>
                <a:defRPr/>
              </a:pPr>
              <a:t>2017/4/21</a:t>
            </a:fld>
            <a:endParaRPr lang="ja-JP" altLang="en-US" dirty="0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F94AE-E449-4BDD-A8E4-D096D98B124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615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65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573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theme" Target="../theme/theme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theme" Target="../theme/theme6.xm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497013" y="26035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412750" y="1143000"/>
            <a:ext cx="8915400" cy="76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ja-JP" altLang="ja-JP" i="1" dirty="0">
              <a:solidFill>
                <a:schemeClr val="tx1"/>
              </a:solidFill>
              <a:latin typeface="明朝"/>
              <a:ea typeface="明朝"/>
              <a:cs typeface="明朝"/>
            </a:endParaRPr>
          </a:p>
        </p:txBody>
      </p:sp>
      <p:sp>
        <p:nvSpPr>
          <p:cNvPr id="1028" name="Text Box 12"/>
          <p:cNvSpPr txBox="1">
            <a:spLocks noChangeArrowheads="1"/>
          </p:cNvSpPr>
          <p:nvPr/>
        </p:nvSpPr>
        <p:spPr bwMode="auto">
          <a:xfrm>
            <a:off x="4852988" y="6026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schemeClr val="tx1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7824788" y="158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schemeClr val="tx1"/>
              </a:solidFill>
              <a:latin typeface="明朝" pitchFamily="17" charset="-128"/>
              <a:ea typeface="明朝" pitchFamily="17" charset="-128"/>
            </a:endParaRPr>
          </a:p>
        </p:txBody>
      </p:sp>
      <p:grpSp>
        <p:nvGrpSpPr>
          <p:cNvPr id="1030" name="Group 25"/>
          <p:cNvGrpSpPr>
            <a:grpSpLocks/>
          </p:cNvGrpSpPr>
          <p:nvPr/>
        </p:nvGrpSpPr>
        <p:grpSpPr bwMode="auto">
          <a:xfrm>
            <a:off x="244366" y="224440"/>
            <a:ext cx="993228" cy="721710"/>
            <a:chOff x="3782" y="0"/>
            <a:chExt cx="1338" cy="943"/>
          </a:xfrm>
        </p:grpSpPr>
        <p:pic>
          <p:nvPicPr>
            <p:cNvPr id="1035" name="Picture 26" descr="GOSATロゴ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" y="0"/>
              <a:ext cx="1219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27" descr="CO2image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" y="191"/>
              <a:ext cx="640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8431213" y="6521450"/>
            <a:ext cx="14747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r>
              <a:rPr lang="en-US" altLang="ja-JP" sz="1600" i="1" dirty="0" smtClean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7813" y="635317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94D22C6E-2098-4F07-BD49-D08F5B95D45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8797925" y="506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schemeClr val="tx1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034" name="Text Box 34"/>
          <p:cNvSpPr txBox="1">
            <a:spLocks noChangeArrowheads="1"/>
          </p:cNvSpPr>
          <p:nvPr/>
        </p:nvSpPr>
        <p:spPr bwMode="auto">
          <a:xfrm>
            <a:off x="0" y="6521450"/>
            <a:ext cx="468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r>
              <a:rPr lang="en-US" altLang="ja-JP" sz="1600" i="1" dirty="0" smtClean="0">
                <a:solidFill>
                  <a:srgbClr val="006600"/>
                </a:solidFill>
              </a:rPr>
              <a:t>April, 2017, Paris</a:t>
            </a:r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337951" y="272393"/>
            <a:ext cx="1288247" cy="577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82" r:id="rId1"/>
    <p:sldLayoutId id="2147486883" r:id="rId2"/>
    <p:sldLayoutId id="2147486888" r:id="rId3"/>
    <p:sldLayoutId id="214748698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12750" y="1143000"/>
            <a:ext cx="8915400" cy="76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ja-JP" altLang="ja-JP" i="1" dirty="0">
              <a:solidFill>
                <a:schemeClr val="tx1"/>
              </a:solidFill>
              <a:latin typeface="明朝"/>
              <a:ea typeface="明朝"/>
              <a:cs typeface="明朝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4852988" y="6026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schemeClr val="tx1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824788" y="158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schemeClr val="tx1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 userDrawn="1"/>
        </p:nvSpPr>
        <p:spPr bwMode="auto">
          <a:xfrm>
            <a:off x="8431213" y="6521450"/>
            <a:ext cx="14747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r>
              <a:rPr lang="en-US" altLang="ja-JP" sz="1600" i="1" dirty="0" smtClean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4" name="Rectangle 36"/>
          <p:cNvSpPr txBox="1">
            <a:spLocks noChangeArrowheads="1"/>
          </p:cNvSpPr>
          <p:nvPr userDrawn="1"/>
        </p:nvSpPr>
        <p:spPr bwMode="auto">
          <a:xfrm>
            <a:off x="9167813" y="635317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94D22C6E-2098-4F07-BD49-D08F5B95D45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8797925" y="506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schemeClr val="tx1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 userDrawn="1"/>
        </p:nvSpPr>
        <p:spPr bwMode="auto">
          <a:xfrm>
            <a:off x="0" y="6521450"/>
            <a:ext cx="468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r>
              <a:rPr lang="en-US" altLang="ja-JP" sz="1600" i="1" dirty="0" smtClean="0">
                <a:solidFill>
                  <a:srgbClr val="006600"/>
                </a:solidFill>
              </a:rPr>
              <a:t>March, 2016, Canberra</a:t>
            </a: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7951" y="272393"/>
            <a:ext cx="1288247" cy="5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495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1770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6524625"/>
            <a:ext cx="24574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altLang="ja-JP" sz="1400" dirty="0">
              <a:solidFill>
                <a:schemeClr val="tx1"/>
              </a:solidFill>
              <a:latin typeface="Century" pitchFamily="18" charset="0"/>
              <a:ea typeface="ＭＳ ゴシック" pitchFamily="49" charset="-128"/>
              <a:cs typeface="Arial Unicode MS" pitchFamily="50" charset="-128"/>
            </a:endParaRPr>
          </a:p>
        </p:txBody>
      </p:sp>
      <p:sp>
        <p:nvSpPr>
          <p:cNvPr id="3075" name="テキスト ボックス 13"/>
          <p:cNvSpPr txBox="1">
            <a:spLocks noChangeArrowheads="1"/>
          </p:cNvSpPr>
          <p:nvPr/>
        </p:nvSpPr>
        <p:spPr bwMode="auto">
          <a:xfrm>
            <a:off x="9145588" y="6488113"/>
            <a:ext cx="777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SzPct val="100000"/>
              <a:defRPr/>
            </a:pPr>
            <a:r>
              <a:rPr lang="en-US" altLang="ja-JP" sz="1800" dirty="0" smtClean="0">
                <a:solidFill>
                  <a:srgbClr val="00FF00"/>
                </a:solidFill>
                <a:latin typeface="Century Gothic" pitchFamily="34" charset="0"/>
                <a:ea typeface="Arial Unicode MS" pitchFamily="50" charset="-128"/>
                <a:cs typeface="Arial Unicode MS" pitchFamily="50" charset="-128"/>
              </a:rPr>
              <a:t>-</a:t>
            </a:r>
            <a:fld id="{6C8B2336-C35A-4843-9D6A-B52D31BC0BF5}" type="slidenum">
              <a:rPr lang="ja-JP" altLang="en-US" sz="1800" smtClean="0">
                <a:solidFill>
                  <a:srgbClr val="00FF00"/>
                </a:solidFill>
                <a:latin typeface="Century Gothic" pitchFamily="34" charset="0"/>
                <a:ea typeface="Arial Unicode MS" pitchFamily="50" charset="-128"/>
                <a:cs typeface="Arial Unicode MS" pitchFamily="50" charset="-128"/>
              </a:rPr>
              <a:pPr>
                <a:spcBef>
                  <a:spcPct val="20000"/>
                </a:spcBef>
                <a:buSzPct val="100000"/>
                <a:defRPr/>
              </a:pPr>
              <a:t>‹#›</a:t>
            </a:fld>
            <a:r>
              <a:rPr lang="en-US" altLang="ja-JP" sz="1800" dirty="0" smtClean="0">
                <a:solidFill>
                  <a:srgbClr val="00FF00"/>
                </a:solidFill>
                <a:latin typeface="Century Gothic" pitchFamily="34" charset="0"/>
                <a:ea typeface="Arial Unicode MS" pitchFamily="50" charset="-128"/>
                <a:cs typeface="Arial Unicode MS" pitchFamily="50" charset="-128"/>
              </a:rPr>
              <a:t>-</a:t>
            </a:r>
            <a:endParaRPr lang="ja-JP" altLang="en-US" sz="1800" dirty="0" smtClean="0">
              <a:solidFill>
                <a:srgbClr val="00FF00"/>
              </a:solidFill>
              <a:latin typeface="Century Gothic" pitchFamily="34" charset="0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rgbClr val="000C44"/>
          </a:solidFill>
          <a:latin typeface="Arial" charset="0"/>
          <a:ea typeface="ＭＳ Ｐゴシック" pitchFamily="50" charset="-128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3"/>
        </a:buBlip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528638" indent="-16668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898525" indent="-1905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263650" indent="-185738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6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1612900" indent="-169863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070100" indent="-169863" algn="l" rtl="0" fontAlgn="base">
        <a:spcBef>
          <a:spcPct val="20000"/>
        </a:spcBef>
        <a:spcAft>
          <a:spcPct val="0"/>
        </a:spcAft>
        <a:buSzPct val="100000"/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527300" indent="-169863" algn="l" rtl="0" fontAlgn="base">
        <a:spcBef>
          <a:spcPct val="20000"/>
        </a:spcBef>
        <a:spcAft>
          <a:spcPct val="0"/>
        </a:spcAft>
        <a:buSzPct val="100000"/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2984500" indent="-169863" algn="l" rtl="0" fontAlgn="base">
        <a:spcBef>
          <a:spcPct val="20000"/>
        </a:spcBef>
        <a:spcAft>
          <a:spcPct val="0"/>
        </a:spcAft>
        <a:buSzPct val="100000"/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441700" indent="-169863" algn="l" rtl="0" fontAlgn="base">
        <a:spcBef>
          <a:spcPct val="20000"/>
        </a:spcBef>
        <a:spcAft>
          <a:spcPct val="0"/>
        </a:spcAft>
        <a:buSzPct val="100000"/>
        <a:buBlip>
          <a:blip r:embed="rId7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409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3B26A30-4192-4575-B4E4-87E0DAF60CDA}" type="datetimeFigureOut">
              <a:rPr lang="ja-JP" altLang="en-US"/>
              <a:pPr>
                <a:defRPr/>
              </a:pPr>
              <a:t>2017/4/21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D28254D-487C-4DA9-9E25-BDCB7F2032E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  <p:pic>
        <p:nvPicPr>
          <p:cNvPr id="4103" name="図 6" descr="uchiage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75"/>
            <a:ext cx="99060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594"/>
            <a:ext cx="9906000" cy="68585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162915" y="404285"/>
            <a:ext cx="1067379" cy="612000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6795" y="1153197"/>
            <a:ext cx="1217744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7" descr="C:\dcrisp\OCO\Images\Observatory_Illustrations\oco_hires_3.jpg"/>
          <p:cNvPicPr>
            <a:picLocks noChangeAspect="1" noChangeArrowheads="1"/>
          </p:cNvPicPr>
          <p:nvPr userDrawn="1"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344243" y="1090184"/>
            <a:ext cx="1160250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D:\CO2\文档\会议\AGU_2011_FALL_MEETING\ppt\2011-11-08上海会议材料\碳卫星展板1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9172" r="2556" b="34370"/>
          <a:stretch>
            <a:fillRect/>
          </a:stretch>
        </p:blipFill>
        <p:spPr bwMode="auto">
          <a:xfrm>
            <a:off x="3925206" y="527228"/>
            <a:ext cx="782918" cy="61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nsiegler\AppData\Local\Temp\msohtmlclip1\01\clip_image001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0660" y="535640"/>
            <a:ext cx="960007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1423" y="1016634"/>
            <a:ext cx="601256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0" r="4724" b="5246"/>
          <a:stretch/>
        </p:blipFill>
        <p:spPr bwMode="auto">
          <a:xfrm rot="10800000">
            <a:off x="8797236" y="509124"/>
            <a:ext cx="474606" cy="61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16199" y="1134219"/>
            <a:ext cx="1093661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848736" y="1288006"/>
            <a:ext cx="1288430" cy="61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697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71" r:id="rId1"/>
    <p:sldLayoutId id="214748697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6070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12750" y="1143000"/>
            <a:ext cx="8915400" cy="76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ja-JP" altLang="ja-JP" i="1" dirty="0">
              <a:solidFill>
                <a:prstClr val="black"/>
              </a:solidFill>
              <a:latin typeface="明朝"/>
              <a:ea typeface="明朝"/>
              <a:cs typeface="明朝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4852988" y="6026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7824788" y="158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 userDrawn="1"/>
        </p:nvSpPr>
        <p:spPr bwMode="auto">
          <a:xfrm>
            <a:off x="8431213" y="6521450"/>
            <a:ext cx="14747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r>
              <a:rPr lang="en-US" altLang="ja-JP" sz="1600" i="1" dirty="0" smtClean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4" name="Rectangle 36"/>
          <p:cNvSpPr txBox="1">
            <a:spLocks noChangeArrowheads="1"/>
          </p:cNvSpPr>
          <p:nvPr userDrawn="1"/>
        </p:nvSpPr>
        <p:spPr bwMode="auto">
          <a:xfrm>
            <a:off x="9167813" y="635317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94D22C6E-2098-4F07-BD49-D08F5B95D451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Text Box 14"/>
          <p:cNvSpPr txBox="1">
            <a:spLocks noChangeArrowheads="1"/>
          </p:cNvSpPr>
          <p:nvPr userDrawn="1"/>
        </p:nvSpPr>
        <p:spPr bwMode="auto">
          <a:xfrm>
            <a:off x="8797925" y="5064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endParaRPr lang="ja-JP" altLang="ja-JP" dirty="0" smtClean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 userDrawn="1"/>
        </p:nvSpPr>
        <p:spPr bwMode="auto">
          <a:xfrm>
            <a:off x="0" y="6521450"/>
            <a:ext cx="468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0" hangingPunct="0">
              <a:defRPr/>
            </a:pPr>
            <a:r>
              <a:rPr lang="en-US" altLang="ja-JP" sz="1600" i="1" dirty="0" smtClean="0">
                <a:solidFill>
                  <a:srgbClr val="006600"/>
                </a:solidFill>
              </a:rPr>
              <a:t>March, 2016, Canberra</a:t>
            </a:r>
          </a:p>
        </p:txBody>
      </p:sp>
      <p:pic>
        <p:nvPicPr>
          <p:cNvPr id="17" name="図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7951" y="272393"/>
            <a:ext cx="1288247" cy="5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750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7.jpeg"/><Relationship Id="rId5" Type="http://schemas.openxmlformats.org/officeDocument/2006/relationships/image" Target="../media/image23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8505" y="5906725"/>
            <a:ext cx="906850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altLang="ja-JP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products: Calibration and validation 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approaches</a:t>
            </a:r>
            <a:endParaRPr lang="en-US" altLang="ja-JP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7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44151" y="129339"/>
            <a:ext cx="501464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TANSO is the only FTS for GHG measurements from space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5" name="スライド番号プレースホルダ 1"/>
          <p:cNvSpPr txBox="1">
            <a:spLocks noGrp="1"/>
          </p:cNvSpPr>
          <p:nvPr/>
        </p:nvSpPr>
        <p:spPr bwMode="auto">
          <a:xfrm>
            <a:off x="9007522" y="635317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375BFF-D917-4D96-A3AA-960483DE114F}" type="slidenum">
              <a:rPr lang="en-US" altLang="ja-JP" sz="2800">
                <a:solidFill>
                  <a:srgbClr val="008000"/>
                </a:solidFill>
                <a:cs typeface="Arial" pitchFamily="34" charset="0"/>
              </a:rPr>
              <a:pPr algn="r"/>
              <a:t>2</a:t>
            </a:fld>
            <a:endParaRPr lang="en-US" altLang="ja-JP" sz="2800" dirty="0">
              <a:solidFill>
                <a:srgbClr val="008000"/>
              </a:solidFill>
              <a:cs typeface="Arial" pitchFamily="34" charset="0"/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87089"/>
              </p:ext>
            </p:extLst>
          </p:nvPr>
        </p:nvGraphicFramePr>
        <p:xfrm>
          <a:off x="221653" y="1266268"/>
          <a:ext cx="8979819" cy="479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500"/>
                <a:gridCol w="1631577"/>
                <a:gridCol w="1873623"/>
                <a:gridCol w="1918447"/>
                <a:gridCol w="1960672"/>
              </a:tblGrid>
              <a:tr h="506548">
                <a:tc>
                  <a:txBody>
                    <a:bodyPr/>
                    <a:lstStyle/>
                    <a:p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SCIAMACHY</a:t>
                      </a:r>
                    </a:p>
                    <a:p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(2002 - 2012) 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GOSAT </a:t>
                      </a:r>
                    </a:p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(2009 - 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) 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OCO-2 (2014-) </a:t>
                      </a:r>
                    </a:p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OCO-3 (2018) 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GHGsat (2016-)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0034"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TanSat (2016-)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TROPOMI (2017-)  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GOSAT-2 (2018-)</a:t>
                      </a:r>
                      <a:endParaRPr lang="ja-JP" altLang="en-US" sz="1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MERLIN (2020)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GeoCARB</a:t>
                      </a:r>
                      <a:endParaRPr kumimoji="1" lang="ja-JP" altLang="en-US" sz="1400" b="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3834">
                <a:tc>
                  <a:txBody>
                    <a:bodyPr/>
                    <a:lstStyle/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endParaRPr kumimoji="1" lang="en-US" altLang="ja-JP" sz="140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7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MicroCarb (2020)</a:t>
                      </a:r>
                      <a:endParaRPr lang="ja-JP" altLang="en-US" sz="1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ASCENDS </a:t>
                      </a:r>
                      <a:r>
                        <a:rPr lang="en-US" altLang="ja-JP" sz="1400" b="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(2021)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CarbonSat  (2022) 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GOSAT-3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400" dirty="0" smtClean="0"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G3E</a:t>
                      </a:r>
                      <a:endParaRPr lang="ja-JP" altLang="en-US" sz="14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2942">
                <a:tc>
                  <a:txBody>
                    <a:bodyPr/>
                    <a:lstStyle/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endParaRPr kumimoji="1" lang="en-US" altLang="ja-JP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Lab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model test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90" y="1969896"/>
            <a:ext cx="1379152" cy="69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C:\dcrisp\OCO\Internaltional_Affairs\GOSAT\GOSAT_Information\GOSAT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322" y="1913636"/>
            <a:ext cx="1254046" cy="72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D:\CO2\文档\会议\AGU_2011_FALL_MEETING\ppt\2011-11-08上海会议材料\碳卫星展板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9172" r="2556" b="34370"/>
          <a:stretch>
            <a:fillRect/>
          </a:stretch>
        </p:blipFill>
        <p:spPr bwMode="auto">
          <a:xfrm>
            <a:off x="494901" y="3262516"/>
            <a:ext cx="1172730" cy="91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CO2DIAL"/>
          <p:cNvPicPr>
            <a:picLocks noChangeAspect="1" noChangeArrowheads="1"/>
          </p:cNvPicPr>
          <p:nvPr/>
        </p:nvPicPr>
        <p:blipFill>
          <a:blip r:embed="rId5" cstate="print"/>
          <a:srcRect t="3224"/>
          <a:stretch>
            <a:fillRect/>
          </a:stretch>
        </p:blipFill>
        <p:spPr bwMode="auto">
          <a:xfrm>
            <a:off x="2246854" y="4693109"/>
            <a:ext cx="912981" cy="134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1660" y="4693109"/>
            <a:ext cx="1254122" cy="127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Vue réaliste MicroCarb avec copyright en over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0" y="4928959"/>
            <a:ext cx="1336030" cy="9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:\dcrisp\OCO\Images\Observatory_Illustrations\oco_hires_3.jp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3671359" y="1885431"/>
            <a:ext cx="1482974" cy="78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2838" y="3259949"/>
            <a:ext cx="1498372" cy="88927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5324" y="1883650"/>
            <a:ext cx="1407189" cy="93812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5048" y="3309397"/>
            <a:ext cx="1463040" cy="822960"/>
          </a:xfrm>
          <a:prstGeom prst="rect">
            <a:avLst/>
          </a:prstGeom>
        </p:spPr>
      </p:pic>
      <p:pic>
        <p:nvPicPr>
          <p:cNvPr id="27" name="Picture 2" descr="「GOSAT-2」の画像検索結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53" y="3221559"/>
            <a:ext cx="1521136" cy="101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1272" y="4807332"/>
            <a:ext cx="1668265" cy="94609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1272" y="3231766"/>
            <a:ext cx="1091952" cy="99367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5"/>
          <a:srcRect l="46564" t="57064" r="15681" b="11810"/>
          <a:stretch/>
        </p:blipFill>
        <p:spPr>
          <a:xfrm>
            <a:off x="7317472" y="1851937"/>
            <a:ext cx="1532545" cy="9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D4827-4C93-4F94-BB81-DAE4C57F0460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3" name="正方形/長方形 2"/>
          <p:cNvSpPr/>
          <p:nvPr/>
        </p:nvSpPr>
        <p:spPr>
          <a:xfrm>
            <a:off x="319086" y="1274862"/>
            <a:ext cx="92344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Japanese GOSAT </a:t>
            </a:r>
            <a:r>
              <a:rPr lang="en-US" altLang="ja-JP" dirty="0">
                <a:solidFill>
                  <a:schemeClr val="tx1"/>
                </a:solidFill>
              </a:rPr>
              <a:t>and </a:t>
            </a:r>
            <a:r>
              <a:rPr lang="en-US" altLang="ja-JP" dirty="0" smtClean="0">
                <a:solidFill>
                  <a:schemeClr val="tx1"/>
                </a:solidFill>
              </a:rPr>
              <a:t>US OCO-2 </a:t>
            </a:r>
            <a:r>
              <a:rPr lang="en-US" altLang="ja-JP" dirty="0">
                <a:solidFill>
                  <a:schemeClr val="tx1"/>
                </a:solidFill>
              </a:rPr>
              <a:t>have different observation strategies</a:t>
            </a:r>
            <a:r>
              <a:rPr lang="en-US" altLang="ja-JP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TANSO-FTS </a:t>
            </a:r>
            <a:r>
              <a:rPr lang="en-US" altLang="ja-JP" dirty="0">
                <a:solidFill>
                  <a:schemeClr val="tx1"/>
                </a:solidFill>
              </a:rPr>
              <a:t>onboard GOSAT has wide spectral coverage from SWIR to TIR and an agile pointing system at the expense of spatial context, while OCO-2 targets CO</a:t>
            </a:r>
            <a:r>
              <a:rPr lang="en-US" altLang="ja-JP" baseline="-25000" dirty="0">
                <a:solidFill>
                  <a:schemeClr val="tx1"/>
                </a:solidFill>
              </a:rPr>
              <a:t>2</a:t>
            </a:r>
            <a:r>
              <a:rPr lang="en-US" altLang="ja-JP" dirty="0">
                <a:solidFill>
                  <a:schemeClr val="tx1"/>
                </a:solidFill>
              </a:rPr>
              <a:t> with higher spatial resolution using imaging grating spectrometers.  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Since </a:t>
            </a:r>
            <a:r>
              <a:rPr lang="en-US" altLang="ja-JP" dirty="0">
                <a:solidFill>
                  <a:schemeClr val="tx1"/>
                </a:solidFill>
              </a:rPr>
              <a:t>the early phase of the two projects, both teams have worked in calibration and validation to demonstrate the effectiveness of satellite greenhouse gases observation. 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71624" y="142786"/>
            <a:ext cx="6657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International effort to </a:t>
            </a:r>
            <a:r>
              <a:rPr lang="en-US" altLang="ja-JP" dirty="0">
                <a:solidFill>
                  <a:schemeClr val="tx1"/>
                </a:solidFill>
              </a:rPr>
              <a:t>demonstrate the effectiveness of </a:t>
            </a:r>
            <a:r>
              <a:rPr lang="en-US" altLang="ja-JP" dirty="0" smtClean="0">
                <a:solidFill>
                  <a:schemeClr val="tx1"/>
                </a:solidFill>
              </a:rPr>
              <a:t>satellite GHG </a:t>
            </a:r>
            <a:r>
              <a:rPr lang="en-US" altLang="ja-JP" dirty="0">
                <a:solidFill>
                  <a:schemeClr val="tx1"/>
                </a:solidFill>
              </a:rPr>
              <a:t>observation. 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7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Inter-comparison between GOSAT and OCO-2</a:t>
            </a:r>
            <a:endParaRPr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536" y="2973235"/>
            <a:ext cx="748977" cy="4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768" y="3556423"/>
            <a:ext cx="708953" cy="526278"/>
          </a:xfrm>
          <a:prstGeom prst="rect">
            <a:avLst/>
          </a:prstGeom>
        </p:spPr>
      </p:pic>
      <p:pic>
        <p:nvPicPr>
          <p:cNvPr id="7" name="図 1" descr="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484" y="2923800"/>
            <a:ext cx="905907" cy="59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006" y="2894688"/>
            <a:ext cx="543457" cy="7215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右矢印 8"/>
          <p:cNvSpPr/>
          <p:nvPr/>
        </p:nvSpPr>
        <p:spPr bwMode="auto">
          <a:xfrm>
            <a:off x="613611" y="1227831"/>
            <a:ext cx="8927431" cy="638603"/>
          </a:xfrm>
          <a:prstGeom prst="rightArrow">
            <a:avLst>
              <a:gd name="adj1" fmla="val 50000"/>
              <a:gd name="adj2" fmla="val 5263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z="2000" dirty="0" smtClean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2008     2009     2010     2011      2012     2013     2014     2015      2016</a:t>
            </a:r>
            <a:r>
              <a:rPr lang="ja-JP" altLang="en-US" sz="2000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 </a:t>
            </a:r>
            <a:r>
              <a:rPr lang="ja-JP" altLang="en-US" sz="2000" dirty="0" smtClean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 </a:t>
            </a:r>
            <a:r>
              <a:rPr lang="en-US" altLang="ja-JP" sz="1200" dirty="0" smtClean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2017</a:t>
            </a:r>
            <a:endParaRPr lang="ja-JP" altLang="en-US" sz="1200" dirty="0" smtClean="0">
              <a:solidFill>
                <a:srgbClr val="000000"/>
              </a:solidFill>
              <a:latin typeface="Arial" charset="0"/>
              <a:ea typeface="ＭＳ Ｐゴシック" pitchFamily="96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 flipV="1">
            <a:off x="717925" y="2043953"/>
            <a:ext cx="8449888" cy="134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テキスト ボックス 11"/>
          <p:cNvSpPr txBox="1"/>
          <p:nvPr/>
        </p:nvSpPr>
        <p:spPr>
          <a:xfrm>
            <a:off x="3282799" y="1826567"/>
            <a:ext cx="27943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Radiometric calibration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9164" y="2417787"/>
            <a:ext cx="889451" cy="46506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57495" y="2165578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Prelaunch</a:t>
            </a: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</a:rPr>
              <a:t>X-CAL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 bwMode="auto">
          <a:xfrm>
            <a:off x="3765176" y="2814679"/>
            <a:ext cx="5537094" cy="156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>
            <a:off x="5483901" y="3434204"/>
            <a:ext cx="381836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線矢印コネクタ 19"/>
          <p:cNvCxnSpPr/>
          <p:nvPr/>
        </p:nvCxnSpPr>
        <p:spPr bwMode="auto">
          <a:xfrm>
            <a:off x="7652125" y="4300232"/>
            <a:ext cx="165014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5483901" y="2574195"/>
            <a:ext cx="22124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CO</a:t>
            </a:r>
            <a:r>
              <a:rPr kumimoji="1"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&amp; CH</a:t>
            </a:r>
            <a:r>
              <a:rPr kumimoji="1" lang="en-US" altLang="ja-JP" sz="2000" baseline="-25000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profile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05251" y="3201331"/>
            <a:ext cx="17860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XCO</a:t>
            </a:r>
            <a:r>
              <a:rPr kumimoji="1" lang="en-US" altLang="ja-JP" sz="2000" baseline="-25000" dirty="0" smtClean="0">
                <a:solidFill>
                  <a:schemeClr val="tx1"/>
                </a:solidFill>
              </a:rPr>
              <a:t>2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&amp; XCH</a:t>
            </a:r>
            <a:r>
              <a:rPr kumimoji="1" lang="en-US" altLang="ja-JP" sz="2000" baseline="-25000" dirty="0" smtClean="0">
                <a:solidFill>
                  <a:schemeClr val="tx1"/>
                </a:solidFill>
              </a:rPr>
              <a:t>4</a:t>
            </a:r>
            <a:endParaRPr kumimoji="1" lang="ja-JP" alt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893424" y="4001667"/>
            <a:ext cx="115644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Coincident Target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27622" y="2128607"/>
            <a:ext cx="663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Annual Vicarious Calibration at the desert playa in Nevada 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758" y="2457966"/>
            <a:ext cx="312487" cy="87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4724173" y="2915122"/>
            <a:ext cx="36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In situ CO</a:t>
            </a:r>
            <a:r>
              <a:rPr lang="en-US" altLang="ja-JP" sz="16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1600" dirty="0" smtClean="0">
                <a:solidFill>
                  <a:schemeClr val="tx1"/>
                </a:solidFill>
              </a:rPr>
              <a:t> and CH</a:t>
            </a:r>
            <a:r>
              <a:rPr lang="en-US" altLang="ja-JP" sz="1600" baseline="-25000" dirty="0" smtClean="0">
                <a:solidFill>
                  <a:schemeClr val="tx1"/>
                </a:solidFill>
              </a:rPr>
              <a:t>4</a:t>
            </a:r>
            <a:r>
              <a:rPr lang="en-US" altLang="ja-JP" sz="1600" dirty="0" smtClean="0">
                <a:solidFill>
                  <a:schemeClr val="tx1"/>
                </a:solidFill>
              </a:rPr>
              <a:t> on AJAX 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86900" y="3578350"/>
            <a:ext cx="361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</a:rPr>
              <a:t>Column with EM-27 FTS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2657" y="4156270"/>
            <a:ext cx="1017069" cy="442204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 bwMode="auto">
          <a:xfrm>
            <a:off x="7652125" y="5030856"/>
            <a:ext cx="165014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テキスト ボックス 31"/>
          <p:cNvSpPr txBox="1"/>
          <p:nvPr/>
        </p:nvSpPr>
        <p:spPr>
          <a:xfrm>
            <a:off x="7786656" y="4624233"/>
            <a:ext cx="139068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Retrieved Parameter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Comparison over match up points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34" name="Group 7"/>
          <p:cNvGrpSpPr/>
          <p:nvPr/>
        </p:nvGrpSpPr>
        <p:grpSpPr>
          <a:xfrm>
            <a:off x="374569" y="4001667"/>
            <a:ext cx="2034108" cy="2203799"/>
            <a:chOff x="6703930" y="1370921"/>
            <a:chExt cx="2287671" cy="4772705"/>
          </a:xfrm>
        </p:grpSpPr>
        <p:pic>
          <p:nvPicPr>
            <p:cNvPr id="35" name="Picture 3" descr="C:\Users\dcrisp\Documents\dcrisp\OCO\Images-OCO\Observatory_Illustrations\Observatory_Stills_from_Animation_20081028\OCO_high_res_Observatory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916" y="3917155"/>
              <a:ext cx="1458234" cy="2178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Group 10"/>
            <p:cNvGrpSpPr/>
            <p:nvPr/>
          </p:nvGrpSpPr>
          <p:grpSpPr>
            <a:xfrm>
              <a:off x="6703930" y="1370921"/>
              <a:ext cx="2287671" cy="4772705"/>
              <a:chOff x="6703930" y="1370921"/>
              <a:chExt cx="2287671" cy="4772705"/>
            </a:xfrm>
          </p:grpSpPr>
          <p:pic>
            <p:nvPicPr>
              <p:cNvPr id="37" name="Picture 4" descr="_Pic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3930" y="1370921"/>
                <a:ext cx="2287671" cy="4772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AutoShape 5"/>
              <p:cNvSpPr>
                <a:spLocks noChangeArrowheads="1"/>
              </p:cNvSpPr>
              <p:nvPr/>
            </p:nvSpPr>
            <p:spPr bwMode="auto">
              <a:xfrm>
                <a:off x="7289466" y="4343400"/>
                <a:ext cx="1168734" cy="177231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16" tIns="45708" rIns="91416" bIns="45708" anchor="ctr"/>
              <a:lstStyle/>
              <a:p>
                <a:endParaRPr lang="en-US" dirty="0"/>
              </a:p>
            </p:txBody>
          </p:sp>
        </p:grpSp>
      </p:grpSp>
      <p:pic>
        <p:nvPicPr>
          <p:cNvPr id="39" name="図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8472" y="3525462"/>
            <a:ext cx="2907524" cy="292851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665131" y="4975480"/>
            <a:ext cx="188024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100" dirty="0" smtClean="0">
                <a:solidFill>
                  <a:srgbClr val="000000"/>
                </a:solidFill>
              </a:rPr>
              <a:t>Calibrated GOSAT and OCO-2 radiance spectra agrees within 5% for all bands.</a:t>
            </a:r>
          </a:p>
          <a:p>
            <a:endParaRPr lang="da-DK" altLang="ja-JP" sz="1100" dirty="0">
              <a:solidFill>
                <a:srgbClr val="000000"/>
              </a:solidFill>
            </a:endParaRPr>
          </a:p>
          <a:p>
            <a:r>
              <a:rPr lang="da-DK" altLang="ja-JP" sz="1100" dirty="0" smtClean="0">
                <a:solidFill>
                  <a:srgbClr val="000000"/>
                </a:solidFill>
              </a:rPr>
              <a:t>Retreived XCO</a:t>
            </a:r>
            <a:r>
              <a:rPr lang="da-DK" altLang="ja-JP" sz="1100" baseline="-25000" dirty="0" smtClean="0">
                <a:solidFill>
                  <a:srgbClr val="000000"/>
                </a:solidFill>
              </a:rPr>
              <a:t>2</a:t>
            </a:r>
            <a:r>
              <a:rPr lang="da-DK" altLang="ja-JP" sz="1100" dirty="0" smtClean="0">
                <a:solidFill>
                  <a:srgbClr val="000000"/>
                </a:solidFill>
              </a:rPr>
              <a:t> bias is much less than 0.5ppm over match up observations points.</a:t>
            </a:r>
            <a:endParaRPr lang="da-DK" altLang="ja-JP" sz="1100" dirty="0">
              <a:solidFill>
                <a:srgbClr val="000000"/>
              </a:solidFill>
            </a:endParaRPr>
          </a:p>
        </p:txBody>
      </p:sp>
      <p:sp>
        <p:nvSpPr>
          <p:cNvPr id="40" name="スライド番号プレースホルダ 1"/>
          <p:cNvSpPr txBox="1">
            <a:spLocks noGrp="1"/>
          </p:cNvSpPr>
          <p:nvPr/>
        </p:nvSpPr>
        <p:spPr bwMode="auto">
          <a:xfrm>
            <a:off x="8839200" y="63251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2B205F2-4600-452F-8E08-AE8C349248B0}" type="slidenum">
              <a:rPr lang="en-US" altLang="ja-JP" sz="2800">
                <a:solidFill>
                  <a:srgbClr val="008000"/>
                </a:solidFill>
                <a:cs typeface="Arial" pitchFamily="34" charset="0"/>
              </a:rPr>
              <a:pPr algn="r" eaLnBrk="1" hangingPunct="1"/>
              <a:t>4</a:t>
            </a:fld>
            <a:endParaRPr lang="en-US" altLang="ja-JP" sz="2800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7D4827-4C93-4F94-BB81-DAE4C57F0460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14525" y="176964"/>
            <a:ext cx="614434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Calibration, Retrieval, and Validation</a:t>
            </a:r>
          </a:p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Common standards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74738" y="4162939"/>
            <a:ext cx="8148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GOSAT/TANSO-FTS and OCO-2 observe sunlight reflected from the Earth’s surface and </a:t>
            </a:r>
            <a:r>
              <a:rPr lang="en-US" altLang="ja-JP" sz="2000" dirty="0" smtClean="0">
                <a:solidFill>
                  <a:schemeClr val="tx1"/>
                </a:solidFill>
              </a:rPr>
              <a:t>retrieve  </a:t>
            </a:r>
            <a:r>
              <a:rPr lang="en-US" altLang="ja-JP" sz="2000" dirty="0">
                <a:solidFill>
                  <a:schemeClr val="tx1"/>
                </a:solidFill>
              </a:rPr>
              <a:t>atmospheric carbon dioxide (CO</a:t>
            </a:r>
            <a:r>
              <a:rPr lang="en-US" altLang="ja-JP" sz="2000" baseline="-25000" dirty="0">
                <a:solidFill>
                  <a:schemeClr val="tx1"/>
                </a:solidFill>
              </a:rPr>
              <a:t>2</a:t>
            </a:r>
            <a:r>
              <a:rPr lang="en-US" altLang="ja-JP" sz="2000" dirty="0">
                <a:solidFill>
                  <a:schemeClr val="tx1"/>
                </a:solidFill>
              </a:rPr>
              <a:t>) with </a:t>
            </a:r>
            <a:r>
              <a:rPr lang="en-US" altLang="ja-JP" sz="2000" dirty="0" smtClean="0">
                <a:solidFill>
                  <a:schemeClr val="tx1"/>
                </a:solidFill>
              </a:rPr>
              <a:t>different </a:t>
            </a:r>
            <a:r>
              <a:rPr lang="en-US" altLang="ja-JP" sz="2000" dirty="0">
                <a:solidFill>
                  <a:schemeClr val="tx1"/>
                </a:solidFill>
              </a:rPr>
              <a:t>observing geometries and ground track repeat cycles. 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Most measured spectral radiances </a:t>
            </a:r>
            <a:r>
              <a:rPr lang="en-US" altLang="ja-JP" sz="2000" dirty="0" smtClean="0">
                <a:solidFill>
                  <a:schemeClr val="tx1"/>
                </a:solidFill>
              </a:rPr>
              <a:t>(Level 1) agree </a:t>
            </a:r>
            <a:r>
              <a:rPr lang="en-US" altLang="ja-JP" sz="2000" dirty="0">
                <a:solidFill>
                  <a:schemeClr val="tx1"/>
                </a:solidFill>
              </a:rPr>
              <a:t>within 5% for all bands shared by the two </a:t>
            </a:r>
            <a:r>
              <a:rPr lang="en-US" altLang="ja-JP" sz="2000" dirty="0" smtClean="0">
                <a:solidFill>
                  <a:schemeClr val="tx1"/>
                </a:solidFill>
              </a:rPr>
              <a:t>instruments</a:t>
            </a:r>
            <a:endParaRPr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>
                <a:solidFill>
                  <a:schemeClr val="tx1"/>
                </a:solidFill>
              </a:rPr>
              <a:t>Retrieved CO</a:t>
            </a:r>
            <a:r>
              <a:rPr lang="en-US" altLang="ja-JP" sz="2000" baseline="-25000" dirty="0">
                <a:solidFill>
                  <a:schemeClr val="tx1"/>
                </a:solidFill>
              </a:rPr>
              <a:t>2</a:t>
            </a:r>
            <a:r>
              <a:rPr lang="en-US" altLang="ja-JP" sz="2000" dirty="0">
                <a:solidFill>
                  <a:schemeClr val="tx1"/>
                </a:solidFill>
              </a:rPr>
              <a:t> densities also agree within +/- 4ppm (1%).  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図 3" descr="図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1443552"/>
            <a:ext cx="17716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KASUYA MASAHIRO\Pictures\Microsoft クリップ オーガナイザ\j031059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8" y="3250127"/>
            <a:ext cx="711200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16"/>
          <p:cNvGrpSpPr>
            <a:grpSpLocks/>
          </p:cNvGrpSpPr>
          <p:nvPr/>
        </p:nvGrpSpPr>
        <p:grpSpPr bwMode="auto">
          <a:xfrm>
            <a:off x="1227138" y="2611952"/>
            <a:ext cx="152400" cy="647700"/>
            <a:chOff x="6375400" y="2057400"/>
            <a:chExt cx="355600" cy="1358900"/>
          </a:xfrm>
        </p:grpSpPr>
        <p:cxnSp>
          <p:nvCxnSpPr>
            <p:cNvPr id="8" name="直線コネクタ 7"/>
            <p:cNvCxnSpPr>
              <a:cxnSpLocks noChangeShapeType="1"/>
            </p:cNvCxnSpPr>
            <p:nvPr/>
          </p:nvCxnSpPr>
          <p:spPr bwMode="auto">
            <a:xfrm rot="5400000">
              <a:off x="6234968" y="2260802"/>
              <a:ext cx="699434" cy="292630"/>
            </a:xfrm>
            <a:prstGeom prst="line">
              <a:avLst/>
            </a:prstGeom>
            <a:noFill/>
            <a:ln w="25400" algn="ctr">
              <a:solidFill>
                <a:srgbClr val="CC006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直線コネクタ 8"/>
            <p:cNvCxnSpPr>
              <a:cxnSpLocks noChangeShapeType="1"/>
            </p:cNvCxnSpPr>
            <p:nvPr/>
          </p:nvCxnSpPr>
          <p:spPr bwMode="auto">
            <a:xfrm flipV="1">
              <a:off x="6438370" y="2716866"/>
              <a:ext cx="229658" cy="39968"/>
            </a:xfrm>
            <a:prstGeom prst="line">
              <a:avLst/>
            </a:prstGeom>
            <a:noFill/>
            <a:ln w="25400" algn="ctr">
              <a:solidFill>
                <a:srgbClr val="CC0066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0" name="直線コネクタ 9"/>
            <p:cNvCxnSpPr>
              <a:cxnSpLocks noChangeShapeType="1"/>
            </p:cNvCxnSpPr>
            <p:nvPr/>
          </p:nvCxnSpPr>
          <p:spPr bwMode="auto">
            <a:xfrm rot="5400000">
              <a:off x="6171996" y="2920270"/>
              <a:ext cx="699434" cy="292628"/>
            </a:xfrm>
            <a:prstGeom prst="line">
              <a:avLst/>
            </a:prstGeom>
            <a:noFill/>
            <a:ln w="25400" algn="ctr">
              <a:solidFill>
                <a:srgbClr val="CC0066"/>
              </a:solidFill>
              <a:round/>
              <a:headEnd/>
              <a:tailEnd type="triangle" w="lg" len="lg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1628775" y="2634971"/>
            <a:ext cx="1590675" cy="376237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800" dirty="0">
                <a:solidFill>
                  <a:srgbClr val="000000"/>
                </a:solidFill>
                <a:latin typeface="Chalkboard" pitchFamily="1" charset="0"/>
              </a:rPr>
              <a:t>Measurement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46279" y="4444998"/>
            <a:ext cx="928459" cy="369332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800" dirty="0" smtClean="0">
                <a:solidFill>
                  <a:srgbClr val="000000"/>
                </a:solidFill>
                <a:latin typeface="Chalkboard" pitchFamily="1" charset="0"/>
              </a:rPr>
              <a:t>Level 1</a:t>
            </a:r>
            <a:endParaRPr lang="en-US" altLang="ja-JP" sz="1800" dirty="0">
              <a:solidFill>
                <a:srgbClr val="000000"/>
              </a:solidFill>
              <a:latin typeface="Chalkboard" pitchFamily="1" charset="0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46278" y="5614530"/>
            <a:ext cx="928459" cy="369332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800" dirty="0" smtClean="0">
                <a:solidFill>
                  <a:srgbClr val="000000"/>
                </a:solidFill>
                <a:latin typeface="Chalkboard" pitchFamily="1" charset="0"/>
              </a:rPr>
              <a:t>Level 2</a:t>
            </a:r>
            <a:endParaRPr lang="en-US" altLang="ja-JP" sz="1800" dirty="0">
              <a:solidFill>
                <a:srgbClr val="000000"/>
              </a:solidFill>
              <a:latin typeface="Chalkboard" pitchFamily="1" charset="0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3821917" y="3633505"/>
            <a:ext cx="1813317" cy="369332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800" dirty="0" smtClean="0">
                <a:solidFill>
                  <a:srgbClr val="000000"/>
                </a:solidFill>
                <a:latin typeface="Chalkboard" pitchFamily="1" charset="0"/>
              </a:rPr>
              <a:t>Level 1: spectra</a:t>
            </a:r>
            <a:endParaRPr lang="en-US" altLang="ja-JP" sz="1800" dirty="0">
              <a:solidFill>
                <a:srgbClr val="000000"/>
              </a:solidFill>
              <a:latin typeface="Chalkboard" pitchFamily="1" charset="0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6575653" y="3654423"/>
            <a:ext cx="2492990" cy="369332"/>
          </a:xfrm>
          <a:prstGeom prst="rect">
            <a:avLst/>
          </a:prstGeom>
          <a:gradFill rotWithShape="1">
            <a:gsLst>
              <a:gs pos="0">
                <a:srgbClr val="CFFFFF"/>
              </a:gs>
              <a:gs pos="35001">
                <a:srgbClr val="DDFEFF"/>
              </a:gs>
              <a:gs pos="100000">
                <a:srgbClr val="F0FFFF"/>
              </a:gs>
            </a:gsLst>
            <a:lin ang="16200000" scaled="1"/>
          </a:grad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800" dirty="0" smtClean="0">
                <a:solidFill>
                  <a:srgbClr val="000000"/>
                </a:solidFill>
                <a:latin typeface="Chalkboard" pitchFamily="1" charset="0"/>
              </a:rPr>
              <a:t>Level 2: retrieved CO</a:t>
            </a:r>
            <a:r>
              <a:rPr lang="en-US" altLang="ja-JP" sz="1800" baseline="-25000" dirty="0" smtClean="0">
                <a:solidFill>
                  <a:srgbClr val="000000"/>
                </a:solidFill>
                <a:latin typeface="Chalkboard" pitchFamily="1" charset="0"/>
              </a:rPr>
              <a:t>2</a:t>
            </a:r>
            <a:endParaRPr lang="en-US" altLang="ja-JP" sz="1800" baseline="-25000" dirty="0">
              <a:solidFill>
                <a:srgbClr val="000000"/>
              </a:solidFill>
              <a:latin typeface="Chalkboard" pitchFamily="1" charset="0"/>
            </a:endParaRP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3601357" y="1904720"/>
            <a:ext cx="2389868" cy="1545017"/>
            <a:chOff x="3664" y="2948"/>
            <a:chExt cx="2082" cy="1299"/>
          </a:xfrm>
        </p:grpSpPr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664" y="2948"/>
            <a:ext cx="2082" cy="1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5" imgW="2962275" imgH="1847850" progId="">
                    <p:embed/>
                  </p:oleObj>
                </mc:Choice>
                <mc:Fallback>
                  <p:oleObj r:id="rId5" imgW="2962275" imgH="184785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4" y="2948"/>
                          <a:ext cx="2082" cy="129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4457" y="3702"/>
              <a:ext cx="416" cy="25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ja-JP" sz="1200" dirty="0">
                  <a:solidFill>
                    <a:schemeClr val="tx1"/>
                  </a:solidFill>
                  <a:latin typeface="ＭＳ Ｐゴシック" pitchFamily="50" charset="-128"/>
                </a:rPr>
                <a:t>H</a:t>
              </a:r>
              <a:r>
                <a:rPr lang="en-US" altLang="ja-JP" sz="1200" baseline="-10000" dirty="0">
                  <a:solidFill>
                    <a:schemeClr val="tx1"/>
                  </a:solidFill>
                  <a:latin typeface="ＭＳ Ｐゴシック" pitchFamily="50" charset="-128"/>
                </a:rPr>
                <a:t>2</a:t>
              </a:r>
              <a:r>
                <a:rPr lang="en-US" altLang="ja-JP" sz="1200" dirty="0">
                  <a:solidFill>
                    <a:schemeClr val="tx1"/>
                  </a:solidFill>
                  <a:latin typeface="ＭＳ Ｐゴシック" pitchFamily="50" charset="-128"/>
                </a:rPr>
                <a:t>O</a:t>
              </a: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5231" y="3721"/>
              <a:ext cx="419" cy="25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ja-JP" sz="1200" dirty="0">
                  <a:solidFill>
                    <a:schemeClr val="tx1"/>
                  </a:solidFill>
                  <a:latin typeface="ＭＳ Ｐゴシック" pitchFamily="50" charset="-128"/>
                </a:rPr>
                <a:t>CO</a:t>
              </a:r>
              <a:r>
                <a:rPr lang="en-US" altLang="ja-JP" sz="1200" baseline="-10000" dirty="0">
                  <a:solidFill>
                    <a:schemeClr val="tx1"/>
                  </a:solidFill>
                  <a:latin typeface="ＭＳ Ｐゴシック" pitchFamily="50" charset="-128"/>
                </a:rPr>
                <a:t>2</a:t>
              </a:r>
              <a:endParaRPr lang="en-US" altLang="ja-JP" sz="1600" dirty="0">
                <a:solidFill>
                  <a:schemeClr val="tx1"/>
                </a:solidFill>
                <a:latin typeface="ＭＳ Ｐゴシック" pitchFamily="50" charset="-128"/>
              </a:endParaRPr>
            </a:p>
          </p:txBody>
        </p:sp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4844" y="3702"/>
              <a:ext cx="410" cy="25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ja-JP" sz="1200" dirty="0">
                  <a:solidFill>
                    <a:schemeClr val="tx1"/>
                  </a:solidFill>
                  <a:latin typeface="ＭＳ Ｐゴシック" pitchFamily="50" charset="-128"/>
                </a:rPr>
                <a:t>CH</a:t>
              </a:r>
              <a:r>
                <a:rPr lang="en-US" altLang="ja-JP" sz="1200" baseline="-10000" dirty="0">
                  <a:solidFill>
                    <a:schemeClr val="tx1"/>
                  </a:solidFill>
                  <a:latin typeface="ＭＳ Ｐゴシック" pitchFamily="50" charset="-128"/>
                </a:rPr>
                <a:t>4</a:t>
              </a:r>
              <a:endParaRPr lang="en-US" altLang="ja-JP" sz="1200" dirty="0">
                <a:solidFill>
                  <a:schemeClr val="tx1"/>
                </a:solidFill>
                <a:latin typeface="ＭＳ Ｐゴシック" pitchFamily="50" charset="-128"/>
              </a:endParaRPr>
            </a:p>
          </p:txBody>
        </p:sp>
      </p:grpSp>
      <p:pic>
        <p:nvPicPr>
          <p:cNvPr id="21" name="Picture 9" descr="D:\GOSAT\DATA\XCO2_L2_20100101_0131average_v00.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6914" y="1987527"/>
            <a:ext cx="2803084" cy="1462210"/>
          </a:xfrm>
          <a:prstGeom prst="rect">
            <a:avLst/>
          </a:prstGeom>
          <a:noFill/>
        </p:spPr>
      </p:pic>
      <p:sp>
        <p:nvSpPr>
          <p:cNvPr id="22" name="正方形/長方形 21"/>
          <p:cNvSpPr/>
          <p:nvPr/>
        </p:nvSpPr>
        <p:spPr>
          <a:xfrm>
            <a:off x="1945009" y="1284685"/>
            <a:ext cx="6797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0000"/>
                </a:solidFill>
              </a:rPr>
              <a:t>Should be calibrated and validated in each level.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Intercomparison</a:t>
            </a:r>
            <a:b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GOSAT/ACOS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–OCO2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Level 2 XCO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</a:p>
        </p:txBody>
      </p:sp>
      <p:pic>
        <p:nvPicPr>
          <p:cNvPr id="6148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47" y="1309047"/>
            <a:ext cx="5111233" cy="298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正方形/長方形 4"/>
          <p:cNvSpPr>
            <a:spLocks noChangeArrowheads="1"/>
          </p:cNvSpPr>
          <p:nvPr/>
        </p:nvSpPr>
        <p:spPr bwMode="auto">
          <a:xfrm>
            <a:off x="100704" y="2061534"/>
            <a:ext cx="24564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050" dirty="0"/>
              <a:t>● Temporal : </a:t>
            </a:r>
            <a:r>
              <a:rPr lang="en-US" altLang="ja-JP" sz="1050" dirty="0" smtClean="0"/>
              <a:t>    </a:t>
            </a:r>
            <a:r>
              <a:rPr lang="en-US" altLang="ja-JP" sz="1050" dirty="0"/>
              <a:t>GOSAT – OCO2 time difference : </a:t>
            </a:r>
            <a:r>
              <a:rPr lang="en-US" altLang="ja-JP" sz="1050" dirty="0" smtClean="0"/>
              <a:t>  </a:t>
            </a:r>
            <a:r>
              <a:rPr lang="en-US" altLang="ja-JP" sz="1050" dirty="0"/>
              <a:t>+/- 1 hour</a:t>
            </a:r>
            <a:br>
              <a:rPr lang="en-US" altLang="ja-JP" sz="1050" dirty="0"/>
            </a:br>
            <a:r>
              <a:rPr lang="en-US" altLang="ja-JP" sz="1050" dirty="0" smtClean="0"/>
              <a:t>● </a:t>
            </a:r>
            <a:r>
              <a:rPr lang="en-US" altLang="ja-JP" sz="1050" dirty="0"/>
              <a:t>Spatial : </a:t>
            </a:r>
            <a:r>
              <a:rPr lang="en-US" altLang="ja-JP" sz="1050" dirty="0" smtClean="0"/>
              <a:t>   </a:t>
            </a:r>
            <a:r>
              <a:rPr lang="en-US" altLang="ja-JP" sz="1050" dirty="0"/>
              <a:t>Select OCO2 data within </a:t>
            </a:r>
          </a:p>
          <a:p>
            <a:pPr eaLnBrk="1" hangingPunct="1"/>
            <a:r>
              <a:rPr lang="en-US" altLang="ja-JP" sz="1050" dirty="0"/>
              <a:t>    10.5 km GOSAT footprint</a:t>
            </a:r>
          </a:p>
        </p:txBody>
      </p:sp>
      <p:pic>
        <p:nvPicPr>
          <p:cNvPr id="6152" name="Picture 29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890" y="1309047"/>
            <a:ext cx="788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図 47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580" y="2183941"/>
            <a:ext cx="768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4382" y="4257683"/>
            <a:ext cx="4974914" cy="25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0" y="5294695"/>
            <a:ext cx="3182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[Data period]  2014/09</a:t>
            </a:r>
            <a:r>
              <a:rPr lang="ja-JP" altLang="en-US" sz="1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～</a:t>
            </a:r>
            <a:r>
              <a:rPr lang="en-US" altLang="ja-JP" sz="1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2016/02    ;  Level2 matchup :  715 points</a:t>
            </a:r>
          </a:p>
        </p:txBody>
      </p:sp>
      <p:grpSp>
        <p:nvGrpSpPr>
          <p:cNvPr id="14" name="グループ化 3"/>
          <p:cNvGrpSpPr>
            <a:grpSpLocks/>
          </p:cNvGrpSpPr>
          <p:nvPr/>
        </p:nvGrpSpPr>
        <p:grpSpPr bwMode="auto">
          <a:xfrm>
            <a:off x="5855327" y="1294685"/>
            <a:ext cx="3885093" cy="2944692"/>
            <a:chOff x="87085" y="990600"/>
            <a:chExt cx="7620000" cy="6603588"/>
          </a:xfrm>
        </p:grpSpPr>
        <p:pic>
          <p:nvPicPr>
            <p:cNvPr id="15" name="図 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5" y="990600"/>
              <a:ext cx="7620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直線コネクタ 15"/>
            <p:cNvCxnSpPr/>
            <p:nvPr/>
          </p:nvCxnSpPr>
          <p:spPr>
            <a:xfrm>
              <a:off x="691917" y="3893119"/>
              <a:ext cx="677014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002122" y="6558886"/>
              <a:ext cx="6348528" cy="1035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ja-JP" altLang="en-US" sz="12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⊿</a:t>
              </a:r>
              <a:r>
                <a:rPr lang="en-US" altLang="ja-JP" sz="12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XCO2  (ACOS-OCO2</a:t>
              </a:r>
              <a:r>
                <a:rPr lang="en-US" altLang="ja-JP" sz="12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)  </a:t>
              </a:r>
              <a:r>
                <a:rPr lang="en-US" altLang="ja-JP" sz="12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error bar: </a:t>
              </a:r>
              <a:r>
                <a:rPr lang="ja-JP" altLang="en-US" sz="12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⊿</a:t>
              </a:r>
              <a:r>
                <a:rPr lang="en-US" altLang="ja-JP" sz="12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XCO2 deviation within </a:t>
              </a:r>
              <a:r>
                <a:rPr lang="en-US" altLang="ja-JP" sz="12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GOSAT-FOV</a:t>
              </a:r>
              <a:endParaRPr lang="en-US" altLang="ja-JP" sz="1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6163703" y="336316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Sep2014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91600" y="338234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Feb2016</a:t>
            </a:r>
            <a:endParaRPr kumimoji="0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9167813" y="6353175"/>
            <a:ext cx="609600" cy="336550"/>
          </a:xfrm>
        </p:spPr>
        <p:txBody>
          <a:bodyPr/>
          <a:lstStyle/>
          <a:p>
            <a:pPr>
              <a:defRPr/>
            </a:pPr>
            <a:fld id="{9C69CFEC-65BA-4CC5-BDB1-9C2411248E90}" type="slidenum">
              <a:rPr lang="en-US" altLang="ja-JP" smtClean="0">
                <a:solidFill>
                  <a:srgbClr val="00B050"/>
                </a:solidFill>
              </a:rPr>
              <a:pPr>
                <a:defRPr/>
              </a:pPr>
              <a:t>6</a:t>
            </a:fld>
            <a:endParaRPr lang="en-US" altLang="ja-JP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Common Standards and Data for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Calibrations and Retrieval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CFEC-65BA-4CC5-BDB1-9C2411248E90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214199"/>
              </p:ext>
            </p:extLst>
          </p:nvPr>
        </p:nvGraphicFramePr>
        <p:xfrm>
          <a:off x="580867" y="1474275"/>
          <a:ext cx="8766492" cy="4878900"/>
        </p:xfrm>
        <a:graphic>
          <a:graphicData uri="http://schemas.openxmlformats.org/drawingml/2006/table">
            <a:tbl>
              <a:tblPr firstRow="1" firstCol="1" bandRow="1"/>
              <a:tblGrid>
                <a:gridCol w="1189354"/>
                <a:gridCol w="1333500"/>
                <a:gridCol w="3726816"/>
                <a:gridCol w="251682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Common standards and data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Notes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Calibration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Prelaunch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Cross-calibrate </a:t>
                      </a: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radiometers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Viewing</a:t>
                      </a: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common radiometric standard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Onboard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Solar </a:t>
                      </a: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data 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Vicarious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CEOS site (RRV </a:t>
                      </a: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etc.)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Annual</a:t>
                      </a: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campaign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Retrieval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Algorithm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Parameters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Molecular spectroscopy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 priori model (Aerosol)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 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20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Input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Calibrated</a:t>
                      </a: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spectra at 0.76, 1.6, 2.0</a:t>
                      </a:r>
                      <a:r>
                        <a:rPr lang="el-GR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μ</a:t>
                      </a: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Observation geometry and condition </a:t>
                      </a:r>
                      <a:endParaRPr lang="en-US" altLang="ja-JP" sz="1600" kern="100" baseline="0" dirty="0" smtClean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Level </a:t>
                      </a: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1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97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Output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Retrieved column amount GHG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Simultaneously retrieved parameters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(aerosol optical depth, Solar-induced plant chlorophyll fluorescence (SIF))</a:t>
                      </a:r>
                      <a:endParaRPr lang="en-US" altLang="ja-JP" sz="1600" kern="100" baseline="0" dirty="0" smtClean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Level 2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77">
                <a:tc rowSpan="3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Validation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Ground </a:t>
                      </a: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Site</a:t>
                      </a:r>
                      <a:endParaRPr lang="en-US" altLang="ja-JP" sz="1600" kern="100" dirty="0" smtClean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High</a:t>
                      </a:r>
                      <a:r>
                        <a:rPr lang="en-US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resolution spectrometer</a:t>
                      </a:r>
                      <a:endParaRPr lang="en-US" sz="1600" kern="100" dirty="0" smtClean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mobile spectrometer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TCCON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Air plane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In situ measured</a:t>
                      </a: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data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CONTRAIL</a:t>
                      </a:r>
                      <a:r>
                        <a:rPr lang="en-US" altLang="ja-JP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etc.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Match up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Land type and Ocean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Viewing Common</a:t>
                      </a:r>
                      <a:r>
                        <a:rPr lang="en-US" sz="1600" kern="100" baseline="0" dirty="0" smtClean="0">
                          <a:effectLst/>
                          <a:latin typeface="Arial Unicode MS" panose="020B0604020202020204" pitchFamily="50" charset="-128"/>
                          <a:ea typeface="Arial Unicode MS" panose="020B0604020202020204" pitchFamily="50" charset="-128"/>
                          <a:cs typeface="Arial Unicode MS" panose="020B0604020202020204" pitchFamily="50" charset="-128"/>
                        </a:rPr>
                        <a:t> sites</a:t>
                      </a:r>
                      <a:endParaRPr lang="ja-JP" sz="1600" kern="100" dirty="0">
                        <a:effectLst/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6963" y="328136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64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Data products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/>
            </a:r>
            <a:b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Different satellite data are available from the same site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CFEC-65BA-4CC5-BDB1-9C2411248E90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83" y="1347061"/>
            <a:ext cx="9075898" cy="47965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129738" y="6353175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https://co2.jpl.nasa.gov/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Long term data should be easy to use</a:t>
            </a:r>
            <a:b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</a:br>
            <a:r>
              <a:rPr lang="en-US" altLang="ja-JP" sz="1477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CO</a:t>
            </a:r>
            <a:r>
              <a:rPr lang="en-US" altLang="ja-JP" sz="1477" kern="12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2</a:t>
            </a:r>
            <a:r>
              <a:rPr lang="en-US" altLang="ja-JP" sz="1477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, CH</a:t>
            </a:r>
            <a:r>
              <a:rPr lang="en-US" altLang="ja-JP" sz="1477" kern="12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4</a:t>
            </a:r>
            <a:r>
              <a:rPr lang="en-US" altLang="ja-JP" sz="1477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1477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,4 </a:t>
            </a:r>
            <a:r>
              <a:rPr lang="en-US" altLang="ja-JP" sz="1477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Aerosol Optical Depth with type classification </a:t>
            </a:r>
            <a:br>
              <a:rPr lang="en-US" altLang="ja-JP" sz="1477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</a:br>
            <a:r>
              <a:rPr lang="en-US" altLang="ja-JP" sz="1600" kern="1200" dirty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Solar-induced plant chlorophyll </a:t>
            </a:r>
            <a:r>
              <a:rPr lang="en-US" altLang="ja-JP" sz="1600" kern="1200" dirty="0" smtClean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rPr>
              <a:t>fluorescence (SIF)</a:t>
            </a:r>
            <a:endParaRPr kumimoji="1" lang="ja-JP" altLang="en-US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9CFEC-65BA-4CC5-BDB1-9C2411248E90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61" y="2259167"/>
            <a:ext cx="7316152" cy="45182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11" y="1300408"/>
            <a:ext cx="6886964" cy="369494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819340" y="6033536"/>
            <a:ext cx="4958074" cy="31963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ja-JP" sz="1477" dirty="0">
                <a:solidFill>
                  <a:schemeClr val="tx1"/>
                </a:solidFill>
              </a:rPr>
              <a:t>http://</a:t>
            </a:r>
            <a:r>
              <a:rPr lang="en-US" altLang="ja-JP" sz="1477" dirty="0" smtClean="0">
                <a:solidFill>
                  <a:schemeClr val="tx1"/>
                </a:solidFill>
              </a:rPr>
              <a:t>www.eorc.jaxa.jp/GOSAT/CO2_monitor/index.html</a:t>
            </a:r>
            <a:endParaRPr lang="en-US" altLang="ja-JP" sz="147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97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青葉と泉のデザイン テンプレート">
  <a:themeElements>
    <a:clrScheme name="1_青葉と泉のデザイン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青葉と泉のデザイン テンプレー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青葉と泉のデザイン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青葉と泉のデザイン テンプレー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青葉と泉のデザイン テンプレー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29561</TotalTime>
  <Words>509</Words>
  <Application>Microsoft Office PowerPoint</Application>
  <PresentationFormat>A4 210 x 297 mm</PresentationFormat>
  <Paragraphs>123</Paragraphs>
  <Slides>9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8</vt:i4>
      </vt:variant>
      <vt:variant>
        <vt:lpstr>埋め込まれた OLE サーバー</vt:lpstr>
      </vt:variant>
      <vt:variant>
        <vt:i4>0</vt:i4>
      </vt:variant>
      <vt:variant>
        <vt:lpstr>スライド タイトル</vt:lpstr>
      </vt:variant>
      <vt:variant>
        <vt:i4>9</vt:i4>
      </vt:variant>
    </vt:vector>
  </HeadingPairs>
  <TitlesOfParts>
    <vt:vector size="27" baseType="lpstr">
      <vt:lpstr>Arial Unicode MS</vt:lpstr>
      <vt:lpstr>Chalkboard</vt:lpstr>
      <vt:lpstr>ＭＳ Ｐゴシック</vt:lpstr>
      <vt:lpstr>ＭＳ Ｐ明朝</vt:lpstr>
      <vt:lpstr>ＭＳ ゴシック</vt:lpstr>
      <vt:lpstr>明朝</vt:lpstr>
      <vt:lpstr>Arial</vt:lpstr>
      <vt:lpstr>Calibri</vt:lpstr>
      <vt:lpstr>Century</vt:lpstr>
      <vt:lpstr>Century Gothic</vt:lpstr>
      <vt:lpstr>標準デザイン</vt:lpstr>
      <vt:lpstr>3_デザインの設定</vt:lpstr>
      <vt:lpstr>4_デザインの設定</vt:lpstr>
      <vt:lpstr>1_青葉と泉のデザイン テンプレート</vt:lpstr>
      <vt:lpstr>デザインの設定</vt:lpstr>
      <vt:lpstr>2_デザインの設定</vt:lpstr>
      <vt:lpstr>5_デザインの設定</vt:lpstr>
      <vt:lpstr>6_デザインの設定</vt:lpstr>
      <vt:lpstr>PowerPoint プレゼンテーション</vt:lpstr>
      <vt:lpstr>PowerPoint プレゼンテーション</vt:lpstr>
      <vt:lpstr>PowerPoint プレゼンテーション</vt:lpstr>
      <vt:lpstr>Inter-comparison between GOSAT and OCO-2</vt:lpstr>
      <vt:lpstr>PowerPoint プレゼンテーション</vt:lpstr>
      <vt:lpstr>Intercomparison GOSAT/ACOS –OCO2 Level 2 XCO2</vt:lpstr>
      <vt:lpstr>Common Standards and Data for Calibrations and Retrieval</vt:lpstr>
      <vt:lpstr>Data products Different satellite data are available from the same site</vt:lpstr>
      <vt:lpstr>Long term data should be easy to use CO2, CH4 ,4 Aerosol Optical Depth with type classification  Solar-induced plant chlorophyll fluorescence (SIF)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GOSAT-04</dc:creator>
  <cp:lastModifiedBy>Akihiko Kuze</cp:lastModifiedBy>
  <cp:revision>1176</cp:revision>
  <cp:lastPrinted>2016-03-03T09:58:11Z</cp:lastPrinted>
  <dcterms:created xsi:type="dcterms:W3CDTF">2000-01-10T04:16:10Z</dcterms:created>
  <dcterms:modified xsi:type="dcterms:W3CDTF">2017-04-20T21:01:02Z</dcterms:modified>
</cp:coreProperties>
</file>