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61" r:id="rId3"/>
    <p:sldId id="263" r:id="rId4"/>
    <p:sldId id="264" r:id="rId5"/>
    <p:sldId id="270" r:id="rId6"/>
    <p:sldId id="265" r:id="rId7"/>
    <p:sldId id="269" r:id="rId8"/>
    <p:sldId id="266" r:id="rId9"/>
  </p:sldIdLst>
  <p:sldSz cx="9144000" cy="6858000" type="screen4x3"/>
  <p:notesSz cx="6807200" cy="9939338"/>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86385"/>
  </p:normalViewPr>
  <p:slideViewPr>
    <p:cSldViewPr>
      <p:cViewPr varScale="1">
        <p:scale>
          <a:sx n="69" d="100"/>
          <a:sy n="69" d="100"/>
        </p:scale>
        <p:origin x="1224"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920750" y="746125"/>
            <a:ext cx="4965700" cy="3725863"/>
          </a:xfrm>
          <a:prstGeom prst="rect">
            <a:avLst/>
          </a:prstGeom>
        </p:spPr>
        <p:txBody>
          <a:bodyPr/>
          <a:lstStyle/>
          <a:p>
            <a:pPr lvl="0"/>
            <a:endParaRPr/>
          </a:p>
        </p:txBody>
      </p:sp>
      <p:sp>
        <p:nvSpPr>
          <p:cNvPr id="8" name="Shape 8"/>
          <p:cNvSpPr>
            <a:spLocks noGrp="1"/>
          </p:cNvSpPr>
          <p:nvPr>
            <p:ph type="body" sz="quarter" idx="1"/>
          </p:nvPr>
        </p:nvSpPr>
        <p:spPr>
          <a:xfrm>
            <a:off x="907627" y="4721186"/>
            <a:ext cx="4991947" cy="4472702"/>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64117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・衛星</a:t>
            </a:r>
            <a:r>
              <a:rPr kumimoji="1" lang="en-US" altLang="ja-JP" dirty="0"/>
              <a:t>GHG</a:t>
            </a:r>
            <a:r>
              <a:rPr kumimoji="1" lang="ja-JP" altLang="en-US" dirty="0"/>
              <a:t>データ利用に向けた体制も紹介したい。</a:t>
            </a:r>
            <a:endParaRPr kumimoji="1" lang="en-US" altLang="ja-JP" dirty="0"/>
          </a:p>
          <a:p>
            <a:r>
              <a:rPr kumimoji="1" lang="ja-JP" altLang="en-US" dirty="0"/>
              <a:t>・日本では、ガイドラインの改定に加えて、どうやって衛星データからインベントリを検証するのかのガイダンス文書も作成する予定である。</a:t>
            </a:r>
            <a:endParaRPr kumimoji="1" lang="en-US" altLang="ja-JP" dirty="0"/>
          </a:p>
        </p:txBody>
      </p:sp>
      <p:sp>
        <p:nvSpPr>
          <p:cNvPr id="4" name="スライド番号プレースホルダー 3"/>
          <p:cNvSpPr>
            <a:spLocks noGrp="1"/>
          </p:cNvSpPr>
          <p:nvPr>
            <p:ph type="sldNum" sz="quarter" idx="10"/>
          </p:nvPr>
        </p:nvSpPr>
        <p:spPr/>
        <p:txBody>
          <a:bodyPr/>
          <a:lstStyle/>
          <a:p>
            <a:fld id="{E7E1725B-1AB5-C546-B9D2-7F3C14DD68B0}" type="slidenum">
              <a:rPr kumimoji="1" lang="ja-JP" altLang="en-US" smtClean="0"/>
              <a:t>7</a:t>
            </a:fld>
            <a:endParaRPr kumimoji="1" lang="ja-JP" altLang="en-US" dirty="0"/>
          </a:p>
        </p:txBody>
      </p:sp>
    </p:spTree>
    <p:extLst>
      <p:ext uri="{BB962C8B-B14F-4D97-AF65-F5344CB8AC3E}">
        <p14:creationId xmlns:p14="http://schemas.microsoft.com/office/powerpoint/2010/main" val="1836638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0954685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1336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SIT-32,</a:t>
            </a:r>
            <a:r>
              <a:rPr lang="en-AU" sz="1100" i="1" baseline="0" dirty="0">
                <a:solidFill>
                  <a:schemeClr val="tx2"/>
                </a:solidFill>
                <a:latin typeface="+mj-ea"/>
                <a:ea typeface="+mj-ea"/>
                <a:cs typeface="Proxima Nova Regular"/>
                <a:sym typeface="Proxima Nova Regular"/>
              </a:rPr>
              <a:t> </a:t>
            </a:r>
            <a:r>
              <a:rPr lang="en-AU" sz="1100" i="1" dirty="0">
                <a:solidFill>
                  <a:schemeClr val="tx2"/>
                </a:solidFill>
                <a:latin typeface="+mj-ea"/>
                <a:ea typeface="+mj-ea"/>
                <a:cs typeface="Proxima Nova Regular"/>
                <a:sym typeface="Proxima Nova Regular"/>
              </a:rPr>
              <a:t>ESA HQ, 26-27 Apr 2017</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p:nvPr>
        </p:nvSpPr>
        <p:spPr>
          <a:xfrm>
            <a:off x="2057400" y="304800"/>
            <a:ext cx="4953000" cy="533400"/>
          </a:xfrm>
          <a:prstGeom prst="rect">
            <a:avLst/>
          </a:prstGeom>
        </p:spPr>
        <p:txBody>
          <a:bodyPr/>
          <a:lstStyle>
            <a:lvl1pPr>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buFont typeface="Arial"/>
              <a:buNone/>
              <a:tabLst/>
              <a:defRPr/>
            </a:pPr>
            <a:endParaRPr lang="en-US"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ED1C8C7-1868-4B4A-939D-AE11C1F54E93}" type="datetimeFigureOut">
              <a:rPr kumimoji="1" lang="ja-JP" altLang="en-US" smtClean="0"/>
              <a:t>2017/4/25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5B281CE-54D5-4342-A965-6161C2CFB5A4}" type="slidenum">
              <a:rPr kumimoji="1" lang="ja-JP" altLang="en-US" smtClean="0"/>
              <a:t>‹#›</a:t>
            </a:fld>
            <a:endParaRPr kumimoji="1" lang="ja-JP" altLang="en-US" dirty="0"/>
          </a:p>
        </p:txBody>
      </p:sp>
    </p:spTree>
    <p:extLst>
      <p:ext uri="{BB962C8B-B14F-4D97-AF65-F5344CB8AC3E}">
        <p14:creationId xmlns:p14="http://schemas.microsoft.com/office/powerpoint/2010/main" val="41713449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8216411"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200" b="1" dirty="0">
                <a:solidFill>
                  <a:srgbClr val="FFFFFF"/>
                </a:solidFill>
                <a:latin typeface="+mj-lt"/>
              </a:rPr>
              <a:t>Japan’s Contribution on GHG announced at COP-22 Side Event</a:t>
            </a:r>
            <a:endParaRPr sz="3200" b="1" dirty="0">
              <a:solidFill>
                <a:srgbClr val="FFFFFF"/>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US" dirty="0" err="1">
                <a:solidFill>
                  <a:srgbClr val="FFFFFF"/>
                </a:solidFill>
                <a:latin typeface="+mj-lt"/>
                <a:ea typeface="Arial Bold"/>
                <a:cs typeface="Arial Bold"/>
                <a:sym typeface="Arial Bold"/>
              </a:rPr>
              <a:t>Shizu</a:t>
            </a:r>
            <a:r>
              <a:rPr lang="en-US" dirty="0">
                <a:solidFill>
                  <a:srgbClr val="FFFFFF"/>
                </a:solidFill>
                <a:latin typeface="+mj-lt"/>
                <a:ea typeface="Arial Bold"/>
                <a:cs typeface="Arial Bold"/>
                <a:sym typeface="Arial Bold"/>
              </a:rPr>
              <a:t> Yabe (JAXA)</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dirty="0">
                <a:solidFill>
                  <a:srgbClr val="FFFFFF"/>
                </a:solidFill>
                <a:latin typeface="+mj-lt"/>
                <a:ea typeface="Arial Bold"/>
                <a:cs typeface="Arial Bold"/>
                <a:sym typeface="Arial Bold"/>
              </a:rPr>
              <a:t>SIT</a:t>
            </a:r>
            <a:r>
              <a:rPr lang="en-AU" dirty="0">
                <a:solidFill>
                  <a:srgbClr val="FFFFFF"/>
                </a:solidFill>
                <a:latin typeface="+mj-lt"/>
                <a:ea typeface="Arial Bold"/>
                <a:cs typeface="Arial Bold"/>
                <a:sym typeface="Arial Bold"/>
              </a:rPr>
              <a:t>-32 Side Meeting</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dirty="0">
                <a:solidFill>
                  <a:srgbClr val="FFFFFF"/>
                </a:solidFill>
                <a:latin typeface="+mj-lt"/>
                <a:ea typeface="Arial Bold"/>
                <a:cs typeface="Arial Bold"/>
                <a:sym typeface="Arial Bold"/>
              </a:rPr>
              <a:t>CEOS </a:t>
            </a:r>
            <a:r>
              <a:rPr lang="en-US" dirty="0">
                <a:solidFill>
                  <a:srgbClr val="FFFFFF"/>
                </a:solidFill>
                <a:latin typeface="+mj-lt"/>
                <a:ea typeface="Arial Bold"/>
                <a:cs typeface="Arial Bold"/>
                <a:sym typeface="Arial Bold"/>
              </a:rPr>
              <a:t>Strategic </a:t>
            </a:r>
            <a:r>
              <a:rPr lang="en-AU" dirty="0">
                <a:solidFill>
                  <a:srgbClr val="FFFFFF"/>
                </a:solidFill>
                <a:latin typeface="+mj-lt"/>
                <a:ea typeface="Arial Bold"/>
                <a:cs typeface="Arial Bold"/>
                <a:sym typeface="Arial Bold"/>
              </a:rPr>
              <a:t>Implementation Team</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ESA Headquarters, Paris, France</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25</a:t>
            </a:r>
            <a:r>
              <a:rPr lang="en-AU" baseline="30000" dirty="0">
                <a:solidFill>
                  <a:srgbClr val="FFFFFF"/>
                </a:solidFill>
                <a:latin typeface="+mj-lt"/>
                <a:ea typeface="Arial Bold"/>
                <a:cs typeface="Arial Bold"/>
                <a:sym typeface="Arial Bold"/>
              </a:rPr>
              <a:t>th</a:t>
            </a:r>
            <a:r>
              <a:rPr lang="en-AU" dirty="0">
                <a:solidFill>
                  <a:srgbClr val="FFFFFF"/>
                </a:solidFill>
                <a:latin typeface="+mj-lt"/>
                <a:ea typeface="Arial Bold"/>
                <a:cs typeface="Arial Bold"/>
                <a:sym typeface="Arial Bold"/>
              </a:rPr>
              <a:t> April 2017</a:t>
            </a:r>
            <a:endParaRPr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コンテンツ プレースホルダー 2"/>
          <p:cNvSpPr>
            <a:spLocks noGrp="1"/>
          </p:cNvSpPr>
          <p:nvPr>
            <p:ph sz="quarter" idx="10"/>
          </p:nvPr>
        </p:nvSpPr>
        <p:spPr>
          <a:xfrm>
            <a:off x="304800" y="1371600"/>
            <a:ext cx="8610600" cy="5181600"/>
          </a:xfrm>
        </p:spPr>
        <p:txBody>
          <a:bodyPr/>
          <a:lstStyle/>
          <a:p>
            <a:pPr marL="0" indent="0" algn="ctr">
              <a:buNone/>
            </a:pPr>
            <a:r>
              <a:rPr kumimoji="1" lang="en-US" altLang="ja-JP" b="1" dirty="0"/>
              <a:t>Efforts toward satellite data utilization </a:t>
            </a:r>
          </a:p>
          <a:p>
            <a:pPr marL="0" indent="0" algn="ctr">
              <a:spcBef>
                <a:spcPts val="0"/>
              </a:spcBef>
              <a:spcAft>
                <a:spcPts val="1200"/>
              </a:spcAft>
              <a:buNone/>
            </a:pPr>
            <a:r>
              <a:rPr kumimoji="1" lang="en-US" altLang="ja-JP" b="1" dirty="0"/>
              <a:t>for IPCC Guideline of GHG Inventories</a:t>
            </a:r>
          </a:p>
          <a:p>
            <a:r>
              <a:rPr kumimoji="1" lang="en-US" altLang="ja-JP" sz="1800" dirty="0"/>
              <a:t>Japanese Efforts to Paris Agreement by Monitoring GHG from Space </a:t>
            </a:r>
          </a:p>
          <a:p>
            <a:pPr lvl="1">
              <a:spcBef>
                <a:spcPts val="0"/>
              </a:spcBef>
              <a:spcAft>
                <a:spcPts val="600"/>
              </a:spcAft>
            </a:pPr>
            <a:r>
              <a:rPr kumimoji="1" lang="en-US" altLang="ja-JP" sz="1800" dirty="0"/>
              <a:t>Dr. Akio Takemoto, Ministry of the Environment, Government of Japan</a:t>
            </a:r>
          </a:p>
          <a:p>
            <a:r>
              <a:rPr kumimoji="1" lang="en-US" altLang="ja-JP" sz="1800" dirty="0"/>
              <a:t>Current Status of IPCC Guideline and Issues of GHG Inventory</a:t>
            </a:r>
          </a:p>
          <a:p>
            <a:pPr lvl="1">
              <a:spcBef>
                <a:spcPts val="0"/>
              </a:spcBef>
              <a:spcAft>
                <a:spcPts val="600"/>
              </a:spcAft>
            </a:pPr>
            <a:r>
              <a:rPr kumimoji="1" lang="en-US" altLang="ja-JP" sz="1800" dirty="0"/>
              <a:t>Dr. Kiyoto Tanabe, IPCC/TFI</a:t>
            </a:r>
          </a:p>
          <a:p>
            <a:r>
              <a:rPr kumimoji="1" lang="en-US" altLang="ja-JP" sz="1800" dirty="0"/>
              <a:t>Expectations for Satellite Observation Data to Contribute to GHG Inventory</a:t>
            </a:r>
          </a:p>
          <a:p>
            <a:pPr lvl="1">
              <a:spcBef>
                <a:spcPts val="0"/>
              </a:spcBef>
              <a:spcAft>
                <a:spcPts val="600"/>
              </a:spcAft>
            </a:pPr>
            <a:r>
              <a:rPr kumimoji="1" lang="en-US" altLang="ja-JP" sz="1800" dirty="0"/>
              <a:t>Dr. Simon Eggleston, GCOS</a:t>
            </a:r>
          </a:p>
          <a:p>
            <a:r>
              <a:rPr kumimoji="1" lang="en-US" altLang="ja-JP" sz="1800" dirty="0"/>
              <a:t>How to use satellite GHG Concentration Data for Verification of GHG Emissions Inventories</a:t>
            </a:r>
          </a:p>
          <a:p>
            <a:pPr lvl="1">
              <a:spcBef>
                <a:spcPts val="0"/>
              </a:spcBef>
              <a:spcAft>
                <a:spcPts val="600"/>
              </a:spcAft>
            </a:pPr>
            <a:r>
              <a:rPr kumimoji="1" lang="en-US" altLang="ja-JP" sz="1800" dirty="0"/>
              <a:t>Dr. Tsuneo Matsunaga, National Institute for Environmental Studies, Japan</a:t>
            </a:r>
          </a:p>
          <a:p>
            <a:r>
              <a:rPr kumimoji="1" lang="en-US" altLang="ja-JP" sz="1800" dirty="0"/>
              <a:t>Current Status of GHG Observation by Satellites and Future Plans</a:t>
            </a:r>
          </a:p>
          <a:p>
            <a:pPr lvl="1">
              <a:spcBef>
                <a:spcPts val="0"/>
              </a:spcBef>
              <a:spcAft>
                <a:spcPts val="600"/>
              </a:spcAft>
            </a:pPr>
            <a:r>
              <a:rPr kumimoji="1" lang="en-US" altLang="ja-JP" sz="1800" dirty="0"/>
              <a:t>Dr. Kei </a:t>
            </a:r>
            <a:r>
              <a:rPr kumimoji="1" lang="en-US" altLang="ja-JP" sz="1800" dirty="0" err="1"/>
              <a:t>Shiomi</a:t>
            </a:r>
            <a:r>
              <a:rPr kumimoji="1" lang="en-US" altLang="ja-JP" sz="1800" dirty="0"/>
              <a:t>, JAXA</a:t>
            </a:r>
          </a:p>
          <a:p>
            <a:pPr lvl="1">
              <a:spcBef>
                <a:spcPts val="0"/>
              </a:spcBef>
              <a:spcAft>
                <a:spcPts val="600"/>
              </a:spcAft>
            </a:pPr>
            <a:r>
              <a:rPr kumimoji="1" lang="en-US" altLang="ja-JP" sz="1800" dirty="0"/>
              <a:t>Dr. Lesley </a:t>
            </a:r>
            <a:r>
              <a:rPr kumimoji="1" lang="en-US" altLang="ja-JP" sz="1800" dirty="0" err="1"/>
              <a:t>Ott</a:t>
            </a:r>
            <a:r>
              <a:rPr kumimoji="1" lang="en-US" altLang="ja-JP" sz="1800" dirty="0"/>
              <a:t>, NASA</a:t>
            </a:r>
          </a:p>
          <a:p>
            <a:pPr lvl="1">
              <a:spcBef>
                <a:spcPts val="0"/>
              </a:spcBef>
              <a:spcAft>
                <a:spcPts val="600"/>
              </a:spcAft>
            </a:pPr>
            <a:r>
              <a:rPr kumimoji="1" lang="en-US" altLang="ja-JP" sz="1800" dirty="0"/>
              <a:t>Dr. Pascale </a:t>
            </a:r>
            <a:r>
              <a:rPr kumimoji="1" lang="en-US" altLang="ja-JP" sz="1800" dirty="0" err="1"/>
              <a:t>Ultre</a:t>
            </a:r>
            <a:r>
              <a:rPr kumimoji="1" lang="en-US" altLang="ja-JP" sz="1800" dirty="0"/>
              <a:t>-Guerard, CNES</a:t>
            </a:r>
          </a:p>
          <a:p>
            <a:endParaRPr kumimoji="1" lang="en-US" altLang="ja-JP" sz="1800" dirty="0"/>
          </a:p>
          <a:p>
            <a:endParaRPr kumimoji="1" lang="en-US" altLang="ja-JP" sz="1800" dirty="0"/>
          </a:p>
          <a:p>
            <a:endParaRPr kumimoji="1" lang="ja-JP" altLang="en-US" sz="1800" dirty="0"/>
          </a:p>
        </p:txBody>
      </p:sp>
      <p:sp>
        <p:nvSpPr>
          <p:cNvPr id="4" name="コンテンツ プレースホルダー 3"/>
          <p:cNvSpPr>
            <a:spLocks noGrp="1"/>
          </p:cNvSpPr>
          <p:nvPr>
            <p:ph sz="quarter" idx="11"/>
          </p:nvPr>
        </p:nvSpPr>
        <p:spPr/>
        <p:txBody>
          <a:bodyPr/>
          <a:lstStyle/>
          <a:p>
            <a:pPr marL="0" indent="0">
              <a:buNone/>
            </a:pPr>
            <a:r>
              <a:rPr kumimoji="1" lang="en-US" altLang="ja-JP" dirty="0"/>
              <a:t>Overview of the Side Event</a:t>
            </a:r>
            <a:endParaRPr kumimoji="1" lang="ja-JP" altLang="en-US" dirty="0"/>
          </a:p>
        </p:txBody>
      </p:sp>
    </p:spTree>
    <p:extLst>
      <p:ext uri="{BB962C8B-B14F-4D97-AF65-F5344CB8AC3E}">
        <p14:creationId xmlns:p14="http://schemas.microsoft.com/office/powerpoint/2010/main" val="10601750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コンテンツ プレースホルダー 2"/>
          <p:cNvSpPr>
            <a:spLocks noGrp="1"/>
          </p:cNvSpPr>
          <p:nvPr>
            <p:ph sz="quarter" idx="10"/>
          </p:nvPr>
        </p:nvSpPr>
        <p:spPr>
          <a:xfrm>
            <a:off x="457200" y="1600200"/>
            <a:ext cx="8305800" cy="4724400"/>
          </a:xfrm>
        </p:spPr>
        <p:txBody>
          <a:bodyPr/>
          <a:lstStyle/>
          <a:p>
            <a:r>
              <a:rPr kumimoji="1" lang="en-US" altLang="ja-JP" dirty="0"/>
              <a:t>Ministry of Environment, Japan (MOE), and JAXA will launch</a:t>
            </a:r>
            <a:r>
              <a:rPr kumimoji="1" lang="en-US" altLang="ja-JP" dirty="0">
                <a:solidFill>
                  <a:schemeClr val="accent2"/>
                </a:solidFill>
              </a:rPr>
              <a:t> </a:t>
            </a:r>
            <a:r>
              <a:rPr kumimoji="1" lang="en-US" altLang="ja-JP" dirty="0"/>
              <a:t>GOSAT-2 in 2018.</a:t>
            </a:r>
          </a:p>
          <a:p>
            <a:pPr lvl="1"/>
            <a:r>
              <a:rPr kumimoji="1" lang="en-US" altLang="ja-JP" dirty="0"/>
              <a:t>Data acquisition with higher resolution.</a:t>
            </a:r>
          </a:p>
          <a:p>
            <a:r>
              <a:rPr kumimoji="1" lang="en-US" altLang="ja-JP" dirty="0"/>
              <a:t>MOE</a:t>
            </a:r>
            <a:r>
              <a:rPr kumimoji="1" lang="en-US" altLang="ja-JP" dirty="0">
                <a:solidFill>
                  <a:schemeClr val="accent2"/>
                </a:solidFill>
              </a:rPr>
              <a:t> will develop methodology</a:t>
            </a:r>
            <a:r>
              <a:rPr kumimoji="1" lang="en-US" altLang="ja-JP" dirty="0"/>
              <a:t> to estimate anthropogenic GHG emissions with satellites.</a:t>
            </a:r>
          </a:p>
          <a:p>
            <a:r>
              <a:rPr kumimoji="1" lang="en-US" altLang="ja-JP" dirty="0"/>
              <a:t>MOE aims to </a:t>
            </a:r>
            <a:r>
              <a:rPr kumimoji="1" lang="en-US" altLang="ja-JP" dirty="0">
                <a:solidFill>
                  <a:srgbClr val="C00000"/>
                </a:solidFill>
              </a:rPr>
              <a:t>have the refined IPCC GHG Inventory Guidelines refer satellite-based GHG data </a:t>
            </a:r>
            <a:r>
              <a:rPr kumimoji="1" lang="en-US" altLang="ja-JP" dirty="0"/>
              <a:t>to enable all countries utilize the data for validating national reports on GHG emissions.</a:t>
            </a:r>
          </a:p>
          <a:p>
            <a:pPr lvl="1"/>
            <a:r>
              <a:rPr kumimoji="1" lang="en-US" altLang="ja-JP" dirty="0"/>
              <a:t>Work for refinement of IPCC GHG inventory guidelines will be completed in 2019.</a:t>
            </a:r>
          </a:p>
          <a:p>
            <a:r>
              <a:rPr kumimoji="1" lang="en-US" altLang="ja-JP" dirty="0"/>
              <a:t>MOE will promote training practitioners engaged in GHG inventories in developing countries with the methodology.</a:t>
            </a:r>
          </a:p>
          <a:p>
            <a:r>
              <a:rPr kumimoji="1" lang="en-US" altLang="ja-JP" dirty="0"/>
              <a:t>MOE will collaborate with other countries for monitoring GHG emissions.</a:t>
            </a:r>
            <a:endParaRPr kumimoji="1" lang="ja-JP" altLang="en-US" dirty="0"/>
          </a:p>
        </p:txBody>
      </p:sp>
      <p:sp>
        <p:nvSpPr>
          <p:cNvPr id="4" name="コンテンツ プレースホルダー 3"/>
          <p:cNvSpPr>
            <a:spLocks noGrp="1"/>
          </p:cNvSpPr>
          <p:nvPr>
            <p:ph sz="quarter" idx="11"/>
          </p:nvPr>
        </p:nvSpPr>
        <p:spPr>
          <a:xfrm>
            <a:off x="2057400" y="228600"/>
            <a:ext cx="5486400" cy="533400"/>
          </a:xfrm>
        </p:spPr>
        <p:txBody>
          <a:bodyPr/>
          <a:lstStyle/>
          <a:p>
            <a:pPr marL="0" indent="0">
              <a:buNone/>
            </a:pPr>
            <a:r>
              <a:rPr kumimoji="1" lang="en-US" altLang="ja-JP" dirty="0"/>
              <a:t>Ministry of Environment’s Activities Addressed at COP-22</a:t>
            </a:r>
            <a:endParaRPr kumimoji="1" lang="ja-JP" altLang="en-US" dirty="0"/>
          </a:p>
        </p:txBody>
      </p:sp>
    </p:spTree>
    <p:extLst>
      <p:ext uri="{BB962C8B-B14F-4D97-AF65-F5344CB8AC3E}">
        <p14:creationId xmlns:p14="http://schemas.microsoft.com/office/powerpoint/2010/main" val="86065016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コンテンツ プレースホルダー 2"/>
          <p:cNvSpPr>
            <a:spLocks noGrp="1"/>
          </p:cNvSpPr>
          <p:nvPr>
            <p:ph sz="quarter" idx="10"/>
          </p:nvPr>
        </p:nvSpPr>
        <p:spPr/>
        <p:txBody>
          <a:bodyPr/>
          <a:lstStyle/>
          <a:p>
            <a:pPr marL="0" indent="0">
              <a:buNone/>
            </a:pPr>
            <a:r>
              <a:rPr kumimoji="1" lang="en-US" altLang="ja-JP" sz="2400" dirty="0"/>
              <a:t>Refinement in relation to Satellite Data</a:t>
            </a:r>
          </a:p>
          <a:p>
            <a:r>
              <a:rPr kumimoji="1" lang="en-US" altLang="ja-JP" sz="2400" dirty="0"/>
              <a:t>Volume 1: General Guidance and Reporting</a:t>
            </a:r>
          </a:p>
          <a:p>
            <a:r>
              <a:rPr kumimoji="1" lang="en-US" altLang="ja-JP" sz="2400" dirty="0"/>
              <a:t>Chapter 6: Quality Assurance/Quality Control and Verification</a:t>
            </a:r>
          </a:p>
          <a:p>
            <a:pPr lvl="1"/>
            <a:r>
              <a:rPr kumimoji="1" lang="en-US" altLang="ja-JP" sz="2400" b="1" dirty="0"/>
              <a:t>Issue: </a:t>
            </a:r>
            <a:r>
              <a:rPr kumimoji="1" lang="en-US" altLang="ja-JP" sz="2400" dirty="0"/>
              <a:t>Update/elaborate verification guidance because the existing guidance is outdated (especially the guidance on comparisons with atmospheric measurements and new datasets).</a:t>
            </a:r>
          </a:p>
          <a:p>
            <a:pPr lvl="1"/>
            <a:r>
              <a:rPr kumimoji="1" lang="en-US" altLang="ja-JP" sz="2400" b="1" dirty="0"/>
              <a:t>Location in 2006 IPCC Guidelines:</a:t>
            </a:r>
            <a:r>
              <a:rPr kumimoji="1" lang="en-US" altLang="ja-JP" sz="2400" dirty="0"/>
              <a:t> Section 6.10</a:t>
            </a:r>
          </a:p>
          <a:p>
            <a:pPr lvl="1"/>
            <a:r>
              <a:rPr kumimoji="1" lang="en-US" altLang="ja-JP" sz="2400" b="1" dirty="0"/>
              <a:t>Type of refinement:</a:t>
            </a:r>
            <a:r>
              <a:rPr kumimoji="1" lang="en-US" altLang="ja-JP" sz="2400" dirty="0"/>
              <a:t> Update/Elaboration</a:t>
            </a:r>
          </a:p>
          <a:p>
            <a:endParaRPr kumimoji="1" lang="ja-JP" altLang="en-US" sz="2400" dirty="0"/>
          </a:p>
        </p:txBody>
      </p:sp>
      <p:sp>
        <p:nvSpPr>
          <p:cNvPr id="4" name="コンテンツ プレースホルダー 3"/>
          <p:cNvSpPr>
            <a:spLocks noGrp="1"/>
          </p:cNvSpPr>
          <p:nvPr>
            <p:ph sz="quarter" idx="11"/>
          </p:nvPr>
        </p:nvSpPr>
        <p:spPr>
          <a:xfrm>
            <a:off x="1905000" y="304800"/>
            <a:ext cx="6019800" cy="533400"/>
          </a:xfrm>
        </p:spPr>
        <p:txBody>
          <a:bodyPr/>
          <a:lstStyle/>
          <a:p>
            <a:pPr marL="0" indent="0">
              <a:buNone/>
            </a:pPr>
            <a:r>
              <a:rPr kumimoji="1" lang="en-US" altLang="ja-JP" sz="2000" dirty="0"/>
              <a:t>Refinement of IPCC Guidelines (2016-2019)</a:t>
            </a:r>
            <a:endParaRPr kumimoji="1" lang="ja-JP" altLang="en-US" sz="2000" dirty="0"/>
          </a:p>
        </p:txBody>
      </p:sp>
    </p:spTree>
    <p:extLst>
      <p:ext uri="{BB962C8B-B14F-4D97-AF65-F5344CB8AC3E}">
        <p14:creationId xmlns:p14="http://schemas.microsoft.com/office/powerpoint/2010/main" val="233596083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6" name="コンテンツ プレースホルダー 2"/>
          <p:cNvSpPr txBox="1">
            <a:spLocks/>
          </p:cNvSpPr>
          <p:nvPr/>
        </p:nvSpPr>
        <p:spPr>
          <a:xfrm>
            <a:off x="457200" y="1447800"/>
            <a:ext cx="8153400" cy="4724400"/>
          </a:xfrm>
          <a:prstGeom prst="rect">
            <a:avLst/>
          </a:prstGeom>
        </p:spPr>
        <p:txBody>
          <a:bodyPr/>
          <a:lstStyle>
            <a:lvl1pPr marL="3429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1pPr>
            <a:lvl2pPr marL="768927" indent="-311727">
              <a:spcBef>
                <a:spcPts val="500"/>
              </a:spcBef>
              <a:buSzPct val="100000"/>
              <a:buFont typeface="Courier New" panose="02070309020205020404" pitchFamily="49" charset="0"/>
              <a:buChar char="o"/>
              <a:defRPr sz="2000">
                <a:solidFill>
                  <a:srgbClr val="002569"/>
                </a:solidFill>
                <a:latin typeface="+mj-lt"/>
                <a:ea typeface="Arial Bold"/>
                <a:cs typeface="Arial" panose="020B0604020202020204" pitchFamily="34" charset="0"/>
                <a:sym typeface="Arial Bold"/>
              </a:defRPr>
            </a:lvl2pPr>
            <a:lvl3pPr marL="1188719" indent="-274319">
              <a:spcBef>
                <a:spcPts val="500"/>
              </a:spcBef>
              <a:buSzPct val="100000"/>
              <a:buFont typeface="Wingdings" panose="05000000000000000000" pitchFamily="2" charset="2"/>
              <a:buChar char="§"/>
              <a:defRPr sz="2000">
                <a:solidFill>
                  <a:srgbClr val="002569"/>
                </a:solidFill>
                <a:latin typeface="+mj-lt"/>
                <a:ea typeface="Arial Bold"/>
                <a:cs typeface="Arial" panose="020B0604020202020204" pitchFamily="34" charset="0"/>
                <a:sym typeface="Arial Bold"/>
              </a:defRPr>
            </a:lvl3pPr>
            <a:lvl4pPr marL="1676400" indent="-3048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4pPr>
            <a:lvl5pPr marL="21717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kumimoji="1" lang="en-US" altLang="ja-JP" sz="2400" dirty="0"/>
              <a:t>Satellite data can be one of the means to observe/validate GHG emissions.</a:t>
            </a:r>
          </a:p>
          <a:p>
            <a:pPr defTabSz="914400"/>
            <a:r>
              <a:rPr kumimoji="1" lang="en-US" altLang="ja-JP" sz="2400" dirty="0"/>
              <a:t>Some challenges still remain: </a:t>
            </a:r>
          </a:p>
          <a:p>
            <a:pPr lvl="1" defTabSz="914400"/>
            <a:r>
              <a:rPr kumimoji="1" lang="en-US" altLang="ja-JP" sz="2400" dirty="0"/>
              <a:t>Combining/verifying with the ground observation data </a:t>
            </a:r>
          </a:p>
          <a:p>
            <a:pPr lvl="1" defTabSz="914400"/>
            <a:r>
              <a:rPr kumimoji="1" lang="en-US" altLang="ja-JP" sz="2400" dirty="0"/>
              <a:t>Ensuring the data accuracy </a:t>
            </a:r>
          </a:p>
          <a:p>
            <a:pPr lvl="1" defTabSz="914400"/>
            <a:r>
              <a:rPr kumimoji="1" lang="en-US" altLang="ja-JP" sz="2400" dirty="0"/>
              <a:t>Improving climate models</a:t>
            </a:r>
          </a:p>
          <a:p>
            <a:pPr lvl="1" defTabSz="914400"/>
            <a:r>
              <a:rPr kumimoji="1" lang="en-US" altLang="ja-JP" sz="2400" dirty="0"/>
              <a:t>Data of land use changes and biomass should be combined</a:t>
            </a:r>
          </a:p>
          <a:p>
            <a:pPr defTabSz="914400"/>
            <a:r>
              <a:rPr kumimoji="1" lang="en-US" altLang="ja-JP" sz="2400" dirty="0"/>
              <a:t>Space agencies and relevant organizations should consolidate the collaborative activities through existing international frameworks to address the challenges.</a:t>
            </a:r>
          </a:p>
          <a:p>
            <a:pPr marL="0" indent="0" defTabSz="914400">
              <a:buFont typeface="Arial"/>
              <a:buNone/>
            </a:pPr>
            <a:endParaRPr kumimoji="1" lang="ja-JP" altLang="en-US" sz="2400" dirty="0"/>
          </a:p>
        </p:txBody>
      </p:sp>
      <p:sp>
        <p:nvSpPr>
          <p:cNvPr id="8" name="コンテンツ プレースホルダー 3"/>
          <p:cNvSpPr>
            <a:spLocks noGrp="1"/>
          </p:cNvSpPr>
          <p:nvPr>
            <p:ph sz="quarter" idx="11"/>
          </p:nvPr>
        </p:nvSpPr>
        <p:spPr>
          <a:xfrm>
            <a:off x="2057400" y="304800"/>
            <a:ext cx="4953000" cy="533400"/>
          </a:xfrm>
        </p:spPr>
        <p:txBody>
          <a:bodyPr/>
          <a:lstStyle/>
          <a:p>
            <a:pPr marL="0" indent="0">
              <a:buNone/>
            </a:pPr>
            <a:r>
              <a:rPr kumimoji="1" lang="en-US" altLang="ja-JP" dirty="0"/>
              <a:t>Summary of the Side Event</a:t>
            </a:r>
            <a:endParaRPr kumimoji="1" lang="ja-JP" altLang="en-US" dirty="0"/>
          </a:p>
        </p:txBody>
      </p:sp>
    </p:spTree>
    <p:extLst>
      <p:ext uri="{BB962C8B-B14F-4D97-AF65-F5344CB8AC3E}">
        <p14:creationId xmlns:p14="http://schemas.microsoft.com/office/powerpoint/2010/main" val="184331451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3" name="コンテンツ プレースホルダー 2"/>
          <p:cNvSpPr>
            <a:spLocks noGrp="1"/>
          </p:cNvSpPr>
          <p:nvPr>
            <p:ph sz="quarter" idx="10"/>
          </p:nvPr>
        </p:nvSpPr>
        <p:spPr>
          <a:xfrm>
            <a:off x="457200" y="1371600"/>
            <a:ext cx="8153400" cy="5257800"/>
          </a:xfrm>
        </p:spPr>
        <p:txBody>
          <a:bodyPr/>
          <a:lstStyle/>
          <a:p>
            <a:pPr marL="0" indent="0">
              <a:buNone/>
            </a:pPr>
            <a:r>
              <a:rPr kumimoji="1" lang="en-US" altLang="ja-JP" dirty="0"/>
              <a:t>The 9</a:t>
            </a:r>
            <a:r>
              <a:rPr kumimoji="1" lang="en-US" altLang="ja-JP" baseline="30000" dirty="0"/>
              <a:t>th</a:t>
            </a:r>
            <a:r>
              <a:rPr kumimoji="1" lang="en-US" altLang="ja-JP" dirty="0"/>
              <a:t> GEOSS Asia Pacific Symposium was held in Tokyo in January 2017 and adopted the Tokyo Statement 2017. </a:t>
            </a:r>
          </a:p>
          <a:p>
            <a:pPr marL="0" indent="0">
              <a:buNone/>
            </a:pPr>
            <a:endParaRPr kumimoji="1" lang="en-US" altLang="ja-JP" dirty="0"/>
          </a:p>
          <a:p>
            <a:pPr marL="0" indent="0">
              <a:buNone/>
            </a:pPr>
            <a:r>
              <a:rPr kumimoji="1" lang="en-US" altLang="ja-JP" dirty="0"/>
              <a:t>The statement mentions that The GEO Carbon and GHG Initiative will </a:t>
            </a:r>
          </a:p>
          <a:p>
            <a:r>
              <a:rPr kumimoji="1" lang="en-US" altLang="ja-JP" dirty="0"/>
              <a:t>advocate </a:t>
            </a:r>
            <a:r>
              <a:rPr kumimoji="1" lang="en-US" altLang="ja-JP" i="1" dirty="0"/>
              <a:t>the </a:t>
            </a:r>
            <a:r>
              <a:rPr kumimoji="1" lang="en-US" altLang="ja-JP" i="1" dirty="0">
                <a:solidFill>
                  <a:schemeClr val="accent2"/>
                </a:solidFill>
              </a:rPr>
              <a:t>use of carbon cycle and GHG related observations, from both in-situ (including air and shipborne) and space-based observations</a:t>
            </a:r>
            <a:r>
              <a:rPr kumimoji="1" lang="en-US" altLang="ja-JP" i="1" dirty="0"/>
              <a:t>, </a:t>
            </a:r>
          </a:p>
          <a:p>
            <a:r>
              <a:rPr kumimoji="1" lang="en-US" altLang="ja-JP" i="1" dirty="0"/>
              <a:t>particularly </a:t>
            </a:r>
            <a:r>
              <a:rPr kumimoji="1" lang="en-US" altLang="ja-JP" i="1" dirty="0">
                <a:solidFill>
                  <a:schemeClr val="accent2"/>
                </a:solidFill>
              </a:rPr>
              <a:t>in the frame of UNFCCC and IPCC for national greenhouse gas inventory reporting</a:t>
            </a:r>
            <a:endParaRPr kumimoji="1" lang="en-US" altLang="ja-JP" i="1" dirty="0"/>
          </a:p>
          <a:p>
            <a:pPr marL="0" indent="0">
              <a:buNone/>
            </a:pPr>
            <a:endParaRPr kumimoji="1" lang="en-US" altLang="ja-JP" dirty="0"/>
          </a:p>
          <a:p>
            <a:pPr marL="0" indent="0">
              <a:buNone/>
            </a:pPr>
            <a:endParaRPr kumimoji="1" lang="en-US" altLang="ja-JP" dirty="0"/>
          </a:p>
        </p:txBody>
      </p:sp>
      <p:sp>
        <p:nvSpPr>
          <p:cNvPr id="4" name="コンテンツ プレースホルダー 3"/>
          <p:cNvSpPr>
            <a:spLocks noGrp="1"/>
          </p:cNvSpPr>
          <p:nvPr>
            <p:ph sz="quarter" idx="11"/>
          </p:nvPr>
        </p:nvSpPr>
        <p:spPr>
          <a:xfrm>
            <a:off x="1752599" y="152400"/>
            <a:ext cx="5898931" cy="533400"/>
          </a:xfrm>
        </p:spPr>
        <p:txBody>
          <a:bodyPr/>
          <a:lstStyle/>
          <a:p>
            <a:pPr marL="0" indent="0">
              <a:buNone/>
            </a:pPr>
            <a:r>
              <a:rPr kumimoji="1" lang="en-US" altLang="ja-JP" dirty="0"/>
              <a:t>Tokyo Statement 2017 at 9</a:t>
            </a:r>
            <a:r>
              <a:rPr kumimoji="1" lang="en-US" altLang="ja-JP" baseline="30000" dirty="0"/>
              <a:t>th</a:t>
            </a:r>
            <a:r>
              <a:rPr kumimoji="1" lang="en-US" altLang="ja-JP" dirty="0"/>
              <a:t> GEOSS Asia Pacific Symposium, 11-13 January 2017 </a:t>
            </a:r>
            <a:endParaRPr kumimoji="1" lang="ja-JP" altLang="en-US" dirty="0"/>
          </a:p>
        </p:txBody>
      </p:sp>
    </p:spTree>
    <p:extLst>
      <p:ext uri="{BB962C8B-B14F-4D97-AF65-F5344CB8AC3E}">
        <p14:creationId xmlns:p14="http://schemas.microsoft.com/office/powerpoint/2010/main" val="778834395"/>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0" y="1152940"/>
            <a:ext cx="9144001" cy="5705060"/>
          </a:xfrm>
          <a:prstGeom prst="rect">
            <a:avLst/>
          </a:prstGeom>
          <a:solidFill>
            <a:schemeClr val="accent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ctrTitle"/>
          </p:nvPr>
        </p:nvSpPr>
        <p:spPr>
          <a:xfrm>
            <a:off x="-2133600" y="325150"/>
            <a:ext cx="9144000" cy="637473"/>
          </a:xfrm>
          <a:solidFill>
            <a:srgbClr val="FFFFFF"/>
          </a:solidFill>
        </p:spPr>
        <p:txBody>
          <a:bodyPr>
            <a:noAutofit/>
          </a:bodyPr>
          <a:lstStyle/>
          <a:p>
            <a:r>
              <a:rPr kumimoji="1" lang="en-US" altLang="ja-JP" sz="2400" dirty="0">
                <a:latin typeface="+mj-lt"/>
              </a:rPr>
              <a:t>Structure</a:t>
            </a:r>
            <a:r>
              <a:rPr kumimoji="1" lang="en-US" altLang="ja-JP" sz="2400" dirty="0"/>
              <a:t> </a:t>
            </a:r>
            <a:r>
              <a:rPr kumimoji="1" lang="en-US" altLang="ja-JP" sz="2400" dirty="0">
                <a:latin typeface="+mj-lt"/>
              </a:rPr>
              <a:t>for utilization of GHG data</a:t>
            </a:r>
            <a:endParaRPr kumimoji="1" lang="ja-JP" altLang="en-US" sz="2400" dirty="0">
              <a:latin typeface="+mj-lt"/>
            </a:endParaRPr>
          </a:p>
        </p:txBody>
      </p:sp>
      <p:sp>
        <p:nvSpPr>
          <p:cNvPr id="9" name="正方形/長方形 8"/>
          <p:cNvSpPr/>
          <p:nvPr/>
        </p:nvSpPr>
        <p:spPr>
          <a:xfrm>
            <a:off x="562232" y="3212068"/>
            <a:ext cx="3472636" cy="456535"/>
          </a:xfrm>
          <a:prstGeom prst="rect">
            <a:avLst/>
          </a:prstGeom>
          <a:solidFill>
            <a:schemeClr val="bg1"/>
          </a:solidFill>
          <a:ln>
            <a:solidFill>
              <a:schemeClr val="tx1"/>
            </a:solidFill>
            <a:prstDash val="dash"/>
          </a:ln>
        </p:spPr>
        <p:txBody>
          <a:bodyPr wrap="square">
            <a:spAutoFit/>
          </a:bodyPr>
          <a:lstStyle/>
          <a:p>
            <a:pPr algn="ctr">
              <a:lnSpc>
                <a:spcPct val="150000"/>
              </a:lnSpc>
            </a:pPr>
            <a:r>
              <a:rPr lang="en-US" altLang="ja-JP" dirty="0"/>
              <a:t>Methodology document</a:t>
            </a:r>
            <a:endParaRPr lang="ja-JP" altLang="en-US" dirty="0"/>
          </a:p>
        </p:txBody>
      </p:sp>
      <p:sp>
        <p:nvSpPr>
          <p:cNvPr id="10" name="正方形/長方形 9"/>
          <p:cNvSpPr/>
          <p:nvPr/>
        </p:nvSpPr>
        <p:spPr>
          <a:xfrm>
            <a:off x="5693637" y="3207468"/>
            <a:ext cx="2875369" cy="646331"/>
          </a:xfrm>
          <a:prstGeom prst="rect">
            <a:avLst/>
          </a:prstGeom>
          <a:solidFill>
            <a:schemeClr val="bg1">
              <a:lumMod val="85000"/>
            </a:schemeClr>
          </a:solidFill>
          <a:ln>
            <a:solidFill>
              <a:schemeClr val="tx1"/>
            </a:solidFill>
            <a:prstDash val="dash"/>
          </a:ln>
        </p:spPr>
        <p:txBody>
          <a:bodyPr wrap="square">
            <a:spAutoFit/>
          </a:bodyPr>
          <a:lstStyle/>
          <a:p>
            <a:pPr algn="ctr"/>
            <a:r>
              <a:rPr lang="en-US" altLang="ja-JP" dirty="0"/>
              <a:t>Satellite-based GHG Dataset</a:t>
            </a:r>
            <a:endParaRPr lang="ja-JP" altLang="en-US" dirty="0"/>
          </a:p>
        </p:txBody>
      </p:sp>
      <p:sp>
        <p:nvSpPr>
          <p:cNvPr id="12" name="正方形/長方形 11"/>
          <p:cNvSpPr/>
          <p:nvPr/>
        </p:nvSpPr>
        <p:spPr>
          <a:xfrm>
            <a:off x="895952" y="6038841"/>
            <a:ext cx="1381518" cy="669189"/>
          </a:xfrm>
          <a:prstGeom prst="rect">
            <a:avLst/>
          </a:prstGeom>
          <a:solidFill>
            <a:schemeClr val="bg1"/>
          </a:solidFill>
          <a:ln w="19050" cmpd="sng">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600" dirty="0">
                <a:solidFill>
                  <a:schemeClr val="tx1"/>
                </a:solidFill>
              </a:rPr>
              <a:t>Ministry of Environment/NIES</a:t>
            </a:r>
            <a:endParaRPr kumimoji="1" lang="en-US" altLang="ja-JP" sz="1600" dirty="0">
              <a:solidFill>
                <a:schemeClr val="tx1"/>
              </a:solidFill>
            </a:endParaRPr>
          </a:p>
        </p:txBody>
      </p:sp>
      <p:sp>
        <p:nvSpPr>
          <p:cNvPr id="13" name="正方形/長方形 12"/>
          <p:cNvSpPr/>
          <p:nvPr/>
        </p:nvSpPr>
        <p:spPr>
          <a:xfrm>
            <a:off x="4439519" y="6263163"/>
            <a:ext cx="852915" cy="453464"/>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JAXA</a:t>
            </a:r>
          </a:p>
          <a:p>
            <a:pPr algn="ctr"/>
            <a:r>
              <a:rPr kumimoji="1" lang="en-US" altLang="ja-JP" sz="1200" dirty="0">
                <a:solidFill>
                  <a:schemeClr val="tx1"/>
                </a:solidFill>
              </a:rPr>
              <a:t>GOSAT</a:t>
            </a:r>
          </a:p>
        </p:txBody>
      </p:sp>
      <p:sp>
        <p:nvSpPr>
          <p:cNvPr id="8" name="正方形/長方形 7"/>
          <p:cNvSpPr/>
          <p:nvPr/>
        </p:nvSpPr>
        <p:spPr>
          <a:xfrm>
            <a:off x="2960979" y="2361294"/>
            <a:ext cx="4129426" cy="338554"/>
          </a:xfrm>
          <a:prstGeom prst="rect">
            <a:avLst/>
          </a:prstGeom>
          <a:solidFill>
            <a:schemeClr val="bg1"/>
          </a:solidFill>
          <a:ln>
            <a:solidFill>
              <a:schemeClr val="tx1"/>
            </a:solidFill>
          </a:ln>
        </p:spPr>
        <p:txBody>
          <a:bodyPr wrap="square">
            <a:spAutoFit/>
          </a:bodyPr>
          <a:lstStyle/>
          <a:p>
            <a:pPr algn="ctr"/>
            <a:r>
              <a:rPr lang="en-US" altLang="ja-JP" sz="1600" dirty="0"/>
              <a:t>IPCC Guideline </a:t>
            </a:r>
            <a:r>
              <a:rPr lang="ja-JP" altLang="en-US" sz="1600" dirty="0"/>
              <a:t>（</a:t>
            </a:r>
            <a:r>
              <a:rPr lang="en-US" altLang="ja-JP" sz="1600" dirty="0"/>
              <a:t>to be refined in 2019</a:t>
            </a:r>
            <a:r>
              <a:rPr lang="ja-JP" altLang="en-US" sz="1600" dirty="0"/>
              <a:t>）</a:t>
            </a:r>
            <a:r>
              <a:rPr lang="ja-JP" altLang="ja-JP" sz="1600" dirty="0"/>
              <a:t> </a:t>
            </a:r>
            <a:endParaRPr lang="ja-JP" altLang="en-US" sz="1600" dirty="0"/>
          </a:p>
        </p:txBody>
      </p:sp>
      <p:sp>
        <p:nvSpPr>
          <p:cNvPr id="19" name="正方形/長方形 18"/>
          <p:cNvSpPr/>
          <p:nvPr/>
        </p:nvSpPr>
        <p:spPr>
          <a:xfrm>
            <a:off x="5280602" y="6240090"/>
            <a:ext cx="827550" cy="466831"/>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NASA</a:t>
            </a:r>
          </a:p>
          <a:p>
            <a:pPr algn="ctr"/>
            <a:r>
              <a:rPr kumimoji="1" lang="en-US" altLang="ja-JP" sz="1200" dirty="0">
                <a:solidFill>
                  <a:schemeClr val="tx1"/>
                </a:solidFill>
              </a:rPr>
              <a:t>OCO-2</a:t>
            </a:r>
          </a:p>
        </p:txBody>
      </p:sp>
      <p:sp>
        <p:nvSpPr>
          <p:cNvPr id="20" name="正方形/長方形 19"/>
          <p:cNvSpPr/>
          <p:nvPr/>
        </p:nvSpPr>
        <p:spPr>
          <a:xfrm>
            <a:off x="6108152" y="6252922"/>
            <a:ext cx="990895" cy="466831"/>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ESA</a:t>
            </a:r>
          </a:p>
          <a:p>
            <a:pPr algn="ctr"/>
            <a:r>
              <a:rPr kumimoji="1" lang="en-US" altLang="ja-JP" sz="1200" dirty="0">
                <a:solidFill>
                  <a:schemeClr val="tx1"/>
                </a:solidFill>
              </a:rPr>
              <a:t>Sentinel-5</a:t>
            </a:r>
          </a:p>
        </p:txBody>
      </p:sp>
      <p:sp>
        <p:nvSpPr>
          <p:cNvPr id="21" name="正方形/長方形 20"/>
          <p:cNvSpPr/>
          <p:nvPr/>
        </p:nvSpPr>
        <p:spPr>
          <a:xfrm>
            <a:off x="7099047" y="6252922"/>
            <a:ext cx="901756" cy="453464"/>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CNES</a:t>
            </a:r>
            <a:endParaRPr lang="en-US" altLang="ja-JP" sz="1200" dirty="0">
              <a:solidFill>
                <a:schemeClr val="tx1"/>
              </a:solidFill>
            </a:endParaRPr>
          </a:p>
          <a:p>
            <a:pPr algn="ctr"/>
            <a:r>
              <a:rPr kumimoji="1" lang="en-US" altLang="ja-JP" sz="1200" dirty="0" err="1">
                <a:solidFill>
                  <a:schemeClr val="tx1"/>
                </a:solidFill>
              </a:rPr>
              <a:t>Microcarb</a:t>
            </a:r>
            <a:endParaRPr kumimoji="1" lang="en-US" altLang="ja-JP" sz="1200" dirty="0">
              <a:solidFill>
                <a:schemeClr val="tx1"/>
              </a:solidFill>
            </a:endParaRPr>
          </a:p>
        </p:txBody>
      </p:sp>
      <p:sp>
        <p:nvSpPr>
          <p:cNvPr id="53" name="角丸四角形 52"/>
          <p:cNvSpPr/>
          <p:nvPr/>
        </p:nvSpPr>
        <p:spPr>
          <a:xfrm>
            <a:off x="361995" y="3114699"/>
            <a:ext cx="8610600" cy="1000101"/>
          </a:xfrm>
          <a:prstGeom prst="roundRect">
            <a:avLst>
              <a:gd name="adj" fmla="val 15641"/>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3" name="左矢印 32"/>
          <p:cNvSpPr/>
          <p:nvPr/>
        </p:nvSpPr>
        <p:spPr>
          <a:xfrm rot="5400000">
            <a:off x="972144" y="4627073"/>
            <a:ext cx="2034570" cy="480112"/>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5" name="左矢印 34"/>
          <p:cNvSpPr/>
          <p:nvPr/>
        </p:nvSpPr>
        <p:spPr>
          <a:xfrm rot="5400000">
            <a:off x="3186760" y="4069075"/>
            <a:ext cx="1166582" cy="596755"/>
          </a:xfrm>
          <a:prstGeom prst="leftArrow">
            <a:avLst>
              <a:gd name="adj1" fmla="val 50000"/>
              <a:gd name="adj2" fmla="val 34269"/>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17952" y="4733521"/>
            <a:ext cx="1902172" cy="1169551"/>
          </a:xfrm>
          <a:prstGeom prst="rect">
            <a:avLst/>
          </a:prstGeom>
          <a:noFill/>
        </p:spPr>
        <p:txBody>
          <a:bodyPr wrap="square" rtlCol="0">
            <a:spAutoFit/>
          </a:bodyPr>
          <a:lstStyle/>
          <a:p>
            <a:r>
              <a:rPr lang="en-US" altLang="ja-JP" sz="1400" dirty="0">
                <a:solidFill>
                  <a:schemeClr val="tx2"/>
                </a:solidFill>
              </a:rPr>
              <a:t>Develop methodology document for national statistician to use GHG data for verification</a:t>
            </a:r>
          </a:p>
        </p:txBody>
      </p:sp>
      <p:sp>
        <p:nvSpPr>
          <p:cNvPr id="64" name="テキスト ボックス 63"/>
          <p:cNvSpPr txBox="1"/>
          <p:nvPr/>
        </p:nvSpPr>
        <p:spPr>
          <a:xfrm>
            <a:off x="4889743" y="4292708"/>
            <a:ext cx="2425457" cy="523220"/>
          </a:xfrm>
          <a:prstGeom prst="rect">
            <a:avLst/>
          </a:prstGeom>
          <a:noFill/>
        </p:spPr>
        <p:txBody>
          <a:bodyPr wrap="square" rtlCol="0">
            <a:spAutoFit/>
          </a:bodyPr>
          <a:lstStyle/>
          <a:p>
            <a:r>
              <a:rPr lang="en-US" altLang="ja-JP" sz="1400" b="1" dirty="0">
                <a:solidFill>
                  <a:srgbClr val="006666"/>
                </a:solidFill>
              </a:rPr>
              <a:t>Provide highly accurate </a:t>
            </a:r>
          </a:p>
          <a:p>
            <a:r>
              <a:rPr lang="en-US" altLang="ja-JP" sz="1400" b="1" dirty="0">
                <a:solidFill>
                  <a:srgbClr val="006666"/>
                </a:solidFill>
              </a:rPr>
              <a:t>data set </a:t>
            </a:r>
          </a:p>
        </p:txBody>
      </p:sp>
      <p:sp>
        <p:nvSpPr>
          <p:cNvPr id="16" name="正方形/長方形 15"/>
          <p:cNvSpPr/>
          <p:nvPr/>
        </p:nvSpPr>
        <p:spPr>
          <a:xfrm>
            <a:off x="3429000" y="5095517"/>
            <a:ext cx="4987191" cy="331810"/>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CEOS</a:t>
            </a:r>
            <a:endParaRPr kumimoji="1" lang="en-US" altLang="ja-JP" dirty="0">
              <a:solidFill>
                <a:schemeClr val="tx1"/>
              </a:solidFill>
            </a:endParaRPr>
          </a:p>
        </p:txBody>
      </p:sp>
      <p:cxnSp>
        <p:nvCxnSpPr>
          <p:cNvPr id="71" name="直線コネクタ 70"/>
          <p:cNvCxnSpPr/>
          <p:nvPr/>
        </p:nvCxnSpPr>
        <p:spPr>
          <a:xfrm flipV="1">
            <a:off x="3584845" y="2743200"/>
            <a:ext cx="0" cy="476284"/>
          </a:xfrm>
          <a:prstGeom prst="line">
            <a:avLst/>
          </a:prstGeom>
          <a:ln>
            <a:prstDash val="sysDash"/>
          </a:ln>
        </p:spPr>
        <p:style>
          <a:lnRef idx="2">
            <a:schemeClr val="accent1"/>
          </a:lnRef>
          <a:fillRef idx="0">
            <a:schemeClr val="accent1"/>
          </a:fillRef>
          <a:effectRef idx="1">
            <a:schemeClr val="accent1"/>
          </a:effectRef>
          <a:fontRef idx="minor">
            <a:schemeClr val="tx1"/>
          </a:fontRef>
        </p:style>
      </p:cxnSp>
      <p:sp>
        <p:nvSpPr>
          <p:cNvPr id="73" name="スライド番号プレースホルダー 3"/>
          <p:cNvSpPr>
            <a:spLocks noGrp="1"/>
          </p:cNvSpPr>
          <p:nvPr>
            <p:ph type="sldNum" sz="quarter" idx="12"/>
          </p:nvPr>
        </p:nvSpPr>
        <p:spPr>
          <a:xfrm>
            <a:off x="7090405" y="6428762"/>
            <a:ext cx="2133600" cy="365125"/>
          </a:xfrm>
        </p:spPr>
        <p:txBody>
          <a:bodyPr/>
          <a:lstStyle/>
          <a:p>
            <a:fld id="{F9C7F245-66C1-8E47-92F4-52AFD4B42A6B}" type="slidenum">
              <a:rPr kumimoji="1" lang="ja-JP" altLang="en-US" smtClean="0"/>
              <a:t>7</a:t>
            </a:fld>
            <a:endParaRPr kumimoji="1" lang="ja-JP" altLang="en-US" dirty="0"/>
          </a:p>
        </p:txBody>
      </p:sp>
      <p:sp>
        <p:nvSpPr>
          <p:cNvPr id="68" name="正方形/長方形 67"/>
          <p:cNvSpPr/>
          <p:nvPr/>
        </p:nvSpPr>
        <p:spPr>
          <a:xfrm>
            <a:off x="4434100" y="6032466"/>
            <a:ext cx="4403472" cy="239963"/>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Space Agencies</a:t>
            </a:r>
            <a:endParaRPr kumimoji="1" lang="en-US" altLang="ja-JP" dirty="0">
              <a:solidFill>
                <a:schemeClr val="tx1"/>
              </a:solidFill>
            </a:endParaRPr>
          </a:p>
        </p:txBody>
      </p:sp>
      <p:sp>
        <p:nvSpPr>
          <p:cNvPr id="74" name="正方形/長方形 73"/>
          <p:cNvSpPr/>
          <p:nvPr/>
        </p:nvSpPr>
        <p:spPr>
          <a:xfrm>
            <a:off x="7983178" y="6271328"/>
            <a:ext cx="856022" cy="425715"/>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CMA</a:t>
            </a:r>
            <a:endParaRPr lang="en-US" altLang="ja-JP" sz="1200" dirty="0">
              <a:solidFill>
                <a:schemeClr val="tx1"/>
              </a:solidFill>
            </a:endParaRPr>
          </a:p>
          <a:p>
            <a:pPr algn="ctr"/>
            <a:r>
              <a:rPr kumimoji="1" lang="en-US" altLang="ja-JP" sz="1200" dirty="0" err="1">
                <a:solidFill>
                  <a:schemeClr val="tx1"/>
                </a:solidFill>
              </a:rPr>
              <a:t>TanSat</a:t>
            </a:r>
            <a:endParaRPr kumimoji="1" lang="en-US" altLang="ja-JP" sz="1200" dirty="0">
              <a:solidFill>
                <a:schemeClr val="tx1"/>
              </a:solidFill>
            </a:endParaRPr>
          </a:p>
        </p:txBody>
      </p:sp>
      <p:sp>
        <p:nvSpPr>
          <p:cNvPr id="75" name="左矢印 34"/>
          <p:cNvSpPr/>
          <p:nvPr/>
        </p:nvSpPr>
        <p:spPr>
          <a:xfrm rot="5400000">
            <a:off x="6601456" y="4124602"/>
            <a:ext cx="1092464" cy="559823"/>
          </a:xfrm>
          <a:prstGeom prst="leftArrow">
            <a:avLst>
              <a:gd name="adj1" fmla="val 50000"/>
              <a:gd name="adj2" fmla="val 34269"/>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8" name="左矢印 34"/>
          <p:cNvSpPr/>
          <p:nvPr/>
        </p:nvSpPr>
        <p:spPr>
          <a:xfrm rot="5400000">
            <a:off x="6858313" y="5472994"/>
            <a:ext cx="578752" cy="487421"/>
          </a:xfrm>
          <a:prstGeom prst="leftArrow">
            <a:avLst>
              <a:gd name="adj1" fmla="val 50000"/>
              <a:gd name="adj2" fmla="val 34269"/>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 name="加算記号 21"/>
          <p:cNvSpPr/>
          <p:nvPr/>
        </p:nvSpPr>
        <p:spPr>
          <a:xfrm>
            <a:off x="4481029" y="3167999"/>
            <a:ext cx="735586" cy="685800"/>
          </a:xfrm>
          <a:prstGeom prst="mathPlus">
            <a:avLst/>
          </a:prstGeom>
          <a:solidFill>
            <a:srgbClr val="FFFFFF"/>
          </a:solidFill>
          <a:ln w="25400" cap="flat">
            <a:solidFill>
              <a:schemeClr val="tx2"/>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2569"/>
              </a:solidFill>
              <a:effectLst/>
              <a:uFillTx/>
            </a:endParaRPr>
          </a:p>
        </p:txBody>
      </p:sp>
      <p:sp>
        <p:nvSpPr>
          <p:cNvPr id="25" name="正方形/長方形 24"/>
          <p:cNvSpPr/>
          <p:nvPr/>
        </p:nvSpPr>
        <p:spPr>
          <a:xfrm>
            <a:off x="4482865" y="5617644"/>
            <a:ext cx="4572000" cy="307777"/>
          </a:xfrm>
          <a:prstGeom prst="rect">
            <a:avLst/>
          </a:prstGeom>
        </p:spPr>
        <p:txBody>
          <a:bodyPr>
            <a:spAutoFit/>
          </a:bodyPr>
          <a:lstStyle/>
          <a:p>
            <a:r>
              <a:rPr lang="en-US" altLang="ja-JP" sz="1400" b="1" dirty="0">
                <a:solidFill>
                  <a:srgbClr val="006666"/>
                </a:solidFill>
              </a:rPr>
              <a:t>Provide and share GHG data</a:t>
            </a:r>
            <a:endParaRPr lang="ja-JP" altLang="en-US" sz="1400" b="1" dirty="0">
              <a:solidFill>
                <a:srgbClr val="006666"/>
              </a:solidFill>
            </a:endParaRPr>
          </a:p>
        </p:txBody>
      </p:sp>
      <p:grpSp>
        <p:nvGrpSpPr>
          <p:cNvPr id="54" name="グループ化 53"/>
          <p:cNvGrpSpPr/>
          <p:nvPr/>
        </p:nvGrpSpPr>
        <p:grpSpPr>
          <a:xfrm>
            <a:off x="562231" y="5943487"/>
            <a:ext cx="4730201" cy="851767"/>
            <a:chOff x="980932" y="5943487"/>
            <a:chExt cx="3697426" cy="851767"/>
          </a:xfrm>
        </p:grpSpPr>
        <p:cxnSp>
          <p:nvCxnSpPr>
            <p:cNvPr id="42" name="直線コネクタ 41"/>
            <p:cNvCxnSpPr/>
            <p:nvPr/>
          </p:nvCxnSpPr>
          <p:spPr>
            <a:xfrm flipV="1">
              <a:off x="3985585" y="6226202"/>
              <a:ext cx="692773" cy="10078"/>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5" name="直線コネクタ 84"/>
            <p:cNvCxnSpPr/>
            <p:nvPr/>
          </p:nvCxnSpPr>
          <p:spPr>
            <a:xfrm flipV="1">
              <a:off x="990600" y="6781269"/>
              <a:ext cx="3681797" cy="9175"/>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6" name="直線コネクタ 85"/>
            <p:cNvCxnSpPr/>
            <p:nvPr/>
          </p:nvCxnSpPr>
          <p:spPr>
            <a:xfrm>
              <a:off x="4669992" y="6192449"/>
              <a:ext cx="0" cy="576440"/>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7" name="直線コネクタ 86"/>
            <p:cNvCxnSpPr/>
            <p:nvPr/>
          </p:nvCxnSpPr>
          <p:spPr>
            <a:xfrm>
              <a:off x="990600" y="5943600"/>
              <a:ext cx="0" cy="851654"/>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8" name="直線コネクタ 87"/>
            <p:cNvCxnSpPr/>
            <p:nvPr/>
          </p:nvCxnSpPr>
          <p:spPr>
            <a:xfrm flipV="1">
              <a:off x="980932" y="5943487"/>
              <a:ext cx="3015165" cy="18771"/>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pic>
        <p:nvPicPr>
          <p:cNvPr id="90" name="図 89"/>
          <p:cNvPicPr>
            <a:picLocks noChangeAspect="1"/>
          </p:cNvPicPr>
          <p:nvPr/>
        </p:nvPicPr>
        <p:blipFill>
          <a:blip r:embed="rId3"/>
          <a:stretch>
            <a:fillRect/>
          </a:stretch>
        </p:blipFill>
        <p:spPr>
          <a:xfrm>
            <a:off x="2968739" y="1513213"/>
            <a:ext cx="2505691" cy="834640"/>
          </a:xfrm>
          <a:prstGeom prst="rect">
            <a:avLst/>
          </a:prstGeom>
        </p:spPr>
      </p:pic>
      <p:pic>
        <p:nvPicPr>
          <p:cNvPr id="91" name="図 90"/>
          <p:cNvPicPr>
            <a:picLocks noChangeAspect="1"/>
          </p:cNvPicPr>
          <p:nvPr/>
        </p:nvPicPr>
        <p:blipFill>
          <a:blip r:embed="rId4"/>
          <a:stretch>
            <a:fillRect/>
          </a:stretch>
        </p:blipFill>
        <p:spPr>
          <a:xfrm>
            <a:off x="2345641" y="5771611"/>
            <a:ext cx="625852" cy="417559"/>
          </a:xfrm>
          <a:prstGeom prst="rect">
            <a:avLst/>
          </a:prstGeom>
        </p:spPr>
      </p:pic>
      <p:sp>
        <p:nvSpPr>
          <p:cNvPr id="40" name="正方形/長方形 39"/>
          <p:cNvSpPr/>
          <p:nvPr/>
        </p:nvSpPr>
        <p:spPr>
          <a:xfrm>
            <a:off x="3039663" y="6041425"/>
            <a:ext cx="1356807" cy="655618"/>
          </a:xfrm>
          <a:prstGeom prst="rect">
            <a:avLst/>
          </a:prstGeom>
          <a:solidFill>
            <a:schemeClr val="bg1"/>
          </a:solidFill>
          <a:ln w="19050" cmpd="sng">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lnSpc>
                <a:spcPts val="1200"/>
              </a:lnSpc>
            </a:pPr>
            <a:r>
              <a:rPr lang="en-US" altLang="ja-JP" sz="1200" dirty="0">
                <a:solidFill>
                  <a:schemeClr val="tx1"/>
                </a:solidFill>
              </a:rPr>
              <a:t>Ministry of Education, Sports, Culture, Science and Technology </a:t>
            </a:r>
            <a:endParaRPr kumimoji="1" lang="en-US" altLang="ja-JP" sz="1200" dirty="0">
              <a:solidFill>
                <a:schemeClr val="tx1"/>
              </a:solidFill>
            </a:endParaRPr>
          </a:p>
        </p:txBody>
      </p:sp>
      <p:sp>
        <p:nvSpPr>
          <p:cNvPr id="93" name="テキスト ボックス 92"/>
          <p:cNvSpPr txBox="1"/>
          <p:nvPr/>
        </p:nvSpPr>
        <p:spPr>
          <a:xfrm>
            <a:off x="2886006" y="4273742"/>
            <a:ext cx="968449" cy="312722"/>
          </a:xfrm>
          <a:prstGeom prst="rect">
            <a:avLst/>
          </a:prstGeom>
          <a:noFill/>
        </p:spPr>
        <p:txBody>
          <a:bodyPr wrap="square" rtlCol="0">
            <a:spAutoFit/>
          </a:bodyPr>
          <a:lstStyle/>
          <a:p>
            <a:r>
              <a:rPr lang="en-US" altLang="ja-JP" sz="1400" b="1" dirty="0">
                <a:solidFill>
                  <a:srgbClr val="006666"/>
                </a:solidFill>
              </a:rPr>
              <a:t>Review</a:t>
            </a:r>
          </a:p>
        </p:txBody>
      </p:sp>
      <p:cxnSp>
        <p:nvCxnSpPr>
          <p:cNvPr id="89" name="直線コネクタ 88"/>
          <p:cNvCxnSpPr/>
          <p:nvPr/>
        </p:nvCxnSpPr>
        <p:spPr>
          <a:xfrm>
            <a:off x="4419600" y="5934813"/>
            <a:ext cx="0" cy="328350"/>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pic>
        <p:nvPicPr>
          <p:cNvPr id="44" name="図 43"/>
          <p:cNvPicPr>
            <a:picLocks noChangeAspect="1"/>
          </p:cNvPicPr>
          <p:nvPr/>
        </p:nvPicPr>
        <p:blipFill>
          <a:blip r:embed="rId5">
            <a:clrChange>
              <a:clrFrom>
                <a:srgbClr val="EDF2F8"/>
              </a:clrFrom>
              <a:clrTo>
                <a:srgbClr val="EDF2F8">
                  <a:alpha val="0"/>
                </a:srgbClr>
              </a:clrTo>
            </a:clrChange>
          </a:blip>
          <a:stretch>
            <a:fillRect/>
          </a:stretch>
        </p:blipFill>
        <p:spPr>
          <a:xfrm>
            <a:off x="7122899" y="1672638"/>
            <a:ext cx="1384907" cy="1253010"/>
          </a:xfrm>
          <a:prstGeom prst="rect">
            <a:avLst/>
          </a:prstGeom>
        </p:spPr>
      </p:pic>
      <p:sp>
        <p:nvSpPr>
          <p:cNvPr id="46" name="加算記号 45"/>
          <p:cNvSpPr/>
          <p:nvPr/>
        </p:nvSpPr>
        <p:spPr>
          <a:xfrm>
            <a:off x="2395521" y="6236280"/>
            <a:ext cx="470821" cy="424506"/>
          </a:xfrm>
          <a:prstGeom prst="mathPlus">
            <a:avLst/>
          </a:prstGeom>
          <a:solidFill>
            <a:srgbClr val="FFFFFF"/>
          </a:solidFill>
          <a:ln w="25400" cap="flat">
            <a:solidFill>
              <a:schemeClr val="tx2"/>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2569"/>
              </a:solidFill>
              <a:effectLst/>
              <a:uFillTx/>
            </a:endParaRPr>
          </a:p>
        </p:txBody>
      </p:sp>
    </p:spTree>
    <p:extLst>
      <p:ext uri="{BB962C8B-B14F-4D97-AF65-F5344CB8AC3E}">
        <p14:creationId xmlns:p14="http://schemas.microsoft.com/office/powerpoint/2010/main" val="3841397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コンテンツ プレースホルダー 2"/>
          <p:cNvSpPr>
            <a:spLocks noGrp="1"/>
          </p:cNvSpPr>
          <p:nvPr>
            <p:ph sz="quarter" idx="10"/>
          </p:nvPr>
        </p:nvSpPr>
        <p:spPr>
          <a:xfrm>
            <a:off x="457200" y="1371600"/>
            <a:ext cx="8153400" cy="4724400"/>
          </a:xfrm>
        </p:spPr>
        <p:txBody>
          <a:bodyPr/>
          <a:lstStyle/>
          <a:p>
            <a:pPr>
              <a:buFont typeface="Wingdings" panose="05000000000000000000" pitchFamily="2" charset="2"/>
              <a:buChar char="p"/>
            </a:pPr>
            <a:r>
              <a:rPr lang="en-GB" altLang="ja-JP" dirty="0"/>
              <a:t>There is a gap between the Inventory Compiler and the satellite community. </a:t>
            </a:r>
            <a:r>
              <a:rPr lang="en-US" altLang="ja-JP" dirty="0"/>
              <a:t>It</a:t>
            </a:r>
            <a:r>
              <a:rPr lang="ja-JP" altLang="en-US" dirty="0"/>
              <a:t> </a:t>
            </a:r>
            <a:r>
              <a:rPr lang="en-GB" altLang="ja-JP" dirty="0"/>
              <a:t>is important for the satellite community to promote activities to reduce the gap such as;</a:t>
            </a:r>
            <a:endParaRPr kumimoji="1" lang="en-US" altLang="ja-JP" dirty="0"/>
          </a:p>
          <a:p>
            <a:pPr>
              <a:buFont typeface="Wingdings" panose="05000000000000000000" pitchFamily="2" charset="2"/>
              <a:buChar char="ü"/>
            </a:pPr>
            <a:r>
              <a:rPr kumimoji="1" lang="en-US" altLang="ja-JP" dirty="0"/>
              <a:t>CEOS should encourage scientists to publish papers which demonstrate the satellite observation data together with in-situ observation can contribute to understand GHG emissions and  removals, and </a:t>
            </a:r>
          </a:p>
          <a:p>
            <a:pPr>
              <a:buFont typeface="Wingdings" panose="05000000000000000000" pitchFamily="2" charset="2"/>
              <a:buChar char="ü"/>
            </a:pPr>
            <a:r>
              <a:rPr kumimoji="1" lang="en-US" altLang="ja-JP" dirty="0"/>
              <a:t>CEOS should encourage the accuracy improvement and accumulation of satellite GHG observation data.</a:t>
            </a:r>
          </a:p>
          <a:p>
            <a:pPr marL="0" indent="0">
              <a:buNone/>
            </a:pPr>
            <a:endParaRPr kumimoji="1" lang="en-US" altLang="ja-JP" dirty="0"/>
          </a:p>
          <a:p>
            <a:pPr>
              <a:buFont typeface="Wingdings" panose="05000000000000000000" pitchFamily="2" charset="2"/>
              <a:buChar char="p"/>
            </a:pPr>
            <a:r>
              <a:rPr kumimoji="1" lang="en-US" altLang="ja-JP" dirty="0"/>
              <a:t>Japan will highly appreciate CEOS’s review on the draft of methodology document when it is opened to the public in September 2017.  </a:t>
            </a:r>
          </a:p>
        </p:txBody>
      </p:sp>
      <p:sp>
        <p:nvSpPr>
          <p:cNvPr id="4" name="コンテンツ プレースホルダー 3"/>
          <p:cNvSpPr>
            <a:spLocks noGrp="1"/>
          </p:cNvSpPr>
          <p:nvPr>
            <p:ph sz="quarter" idx="11"/>
          </p:nvPr>
        </p:nvSpPr>
        <p:spPr>
          <a:xfrm>
            <a:off x="2057400" y="228600"/>
            <a:ext cx="5486400" cy="533400"/>
          </a:xfrm>
        </p:spPr>
        <p:txBody>
          <a:bodyPr/>
          <a:lstStyle/>
          <a:p>
            <a:pPr marL="0" indent="0">
              <a:buNone/>
            </a:pPr>
            <a:r>
              <a:rPr kumimoji="1" lang="en-US" altLang="ja-JP" dirty="0"/>
              <a:t>Next Steps towards the Refinement of </a:t>
            </a:r>
          </a:p>
          <a:p>
            <a:pPr marL="0" indent="0">
              <a:buNone/>
            </a:pPr>
            <a:r>
              <a:rPr kumimoji="1" lang="en-US" altLang="ja-JP" dirty="0"/>
              <a:t>the IPCC Guidelines </a:t>
            </a:r>
            <a:endParaRPr kumimoji="1" lang="ja-JP" altLang="en-US" dirty="0"/>
          </a:p>
        </p:txBody>
      </p:sp>
    </p:spTree>
    <p:extLst>
      <p:ext uri="{BB962C8B-B14F-4D97-AF65-F5344CB8AC3E}">
        <p14:creationId xmlns:p14="http://schemas.microsoft.com/office/powerpoint/2010/main" val="730903383"/>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9561</TotalTime>
  <Words>708</Words>
  <Application>Microsoft Office PowerPoint</Application>
  <PresentationFormat>画面に合わせる (4:3)</PresentationFormat>
  <Paragraphs>92</Paragraphs>
  <Slides>8</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Avenir Roman</vt:lpstr>
      <vt:lpstr>Droid Serif</vt:lpstr>
      <vt:lpstr>Proxima Nova Regular</vt:lpstr>
      <vt:lpstr>Arial</vt:lpstr>
      <vt:lpstr>Arial Bold</vt:lpstr>
      <vt:lpstr>Calibri</vt:lpstr>
      <vt:lpstr>Courier New</vt:lpstr>
      <vt:lpstr>Helvetica</vt:lpstr>
      <vt:lpstr>Wingdings</vt:lpstr>
      <vt:lpstr>Default</vt:lpstr>
      <vt:lpstr>Japan’s Contribution on GHG announced at COP-22 Side Event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Structure for utilization of GHG data</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矢部　志津</cp:lastModifiedBy>
  <cp:revision>173</cp:revision>
  <cp:lastPrinted>2017-04-20T01:26:25Z</cp:lastPrinted>
  <dcterms:modified xsi:type="dcterms:W3CDTF">2017-04-25T03:47:58Z</dcterms:modified>
</cp:coreProperties>
</file>