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1" r:id="rId2"/>
  </p:sldMasterIdLst>
  <p:notesMasterIdLst>
    <p:notesMasterId r:id="rId34"/>
  </p:notesMasterIdLst>
  <p:sldIdLst>
    <p:sldId id="256" r:id="rId3"/>
    <p:sldId id="259" r:id="rId4"/>
    <p:sldId id="263" r:id="rId5"/>
    <p:sldId id="306" r:id="rId6"/>
    <p:sldId id="307" r:id="rId7"/>
    <p:sldId id="308" r:id="rId8"/>
    <p:sldId id="309" r:id="rId9"/>
    <p:sldId id="310" r:id="rId10"/>
    <p:sldId id="311" r:id="rId11"/>
    <p:sldId id="312" r:id="rId12"/>
    <p:sldId id="313" r:id="rId13"/>
    <p:sldId id="316" r:id="rId14"/>
    <p:sldId id="315" r:id="rId15"/>
    <p:sldId id="314" r:id="rId16"/>
    <p:sldId id="317" r:id="rId17"/>
    <p:sldId id="318" r:id="rId18"/>
    <p:sldId id="319" r:id="rId19"/>
    <p:sldId id="320" r:id="rId20"/>
    <p:sldId id="321" r:id="rId21"/>
    <p:sldId id="291" r:id="rId22"/>
    <p:sldId id="305" r:id="rId23"/>
    <p:sldId id="287" r:id="rId24"/>
    <p:sldId id="304" r:id="rId25"/>
    <p:sldId id="293" r:id="rId26"/>
    <p:sldId id="294" r:id="rId27"/>
    <p:sldId id="300" r:id="rId28"/>
    <p:sldId id="295" r:id="rId29"/>
    <p:sldId id="301" r:id="rId30"/>
    <p:sldId id="296" r:id="rId31"/>
    <p:sldId id="297" r:id="rId32"/>
    <p:sldId id="279" r:id="rId33"/>
  </p:sldIdLst>
  <p:sldSz cx="9144000" cy="6858000" type="screen4x3"/>
  <p:notesSz cx="7315200" cy="96012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39"/>
    <p:restoredTop sz="98757" autoAdjust="0"/>
  </p:normalViewPr>
  <p:slideViewPr>
    <p:cSldViewPr>
      <p:cViewPr>
        <p:scale>
          <a:sx n="80" d="100"/>
          <a:sy n="80" d="100"/>
        </p:scale>
        <p:origin x="-2514" y="-858"/>
      </p:cViewPr>
      <p:guideLst>
        <p:guide orient="horz" pos="2160"/>
        <p:guide pos="2880"/>
      </p:guideLst>
    </p:cSldViewPr>
  </p:slideViewPr>
  <p:notesTextViewPr>
    <p:cViewPr>
      <p:scale>
        <a:sx n="1" d="1"/>
        <a:sy n="1" d="1"/>
      </p:scale>
      <p:origin x="0" y="0"/>
    </p:cViewPr>
  </p:notesTextViewPr>
  <p:notesViewPr>
    <p:cSldViewPr>
      <p:cViewPr>
        <p:scale>
          <a:sx n="80" d="100"/>
          <a:sy n="80" d="100"/>
        </p:scale>
        <p:origin x="-2202" y="122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257300" y="720725"/>
            <a:ext cx="4800600" cy="3600450"/>
          </a:xfrm>
          <a:prstGeom prst="rect">
            <a:avLst/>
          </a:prstGeom>
        </p:spPr>
        <p:txBody>
          <a:bodyPr lIns="96634" tIns="48316" rIns="96634" bIns="48316"/>
          <a:lstStyle/>
          <a:p>
            <a:pPr lvl="0"/>
            <a:endParaRPr/>
          </a:p>
        </p:txBody>
      </p:sp>
      <p:sp>
        <p:nvSpPr>
          <p:cNvPr id="8" name="Shape 8"/>
          <p:cNvSpPr>
            <a:spLocks noGrp="1"/>
          </p:cNvSpPr>
          <p:nvPr>
            <p:ph type="body" sz="quarter" idx="1"/>
          </p:nvPr>
        </p:nvSpPr>
        <p:spPr>
          <a:xfrm>
            <a:off x="975361" y="4560571"/>
            <a:ext cx="5364480" cy="4320540"/>
          </a:xfrm>
          <a:prstGeom prst="rect">
            <a:avLst/>
          </a:prstGeom>
        </p:spPr>
        <p:txBody>
          <a:bodyPr lIns="96634" tIns="48316" rIns="96634" bIns="48316"/>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40800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Tree>
    <p:extLst>
      <p:ext uri="{BB962C8B-B14F-4D97-AF65-F5344CB8AC3E}">
        <p14:creationId xmlns:p14="http://schemas.microsoft.com/office/powerpoint/2010/main" val="3172565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Tree>
    <p:extLst>
      <p:ext uri="{BB962C8B-B14F-4D97-AF65-F5344CB8AC3E}">
        <p14:creationId xmlns:p14="http://schemas.microsoft.com/office/powerpoint/2010/main" val="3172565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Tree>
    <p:extLst>
      <p:ext uri="{BB962C8B-B14F-4D97-AF65-F5344CB8AC3E}">
        <p14:creationId xmlns:p14="http://schemas.microsoft.com/office/powerpoint/2010/main" val="3172565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Tree>
    <p:extLst>
      <p:ext uri="{BB962C8B-B14F-4D97-AF65-F5344CB8AC3E}">
        <p14:creationId xmlns:p14="http://schemas.microsoft.com/office/powerpoint/2010/main" val="3172565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Tree>
    <p:extLst>
      <p:ext uri="{BB962C8B-B14F-4D97-AF65-F5344CB8AC3E}">
        <p14:creationId xmlns:p14="http://schemas.microsoft.com/office/powerpoint/2010/main" val="3172565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Tree>
    <p:extLst>
      <p:ext uri="{BB962C8B-B14F-4D97-AF65-F5344CB8AC3E}">
        <p14:creationId xmlns:p14="http://schemas.microsoft.com/office/powerpoint/2010/main" val="3172565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Tree>
    <p:extLst>
      <p:ext uri="{BB962C8B-B14F-4D97-AF65-F5344CB8AC3E}">
        <p14:creationId xmlns:p14="http://schemas.microsoft.com/office/powerpoint/2010/main" val="3172565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Tree>
    <p:extLst>
      <p:ext uri="{BB962C8B-B14F-4D97-AF65-F5344CB8AC3E}">
        <p14:creationId xmlns:p14="http://schemas.microsoft.com/office/powerpoint/2010/main" val="3172565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Tree>
    <p:extLst>
      <p:ext uri="{BB962C8B-B14F-4D97-AF65-F5344CB8AC3E}">
        <p14:creationId xmlns:p14="http://schemas.microsoft.com/office/powerpoint/2010/main" val="3172565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Tree>
    <p:extLst>
      <p:ext uri="{BB962C8B-B14F-4D97-AF65-F5344CB8AC3E}">
        <p14:creationId xmlns:p14="http://schemas.microsoft.com/office/powerpoint/2010/main" val="3172565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a:t>
            </a:r>
            <a:endParaRPr lang="en-US" sz="1000" dirty="0"/>
          </a:p>
        </p:txBody>
      </p:sp>
    </p:spTree>
    <p:extLst>
      <p:ext uri="{BB962C8B-B14F-4D97-AF65-F5344CB8AC3E}">
        <p14:creationId xmlns:p14="http://schemas.microsoft.com/office/powerpoint/2010/main" val="2762484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1" y="4560570"/>
            <a:ext cx="5364480" cy="4507229"/>
          </a:xfrm>
        </p:spPr>
        <p:txBody>
          <a:bodyPr lIns="94828" tIns="47413" rIns="94828" bIns="47413"/>
          <a:lstStyle/>
          <a:p>
            <a:pPr lvl="0"/>
            <a:endParaRPr lang="en-US" sz="650" dirty="0"/>
          </a:p>
        </p:txBody>
      </p:sp>
    </p:spTree>
    <p:extLst>
      <p:ext uri="{BB962C8B-B14F-4D97-AF65-F5344CB8AC3E}">
        <p14:creationId xmlns:p14="http://schemas.microsoft.com/office/powerpoint/2010/main" val="3354617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28" tIns="47413" rIns="94828" bIns="47413"/>
          <a:lstStyle/>
          <a:p>
            <a:pPr lvl="0"/>
            <a:endParaRPr lang="en-US" sz="800" dirty="0"/>
          </a:p>
        </p:txBody>
      </p:sp>
    </p:spTree>
    <p:extLst>
      <p:ext uri="{BB962C8B-B14F-4D97-AF65-F5344CB8AC3E}">
        <p14:creationId xmlns:p14="http://schemas.microsoft.com/office/powerpoint/2010/main" val="3354617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Tree>
    <p:extLst>
      <p:ext uri="{BB962C8B-B14F-4D97-AF65-F5344CB8AC3E}">
        <p14:creationId xmlns:p14="http://schemas.microsoft.com/office/powerpoint/2010/main" val="2116133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000" dirty="0"/>
          </a:p>
        </p:txBody>
      </p:sp>
    </p:spTree>
    <p:extLst>
      <p:ext uri="{BB962C8B-B14F-4D97-AF65-F5344CB8AC3E}">
        <p14:creationId xmlns:p14="http://schemas.microsoft.com/office/powerpoint/2010/main" val="3160001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Tree>
    <p:extLst>
      <p:ext uri="{BB962C8B-B14F-4D97-AF65-F5344CB8AC3E}">
        <p14:creationId xmlns:p14="http://schemas.microsoft.com/office/powerpoint/2010/main" val="3563128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dirty="0"/>
          </a:p>
        </p:txBody>
      </p:sp>
    </p:spTree>
    <p:extLst>
      <p:ext uri="{BB962C8B-B14F-4D97-AF65-F5344CB8AC3E}">
        <p14:creationId xmlns:p14="http://schemas.microsoft.com/office/powerpoint/2010/main" val="2799424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a:p>
        </p:txBody>
      </p:sp>
    </p:spTree>
    <p:extLst>
      <p:ext uri="{BB962C8B-B14F-4D97-AF65-F5344CB8AC3E}">
        <p14:creationId xmlns:p14="http://schemas.microsoft.com/office/powerpoint/2010/main" val="7703626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Tree>
    <p:extLst>
      <p:ext uri="{BB962C8B-B14F-4D97-AF65-F5344CB8AC3E}">
        <p14:creationId xmlns:p14="http://schemas.microsoft.com/office/powerpoint/2010/main" val="13838445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Tree>
    <p:extLst>
      <p:ext uri="{BB962C8B-B14F-4D97-AF65-F5344CB8AC3E}">
        <p14:creationId xmlns:p14="http://schemas.microsoft.com/office/powerpoint/2010/main" val="27123446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Tree>
    <p:extLst>
      <p:ext uri="{BB962C8B-B14F-4D97-AF65-F5344CB8AC3E}">
        <p14:creationId xmlns:p14="http://schemas.microsoft.com/office/powerpoint/2010/main" val="417114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28" tIns="47413" rIns="94828" bIns="47413"/>
          <a:lstStyle/>
          <a:p>
            <a:endParaRPr lang="en-US" sz="1000" dirty="0"/>
          </a:p>
        </p:txBody>
      </p:sp>
    </p:spTree>
    <p:extLst>
      <p:ext uri="{BB962C8B-B14F-4D97-AF65-F5344CB8AC3E}">
        <p14:creationId xmlns:p14="http://schemas.microsoft.com/office/powerpoint/2010/main" val="32339411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Tree>
    <p:extLst>
      <p:ext uri="{BB962C8B-B14F-4D97-AF65-F5344CB8AC3E}">
        <p14:creationId xmlns:p14="http://schemas.microsoft.com/office/powerpoint/2010/main" val="5497410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28" tIns="47413" rIns="94828" bIns="47413"/>
          <a:lstStyle/>
          <a:p>
            <a:endParaRPr lang="en-US" sz="1000" dirty="0"/>
          </a:p>
        </p:txBody>
      </p:sp>
    </p:spTree>
    <p:extLst>
      <p:ext uri="{BB962C8B-B14F-4D97-AF65-F5344CB8AC3E}">
        <p14:creationId xmlns:p14="http://schemas.microsoft.com/office/powerpoint/2010/main" val="1667883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00" y="4572000"/>
            <a:ext cx="5364480" cy="4320540"/>
          </a:xfrm>
        </p:spPr>
        <p:txBody>
          <a:bodyPr/>
          <a:lstStyle/>
          <a:p>
            <a:pPr defTabSz="474254">
              <a:defRPr/>
            </a:pPr>
            <a:endParaRPr lang="en-US" sz="1000" dirty="0"/>
          </a:p>
        </p:txBody>
      </p:sp>
    </p:spTree>
    <p:extLst>
      <p:ext uri="{BB962C8B-B14F-4D97-AF65-F5344CB8AC3E}">
        <p14:creationId xmlns:p14="http://schemas.microsoft.com/office/powerpoint/2010/main" val="3172565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72565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1" y="4560570"/>
            <a:ext cx="5364480" cy="4431029"/>
          </a:xfrm>
        </p:spPr>
        <p:txBody>
          <a:bodyPr/>
          <a:lstStyle/>
          <a:p>
            <a:pPr marL="474254" lvl="1" indent="0"/>
            <a:endParaRPr lang="en-US" sz="750" dirty="0">
              <a:solidFill>
                <a:srgbClr val="002569"/>
              </a:solidFill>
            </a:endParaRPr>
          </a:p>
        </p:txBody>
      </p:sp>
    </p:spTree>
    <p:extLst>
      <p:ext uri="{BB962C8B-B14F-4D97-AF65-F5344CB8AC3E}">
        <p14:creationId xmlns:p14="http://schemas.microsoft.com/office/powerpoint/2010/main" val="3172565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4254" lvl="1" indent="0"/>
            <a:endParaRPr lang="en-US" sz="750" dirty="0">
              <a:solidFill>
                <a:srgbClr val="002569"/>
              </a:solidFill>
            </a:endParaRPr>
          </a:p>
        </p:txBody>
      </p:sp>
    </p:spTree>
    <p:extLst>
      <p:ext uri="{BB962C8B-B14F-4D97-AF65-F5344CB8AC3E}">
        <p14:creationId xmlns:p14="http://schemas.microsoft.com/office/powerpoint/2010/main" val="3172565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4254">
              <a:defRPr/>
            </a:pPr>
            <a:endParaRPr lang="en-US" sz="1100" dirty="0"/>
          </a:p>
        </p:txBody>
      </p:sp>
    </p:spTree>
    <p:extLst>
      <p:ext uri="{BB962C8B-B14F-4D97-AF65-F5344CB8AC3E}">
        <p14:creationId xmlns:p14="http://schemas.microsoft.com/office/powerpoint/2010/main" val="3172565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Tree>
    <p:extLst>
      <p:ext uri="{BB962C8B-B14F-4D97-AF65-F5344CB8AC3E}">
        <p14:creationId xmlns:p14="http://schemas.microsoft.com/office/powerpoint/2010/main" val="31725658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uk-UA" smtClean="0"/>
              <a:pPr defTabSz="914400"/>
              <a:t>‹#›</a:t>
            </a:fld>
            <a:endParaRPr lang="uk-UA" dirty="0"/>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smtClean="0"/>
              <a:t>Title TBA</a:t>
            </a:r>
            <a:endParaRPr lang="en-US" dirty="0"/>
          </a:p>
        </p:txBody>
      </p:sp>
      <p:sp>
        <p:nvSpPr>
          <p:cNvPr id="8" name="Shape 3"/>
          <p:cNvSpPr/>
          <p:nvPr userDrawn="1"/>
        </p:nvSpPr>
        <p:spPr>
          <a:xfrm>
            <a:off x="76200" y="6629400"/>
            <a:ext cx="2133600" cy="187285"/>
          </a:xfrm>
          <a:prstGeom prst="roundRect">
            <a:avLst/>
          </a:prstGeom>
          <a:solidFill>
            <a:schemeClr val="lt1">
              <a:alpha val="49000"/>
            </a:schemeClr>
          </a:solidFill>
          <a:ln>
            <a:solidFill>
              <a:schemeClr val="tx2">
                <a:alpha val="60000"/>
              </a:schemeClr>
            </a:solidFill>
          </a:ln>
          <a:extLst>
            <a:ext uri="{C572A759-6A51-4108-AA02-DFA0A04FC94B}">
              <ma14:wrappingTextBoxFlag xmlns:ma14="http://schemas.microsoft.com/office/mac/drawingml/2011/main" xmlns=""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lvl="0" algn="ctr" defTabSz="914400">
              <a:defRPr>
                <a:solidFill>
                  <a:srgbClr val="000000"/>
                </a:solidFill>
              </a:defRPr>
            </a:pPr>
            <a:r>
              <a:rPr lang="en-AU" sz="1100" i="1" dirty="0" smtClean="0">
                <a:solidFill>
                  <a:schemeClr val="tx2"/>
                </a:solidFill>
                <a:latin typeface="+mj-ea"/>
                <a:ea typeface="+mj-ea"/>
                <a:cs typeface="Proxima Nova Regular"/>
                <a:sym typeface="Proxima Nova Regular"/>
              </a:rPr>
              <a:t>SIT-32,</a:t>
            </a:r>
            <a:r>
              <a:rPr lang="en-AU" sz="1100" i="1" baseline="0" dirty="0" smtClean="0">
                <a:solidFill>
                  <a:schemeClr val="tx2"/>
                </a:solidFill>
                <a:latin typeface="+mj-ea"/>
                <a:ea typeface="+mj-ea"/>
                <a:cs typeface="Proxima Nova Regular"/>
                <a:sym typeface="Proxima Nova Regular"/>
              </a:rPr>
              <a:t> </a:t>
            </a:r>
            <a:r>
              <a:rPr lang="en-AU" sz="1100" i="1" dirty="0" smtClean="0">
                <a:solidFill>
                  <a:schemeClr val="tx2"/>
                </a:solidFill>
                <a:latin typeface="+mj-ea"/>
                <a:ea typeface="+mj-ea"/>
                <a:cs typeface="Proxima Nova Regular"/>
                <a:sym typeface="Proxima Nova Regular"/>
              </a:rPr>
              <a:t>ESA HQ, 26-27 Apr 2017</a:t>
            </a:r>
            <a:endParaRPr sz="1100" i="1" dirty="0">
              <a:solidFill>
                <a:schemeClr val="tx2"/>
              </a:solidFill>
              <a:latin typeface="+mj-ea"/>
              <a:ea typeface="+mj-ea"/>
              <a:cs typeface="Proxima Nova Regular"/>
              <a:sym typeface="Proxima Nova Regular"/>
            </a:endParaRPr>
          </a:p>
        </p:txBody>
      </p:sp>
    </p:spTree>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99887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a:solidFill>
                  <a:srgbClr val="1F497D"/>
                </a:solidFill>
              </a:rPr>
              <a:pPr defTabSz="914400"/>
              <a:t>‹#›</a:t>
            </a:fld>
            <a:endParaRPr dirty="0">
              <a:solidFill>
                <a:srgbClr val="1F497D"/>
              </a:solidFill>
            </a:endParaRPr>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smtClean="0"/>
              <a:t>Title TBA</a:t>
            </a:r>
            <a:endParaRPr lang="en-US" dirty="0"/>
          </a:p>
        </p:txBody>
      </p:sp>
      <p:sp>
        <p:nvSpPr>
          <p:cNvPr id="5" name="Shape 3"/>
          <p:cNvSpPr/>
          <p:nvPr userDrawn="1"/>
        </p:nvSpPr>
        <p:spPr>
          <a:xfrm>
            <a:off x="76200" y="6629400"/>
            <a:ext cx="2133600" cy="187285"/>
          </a:xfrm>
          <a:prstGeom prst="roundRect">
            <a:avLst/>
          </a:prstGeom>
          <a:solidFill>
            <a:schemeClr val="lt1">
              <a:alpha val="49000"/>
            </a:schemeClr>
          </a:solidFill>
          <a:ln>
            <a:solidFill>
              <a:schemeClr val="tx2">
                <a:alpha val="60000"/>
              </a:schemeClr>
            </a:solidFill>
          </a:ln>
          <a:extLst>
            <a:ext uri="{C572A759-6A51-4108-AA02-DFA0A04FC94B}">
              <ma14:wrappingTextBoxFlag xmlns:ma14="http://schemas.microsoft.com/office/mac/drawingml/2011/main" xmlns=""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lvl="0" algn="ctr" defTabSz="914400">
              <a:defRPr>
                <a:solidFill>
                  <a:srgbClr val="000000"/>
                </a:solidFill>
              </a:defRPr>
            </a:pPr>
            <a:r>
              <a:rPr lang="en-AU" sz="1100" i="1" dirty="0" smtClean="0">
                <a:solidFill>
                  <a:schemeClr val="tx2"/>
                </a:solidFill>
                <a:latin typeface="+mj-ea"/>
                <a:ea typeface="+mj-ea"/>
                <a:cs typeface="Proxima Nova Regular"/>
                <a:sym typeface="Proxima Nova Regular"/>
              </a:rPr>
              <a:t>SIT-32,</a:t>
            </a:r>
            <a:r>
              <a:rPr lang="en-AU" sz="1100" i="1" baseline="0" dirty="0" smtClean="0">
                <a:solidFill>
                  <a:schemeClr val="tx2"/>
                </a:solidFill>
                <a:latin typeface="+mj-ea"/>
                <a:ea typeface="+mj-ea"/>
                <a:cs typeface="Proxima Nova Regular"/>
                <a:sym typeface="Proxima Nova Regular"/>
              </a:rPr>
              <a:t> </a:t>
            </a:r>
            <a:r>
              <a:rPr lang="en-AU" sz="1100" i="1" dirty="0" smtClean="0">
                <a:solidFill>
                  <a:schemeClr val="tx2"/>
                </a:solidFill>
                <a:latin typeface="+mj-ea"/>
                <a:ea typeface="+mj-ea"/>
                <a:cs typeface="Proxima Nova Regular"/>
                <a:sym typeface="Proxima Nova Regular"/>
              </a:rPr>
              <a:t>ESA HQ, 26-27 Apr 2017</a:t>
            </a:r>
            <a:endParaRPr sz="1100" i="1" dirty="0">
              <a:solidFill>
                <a:schemeClr val="tx2"/>
              </a:solidFill>
              <a:latin typeface="+mj-ea"/>
              <a:ea typeface="+mj-ea"/>
              <a:cs typeface="Proxima Nova Regular"/>
              <a:sym typeface="Proxima Nova Regular"/>
            </a:endParaRPr>
          </a:p>
        </p:txBody>
      </p:sp>
    </p:spTree>
    <p:extLst>
      <p:ext uri="{BB962C8B-B14F-4D97-AF65-F5344CB8AC3E}">
        <p14:creationId xmlns:p14="http://schemas.microsoft.com/office/powerpoint/2010/main" val="587680144"/>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912328852"/>
      </p:ext>
    </p:extLst>
  </p:cSld>
  <p:clrMap bg1="lt1" tx1="dk1" bg2="lt2" tx2="dk2" accent1="accent1" accent2="accent2" accent3="accent3" accent4="accent4" accent5="accent5" accent6="accent6" hlink="hlink" folHlink="folHlink"/>
  <p:sldLayoutIdLst>
    <p:sldLayoutId id="2147483652" r:id="rId1"/>
    <p:sldLayoutId id="2147483653" r:id="rId2"/>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MN9aZyNK8gw"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nasa.gov/mission_pages/servir/index.html"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76200" y="2514600"/>
            <a:ext cx="8991600" cy="9931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CA" sz="4200" b="1" dirty="0" smtClean="0">
                <a:solidFill>
                  <a:srgbClr val="FFFFFF"/>
                </a:solidFill>
                <a:latin typeface="+mj-lt"/>
              </a:rPr>
              <a:t>WG Disasters Coordination Efforts</a:t>
            </a:r>
            <a:endParaRPr lang="en-CA" sz="4200" b="1" dirty="0">
              <a:solidFill>
                <a:srgbClr val="FFFFFF"/>
              </a:solidFill>
              <a:latin typeface="+mj-lt"/>
            </a:endParaRPr>
          </a:p>
        </p:txBody>
      </p:sp>
      <p:sp>
        <p:nvSpPr>
          <p:cNvPr id="11" name="Shape 11"/>
          <p:cNvSpPr/>
          <p:nvPr/>
        </p:nvSpPr>
        <p:spPr>
          <a:xfrm>
            <a:off x="76200" y="3759200"/>
            <a:ext cx="5715000" cy="2541589"/>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defTabSz="914400">
              <a:lnSpc>
                <a:spcPct val="150000"/>
              </a:lnSpc>
              <a:defRPr>
                <a:solidFill>
                  <a:srgbClr val="000000"/>
                </a:solidFill>
              </a:defRPr>
            </a:pPr>
            <a:r>
              <a:rPr lang="en-US" dirty="0">
                <a:solidFill>
                  <a:srgbClr val="FFFFFF"/>
                </a:solidFill>
                <a:latin typeface="+mj-lt"/>
                <a:ea typeface="Arial Bold"/>
                <a:cs typeface="Arial Bold"/>
                <a:sym typeface="Arial Bold"/>
              </a:rPr>
              <a:t>Stéphane Chalifoux, </a:t>
            </a:r>
            <a:r>
              <a:rPr lang="en-US" dirty="0" smtClean="0">
                <a:solidFill>
                  <a:srgbClr val="FFFFFF"/>
                </a:solidFill>
                <a:latin typeface="+mj-lt"/>
                <a:ea typeface="Arial Bold"/>
                <a:cs typeface="Arial Bold"/>
                <a:sym typeface="Arial Bold"/>
              </a:rPr>
              <a:t>CSA</a:t>
            </a:r>
          </a:p>
          <a:p>
            <a:pPr lvl="0" defTabSz="914400">
              <a:lnSpc>
                <a:spcPct val="150000"/>
              </a:lnSpc>
              <a:defRPr>
                <a:solidFill>
                  <a:srgbClr val="000000"/>
                </a:solidFill>
              </a:defRPr>
            </a:pPr>
            <a:r>
              <a:rPr lang="en-US" dirty="0" smtClean="0">
                <a:solidFill>
                  <a:srgbClr val="FFFFFF"/>
                </a:solidFill>
                <a:latin typeface="+mj-lt"/>
                <a:ea typeface="Arial Bold"/>
                <a:cs typeface="Arial Bold"/>
                <a:sym typeface="Arial Bold"/>
              </a:rPr>
              <a:t>Chair</a:t>
            </a:r>
            <a:r>
              <a:rPr lang="en-US" dirty="0">
                <a:solidFill>
                  <a:srgbClr val="FFFFFF"/>
                </a:solidFill>
                <a:latin typeface="+mj-lt"/>
                <a:ea typeface="Arial Bold"/>
                <a:cs typeface="Arial Bold"/>
                <a:sym typeface="Arial Bold"/>
              </a:rPr>
              <a:t>, Working Group on Disasters</a:t>
            </a: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SIT-32</a:t>
            </a:r>
            <a:r>
              <a:rPr lang="en-AU" dirty="0">
                <a:solidFill>
                  <a:srgbClr val="FFFFFF"/>
                </a:solidFill>
                <a:latin typeface="+mj-lt"/>
                <a:ea typeface="Arial Bold"/>
                <a:cs typeface="Arial Bold"/>
                <a:sym typeface="Arial Bold"/>
              </a:rPr>
              <a:t> </a:t>
            </a:r>
            <a:r>
              <a:rPr dirty="0" smtClean="0">
                <a:solidFill>
                  <a:srgbClr val="FFFFFF"/>
                </a:solidFill>
                <a:latin typeface="+mj-lt"/>
                <a:ea typeface="Arial Bold"/>
                <a:cs typeface="Arial Bold"/>
                <a:sym typeface="Arial Bold"/>
              </a:rPr>
              <a:t>Agenda </a:t>
            </a:r>
            <a:r>
              <a:rPr dirty="0">
                <a:solidFill>
                  <a:srgbClr val="FFFFFF"/>
                </a:solidFill>
                <a:latin typeface="+mj-lt"/>
                <a:ea typeface="Arial Bold"/>
                <a:cs typeface="Arial Bold"/>
                <a:sym typeface="Arial Bold"/>
              </a:rPr>
              <a:t>Item </a:t>
            </a:r>
            <a:r>
              <a:rPr dirty="0" smtClean="0">
                <a:solidFill>
                  <a:srgbClr val="FFFFFF"/>
                </a:solidFill>
                <a:latin typeface="+mj-lt"/>
                <a:ea typeface="Arial Bold"/>
                <a:cs typeface="Arial Bold"/>
                <a:sym typeface="Arial Bold"/>
              </a:rPr>
              <a:t>#</a:t>
            </a:r>
            <a:r>
              <a:rPr lang="fr-CA" dirty="0" smtClean="0">
                <a:solidFill>
                  <a:srgbClr val="FFFFFF"/>
                </a:solidFill>
                <a:latin typeface="+mj-lt"/>
                <a:ea typeface="Arial Bold"/>
                <a:cs typeface="Arial Bold"/>
                <a:sym typeface="Arial Bold"/>
              </a:rPr>
              <a:t> 3</a:t>
            </a:r>
            <a:r>
              <a:rPr lang="fr-CA" dirty="0">
                <a:solidFill>
                  <a:srgbClr val="FFFFFF"/>
                </a:solidFill>
                <a:latin typeface="+mj-lt"/>
                <a:ea typeface="Arial Bold"/>
                <a:cs typeface="Arial Bold"/>
                <a:sym typeface="Arial Bold"/>
              </a:rPr>
              <a:t>2</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CA" dirty="0">
                <a:solidFill>
                  <a:srgbClr val="FFFFFF"/>
                </a:solidFill>
                <a:latin typeface="+mj-lt"/>
                <a:ea typeface="Arial Bold"/>
                <a:cs typeface="Arial Bold"/>
                <a:sym typeface="Arial Bold"/>
              </a:rPr>
              <a:t>CEOS Strategic Implementation Team</a:t>
            </a:r>
          </a:p>
          <a:p>
            <a:pPr lvl="0" defTabSz="914400">
              <a:lnSpc>
                <a:spcPct val="150000"/>
              </a:lnSpc>
              <a:defRPr>
                <a:solidFill>
                  <a:srgbClr val="000000"/>
                </a:solidFill>
              </a:defRPr>
            </a:pPr>
            <a:r>
              <a:rPr lang="en-CA" dirty="0">
                <a:solidFill>
                  <a:srgbClr val="FFFFFF"/>
                </a:solidFill>
                <a:latin typeface="+mj-lt"/>
                <a:ea typeface="Arial Bold"/>
                <a:cs typeface="Arial Bold"/>
                <a:sym typeface="Arial Bold"/>
              </a:rPr>
              <a:t>ESA Headquarters, Paris, France</a:t>
            </a:r>
          </a:p>
          <a:p>
            <a:pPr lvl="0" defTabSz="914400">
              <a:lnSpc>
                <a:spcPct val="150000"/>
              </a:lnSpc>
              <a:defRPr>
                <a:solidFill>
                  <a:srgbClr val="000000"/>
                </a:solidFill>
              </a:defRPr>
            </a:pPr>
            <a:r>
              <a:rPr lang="en-CA" dirty="0" smtClean="0">
                <a:solidFill>
                  <a:srgbClr val="FFFFFF"/>
                </a:solidFill>
                <a:latin typeface="+mj-lt"/>
                <a:ea typeface="Arial Bold"/>
                <a:cs typeface="Arial Bold"/>
                <a:sym typeface="Arial Bold"/>
              </a:rPr>
              <a:t>26</a:t>
            </a:r>
            <a:r>
              <a:rPr lang="en-CA" baseline="30000" dirty="0" smtClean="0">
                <a:solidFill>
                  <a:srgbClr val="FFFFFF"/>
                </a:solidFill>
                <a:latin typeface="+mj-lt"/>
                <a:ea typeface="Arial Bold"/>
                <a:cs typeface="Arial Bold"/>
                <a:sym typeface="Arial Bold"/>
              </a:rPr>
              <a:t>th</a:t>
            </a:r>
            <a:r>
              <a:rPr lang="en-CA" dirty="0" smtClean="0">
                <a:solidFill>
                  <a:srgbClr val="FFFFFF"/>
                </a:solidFill>
                <a:latin typeface="+mj-lt"/>
                <a:ea typeface="Arial Bold"/>
                <a:cs typeface="Arial Bold"/>
                <a:sym typeface="Arial Bold"/>
              </a:rPr>
              <a:t> -27</a:t>
            </a:r>
            <a:r>
              <a:rPr lang="en-CA" baseline="30000" dirty="0" smtClean="0">
                <a:solidFill>
                  <a:srgbClr val="FFFFFF"/>
                </a:solidFill>
                <a:latin typeface="+mj-lt"/>
                <a:ea typeface="Arial Bold"/>
                <a:cs typeface="Arial Bold"/>
                <a:sym typeface="Arial Bold"/>
              </a:rPr>
              <a:t>th</a:t>
            </a:r>
            <a:r>
              <a:rPr lang="en-CA" dirty="0" smtClean="0">
                <a:solidFill>
                  <a:srgbClr val="FFFFFF"/>
                </a:solidFill>
                <a:latin typeface="+mj-lt"/>
                <a:ea typeface="Arial Bold"/>
                <a:cs typeface="Arial Bold"/>
                <a:sym typeface="Arial Bold"/>
              </a:rPr>
              <a:t> April </a:t>
            </a:r>
            <a:r>
              <a:rPr lang="en-CA" dirty="0">
                <a:solidFill>
                  <a:srgbClr val="FFFFFF"/>
                </a:solidFill>
                <a:latin typeface="+mj-lt"/>
                <a:ea typeface="Arial Bold"/>
                <a:cs typeface="Arial Bold"/>
                <a:sym typeface="Arial Bold"/>
              </a:rPr>
              <a:t>2017</a:t>
            </a:r>
          </a:p>
        </p:txBody>
      </p:sp>
      <p:pic>
        <p:nvPicPr>
          <p:cNvPr id="12" name="ceos_logo.png"/>
          <p:cNvPicPr/>
          <p:nvPr/>
        </p:nvPicPr>
        <p:blipFill>
          <a:blip r:embed="rId3">
            <a:extLst/>
          </a:blip>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89" y="2246634"/>
            <a:ext cx="2806211" cy="2101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smtClean="0">
                <a:solidFill>
                  <a:schemeClr val="bg1">
                    <a:lumMod val="20000"/>
                    <a:lumOff val="80000"/>
                  </a:schemeClr>
                </a:solidFill>
                <a:latin typeface="+mj-lt"/>
              </a:rPr>
              <a:t>Committee on Earth Observation Satellites</a:t>
            </a:r>
            <a:endParaRPr lang="en-US" sz="1050" dirty="0">
              <a:solidFill>
                <a:schemeClr val="bg1">
                  <a:lumMod val="20000"/>
                  <a:lumOff val="80000"/>
                </a:schemeClr>
              </a:solidFill>
              <a:latin typeface="+mj-lt"/>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10</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US" b="1" dirty="0"/>
              <a:t>ALOS-2 Data Usage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1446213"/>
            <a:ext cx="9029700" cy="396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414669"/>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11</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CA" b="1" dirty="0"/>
              <a:t>Flood Pilot PALSAR-2 Data Use</a:t>
            </a:r>
          </a:p>
        </p:txBody>
      </p:sp>
      <p:pic>
        <p:nvPicPr>
          <p:cNvPr id="5" name="Picture 2" descr="C:\Users\BOB~1.KUL\AppData\Local\Temp\10\Figure1_4.jpg"/>
          <p:cNvPicPr>
            <a:picLocks noChangeAspect="1" noChangeArrowheads="1"/>
          </p:cNvPicPr>
          <p:nvPr/>
        </p:nvPicPr>
        <p:blipFill>
          <a:blip r:embed="rId3" cstate="print"/>
          <a:srcRect/>
          <a:stretch>
            <a:fillRect/>
          </a:stretch>
        </p:blipFill>
        <p:spPr bwMode="auto">
          <a:xfrm>
            <a:off x="0" y="1700808"/>
            <a:ext cx="4572000" cy="3429000"/>
          </a:xfrm>
          <a:prstGeom prst="rect">
            <a:avLst/>
          </a:prstGeom>
          <a:noFill/>
        </p:spPr>
      </p:pic>
      <p:pic>
        <p:nvPicPr>
          <p:cNvPr id="6" name="Picture 5" descr="CR16481_Flood_SL_May-2016-2.jpg"/>
          <p:cNvPicPr>
            <a:picLocks noChangeAspect="1"/>
          </p:cNvPicPr>
          <p:nvPr/>
        </p:nvPicPr>
        <p:blipFill>
          <a:blip r:embed="rId4" cstate="print"/>
          <a:stretch>
            <a:fillRect/>
          </a:stretch>
        </p:blipFill>
        <p:spPr>
          <a:xfrm>
            <a:off x="4427984" y="1700808"/>
            <a:ext cx="4572000" cy="3037900"/>
          </a:xfrm>
          <a:prstGeom prst="rect">
            <a:avLst/>
          </a:prstGeom>
        </p:spPr>
      </p:pic>
      <p:sp>
        <p:nvSpPr>
          <p:cNvPr id="7" name="TextBox 6"/>
          <p:cNvSpPr txBox="1"/>
          <p:nvPr/>
        </p:nvSpPr>
        <p:spPr>
          <a:xfrm>
            <a:off x="4686255" y="5085184"/>
            <a:ext cx="4644008" cy="1015663"/>
          </a:xfrm>
          <a:prstGeom prst="rect">
            <a:avLst/>
          </a:prstGeom>
          <a:noFill/>
        </p:spPr>
        <p:txBody>
          <a:bodyPr wrap="square" rtlCol="0">
            <a:spAutoFit/>
          </a:bodyPr>
          <a:lstStyle/>
          <a:p>
            <a:r>
              <a:rPr lang="en-US" sz="2000" b="0" dirty="0" smtClean="0">
                <a:latin typeface="+mj-lt"/>
              </a:rPr>
              <a:t>International Water Management Institute Flood Maps in NW Sri Lanka, 17 May 2016</a:t>
            </a:r>
            <a:endParaRPr lang="en-US" sz="2000" b="0" dirty="0">
              <a:latin typeface="+mj-lt"/>
            </a:endParaRPr>
          </a:p>
        </p:txBody>
      </p:sp>
      <p:sp>
        <p:nvSpPr>
          <p:cNvPr id="8" name="TextBox 7"/>
          <p:cNvSpPr txBox="1"/>
          <p:nvPr/>
        </p:nvSpPr>
        <p:spPr>
          <a:xfrm>
            <a:off x="0" y="5085184"/>
            <a:ext cx="4644008" cy="1323439"/>
          </a:xfrm>
          <a:prstGeom prst="rect">
            <a:avLst/>
          </a:prstGeom>
          <a:noFill/>
        </p:spPr>
        <p:txBody>
          <a:bodyPr wrap="square" rtlCol="0">
            <a:spAutoFit/>
          </a:bodyPr>
          <a:lstStyle/>
          <a:p>
            <a:r>
              <a:rPr lang="en-US" sz="2000" b="0" dirty="0" smtClean="0">
                <a:latin typeface="+mj-lt"/>
              </a:rPr>
              <a:t>Comparison of SAR signal compared to land cover and (modeled) inundation depth over Malawi, 14 January 2015 (figure courtesy G. Schumann, UCLA)</a:t>
            </a:r>
            <a:endParaRPr lang="en-US" sz="2000" b="0" dirty="0">
              <a:latin typeface="+mj-lt"/>
            </a:endParaRPr>
          </a:p>
        </p:txBody>
      </p:sp>
      <p:sp>
        <p:nvSpPr>
          <p:cNvPr id="9" name="TextBox 8"/>
          <p:cNvSpPr txBox="1"/>
          <p:nvPr/>
        </p:nvSpPr>
        <p:spPr>
          <a:xfrm>
            <a:off x="467544" y="1264313"/>
            <a:ext cx="8208912" cy="400110"/>
          </a:xfrm>
          <a:prstGeom prst="rect">
            <a:avLst/>
          </a:prstGeom>
          <a:noFill/>
        </p:spPr>
        <p:txBody>
          <a:bodyPr wrap="square" rtlCol="0">
            <a:spAutoFit/>
          </a:bodyPr>
          <a:lstStyle/>
          <a:p>
            <a:r>
              <a:rPr lang="en-US" sz="2000" b="0" dirty="0" smtClean="0">
                <a:latin typeface="+mj-lt"/>
              </a:rPr>
              <a:t>Examples of PALSAR data from other sources used by Pilot members:</a:t>
            </a:r>
            <a:endParaRPr lang="en-US" sz="2000" b="0" dirty="0">
              <a:latin typeface="+mj-lt"/>
            </a:endParaRPr>
          </a:p>
        </p:txBody>
      </p:sp>
    </p:spTree>
    <p:extLst>
      <p:ext uri="{BB962C8B-B14F-4D97-AF65-F5344CB8AC3E}">
        <p14:creationId xmlns:p14="http://schemas.microsoft.com/office/powerpoint/2010/main" val="2190239801"/>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12</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CA" b="1" dirty="0"/>
              <a:t>Flood Pilot Use of ALOS-2 Data</a:t>
            </a:r>
            <a:endParaRPr lang="en-US" b="1" dirty="0"/>
          </a:p>
        </p:txBody>
      </p:sp>
      <p:sp>
        <p:nvSpPr>
          <p:cNvPr id="5" name="Content Placeholder 2"/>
          <p:cNvSpPr>
            <a:spLocks noGrp="1"/>
          </p:cNvSpPr>
          <p:nvPr>
            <p:ph idx="4294967295"/>
          </p:nvPr>
        </p:nvSpPr>
        <p:spPr>
          <a:xfrm>
            <a:off x="296863" y="1457325"/>
            <a:ext cx="8445500" cy="4864100"/>
          </a:xfrm>
          <a:prstGeom prst="rect">
            <a:avLst/>
          </a:prstGeom>
        </p:spPr>
        <p:txBody>
          <a:bodyPr/>
          <a:lstStyle/>
          <a:p>
            <a:r>
              <a:rPr lang="en-US" sz="1800" dirty="0">
                <a:latin typeface="+mj-lt"/>
              </a:rPr>
              <a:t>The availability of timely ALOS L-band imagery during flood events in the sub-tropics and tropics especially </a:t>
            </a:r>
            <a:r>
              <a:rPr lang="en-US" sz="1800" dirty="0" smtClean="0">
                <a:latin typeface="+mj-lt"/>
              </a:rPr>
              <a:t>enables </a:t>
            </a:r>
            <a:r>
              <a:rPr lang="en-US" sz="1800" dirty="0">
                <a:latin typeface="+mj-lt"/>
              </a:rPr>
              <a:t>the detection of flood waters under dense canopy and </a:t>
            </a:r>
            <a:r>
              <a:rPr lang="en-US" sz="1800" dirty="0" smtClean="0">
                <a:latin typeface="+mj-lt"/>
              </a:rPr>
              <a:t>with </a:t>
            </a:r>
            <a:r>
              <a:rPr lang="en-US" sz="1800" dirty="0">
                <a:latin typeface="+mj-lt"/>
              </a:rPr>
              <a:t>different emerging vegetation types.</a:t>
            </a:r>
          </a:p>
          <a:p>
            <a:endParaRPr lang="en-US" sz="1800" dirty="0">
              <a:latin typeface="+mj-lt"/>
            </a:endParaRPr>
          </a:p>
          <a:p>
            <a:r>
              <a:rPr lang="en-US" sz="1800" dirty="0" smtClean="0">
                <a:latin typeface="+mj-lt"/>
              </a:rPr>
              <a:t>The </a:t>
            </a:r>
            <a:r>
              <a:rPr lang="en-US" sz="1800" dirty="0">
                <a:latin typeface="+mj-lt"/>
              </a:rPr>
              <a:t>polarization flexibility of PALSAR </a:t>
            </a:r>
            <a:r>
              <a:rPr lang="en-US" sz="1800" dirty="0" smtClean="0">
                <a:latin typeface="+mj-lt"/>
              </a:rPr>
              <a:t>allows differentiation of </a:t>
            </a:r>
            <a:r>
              <a:rPr lang="en-US" sz="1800" dirty="0">
                <a:latin typeface="+mj-lt"/>
              </a:rPr>
              <a:t>different kinds of flooded surfaces (bare, vegetated, densely vegetation, forests) and makes detection from single flood imagery easier</a:t>
            </a:r>
          </a:p>
          <a:p>
            <a:endParaRPr lang="en-US" sz="1800" dirty="0">
              <a:latin typeface="+mj-lt"/>
            </a:endParaRPr>
          </a:p>
          <a:p>
            <a:r>
              <a:rPr lang="en-US" sz="1800" dirty="0" smtClean="0">
                <a:latin typeface="+mj-lt"/>
              </a:rPr>
              <a:t>The </a:t>
            </a:r>
            <a:r>
              <a:rPr lang="en-US" sz="1800" dirty="0">
                <a:latin typeface="+mj-lt"/>
              </a:rPr>
              <a:t>advantages noted of L-band are crucial to help improve current flood classification </a:t>
            </a:r>
            <a:r>
              <a:rPr lang="en-US" sz="1800" dirty="0" smtClean="0">
                <a:latin typeface="+mj-lt"/>
              </a:rPr>
              <a:t>algorithms</a:t>
            </a:r>
            <a:endParaRPr lang="en-US" sz="1800" dirty="0">
              <a:latin typeface="+mj-lt"/>
            </a:endParaRPr>
          </a:p>
        </p:txBody>
      </p:sp>
    </p:spTree>
    <p:extLst>
      <p:ext uri="{BB962C8B-B14F-4D97-AF65-F5344CB8AC3E}">
        <p14:creationId xmlns:p14="http://schemas.microsoft.com/office/powerpoint/2010/main" val="872938769"/>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13</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CA" b="1" dirty="0"/>
              <a:t>Volcano Pilot PALSAR Use at </a:t>
            </a:r>
            <a:r>
              <a:rPr lang="en-CA" b="1" dirty="0" err="1"/>
              <a:t>Calbuco</a:t>
            </a:r>
            <a:r>
              <a:rPr lang="en-CA" b="1" dirty="0"/>
              <a:t>, Chile</a:t>
            </a:r>
            <a:endParaRPr lang="en-US"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409700"/>
            <a:ext cx="6316478" cy="5410200"/>
          </a:xfrm>
          <a:prstGeom prst="rect">
            <a:avLst/>
          </a:prstGeom>
        </p:spPr>
      </p:pic>
      <p:sp>
        <p:nvSpPr>
          <p:cNvPr id="6" name="TextBox 5"/>
          <p:cNvSpPr txBox="1"/>
          <p:nvPr/>
        </p:nvSpPr>
        <p:spPr>
          <a:xfrm>
            <a:off x="112294" y="1881940"/>
            <a:ext cx="2695074" cy="1754326"/>
          </a:xfrm>
          <a:prstGeom prst="rect">
            <a:avLst/>
          </a:prstGeom>
          <a:noFill/>
        </p:spPr>
        <p:txBody>
          <a:bodyPr wrap="square" rtlCol="0">
            <a:spAutoFit/>
          </a:bodyPr>
          <a:lstStyle/>
          <a:p>
            <a:r>
              <a:rPr lang="en-US" dirty="0" smtClean="0">
                <a:latin typeface="+mj-lt"/>
              </a:rPr>
              <a:t>ALOS-2 </a:t>
            </a:r>
            <a:r>
              <a:rPr lang="en-US" dirty="0" err="1" smtClean="0">
                <a:latin typeface="+mj-lt"/>
              </a:rPr>
              <a:t>interferograms</a:t>
            </a:r>
            <a:r>
              <a:rPr lang="en-US" dirty="0" smtClean="0">
                <a:latin typeface="+mj-lt"/>
              </a:rPr>
              <a:t> are very coherent, excellent for assessing deformation associated with 2015 </a:t>
            </a:r>
            <a:r>
              <a:rPr lang="en-US" dirty="0" err="1" smtClean="0">
                <a:latin typeface="+mj-lt"/>
              </a:rPr>
              <a:t>Calbuco</a:t>
            </a:r>
            <a:r>
              <a:rPr lang="en-US" dirty="0" smtClean="0">
                <a:latin typeface="+mj-lt"/>
              </a:rPr>
              <a:t> eruption</a:t>
            </a:r>
            <a:endParaRPr lang="en-US" dirty="0">
              <a:latin typeface="+mj-lt"/>
            </a:endParaRPr>
          </a:p>
        </p:txBody>
      </p:sp>
    </p:spTree>
    <p:extLst>
      <p:ext uri="{BB962C8B-B14F-4D97-AF65-F5344CB8AC3E}">
        <p14:creationId xmlns:p14="http://schemas.microsoft.com/office/powerpoint/2010/main" val="3317786697"/>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14</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US" b="1" dirty="0"/>
              <a:t>PALSAR-2 Use at </a:t>
            </a:r>
            <a:r>
              <a:rPr lang="en-US" b="1" dirty="0" err="1"/>
              <a:t>Cordón</a:t>
            </a:r>
            <a:r>
              <a:rPr lang="en-US" b="1" dirty="0"/>
              <a:t> </a:t>
            </a:r>
            <a:r>
              <a:rPr lang="en-US" b="1" dirty="0" err="1"/>
              <a:t>Caulle</a:t>
            </a:r>
            <a:r>
              <a:rPr lang="en-US" b="1" dirty="0"/>
              <a:t> Volcano, Chile (1/2)</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211" t="4123" r="3684" b="3612"/>
          <a:stretch/>
        </p:blipFill>
        <p:spPr>
          <a:xfrm>
            <a:off x="2102668" y="1219200"/>
            <a:ext cx="6888932" cy="5334000"/>
          </a:xfrm>
          <a:prstGeom prst="rect">
            <a:avLst/>
          </a:prstGeom>
        </p:spPr>
      </p:pic>
      <p:sp>
        <p:nvSpPr>
          <p:cNvPr id="6" name="TextBox 5"/>
          <p:cNvSpPr txBox="1"/>
          <p:nvPr/>
        </p:nvSpPr>
        <p:spPr>
          <a:xfrm>
            <a:off x="112294" y="1881940"/>
            <a:ext cx="2053390" cy="1200329"/>
          </a:xfrm>
          <a:prstGeom prst="rect">
            <a:avLst/>
          </a:prstGeom>
          <a:noFill/>
        </p:spPr>
        <p:txBody>
          <a:bodyPr wrap="square" rtlCol="0">
            <a:spAutoFit/>
          </a:bodyPr>
          <a:lstStyle/>
          <a:p>
            <a:r>
              <a:rPr lang="en-US" dirty="0" smtClean="0">
                <a:latin typeface="+mj-lt"/>
              </a:rPr>
              <a:t>L-band coherence makes a difference at </a:t>
            </a:r>
            <a:r>
              <a:rPr lang="en-US" dirty="0" err="1" smtClean="0">
                <a:latin typeface="+mj-lt"/>
              </a:rPr>
              <a:t>Cordón</a:t>
            </a:r>
            <a:r>
              <a:rPr lang="en-US" dirty="0" smtClean="0">
                <a:latin typeface="+mj-lt"/>
              </a:rPr>
              <a:t> </a:t>
            </a:r>
            <a:r>
              <a:rPr lang="en-US" dirty="0" err="1" smtClean="0">
                <a:latin typeface="+mj-lt"/>
              </a:rPr>
              <a:t>Caulle</a:t>
            </a:r>
            <a:r>
              <a:rPr lang="en-US" dirty="0" smtClean="0">
                <a:latin typeface="+mj-lt"/>
              </a:rPr>
              <a:t>.</a:t>
            </a:r>
            <a:endParaRPr lang="en-US" dirty="0">
              <a:latin typeface="+mj-lt"/>
            </a:endParaRPr>
          </a:p>
        </p:txBody>
      </p:sp>
    </p:spTree>
    <p:extLst>
      <p:ext uri="{BB962C8B-B14F-4D97-AF65-F5344CB8AC3E}">
        <p14:creationId xmlns:p14="http://schemas.microsoft.com/office/powerpoint/2010/main" val="2755729092"/>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15</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US" b="1" dirty="0"/>
              <a:t>PALSAR-2 Use at </a:t>
            </a:r>
            <a:r>
              <a:rPr lang="en-US" b="1" dirty="0" err="1"/>
              <a:t>Cordón</a:t>
            </a:r>
            <a:r>
              <a:rPr lang="en-US" b="1" dirty="0"/>
              <a:t> </a:t>
            </a:r>
            <a:r>
              <a:rPr lang="en-US" b="1" dirty="0" err="1"/>
              <a:t>Caulle</a:t>
            </a:r>
            <a:r>
              <a:rPr lang="en-US" b="1" dirty="0"/>
              <a:t> Volcano, Chile (2/2)</a:t>
            </a:r>
          </a:p>
        </p:txBody>
      </p:sp>
      <p:sp>
        <p:nvSpPr>
          <p:cNvPr id="5" name="TextBox 4"/>
          <p:cNvSpPr txBox="1"/>
          <p:nvPr/>
        </p:nvSpPr>
        <p:spPr>
          <a:xfrm>
            <a:off x="112294" y="1881940"/>
            <a:ext cx="2630264" cy="1200329"/>
          </a:xfrm>
          <a:prstGeom prst="rect">
            <a:avLst/>
          </a:prstGeom>
          <a:noFill/>
        </p:spPr>
        <p:txBody>
          <a:bodyPr wrap="square" rtlCol="0">
            <a:spAutoFit/>
          </a:bodyPr>
          <a:lstStyle/>
          <a:p>
            <a:r>
              <a:rPr lang="en-US" dirty="0" smtClean="0">
                <a:latin typeface="+mj-lt"/>
              </a:rPr>
              <a:t>ALOS-2 wide-swath vs. </a:t>
            </a:r>
            <a:r>
              <a:rPr lang="en-US" dirty="0" err="1" smtClean="0">
                <a:latin typeface="+mj-lt"/>
              </a:rPr>
              <a:t>stripmap</a:t>
            </a:r>
            <a:endParaRPr lang="en-US" dirty="0" smtClean="0">
              <a:latin typeface="+mj-lt"/>
            </a:endParaRPr>
          </a:p>
          <a:p>
            <a:endParaRPr lang="en-US" dirty="0">
              <a:latin typeface="+mj-lt"/>
            </a:endParaRPr>
          </a:p>
          <a:p>
            <a:r>
              <a:rPr lang="en-US" dirty="0" smtClean="0">
                <a:latin typeface="+mj-lt"/>
              </a:rPr>
              <a:t>Exceptional coherence!</a:t>
            </a:r>
            <a:endParaRPr lang="en-US" dirty="0">
              <a:latin typeface="+mj-l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8064" y="1347216"/>
            <a:ext cx="6193536" cy="5129784"/>
          </a:xfrm>
          <a:prstGeom prst="rect">
            <a:avLst/>
          </a:prstGeom>
        </p:spPr>
      </p:pic>
    </p:spTree>
    <p:extLst>
      <p:ext uri="{BB962C8B-B14F-4D97-AF65-F5344CB8AC3E}">
        <p14:creationId xmlns:p14="http://schemas.microsoft.com/office/powerpoint/2010/main" val="26103189"/>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16</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CA" b="1" dirty="0"/>
              <a:t>Italian EQs: Source model based on ALOS-2 </a:t>
            </a:r>
            <a:r>
              <a:rPr lang="en-CA" b="1" dirty="0" err="1"/>
              <a:t>interferograms</a:t>
            </a:r>
            <a:endParaRPr lang="en-US" b="1" dirty="0"/>
          </a:p>
        </p:txBody>
      </p:sp>
      <p:sp>
        <p:nvSpPr>
          <p:cNvPr id="6" name="Rectangle 5"/>
          <p:cNvSpPr/>
          <p:nvPr/>
        </p:nvSpPr>
        <p:spPr>
          <a:xfrm>
            <a:off x="5681559" y="3810957"/>
            <a:ext cx="3416601" cy="738664"/>
          </a:xfrm>
          <a:prstGeom prst="rect">
            <a:avLst/>
          </a:prstGeom>
          <a:solidFill>
            <a:schemeClr val="bg1"/>
          </a:solidFill>
        </p:spPr>
        <p:txBody>
          <a:bodyPr wrap="square">
            <a:spAutoFit/>
          </a:bodyPr>
          <a:lstStyle/>
          <a:p>
            <a:pPr algn="just"/>
            <a:r>
              <a:rPr lang="en-US" sz="1400" dirty="0">
                <a:latin typeface="+mj-lt"/>
              </a:rPr>
              <a:t>The source model </a:t>
            </a:r>
            <a:r>
              <a:rPr lang="en-US" sz="1400" dirty="0" smtClean="0">
                <a:latin typeface="+mj-lt"/>
              </a:rPr>
              <a:t>(</a:t>
            </a:r>
            <a:r>
              <a:rPr lang="en-US" sz="1400" dirty="0">
                <a:latin typeface="+mj-lt"/>
              </a:rPr>
              <a:t>based on ALOS-2 unwrapped </a:t>
            </a:r>
            <a:r>
              <a:rPr lang="en-US" sz="1400" dirty="0" err="1">
                <a:latin typeface="+mj-lt"/>
              </a:rPr>
              <a:t>interferograms</a:t>
            </a:r>
            <a:r>
              <a:rPr lang="en-US" sz="1400" dirty="0">
                <a:latin typeface="+mj-lt"/>
              </a:rPr>
              <a:t>) </a:t>
            </a:r>
            <a:r>
              <a:rPr lang="en-US" sz="1400" dirty="0" smtClean="0">
                <a:latin typeface="+mj-lt"/>
              </a:rPr>
              <a:t>for </a:t>
            </a:r>
            <a:r>
              <a:rPr lang="en-US" sz="1400" dirty="0">
                <a:latin typeface="+mj-lt"/>
              </a:rPr>
              <a:t>the October 26 and 30 events. </a:t>
            </a:r>
          </a:p>
        </p:txBody>
      </p:sp>
      <p:pic>
        <p:nvPicPr>
          <p:cNvPr id="7" name="Image 5"/>
          <p:cNvPicPr/>
          <p:nvPr/>
        </p:nvPicPr>
        <p:blipFill rotWithShape="1">
          <a:blip r:embed="rId3">
            <a:extLst>
              <a:ext uri="{28A0092B-C50C-407E-A947-70E740481C1C}">
                <a14:useLocalDpi xmlns:a14="http://schemas.microsoft.com/office/drawing/2010/main" val="0"/>
              </a:ext>
            </a:extLst>
          </a:blip>
          <a:srcRect l="6345" t="7548" r="7855" b="6673"/>
          <a:stretch/>
        </p:blipFill>
        <p:spPr bwMode="auto">
          <a:xfrm>
            <a:off x="5836704" y="1355623"/>
            <a:ext cx="3145254" cy="2433417"/>
          </a:xfrm>
          <a:prstGeom prst="rect">
            <a:avLst/>
          </a:prstGeom>
          <a:ln>
            <a:noFill/>
          </a:ln>
          <a:extLst>
            <a:ext uri="{53640926-AAD7-44D8-BBD7-CCE9431645EC}">
              <a14:shadowObscured xmlns:a14="http://schemas.microsoft.com/office/drawing/2010/main"/>
            </a:ext>
          </a:extLst>
        </p:spPr>
      </p:pic>
      <p:pic>
        <p:nvPicPr>
          <p:cNvPr id="8"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355623"/>
            <a:ext cx="5701030" cy="3801569"/>
          </a:xfrm>
          <a:prstGeom prst="rect">
            <a:avLst/>
          </a:prstGeom>
        </p:spPr>
      </p:pic>
      <p:sp>
        <p:nvSpPr>
          <p:cNvPr id="9" name="Rectangle 8"/>
          <p:cNvSpPr/>
          <p:nvPr/>
        </p:nvSpPr>
        <p:spPr>
          <a:xfrm>
            <a:off x="1" y="5157192"/>
            <a:ext cx="8981957" cy="1477328"/>
          </a:xfrm>
          <a:prstGeom prst="rect">
            <a:avLst/>
          </a:prstGeom>
        </p:spPr>
        <p:txBody>
          <a:bodyPr wrap="square">
            <a:spAutoFit/>
          </a:bodyPr>
          <a:lstStyle/>
          <a:p>
            <a:pPr algn="just"/>
            <a:r>
              <a:rPr lang="en-US" sz="1500" b="1" dirty="0">
                <a:latin typeface="+mj-lt"/>
              </a:rPr>
              <a:t>ALOS 2 L band data are fundamental to measure crustal deformation in vegetated areas, where other SAR sensors fail due to </a:t>
            </a:r>
            <a:r>
              <a:rPr lang="en-US" sz="1500" b="1" dirty="0" err="1">
                <a:latin typeface="+mj-lt"/>
              </a:rPr>
              <a:t>decorrelation</a:t>
            </a:r>
            <a:r>
              <a:rPr lang="en-US" sz="1500" b="1" dirty="0">
                <a:latin typeface="+mj-lt"/>
              </a:rPr>
              <a:t>. Most volcanic areas in the world occur in strongly vegetated areas and many fault zones too. Without </a:t>
            </a:r>
            <a:r>
              <a:rPr lang="en-US" sz="1500" b="1" dirty="0" smtClean="0">
                <a:latin typeface="+mj-lt"/>
              </a:rPr>
              <a:t>ALOS-2 data, CEOS pilot </a:t>
            </a:r>
            <a:r>
              <a:rPr lang="en-US" sz="1500" b="1" dirty="0">
                <a:latin typeface="+mj-lt"/>
              </a:rPr>
              <a:t>scientists will simply not be able to map crustal deformation, and since in situ data (e.g. GPS) are still very scarce in many contexts, the lack of these data will delay the understanding of the earthquake and volcanic phenomena. </a:t>
            </a:r>
          </a:p>
        </p:txBody>
      </p:sp>
    </p:spTree>
    <p:extLst>
      <p:ext uri="{BB962C8B-B14F-4D97-AF65-F5344CB8AC3E}">
        <p14:creationId xmlns:p14="http://schemas.microsoft.com/office/powerpoint/2010/main" val="1935398715"/>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17</a:t>
            </a:fld>
            <a:endParaRPr>
              <a:solidFill>
                <a:srgbClr val="1F497D"/>
              </a:solidFill>
            </a:endParaRPr>
          </a:p>
        </p:txBody>
      </p:sp>
      <p:sp>
        <p:nvSpPr>
          <p:cNvPr id="4" name="Content Placeholder 3"/>
          <p:cNvSpPr>
            <a:spLocks noGrp="1"/>
          </p:cNvSpPr>
          <p:nvPr>
            <p:ph sz="quarter" idx="11"/>
          </p:nvPr>
        </p:nvSpPr>
        <p:spPr>
          <a:xfrm>
            <a:off x="1828800" y="228600"/>
            <a:ext cx="5943600" cy="533400"/>
          </a:xfrm>
        </p:spPr>
        <p:txBody>
          <a:bodyPr/>
          <a:lstStyle/>
          <a:p>
            <a:pPr lvl="0">
              <a:spcBef>
                <a:spcPts val="0"/>
              </a:spcBef>
              <a:buSzTx/>
              <a:defRPr/>
            </a:pPr>
            <a:r>
              <a:rPr lang="en-US" b="1" dirty="0" err="1"/>
              <a:t>Kaikura</a:t>
            </a:r>
            <a:r>
              <a:rPr lang="en-US" b="1" dirty="0"/>
              <a:t> (NZ) Earthquake: ALOS-2 </a:t>
            </a:r>
            <a:r>
              <a:rPr lang="en-US" b="1" dirty="0" err="1"/>
              <a:t>interferograms</a:t>
            </a:r>
            <a:r>
              <a:rPr lang="en-US" b="1" dirty="0"/>
              <a:t> generated by NASA JPL</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3" y="1489075"/>
            <a:ext cx="8523287" cy="388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11560" y="5522664"/>
            <a:ext cx="8064896" cy="523220"/>
          </a:xfrm>
          <a:prstGeom prst="rect">
            <a:avLst/>
          </a:prstGeom>
        </p:spPr>
        <p:txBody>
          <a:bodyPr wrap="square">
            <a:spAutoFit/>
          </a:bodyPr>
          <a:lstStyle/>
          <a:p>
            <a:pPr algn="just"/>
            <a:r>
              <a:rPr lang="en-US" sz="1400" dirty="0">
                <a:latin typeface="+mj-lt"/>
              </a:rPr>
              <a:t>ALOS-2 data were used for the generation of </a:t>
            </a:r>
            <a:r>
              <a:rPr lang="en-US" sz="1400" dirty="0" err="1">
                <a:latin typeface="+mj-lt"/>
              </a:rPr>
              <a:t>interferograms</a:t>
            </a:r>
            <a:r>
              <a:rPr lang="en-US" sz="1400" dirty="0">
                <a:latin typeface="+mj-lt"/>
              </a:rPr>
              <a:t> </a:t>
            </a:r>
            <a:r>
              <a:rPr lang="en-US" sz="1400" dirty="0" smtClean="0">
                <a:latin typeface="+mj-lt"/>
              </a:rPr>
              <a:t>showing </a:t>
            </a:r>
            <a:r>
              <a:rPr lang="en-US" sz="1400" dirty="0">
                <a:latin typeface="+mj-lt"/>
              </a:rPr>
              <a:t>LOS and Along Track deformation.</a:t>
            </a:r>
            <a:endParaRPr lang="fr-FR" sz="1400" dirty="0">
              <a:latin typeface="+mj-lt"/>
            </a:endParaRPr>
          </a:p>
        </p:txBody>
      </p:sp>
    </p:spTree>
    <p:extLst>
      <p:ext uri="{BB962C8B-B14F-4D97-AF65-F5344CB8AC3E}">
        <p14:creationId xmlns:p14="http://schemas.microsoft.com/office/powerpoint/2010/main" val="4291812949"/>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18</a:t>
            </a:fld>
            <a:endParaRPr>
              <a:solidFill>
                <a:srgbClr val="1F497D"/>
              </a:solidFill>
            </a:endParaRPr>
          </a:p>
        </p:txBody>
      </p:sp>
      <p:sp>
        <p:nvSpPr>
          <p:cNvPr id="4" name="Content Placeholder 3"/>
          <p:cNvSpPr>
            <a:spLocks noGrp="1"/>
          </p:cNvSpPr>
          <p:nvPr>
            <p:ph sz="quarter" idx="11"/>
          </p:nvPr>
        </p:nvSpPr>
        <p:spPr>
          <a:xfrm>
            <a:off x="1752600" y="304800"/>
            <a:ext cx="6172200" cy="533400"/>
          </a:xfrm>
        </p:spPr>
        <p:txBody>
          <a:bodyPr/>
          <a:lstStyle/>
          <a:p>
            <a:pPr lvl="0">
              <a:spcBef>
                <a:spcPts val="0"/>
              </a:spcBef>
              <a:buSzTx/>
              <a:defRPr/>
            </a:pPr>
            <a:r>
              <a:rPr lang="en-CA" b="1" dirty="0" err="1"/>
              <a:t>Kaikura</a:t>
            </a:r>
            <a:r>
              <a:rPr lang="en-CA" b="1" dirty="0"/>
              <a:t> (NZ) Earthquake: ALOS-2 and Sentinel -1 results generated by COMET</a:t>
            </a:r>
            <a:endParaRPr lang="en-US" b="1" dirty="0"/>
          </a:p>
        </p:txBody>
      </p:sp>
      <p:sp>
        <p:nvSpPr>
          <p:cNvPr id="5" name="Rectangle 4"/>
          <p:cNvSpPr/>
          <p:nvPr/>
        </p:nvSpPr>
        <p:spPr>
          <a:xfrm>
            <a:off x="0" y="4581128"/>
            <a:ext cx="4644008" cy="738664"/>
          </a:xfrm>
          <a:prstGeom prst="rect">
            <a:avLst/>
          </a:prstGeom>
        </p:spPr>
        <p:txBody>
          <a:bodyPr wrap="square">
            <a:spAutoFit/>
          </a:bodyPr>
          <a:lstStyle/>
          <a:p>
            <a:pPr algn="just"/>
            <a:r>
              <a:rPr lang="en-US" sz="1400" dirty="0">
                <a:latin typeface="+mj-lt"/>
              </a:rPr>
              <a:t>ALOS-2 </a:t>
            </a:r>
            <a:r>
              <a:rPr lang="en-US" sz="1400" dirty="0" err="1">
                <a:latin typeface="+mj-lt"/>
              </a:rPr>
              <a:t>interferogram</a:t>
            </a:r>
            <a:r>
              <a:rPr lang="en-US" sz="1400" dirty="0">
                <a:latin typeface="+mj-lt"/>
              </a:rPr>
              <a:t> from track 195 showing the </a:t>
            </a:r>
            <a:r>
              <a:rPr lang="en-US" sz="1400" dirty="0" err="1">
                <a:latin typeface="+mj-lt"/>
              </a:rPr>
              <a:t>coseismic</a:t>
            </a:r>
            <a:r>
              <a:rPr lang="en-US" sz="1400" dirty="0">
                <a:latin typeface="+mj-lt"/>
              </a:rPr>
              <a:t> displacement field after the 2016 New Zealand earthquake.  </a:t>
            </a:r>
            <a:endParaRPr lang="en-US" sz="1400" dirty="0" smtClean="0">
              <a:latin typeface="+mj-lt"/>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9508"/>
            <a:ext cx="4644008" cy="291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77170" y="5517232"/>
            <a:ext cx="7707198" cy="369332"/>
          </a:xfrm>
          <a:prstGeom prst="rect">
            <a:avLst/>
          </a:prstGeom>
        </p:spPr>
        <p:txBody>
          <a:bodyPr wrap="square">
            <a:spAutoFit/>
          </a:bodyPr>
          <a:lstStyle/>
          <a:p>
            <a:pPr marL="285750" indent="-285750">
              <a:buFont typeface="Wingdings" panose="05000000000000000000" pitchFamily="2" charset="2"/>
              <a:buChar char="Ø"/>
            </a:pPr>
            <a:r>
              <a:rPr lang="en-US" dirty="0">
                <a:solidFill>
                  <a:srgbClr val="FF0000"/>
                </a:solidFill>
                <a:latin typeface="+mj-lt"/>
              </a:rPr>
              <a:t>Results were online 5 hours 27 minutes after satellite acquisition.</a:t>
            </a: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5898" y="1475780"/>
            <a:ext cx="4270398" cy="290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4835898" y="4563673"/>
            <a:ext cx="4308102" cy="738664"/>
          </a:xfrm>
          <a:prstGeom prst="rect">
            <a:avLst/>
          </a:prstGeom>
        </p:spPr>
        <p:txBody>
          <a:bodyPr wrap="square">
            <a:spAutoFit/>
          </a:bodyPr>
          <a:lstStyle/>
          <a:p>
            <a:r>
              <a:rPr lang="en-US" sz="1400" dirty="0" err="1">
                <a:latin typeface="+mj-lt"/>
              </a:rPr>
              <a:t>Coseismic</a:t>
            </a:r>
            <a:r>
              <a:rPr lang="en-US" sz="1400" dirty="0">
                <a:latin typeface="+mj-lt"/>
              </a:rPr>
              <a:t> Range Offsets from Sentinel-1 SAR data highlighting the fault trace and numerous fault segments.</a:t>
            </a:r>
            <a:endParaRPr lang="fr-FR" sz="1400" dirty="0">
              <a:latin typeface="+mj-lt"/>
            </a:endParaRPr>
          </a:p>
        </p:txBody>
      </p:sp>
    </p:spTree>
    <p:extLst>
      <p:ext uri="{BB962C8B-B14F-4D97-AF65-F5344CB8AC3E}">
        <p14:creationId xmlns:p14="http://schemas.microsoft.com/office/powerpoint/2010/main" val="764193589"/>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19</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US" b="1" dirty="0" smtClean="0"/>
              <a:t>Summary: ALOS-2 Data</a:t>
            </a:r>
            <a:endParaRPr lang="en-US" b="1" dirty="0"/>
          </a:p>
        </p:txBody>
      </p:sp>
      <p:sp>
        <p:nvSpPr>
          <p:cNvPr id="7" name="Rectangle 4"/>
          <p:cNvSpPr>
            <a:spLocks noChangeArrowheads="1"/>
          </p:cNvSpPr>
          <p:nvPr/>
        </p:nvSpPr>
        <p:spPr bwMode="auto">
          <a:xfrm>
            <a:off x="251520" y="1327769"/>
            <a:ext cx="8640960" cy="536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3600" b="1">
                <a:solidFill>
                  <a:schemeClr val="tx2"/>
                </a:solidFill>
                <a:latin typeface="Times New Roman" panose="02020603050405020304" pitchFamily="18" charset="0"/>
              </a:defRPr>
            </a:lvl1pPr>
            <a:lvl2pPr marL="800100" indent="-342900">
              <a:defRPr sz="3600" b="1">
                <a:solidFill>
                  <a:schemeClr val="tx2"/>
                </a:solidFill>
                <a:latin typeface="Times New Roman" panose="02020603050405020304" pitchFamily="18" charset="0"/>
              </a:defRPr>
            </a:lvl2pPr>
            <a:lvl3pPr marL="1143000" indent="-228600">
              <a:defRPr sz="3600" b="1">
                <a:solidFill>
                  <a:schemeClr val="tx2"/>
                </a:solidFill>
                <a:latin typeface="Times New Roman" panose="02020603050405020304" pitchFamily="18" charset="0"/>
              </a:defRPr>
            </a:lvl3pPr>
            <a:lvl4pPr marL="1600200" indent="-228600">
              <a:defRPr sz="3600" b="1">
                <a:solidFill>
                  <a:schemeClr val="tx2"/>
                </a:solidFill>
                <a:latin typeface="Times New Roman" panose="02020603050405020304" pitchFamily="18" charset="0"/>
              </a:defRPr>
            </a:lvl4pPr>
            <a:lvl5pPr marL="2057400" indent="-228600">
              <a:defRPr sz="3600" b="1">
                <a:solidFill>
                  <a:schemeClr val="tx2"/>
                </a:solidFill>
                <a:latin typeface="Times New Roman" panose="02020603050405020304" pitchFamily="18" charset="0"/>
              </a:defRPr>
            </a:lvl5pPr>
            <a:lvl6pPr marL="2514600" indent="-228600" eaLnBrk="0" fontAlgn="base" hangingPunct="0">
              <a:spcBef>
                <a:spcPct val="0"/>
              </a:spcBef>
              <a:spcAft>
                <a:spcPct val="0"/>
              </a:spcAft>
              <a:defRPr sz="3600" b="1">
                <a:solidFill>
                  <a:schemeClr val="tx2"/>
                </a:solidFill>
                <a:latin typeface="Times New Roman" panose="02020603050405020304" pitchFamily="18" charset="0"/>
              </a:defRPr>
            </a:lvl6pPr>
            <a:lvl7pPr marL="2971800" indent="-228600" eaLnBrk="0" fontAlgn="base" hangingPunct="0">
              <a:spcBef>
                <a:spcPct val="0"/>
              </a:spcBef>
              <a:spcAft>
                <a:spcPct val="0"/>
              </a:spcAft>
              <a:defRPr sz="3600" b="1">
                <a:solidFill>
                  <a:schemeClr val="tx2"/>
                </a:solidFill>
                <a:latin typeface="Times New Roman" panose="02020603050405020304" pitchFamily="18" charset="0"/>
              </a:defRPr>
            </a:lvl7pPr>
            <a:lvl8pPr marL="3429000" indent="-228600" eaLnBrk="0" fontAlgn="base" hangingPunct="0">
              <a:spcBef>
                <a:spcPct val="0"/>
              </a:spcBef>
              <a:spcAft>
                <a:spcPct val="0"/>
              </a:spcAft>
              <a:defRPr sz="3600" b="1">
                <a:solidFill>
                  <a:schemeClr val="tx2"/>
                </a:solidFill>
                <a:latin typeface="Times New Roman" panose="02020603050405020304" pitchFamily="18" charset="0"/>
              </a:defRPr>
            </a:lvl8pPr>
            <a:lvl9pPr marL="3886200" indent="-228600" eaLnBrk="0" fontAlgn="base" hangingPunct="0">
              <a:spcBef>
                <a:spcPct val="0"/>
              </a:spcBef>
              <a:spcAft>
                <a:spcPct val="0"/>
              </a:spcAft>
              <a:defRPr sz="3600" b="1">
                <a:solidFill>
                  <a:schemeClr val="tx2"/>
                </a:solidFill>
                <a:latin typeface="Times New Roman" panose="02020603050405020304" pitchFamily="18" charset="0"/>
              </a:defRPr>
            </a:lvl9pPr>
          </a:lstStyle>
          <a:p>
            <a:pPr algn="l" rtl="0" fontAlgn="base">
              <a:lnSpc>
                <a:spcPct val="90000"/>
              </a:lnSpc>
              <a:spcBef>
                <a:spcPts val="600"/>
              </a:spcBef>
              <a:spcAft>
                <a:spcPct val="0"/>
              </a:spcAft>
              <a:buFont typeface="Arial" panose="020B0604020202020204" pitchFamily="34" charset="0"/>
              <a:buChar char="•"/>
              <a:defRPr/>
            </a:pPr>
            <a:r>
              <a:rPr lang="en-GB" altLang="ja-JP" sz="1600" b="0" kern="1200" dirty="0" smtClean="0">
                <a:solidFill>
                  <a:srgbClr val="002569"/>
                </a:solidFill>
                <a:latin typeface="+mj-lt"/>
                <a:ea typeface="ＭＳ Ｐゴシック" panose="020B0600070205080204" pitchFamily="34" charset="-128"/>
                <a:cs typeface="Arial" panose="020B0604020202020204" pitchFamily="34" charset="0"/>
              </a:rPr>
              <a:t>ALOS-2 PALSAR imagery offers only available L-band SAR imagery, with an extremely valuable global archive</a:t>
            </a:r>
          </a:p>
          <a:p>
            <a:pPr algn="l" rtl="0" fontAlgn="base">
              <a:lnSpc>
                <a:spcPct val="90000"/>
              </a:lnSpc>
              <a:spcBef>
                <a:spcPts val="600"/>
              </a:spcBef>
              <a:spcAft>
                <a:spcPct val="0"/>
              </a:spcAft>
              <a:buFont typeface="Arial" panose="020B0604020202020204" pitchFamily="34" charset="0"/>
              <a:buChar char="•"/>
              <a:defRPr/>
            </a:pPr>
            <a:r>
              <a:rPr lang="en-CA" altLang="ja-JP" sz="1600" b="0" kern="1200" dirty="0">
                <a:solidFill>
                  <a:srgbClr val="002569"/>
                </a:solidFill>
                <a:latin typeface="+mj-lt"/>
                <a:ea typeface="ＭＳ Ｐゴシック" panose="020B0600070205080204" pitchFamily="34" charset="-128"/>
                <a:cs typeface="Arial" panose="020B0604020202020204" pitchFamily="34" charset="0"/>
              </a:rPr>
              <a:t>L-band (with S-band) will be flown on upcoming NISAR </a:t>
            </a:r>
            <a:r>
              <a:rPr lang="en-CA" altLang="ja-JP" sz="1600" b="0" kern="1200" dirty="0" smtClean="0">
                <a:solidFill>
                  <a:srgbClr val="002569"/>
                </a:solidFill>
                <a:latin typeface="+mj-lt"/>
                <a:ea typeface="ＭＳ Ｐゴシック" panose="020B0600070205080204" pitchFamily="34" charset="-128"/>
                <a:cs typeface="Arial" panose="020B0604020202020204" pitchFamily="34" charset="0"/>
              </a:rPr>
              <a:t>mission so </a:t>
            </a:r>
            <a:r>
              <a:rPr lang="en-CA" altLang="ja-JP" sz="1600" b="0" kern="1200" dirty="0">
                <a:solidFill>
                  <a:srgbClr val="002569"/>
                </a:solidFill>
                <a:latin typeface="+mj-lt"/>
                <a:ea typeface="ＭＳ Ｐゴシック" panose="020B0600070205080204" pitchFamily="34" charset="-128"/>
                <a:cs typeface="Arial" panose="020B0604020202020204" pitchFamily="34" charset="0"/>
              </a:rPr>
              <a:t>it is important </a:t>
            </a:r>
            <a:r>
              <a:rPr lang="en-CA" altLang="ja-JP" sz="1600" b="0" kern="1200" dirty="0" smtClean="0">
                <a:solidFill>
                  <a:srgbClr val="002569"/>
                </a:solidFill>
                <a:latin typeface="+mj-lt"/>
                <a:ea typeface="ＭＳ Ｐゴシック" panose="020B0600070205080204" pitchFamily="34" charset="-128"/>
                <a:cs typeface="Arial" panose="020B0604020202020204" pitchFamily="34" charset="0"/>
              </a:rPr>
              <a:t>to </a:t>
            </a:r>
            <a:r>
              <a:rPr lang="en-CA" altLang="ja-JP" sz="1600" b="0" kern="1200" dirty="0">
                <a:solidFill>
                  <a:srgbClr val="002569"/>
                </a:solidFill>
                <a:latin typeface="+mj-lt"/>
                <a:ea typeface="ＭＳ Ｐゴシック" panose="020B0600070205080204" pitchFamily="34" charset="-128"/>
                <a:cs typeface="Arial" panose="020B0604020202020204" pitchFamily="34" charset="0"/>
              </a:rPr>
              <a:t>build capability to fully utilize L-band </a:t>
            </a:r>
            <a:r>
              <a:rPr lang="en-CA" altLang="ja-JP" sz="1600" b="0" kern="1200" dirty="0" smtClean="0">
                <a:solidFill>
                  <a:srgbClr val="002569"/>
                </a:solidFill>
                <a:latin typeface="+mj-lt"/>
                <a:ea typeface="ＭＳ Ｐゴシック" panose="020B0600070205080204" pitchFamily="34" charset="-128"/>
                <a:cs typeface="Arial" panose="020B0604020202020204" pitchFamily="34" charset="0"/>
              </a:rPr>
              <a:t>data</a:t>
            </a:r>
            <a:endParaRPr lang="en-GB" altLang="ja-JP" sz="1600" b="0" kern="1200" dirty="0" smtClean="0">
              <a:solidFill>
                <a:srgbClr val="002569"/>
              </a:solidFill>
              <a:latin typeface="+mj-lt"/>
              <a:ea typeface="ＭＳ Ｐゴシック" panose="020B0600070205080204" pitchFamily="34" charset="-128"/>
              <a:cs typeface="Arial" panose="020B0604020202020204" pitchFamily="34" charset="0"/>
            </a:endParaRPr>
          </a:p>
          <a:p>
            <a:pPr algn="l" rtl="0" fontAlgn="base">
              <a:lnSpc>
                <a:spcPct val="90000"/>
              </a:lnSpc>
              <a:spcBef>
                <a:spcPts val="600"/>
              </a:spcBef>
              <a:spcAft>
                <a:spcPct val="0"/>
              </a:spcAft>
              <a:buFont typeface="Arial" panose="020B0604020202020204" pitchFamily="34" charset="0"/>
              <a:buChar char="•"/>
              <a:defRPr/>
            </a:pPr>
            <a:r>
              <a:rPr lang="en-GB" altLang="ja-JP" sz="1600" b="0" kern="1200" dirty="0" smtClean="0">
                <a:solidFill>
                  <a:srgbClr val="002569"/>
                </a:solidFill>
                <a:latin typeface="+mj-lt"/>
                <a:ea typeface="ＭＳ Ｐゴシック" panose="020B0600070205080204" pitchFamily="34" charset="-128"/>
                <a:cs typeface="Arial" panose="020B0604020202020204" pitchFamily="34" charset="0"/>
              </a:rPr>
              <a:t>L-band imagery of unique value, especially in highly vegetated environments where C and X band have coherence issues</a:t>
            </a:r>
          </a:p>
          <a:p>
            <a:pPr algn="l" rtl="0" fontAlgn="base">
              <a:lnSpc>
                <a:spcPct val="90000"/>
              </a:lnSpc>
              <a:spcBef>
                <a:spcPts val="600"/>
              </a:spcBef>
              <a:spcAft>
                <a:spcPct val="0"/>
              </a:spcAft>
              <a:buFont typeface="Arial" panose="020B0604020202020204" pitchFamily="34" charset="0"/>
              <a:buChar char="•"/>
              <a:defRPr/>
            </a:pPr>
            <a:r>
              <a:rPr lang="en-GB" altLang="ja-JP" sz="1600" b="0" kern="1200" dirty="0" smtClean="0">
                <a:solidFill>
                  <a:srgbClr val="002569"/>
                </a:solidFill>
                <a:latin typeface="+mj-lt"/>
                <a:ea typeface="ＭＳ Ｐゴシック" panose="020B0600070205080204" pitchFamily="34" charset="-128"/>
                <a:cs typeface="Arial" panose="020B0604020202020204" pitchFamily="34" charset="0"/>
              </a:rPr>
              <a:t>Even small volumes of L-band imagery used in conjunction with other imagery can help interpret results and improve understanding of science issues</a:t>
            </a:r>
          </a:p>
          <a:p>
            <a:pPr algn="l" rtl="0" fontAlgn="base">
              <a:lnSpc>
                <a:spcPct val="90000"/>
              </a:lnSpc>
              <a:spcBef>
                <a:spcPts val="600"/>
              </a:spcBef>
              <a:spcAft>
                <a:spcPct val="0"/>
              </a:spcAft>
              <a:buFont typeface="Arial" panose="020B0604020202020204" pitchFamily="34" charset="0"/>
              <a:buChar char="•"/>
              <a:defRPr/>
            </a:pPr>
            <a:r>
              <a:rPr lang="en-GB" altLang="ja-JP" sz="1600" b="0" kern="1200" dirty="0" smtClean="0">
                <a:solidFill>
                  <a:srgbClr val="002569"/>
                </a:solidFill>
                <a:latin typeface="+mj-lt"/>
                <a:ea typeface="ＭＳ Ｐゴシック" panose="020B0600070205080204" pitchFamily="34" charset="-128"/>
                <a:cs typeface="Arial" panose="020B0604020202020204" pitchFamily="34" charset="0"/>
              </a:rPr>
              <a:t>CEOS pilot very thankful for JAXA’s valuable contribution</a:t>
            </a:r>
          </a:p>
          <a:p>
            <a:pPr algn="l" rtl="0" fontAlgn="base">
              <a:lnSpc>
                <a:spcPct val="90000"/>
              </a:lnSpc>
              <a:spcBef>
                <a:spcPts val="600"/>
              </a:spcBef>
              <a:spcAft>
                <a:spcPct val="0"/>
              </a:spcAft>
              <a:buFont typeface="Arial" panose="020B0604020202020204" pitchFamily="34" charset="0"/>
              <a:buChar char="•"/>
              <a:defRPr/>
            </a:pPr>
            <a:r>
              <a:rPr lang="en-GB" altLang="ja-JP" sz="1600" b="0" kern="1200" dirty="0">
                <a:solidFill>
                  <a:srgbClr val="002569"/>
                </a:solidFill>
                <a:latin typeface="+mj-lt"/>
                <a:ea typeface="ＭＳ Ｐゴシック" panose="020B0600070205080204" pitchFamily="34" charset="-128"/>
                <a:cs typeface="Arial" panose="020B0604020202020204" pitchFamily="34" charset="0"/>
              </a:rPr>
              <a:t>CEOS pilots showcase how technology can help reduce risk; future work will focus on priorities of the Sendai Framework and achieving Sustainable Development Goals, especially Goals 8, 11 and 15 (Economic Growth, Sustainable Cities and Life on Land</a:t>
            </a:r>
            <a:r>
              <a:rPr lang="en-GB" altLang="ja-JP" sz="1600" b="0" kern="1200" dirty="0" smtClean="0">
                <a:solidFill>
                  <a:srgbClr val="002569"/>
                </a:solidFill>
                <a:latin typeface="+mj-lt"/>
                <a:ea typeface="ＭＳ Ｐゴシック" panose="020B0600070205080204" pitchFamily="34" charset="-128"/>
                <a:cs typeface="Arial" panose="020B0604020202020204" pitchFamily="34" charset="0"/>
              </a:rPr>
              <a:t>):</a:t>
            </a:r>
          </a:p>
          <a:p>
            <a:pPr lvl="1" algn="l" rtl="0" fontAlgn="base">
              <a:lnSpc>
                <a:spcPct val="90000"/>
              </a:lnSpc>
              <a:spcBef>
                <a:spcPts val="600"/>
              </a:spcBef>
              <a:spcAft>
                <a:spcPct val="0"/>
              </a:spcAft>
              <a:buFont typeface="Arial" panose="020B0604020202020204" pitchFamily="34" charset="0"/>
              <a:buChar char="•"/>
              <a:defRPr/>
            </a:pPr>
            <a:r>
              <a:rPr lang="en-GB" altLang="ja-JP" sz="1600" b="0" kern="1200" dirty="0" smtClean="0">
                <a:solidFill>
                  <a:srgbClr val="002569"/>
                </a:solidFill>
                <a:latin typeface="+mj-lt"/>
                <a:ea typeface="ＭＳ Ｐゴシック" panose="020B0600070205080204" pitchFamily="34" charset="-128"/>
                <a:cs typeface="Arial" panose="020B0604020202020204" pitchFamily="34" charset="0"/>
              </a:rPr>
              <a:t>GEO-DARMA: multi-hazard risk reduction work in conjunction with regional development organizations, where value of L-band imagery can be highlighted for longer-term use outside of pilot context</a:t>
            </a:r>
          </a:p>
          <a:p>
            <a:pPr lvl="1" algn="l" rtl="0" fontAlgn="base">
              <a:lnSpc>
                <a:spcPct val="90000"/>
              </a:lnSpc>
              <a:spcBef>
                <a:spcPts val="600"/>
              </a:spcBef>
              <a:spcAft>
                <a:spcPct val="0"/>
              </a:spcAft>
              <a:buFont typeface="Arial" panose="020B0604020202020204" pitchFamily="34" charset="0"/>
              <a:buChar char="•"/>
              <a:defRPr/>
            </a:pPr>
            <a:r>
              <a:rPr lang="en-GB" altLang="ja-JP" sz="1600" b="0" kern="1200" dirty="0" smtClean="0">
                <a:solidFill>
                  <a:srgbClr val="002569"/>
                </a:solidFill>
                <a:latin typeface="+mj-lt"/>
                <a:ea typeface="ＭＳ Ｐゴシック" panose="020B0600070205080204" pitchFamily="34" charset="-128"/>
                <a:cs typeface="Arial" panose="020B0604020202020204" pitchFamily="34" charset="0"/>
              </a:rPr>
              <a:t>Recovery Observatory: high profile opportunity to showcase how L-band JAXA contribution can be used in major recovery context (Hurricane Matthew in Haiti), in project co-led by the World Bank</a:t>
            </a:r>
            <a:endParaRPr lang="en-GB" altLang="ja-JP" sz="1600" b="0" kern="1200" dirty="0">
              <a:solidFill>
                <a:srgbClr val="002569"/>
              </a:solidFill>
              <a:latin typeface="+mj-lt"/>
              <a:ea typeface="ＭＳ Ｐゴシック" panose="020B0600070205080204" pitchFamily="34" charset="-128"/>
              <a:cs typeface="Arial" panose="020B0604020202020204" pitchFamily="34" charset="0"/>
            </a:endParaRPr>
          </a:p>
          <a:p>
            <a:pPr lvl="1" algn="l" rtl="0" fontAlgn="base">
              <a:lnSpc>
                <a:spcPct val="90000"/>
              </a:lnSpc>
              <a:spcBef>
                <a:spcPts val="600"/>
              </a:spcBef>
              <a:spcAft>
                <a:spcPct val="0"/>
              </a:spcAft>
              <a:buFont typeface="Arial" panose="020B0604020202020204" pitchFamily="34" charset="0"/>
              <a:buChar char="•"/>
              <a:defRPr/>
            </a:pPr>
            <a:r>
              <a:rPr lang="en-CA" altLang="ja-JP" sz="1600" b="0" kern="1200" dirty="0">
                <a:solidFill>
                  <a:srgbClr val="002569"/>
                </a:solidFill>
                <a:latin typeface="+mj-lt"/>
                <a:ea typeface="ＭＳ Ｐゴシック" panose="020B0600070205080204" pitchFamily="34" charset="-128"/>
                <a:cs typeface="Arial" panose="020B0604020202020204" pitchFamily="34" charset="0"/>
              </a:rPr>
              <a:t>For landslide activity monitoring </a:t>
            </a:r>
            <a:r>
              <a:rPr lang="en-CA" altLang="ja-JP" sz="1600" b="0" kern="1200" dirty="0" smtClean="0">
                <a:solidFill>
                  <a:srgbClr val="002569"/>
                </a:solidFill>
                <a:latin typeface="+mj-lt"/>
                <a:ea typeface="ＭＳ Ｐゴシック" panose="020B0600070205080204" pitchFamily="34" charset="-128"/>
                <a:cs typeface="Arial" panose="020B0604020202020204" pitchFamily="34" charset="0"/>
              </a:rPr>
              <a:t>ALOS-2 PALSAR </a:t>
            </a:r>
            <a:r>
              <a:rPr lang="en-CA" altLang="ja-JP" sz="1600" b="0" kern="1200" dirty="0">
                <a:solidFill>
                  <a:srgbClr val="002569"/>
                </a:solidFill>
                <a:latin typeface="+mj-lt"/>
                <a:ea typeface="ＭＳ Ｐゴシック" panose="020B0600070205080204" pitchFamily="34" charset="-128"/>
                <a:cs typeface="Arial" panose="020B0604020202020204" pitchFamily="34" charset="0"/>
              </a:rPr>
              <a:t>L-band data are advantageous, because of the longer wavelength they are more robust against surface cover changes caused by vegetation growth / </a:t>
            </a:r>
            <a:r>
              <a:rPr lang="en-CA" altLang="ja-JP" sz="1600" b="0" kern="1200" dirty="0" smtClean="0">
                <a:solidFill>
                  <a:srgbClr val="002569"/>
                </a:solidFill>
                <a:latin typeface="+mj-lt"/>
                <a:ea typeface="ＭＳ Ｐゴシック" panose="020B0600070205080204" pitchFamily="34" charset="-128"/>
                <a:cs typeface="Arial" panose="020B0604020202020204" pitchFamily="34" charset="0"/>
              </a:rPr>
              <a:t>decline</a:t>
            </a:r>
            <a:endParaRPr lang="en-CA" altLang="ja-JP" sz="1600" b="0" kern="1200" dirty="0">
              <a:solidFill>
                <a:srgbClr val="002569"/>
              </a:solidFill>
              <a:latin typeface="+mj-lt"/>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007720132"/>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pPr lvl="0"/>
            <a:fld id="{86CB4B4D-7CA3-9044-876B-883B54F8677D}" type="slidenum">
              <a:rPr lang="uk-UA" smtClean="0"/>
              <a:t>2</a:t>
            </a:fld>
            <a:endParaRPr lang="uk-UA"/>
          </a:p>
        </p:txBody>
      </p:sp>
      <p:sp>
        <p:nvSpPr>
          <p:cNvPr id="4" name="Content Placeholder 3"/>
          <p:cNvSpPr>
            <a:spLocks noGrp="1"/>
          </p:cNvSpPr>
          <p:nvPr>
            <p:ph sz="quarter" idx="11"/>
          </p:nvPr>
        </p:nvSpPr>
        <p:spPr>
          <a:xfrm>
            <a:off x="2057400" y="304800"/>
            <a:ext cx="4953000" cy="533400"/>
          </a:xfrm>
        </p:spPr>
        <p:txBody>
          <a:bodyPr/>
          <a:lstStyle/>
          <a:p>
            <a:pPr lvl="0">
              <a:spcBef>
                <a:spcPts val="0"/>
              </a:spcBef>
              <a:buSzTx/>
              <a:defRPr/>
            </a:pPr>
            <a:r>
              <a:rPr lang="en-US" dirty="0" smtClean="0"/>
              <a:t>Overview of the Presentation</a:t>
            </a:r>
            <a:endParaRPr lang="en-US" dirty="0"/>
          </a:p>
        </p:txBody>
      </p:sp>
      <p:sp>
        <p:nvSpPr>
          <p:cNvPr id="5" name="Content Placeholder 4"/>
          <p:cNvSpPr>
            <a:spLocks noGrp="1"/>
          </p:cNvSpPr>
          <p:nvPr>
            <p:ph sz="quarter" idx="10"/>
          </p:nvPr>
        </p:nvSpPr>
        <p:spPr>
          <a:xfrm>
            <a:off x="152400" y="1600200"/>
            <a:ext cx="8686800" cy="4953000"/>
          </a:xfrm>
        </p:spPr>
        <p:txBody>
          <a:bodyPr/>
          <a:lstStyle/>
          <a:p>
            <a:pPr marL="0" indent="0">
              <a:buNone/>
            </a:pPr>
            <a:r>
              <a:rPr lang="en-CA" sz="1800" b="1" dirty="0" smtClean="0"/>
              <a:t>WG Disasters Organizational Chart</a:t>
            </a:r>
          </a:p>
          <a:p>
            <a:pPr marL="0" indent="0">
              <a:buNone/>
            </a:pPr>
            <a:r>
              <a:rPr lang="en-CA" sz="1800" dirty="0" smtClean="0"/>
              <a:t>	</a:t>
            </a:r>
            <a:endParaRPr lang="en-CA" sz="1800" dirty="0"/>
          </a:p>
          <a:p>
            <a:pPr marL="0" indent="0">
              <a:buNone/>
            </a:pPr>
            <a:r>
              <a:rPr lang="en-CA" sz="1800" b="1" dirty="0"/>
              <a:t>High-level evaluation of CEOS thematic pilots: Floods, Seismic hazards, </a:t>
            </a:r>
            <a:r>
              <a:rPr lang="en-CA" sz="1800" b="1" dirty="0" smtClean="0"/>
              <a:t>Volcanoes</a:t>
            </a:r>
          </a:p>
          <a:p>
            <a:pPr marL="0" indent="0">
              <a:buNone/>
            </a:pPr>
            <a:r>
              <a:rPr lang="en-CA" sz="1600" dirty="0" smtClean="0"/>
              <a:t>	</a:t>
            </a:r>
            <a:r>
              <a:rPr lang="en-CA" sz="1800" dirty="0"/>
              <a:t>- DRAFT Pilot final reports: Flood, Seismic Hazards and Volcano</a:t>
            </a:r>
            <a:endParaRPr lang="en-CA" sz="1800" dirty="0" smtClean="0"/>
          </a:p>
          <a:p>
            <a:pPr marL="0" indent="0">
              <a:buNone/>
            </a:pPr>
            <a:endParaRPr lang="en-CA" sz="1800" b="1" dirty="0" smtClean="0"/>
          </a:p>
          <a:p>
            <a:pPr marL="0" indent="0">
              <a:buNone/>
            </a:pPr>
            <a:r>
              <a:rPr lang="en-CA" sz="1800" b="1" dirty="0"/>
              <a:t>ALOS-2 Data Usage in Support of CEOS DRM Pilots (Flood, Volcano, Seismic Hazards</a:t>
            </a:r>
            <a:r>
              <a:rPr lang="en-CA" sz="1800" b="1" dirty="0" smtClean="0"/>
              <a:t>)</a:t>
            </a:r>
          </a:p>
          <a:p>
            <a:pPr marL="0" indent="0">
              <a:buNone/>
            </a:pPr>
            <a:endParaRPr lang="en-CA" sz="1800" b="1" dirty="0"/>
          </a:p>
          <a:p>
            <a:pPr marL="0" indent="0">
              <a:buNone/>
            </a:pPr>
            <a:r>
              <a:rPr lang="en-CA" sz="1800" b="1" dirty="0" err="1" smtClean="0"/>
              <a:t>Geohazards</a:t>
            </a:r>
            <a:r>
              <a:rPr lang="en-CA" sz="1800" b="1" dirty="0" smtClean="0"/>
              <a:t> Lab</a:t>
            </a:r>
          </a:p>
          <a:p>
            <a:pPr marL="0" indent="0">
              <a:buNone/>
            </a:pPr>
            <a:r>
              <a:rPr lang="en-CA" sz="1800" dirty="0"/>
              <a:t>	</a:t>
            </a:r>
            <a:r>
              <a:rPr lang="en-CA" sz="1800" dirty="0" smtClean="0"/>
              <a:t>- </a:t>
            </a:r>
            <a:r>
              <a:rPr lang="en-CA" sz="1800" dirty="0" err="1" smtClean="0"/>
              <a:t>Geohazards</a:t>
            </a:r>
            <a:r>
              <a:rPr lang="en-CA" sz="1800" dirty="0" smtClean="0"/>
              <a:t> Lab concept</a:t>
            </a:r>
            <a:endParaRPr lang="en-US" sz="1800" dirty="0"/>
          </a:p>
          <a:p>
            <a:pPr marL="0" indent="0">
              <a:buNone/>
            </a:pPr>
            <a:endParaRPr lang="en-CA" sz="1800" dirty="0"/>
          </a:p>
          <a:p>
            <a:pPr marL="0" indent="0">
              <a:buNone/>
            </a:pPr>
            <a:r>
              <a:rPr lang="en-CA" sz="1800" b="1" dirty="0" smtClean="0"/>
              <a:t>GEO </a:t>
            </a:r>
            <a:r>
              <a:rPr lang="en-CA" sz="1800" b="1" dirty="0" err="1" smtClean="0"/>
              <a:t>Geohazard</a:t>
            </a:r>
            <a:r>
              <a:rPr lang="en-CA" sz="1800" b="1" dirty="0" smtClean="0"/>
              <a:t> Supersites and National Laboratories (GSNL)</a:t>
            </a:r>
          </a:p>
          <a:p>
            <a:pPr marL="0" indent="0">
              <a:buNone/>
            </a:pPr>
            <a:r>
              <a:rPr lang="en-CA" sz="1800" dirty="0" smtClean="0"/>
              <a:t>	- Supersite </a:t>
            </a:r>
            <a:r>
              <a:rPr lang="en-CA" sz="1800" dirty="0"/>
              <a:t>biennial </a:t>
            </a:r>
            <a:r>
              <a:rPr lang="en-CA" sz="1800" dirty="0" smtClean="0"/>
              <a:t>report Hawaii</a:t>
            </a:r>
          </a:p>
          <a:p>
            <a:pPr marL="0" indent="0">
              <a:buNone/>
            </a:pPr>
            <a:r>
              <a:rPr lang="en-CA" sz="1800" dirty="0"/>
              <a:t>	</a:t>
            </a:r>
            <a:r>
              <a:rPr lang="en-CA" sz="1800" dirty="0" smtClean="0"/>
              <a:t>- </a:t>
            </a:r>
            <a:r>
              <a:rPr lang="en-CA" sz="1800" dirty="0"/>
              <a:t>San Andreas Fault Natural Laboratory</a:t>
            </a:r>
            <a:endParaRPr lang="en-US" sz="1800" dirty="0" smtClean="0"/>
          </a:p>
          <a:p>
            <a:pPr marL="0" indent="0">
              <a:buNone/>
            </a:pPr>
            <a:r>
              <a:rPr lang="en-CA" sz="1800" dirty="0"/>
              <a:t>	</a:t>
            </a:r>
          </a:p>
        </p:txBody>
      </p:sp>
    </p:spTree>
    <p:extLst>
      <p:ext uri="{BB962C8B-B14F-4D97-AF65-F5344CB8AC3E}">
        <p14:creationId xmlns:p14="http://schemas.microsoft.com/office/powerpoint/2010/main" val="1974323787"/>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pPr lvl="0"/>
            <a:fld id="{86CB4B4D-7CA3-9044-876B-883B54F8677D}" type="slidenum">
              <a:rPr lang="uk-UA" smtClean="0"/>
              <a:t>20</a:t>
            </a:fld>
            <a:endParaRPr lang="uk-UA"/>
          </a:p>
        </p:txBody>
      </p:sp>
      <p:sp>
        <p:nvSpPr>
          <p:cNvPr id="12" name="Title 1"/>
          <p:cNvSpPr txBox="1">
            <a:spLocks/>
          </p:cNvSpPr>
          <p:nvPr/>
        </p:nvSpPr>
        <p:spPr>
          <a:xfrm>
            <a:off x="1828800" y="0"/>
            <a:ext cx="5707085" cy="1143000"/>
          </a:xfrm>
          <a:prstGeom prst="rect">
            <a:avLst/>
          </a:prstGeom>
        </p:spPr>
        <p:txBody>
          <a:bodyPr>
            <a:normAutofit lnSpcReduction="10000"/>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sz="3600" dirty="0" smtClean="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N</a:t>
            </a:r>
            <a:r>
              <a:rPr lang="en-US" sz="3600" b="1" dirty="0" smtClean="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ew activity proposed</a:t>
            </a:r>
          </a:p>
          <a:p>
            <a:pPr algn="l" defTabSz="914400"/>
            <a:r>
              <a:rPr lang="en-US" sz="3600" b="1" dirty="0" smtClean="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 The </a:t>
            </a:r>
            <a:r>
              <a:rPr lang="en-US" sz="3600" b="1" dirty="0" err="1" smtClean="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Geohazards</a:t>
            </a:r>
            <a:r>
              <a:rPr lang="en-US" sz="3600" b="1" dirty="0" smtClean="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 Lab</a:t>
            </a:r>
            <a:endParaRPr lang="el-GR" dirty="0">
              <a:latin typeface="Calibri" panose="020F0502020204030204" pitchFamily="34" charset="0"/>
            </a:endParaRPr>
          </a:p>
        </p:txBody>
      </p:sp>
      <p:sp>
        <p:nvSpPr>
          <p:cNvPr id="13" name="Content Placeholder 2"/>
          <p:cNvSpPr>
            <a:spLocks noGrp="1"/>
          </p:cNvSpPr>
          <p:nvPr>
            <p:ph idx="4294967295"/>
          </p:nvPr>
        </p:nvSpPr>
        <p:spPr>
          <a:xfrm>
            <a:off x="-122101" y="1219200"/>
            <a:ext cx="6035869" cy="5301208"/>
          </a:xfrm>
          <a:prstGeom prst="rect">
            <a:avLst/>
          </a:prstGeom>
        </p:spPr>
        <p:txBody>
          <a:bodyPr>
            <a:normAutofit fontScale="92500" lnSpcReduction="10000"/>
          </a:bodyPr>
          <a:lstStyle/>
          <a:p>
            <a:pPr marL="457200" lvl="1" indent="0" algn="just" eaLnBrk="1" hangingPunct="1">
              <a:lnSpc>
                <a:spcPct val="90000"/>
              </a:lnSpc>
              <a:buNone/>
            </a:pPr>
            <a:r>
              <a:rPr lang="en-US" altLang="ja-JP" sz="1500" u="sng" kern="1200" dirty="0" err="1" smtClean="0">
                <a:solidFill>
                  <a:srgbClr val="002569">
                    <a:lumMod val="75000"/>
                  </a:srgbClr>
                </a:solidFill>
                <a:latin typeface="+mn-lt"/>
                <a:ea typeface="ＭＳ Ｐゴシック" pitchFamily="50" charset="-128"/>
                <a:cs typeface="Arial" pitchFamily="34" charset="0"/>
              </a:rPr>
              <a:t>Geohazards</a:t>
            </a:r>
            <a:r>
              <a:rPr lang="en-US" altLang="ja-JP" sz="1500" u="sng" kern="1200" dirty="0" smtClean="0">
                <a:solidFill>
                  <a:srgbClr val="002569">
                    <a:lumMod val="75000"/>
                  </a:srgbClr>
                </a:solidFill>
                <a:latin typeface="+mn-lt"/>
                <a:ea typeface="ＭＳ Ｐゴシック" pitchFamily="50" charset="-128"/>
                <a:cs typeface="Arial" pitchFamily="34" charset="0"/>
              </a:rPr>
              <a:t> Lab</a:t>
            </a:r>
          </a:p>
          <a:p>
            <a:pPr marL="457200" lvl="1" indent="0" algn="just" eaLnBrk="1" hangingPunct="1">
              <a:lnSpc>
                <a:spcPct val="90000"/>
              </a:lnSpc>
              <a:buNone/>
            </a:pPr>
            <a:endParaRPr lang="en-US" altLang="ja-JP" sz="1500" u="sng" kern="1200" dirty="0" smtClean="0">
              <a:solidFill>
                <a:srgbClr val="002569">
                  <a:lumMod val="75000"/>
                </a:srgbClr>
              </a:solidFill>
              <a:latin typeface="+mn-lt"/>
              <a:ea typeface="ＭＳ Ｐゴシック" pitchFamily="50" charset="-128"/>
              <a:cs typeface="Arial" pitchFamily="34" charset="0"/>
            </a:endParaRPr>
          </a:p>
          <a:p>
            <a:pPr marL="800100" lvl="1" indent="-342900" algn="just" eaLnBrk="1" hangingPunct="1">
              <a:lnSpc>
                <a:spcPct val="90000"/>
              </a:lnSpc>
              <a:buFont typeface="Wingdings" panose="05000000000000000000" pitchFamily="2" charset="2"/>
              <a:buChar char="q"/>
            </a:pPr>
            <a:r>
              <a:rPr lang="en-US" altLang="ja-JP" sz="1300" kern="1200" dirty="0" smtClean="0">
                <a:solidFill>
                  <a:srgbClr val="002569">
                    <a:lumMod val="75000"/>
                  </a:srgbClr>
                </a:solidFill>
                <a:latin typeface="+mn-lt"/>
                <a:ea typeface="ＭＳ Ｐゴシック" pitchFamily="50" charset="-128"/>
                <a:cs typeface="Arial" pitchFamily="34" charset="0"/>
              </a:rPr>
              <a:t>New </a:t>
            </a:r>
            <a:r>
              <a:rPr lang="en-US" altLang="ja-JP" sz="1300" kern="1200" dirty="0">
                <a:solidFill>
                  <a:srgbClr val="002569">
                    <a:lumMod val="75000"/>
                  </a:srgbClr>
                </a:solidFill>
                <a:latin typeface="+mn-lt"/>
                <a:ea typeface="ＭＳ Ｐゴシック" pitchFamily="50" charset="-128"/>
                <a:cs typeface="Arial" pitchFamily="34" charset="0"/>
              </a:rPr>
              <a:t>initiative </a:t>
            </a:r>
            <a:r>
              <a:rPr lang="en-US" altLang="ja-JP" sz="1300" b="0" kern="1200" dirty="0">
                <a:solidFill>
                  <a:srgbClr val="002569">
                    <a:lumMod val="75000"/>
                  </a:srgbClr>
                </a:solidFill>
                <a:latin typeface="+mn-lt"/>
                <a:ea typeface="ＭＳ Ｐゴシック" pitchFamily="50" charset="-128"/>
                <a:cs typeface="Arial" pitchFamily="34" charset="0"/>
              </a:rPr>
              <a:t>proposed in the frame of CEOS </a:t>
            </a:r>
          </a:p>
          <a:p>
            <a:pPr marL="800100" lvl="1" indent="-342900" algn="just" eaLnBrk="1" hangingPunct="1">
              <a:lnSpc>
                <a:spcPct val="90000"/>
              </a:lnSpc>
              <a:buFont typeface="Wingdings" panose="05000000000000000000" pitchFamily="2" charset="2"/>
              <a:buChar char="q"/>
            </a:pPr>
            <a:r>
              <a:rPr lang="en-US" altLang="ja-JP" sz="1300" b="0" kern="1200" dirty="0">
                <a:solidFill>
                  <a:srgbClr val="002569">
                    <a:lumMod val="75000"/>
                  </a:srgbClr>
                </a:solidFill>
                <a:latin typeface="+mn-lt"/>
                <a:ea typeface="ＭＳ Ｐゴシック" pitchFamily="50" charset="-128"/>
                <a:cs typeface="Arial" pitchFamily="34" charset="0"/>
              </a:rPr>
              <a:t>Aims to </a:t>
            </a:r>
            <a:r>
              <a:rPr lang="en-US" altLang="ja-JP" sz="1300" kern="1200" dirty="0">
                <a:solidFill>
                  <a:srgbClr val="002569">
                    <a:lumMod val="75000"/>
                  </a:srgbClr>
                </a:solidFill>
                <a:latin typeface="+mn-lt"/>
                <a:ea typeface="ＭＳ Ｐゴシック" pitchFamily="50" charset="-128"/>
                <a:cs typeface="Arial" pitchFamily="34" charset="0"/>
              </a:rPr>
              <a:t>address </a:t>
            </a:r>
            <a:r>
              <a:rPr lang="en-US" sz="1300" kern="1200" dirty="0">
                <a:solidFill>
                  <a:srgbClr val="002569">
                    <a:lumMod val="75000"/>
                  </a:srgbClr>
                </a:solidFill>
                <a:latin typeface="+mn-lt"/>
                <a:ea typeface="ＭＳ Ｐゴシック" pitchFamily="50" charset="-128"/>
                <a:cs typeface="Arial" pitchFamily="34" charset="0"/>
              </a:rPr>
              <a:t>priorities of the Sendai Framework for Disaster Risk Reduction 2015-2030</a:t>
            </a:r>
            <a:r>
              <a:rPr lang="en-US" sz="1300" b="0" kern="1200" dirty="0">
                <a:solidFill>
                  <a:srgbClr val="002569">
                    <a:lumMod val="75000"/>
                  </a:srgbClr>
                </a:solidFill>
                <a:latin typeface="+mn-lt"/>
                <a:ea typeface="ＭＳ Ｐゴシック" pitchFamily="50" charset="-128"/>
                <a:cs typeface="Arial" pitchFamily="34" charset="0"/>
              </a:rPr>
              <a:t> using satellite EO</a:t>
            </a:r>
          </a:p>
          <a:p>
            <a:pPr marL="800100" lvl="1" indent="-342900" algn="just" eaLnBrk="1" hangingPunct="1">
              <a:lnSpc>
                <a:spcPct val="90000"/>
              </a:lnSpc>
              <a:buFont typeface="Wingdings" panose="05000000000000000000" pitchFamily="2" charset="2"/>
              <a:buChar char="q"/>
            </a:pPr>
            <a:r>
              <a:rPr lang="en-US" altLang="ja-JP" sz="1300" b="0" kern="1200" dirty="0">
                <a:solidFill>
                  <a:srgbClr val="002569">
                    <a:lumMod val="75000"/>
                  </a:srgbClr>
                </a:solidFill>
                <a:latin typeface="+mn-lt"/>
                <a:ea typeface="ＭＳ Ｐゴシック" pitchFamily="50" charset="-128"/>
                <a:cs typeface="Arial" pitchFamily="34" charset="0"/>
              </a:rPr>
              <a:t>Main goal: </a:t>
            </a:r>
            <a:r>
              <a:rPr lang="en-US" altLang="ja-JP" sz="1300" i="1" kern="1200" dirty="0">
                <a:solidFill>
                  <a:srgbClr val="C00000"/>
                </a:solidFill>
                <a:latin typeface="+mn-lt"/>
                <a:ea typeface="ＭＳ Ｐゴシック" pitchFamily="50" charset="-128"/>
                <a:cs typeface="Arial" pitchFamily="34" charset="0"/>
              </a:rPr>
              <a:t>provide </a:t>
            </a:r>
            <a:r>
              <a:rPr lang="en-US" altLang="ja-JP" sz="1300" i="1" kern="1200" dirty="0" smtClean="0">
                <a:solidFill>
                  <a:srgbClr val="C00000"/>
                </a:solidFill>
                <a:latin typeface="+mn-lt"/>
                <a:ea typeface="ＭＳ Ｐゴシック" pitchFamily="50" charset="-128"/>
                <a:cs typeface="Arial" pitchFamily="34" charset="0"/>
              </a:rPr>
              <a:t>an EO processing </a:t>
            </a:r>
            <a:r>
              <a:rPr lang="en-US" altLang="ja-JP" sz="1300" i="1" kern="1200" dirty="0">
                <a:solidFill>
                  <a:srgbClr val="C00000"/>
                </a:solidFill>
                <a:latin typeface="+mn-lt"/>
                <a:ea typeface="ＭＳ Ｐゴシック" pitchFamily="50" charset="-128"/>
                <a:cs typeface="Arial" pitchFamily="34" charset="0"/>
              </a:rPr>
              <a:t>&amp; e-collaboration environment to exploit EO data to assess geohazards and their </a:t>
            </a:r>
            <a:r>
              <a:rPr lang="en-US" altLang="ja-JP" sz="1300" i="1" kern="1200" dirty="0" smtClean="0">
                <a:solidFill>
                  <a:srgbClr val="C00000"/>
                </a:solidFill>
                <a:latin typeface="+mn-lt"/>
                <a:ea typeface="ＭＳ Ｐゴシック" pitchFamily="50" charset="-128"/>
                <a:cs typeface="Arial" pitchFamily="34" charset="0"/>
              </a:rPr>
              <a:t>impact</a:t>
            </a:r>
          </a:p>
          <a:p>
            <a:pPr marL="800100" lvl="1" indent="-342900" algn="just" eaLnBrk="1" hangingPunct="1">
              <a:lnSpc>
                <a:spcPct val="90000"/>
              </a:lnSpc>
              <a:buFont typeface="Wingdings" panose="05000000000000000000" pitchFamily="2" charset="2"/>
              <a:buChar char="q"/>
            </a:pPr>
            <a:r>
              <a:rPr lang="en-US" altLang="ja-JP" sz="1300" b="0" kern="1200" dirty="0" smtClean="0">
                <a:solidFill>
                  <a:srgbClr val="002569">
                    <a:lumMod val="75000"/>
                  </a:srgbClr>
                </a:solidFill>
                <a:latin typeface="+mn-lt"/>
                <a:ea typeface="ＭＳ Ｐゴシック" pitchFamily="50" charset="-128"/>
                <a:cs typeface="Arial" pitchFamily="34" charset="0"/>
              </a:rPr>
              <a:t>Concrete </a:t>
            </a:r>
            <a:r>
              <a:rPr lang="en-US" altLang="ja-JP" sz="1300" b="0" kern="1200" dirty="0">
                <a:solidFill>
                  <a:srgbClr val="002569">
                    <a:lumMod val="75000"/>
                  </a:srgbClr>
                </a:solidFill>
                <a:latin typeface="+mn-lt"/>
                <a:ea typeface="ＭＳ Ｐゴシック" pitchFamily="50" charset="-128"/>
                <a:cs typeface="Arial" pitchFamily="34" charset="0"/>
              </a:rPr>
              <a:t>goals</a:t>
            </a:r>
            <a:r>
              <a:rPr lang="en-US" altLang="ja-JP" sz="1300" b="0" kern="1200" dirty="0" smtClean="0">
                <a:solidFill>
                  <a:srgbClr val="002569">
                    <a:lumMod val="75000"/>
                  </a:srgbClr>
                </a:solidFill>
                <a:latin typeface="+mn-lt"/>
                <a:ea typeface="ＭＳ Ｐゴシック" pitchFamily="50" charset="-128"/>
                <a:cs typeface="Arial" pitchFamily="34" charset="0"/>
              </a:rPr>
              <a:t>:</a:t>
            </a:r>
            <a:endParaRPr lang="en-US" altLang="ja-JP" sz="1300" b="0" kern="1200" dirty="0">
              <a:solidFill>
                <a:srgbClr val="002569">
                  <a:lumMod val="75000"/>
                </a:srgbClr>
              </a:solidFill>
              <a:latin typeface="+mn-lt"/>
              <a:ea typeface="ＭＳ Ｐゴシック" pitchFamily="50" charset="-128"/>
              <a:cs typeface="Arial" pitchFamily="34" charset="0"/>
            </a:endParaRPr>
          </a:p>
          <a:p>
            <a:pPr marL="1200150" lvl="2" indent="-342900" algn="just" eaLnBrk="1" hangingPunct="1">
              <a:lnSpc>
                <a:spcPct val="90000"/>
              </a:lnSpc>
              <a:buFont typeface="Arial" panose="020B0604020202020204" pitchFamily="34" charset="0"/>
              <a:buChar char="•"/>
            </a:pPr>
            <a:r>
              <a:rPr lang="en-US" altLang="ja-JP" sz="1300" b="0" kern="1200" dirty="0">
                <a:solidFill>
                  <a:srgbClr val="002569">
                    <a:lumMod val="75000"/>
                  </a:srgbClr>
                </a:solidFill>
                <a:latin typeface="+mn-lt"/>
                <a:ea typeface="ＭＳ Ｐゴシック" pitchFamily="50" charset="-128"/>
                <a:cs typeface="Arial" pitchFamily="34" charset="0"/>
              </a:rPr>
              <a:t>achieve </a:t>
            </a:r>
            <a:r>
              <a:rPr lang="en-US" altLang="ja-JP" sz="1300" kern="1200" dirty="0">
                <a:solidFill>
                  <a:srgbClr val="002569">
                    <a:lumMod val="75000"/>
                  </a:srgbClr>
                </a:solidFill>
                <a:latin typeface="+mn-lt"/>
                <a:ea typeface="ＭＳ Ｐゴシック" pitchFamily="50" charset="-128"/>
                <a:cs typeface="Arial" pitchFamily="34" charset="0"/>
              </a:rPr>
              <a:t>awareness and acceptance </a:t>
            </a:r>
            <a:r>
              <a:rPr lang="en-US" altLang="ja-JP" sz="1300" b="0" kern="1200" dirty="0">
                <a:solidFill>
                  <a:srgbClr val="002569">
                    <a:lumMod val="75000"/>
                  </a:srgbClr>
                </a:solidFill>
                <a:latin typeface="+mn-lt"/>
                <a:ea typeface="ＭＳ Ｐゴシック" pitchFamily="50" charset="-128"/>
                <a:cs typeface="Arial" pitchFamily="34" charset="0"/>
              </a:rPr>
              <a:t>of EO based solutions with expert users and end users </a:t>
            </a:r>
            <a:endParaRPr lang="en-US" altLang="ja-JP" sz="1300" b="0" kern="1200" dirty="0" smtClean="0">
              <a:solidFill>
                <a:srgbClr val="002569">
                  <a:lumMod val="75000"/>
                </a:srgbClr>
              </a:solidFill>
              <a:latin typeface="+mn-lt"/>
              <a:ea typeface="ＭＳ Ｐゴシック" pitchFamily="50" charset="-128"/>
              <a:cs typeface="Arial" pitchFamily="34" charset="0"/>
            </a:endParaRPr>
          </a:p>
          <a:p>
            <a:pPr marL="1200150" lvl="2" indent="-342900" algn="just" eaLnBrk="1" hangingPunct="1">
              <a:lnSpc>
                <a:spcPct val="90000"/>
              </a:lnSpc>
              <a:buFont typeface="Arial" panose="020B0604020202020204" pitchFamily="34" charset="0"/>
              <a:buChar char="•"/>
            </a:pPr>
            <a:r>
              <a:rPr lang="en-US" altLang="ja-JP" sz="1300" b="0" kern="1200" dirty="0" smtClean="0">
                <a:solidFill>
                  <a:srgbClr val="002569">
                    <a:lumMod val="75000"/>
                  </a:srgbClr>
                </a:solidFill>
                <a:latin typeface="+mn-lt"/>
                <a:ea typeface="ＭＳ Ｐゴシック" pitchFamily="50" charset="-128"/>
                <a:cs typeface="Arial" pitchFamily="34" charset="0"/>
              </a:rPr>
              <a:t>enable </a:t>
            </a:r>
            <a:r>
              <a:rPr lang="en-US" altLang="ja-JP" sz="1300" b="0" kern="1200" dirty="0">
                <a:solidFill>
                  <a:srgbClr val="002569">
                    <a:lumMod val="75000"/>
                  </a:srgbClr>
                </a:solidFill>
                <a:latin typeface="+mn-lt"/>
                <a:ea typeface="ＭＳ Ｐゴシック" pitchFamily="50" charset="-128"/>
                <a:cs typeface="Arial" pitchFamily="34" charset="0"/>
              </a:rPr>
              <a:t>EO applications with </a:t>
            </a:r>
            <a:r>
              <a:rPr lang="en-US" altLang="ja-JP" sz="1300" kern="1200" dirty="0">
                <a:solidFill>
                  <a:srgbClr val="002569">
                    <a:lumMod val="75000"/>
                  </a:srgbClr>
                </a:solidFill>
                <a:latin typeface="+mn-lt"/>
                <a:ea typeface="ＭＳ Ｐゴシック" pitchFamily="50" charset="-128"/>
                <a:cs typeface="Arial" pitchFamily="34" charset="0"/>
              </a:rPr>
              <a:t>massive volume and/or intensive </a:t>
            </a:r>
            <a:r>
              <a:rPr lang="en-US" altLang="ja-JP" sz="1300" kern="1200" dirty="0" smtClean="0">
                <a:solidFill>
                  <a:srgbClr val="002569">
                    <a:lumMod val="75000"/>
                  </a:srgbClr>
                </a:solidFill>
                <a:latin typeface="+mn-lt"/>
                <a:ea typeface="ＭＳ Ｐゴシック" pitchFamily="50" charset="-128"/>
                <a:cs typeface="Arial" pitchFamily="34" charset="0"/>
              </a:rPr>
              <a:t>processing</a:t>
            </a:r>
            <a:r>
              <a:rPr lang="en-US" altLang="ja-JP" sz="1300" b="0" kern="1200" dirty="0" smtClean="0">
                <a:solidFill>
                  <a:srgbClr val="002569">
                    <a:lumMod val="75000"/>
                  </a:srgbClr>
                </a:solidFill>
                <a:latin typeface="+mn-lt"/>
                <a:ea typeface="ＭＳ Ｐゴシック" pitchFamily="50" charset="-128"/>
                <a:cs typeface="Arial" pitchFamily="34" charset="0"/>
              </a:rPr>
              <a:t>, </a:t>
            </a:r>
            <a:endParaRPr lang="en-US" altLang="ja-JP" sz="1300" b="0" kern="1200" dirty="0">
              <a:solidFill>
                <a:srgbClr val="002569">
                  <a:lumMod val="75000"/>
                </a:srgbClr>
              </a:solidFill>
              <a:latin typeface="+mn-lt"/>
              <a:ea typeface="ＭＳ Ｐゴシック" pitchFamily="50" charset="-128"/>
              <a:cs typeface="Arial" pitchFamily="34" charset="0"/>
            </a:endParaRPr>
          </a:p>
          <a:p>
            <a:pPr marL="1200150" lvl="2" indent="-342900" algn="just" eaLnBrk="1" hangingPunct="1">
              <a:lnSpc>
                <a:spcPct val="90000"/>
              </a:lnSpc>
              <a:buFont typeface="Arial" panose="020B0604020202020204" pitchFamily="34" charset="0"/>
              <a:buChar char="•"/>
            </a:pPr>
            <a:r>
              <a:rPr lang="en-US" altLang="ja-JP" sz="1300" b="0" kern="1200" dirty="0">
                <a:solidFill>
                  <a:srgbClr val="002569">
                    <a:lumMod val="75000"/>
                  </a:srgbClr>
                </a:solidFill>
                <a:latin typeface="+mn-lt"/>
                <a:ea typeface="ＭＳ Ｐゴシック" pitchFamily="50" charset="-128"/>
                <a:cs typeface="Arial" pitchFamily="34" charset="0"/>
              </a:rPr>
              <a:t>increase access to users in regions where it is </a:t>
            </a:r>
            <a:r>
              <a:rPr lang="en-US" altLang="ja-JP" sz="1300" kern="1200" dirty="0">
                <a:solidFill>
                  <a:srgbClr val="002569">
                    <a:lumMod val="75000"/>
                  </a:srgbClr>
                </a:solidFill>
                <a:latin typeface="+mn-lt"/>
                <a:ea typeface="ＭＳ Ｐゴシック" pitchFamily="50" charset="-128"/>
                <a:cs typeface="Arial" pitchFamily="34" charset="0"/>
              </a:rPr>
              <a:t>difficult to download large EO data products </a:t>
            </a:r>
            <a:r>
              <a:rPr lang="en-US" altLang="ja-JP" sz="1300" b="0" kern="1200" dirty="0">
                <a:solidFill>
                  <a:srgbClr val="002569">
                    <a:lumMod val="75000"/>
                  </a:srgbClr>
                </a:solidFill>
                <a:latin typeface="+mn-lt"/>
                <a:ea typeface="ＭＳ Ｐゴシック" pitchFamily="50" charset="-128"/>
                <a:cs typeface="Arial" pitchFamily="34" charset="0"/>
              </a:rPr>
              <a:t>while the results of Cloud based processing generally are much smaller files </a:t>
            </a:r>
            <a:endParaRPr lang="en-US" altLang="ja-JP" sz="1300" b="0" kern="1200" dirty="0" smtClean="0">
              <a:solidFill>
                <a:srgbClr val="002569">
                  <a:lumMod val="75000"/>
                </a:srgbClr>
              </a:solidFill>
              <a:latin typeface="+mn-lt"/>
              <a:ea typeface="ＭＳ Ｐゴシック" pitchFamily="50" charset="-128"/>
              <a:cs typeface="Arial" pitchFamily="34" charset="0"/>
            </a:endParaRPr>
          </a:p>
          <a:p>
            <a:pPr marL="1200150" lvl="2" indent="-342900" algn="just" eaLnBrk="1" hangingPunct="1">
              <a:lnSpc>
                <a:spcPct val="90000"/>
              </a:lnSpc>
              <a:buFont typeface="Arial" panose="020B0604020202020204" pitchFamily="34" charset="0"/>
              <a:buChar char="•"/>
            </a:pPr>
            <a:r>
              <a:rPr lang="en-US" altLang="ja-JP" sz="1300" b="0" kern="1200" dirty="0" smtClean="0">
                <a:solidFill>
                  <a:srgbClr val="002569">
                    <a:lumMod val="75000"/>
                  </a:srgbClr>
                </a:solidFill>
                <a:latin typeface="+mn-lt"/>
                <a:ea typeface="ＭＳ Ｐゴシック" pitchFamily="50" charset="-128"/>
                <a:cs typeface="Arial" pitchFamily="34" charset="0"/>
              </a:rPr>
              <a:t>ensure </a:t>
            </a:r>
            <a:r>
              <a:rPr lang="en-US" altLang="ja-JP" sz="1300" b="0" kern="1200" dirty="0">
                <a:solidFill>
                  <a:srgbClr val="002569">
                    <a:lumMod val="75000"/>
                  </a:srgbClr>
                </a:solidFill>
                <a:latin typeface="+mn-lt"/>
                <a:ea typeface="ＭＳ Ｐゴシック" pitchFamily="50" charset="-128"/>
                <a:cs typeface="Arial" pitchFamily="34" charset="0"/>
              </a:rPr>
              <a:t>the </a:t>
            </a:r>
            <a:r>
              <a:rPr lang="en-US" altLang="ja-JP" sz="1300" kern="1200" dirty="0">
                <a:solidFill>
                  <a:srgbClr val="002569">
                    <a:lumMod val="75000"/>
                  </a:srgbClr>
                </a:solidFill>
                <a:latin typeface="+mn-lt"/>
                <a:ea typeface="ＭＳ Ｐゴシック" pitchFamily="50" charset="-128"/>
                <a:cs typeface="Arial" pitchFamily="34" charset="0"/>
              </a:rPr>
              <a:t>persistency of results </a:t>
            </a:r>
            <a:r>
              <a:rPr lang="en-US" altLang="ja-JP" sz="1300" b="0" kern="1200" dirty="0">
                <a:solidFill>
                  <a:srgbClr val="002569">
                    <a:lumMod val="75000"/>
                  </a:srgbClr>
                </a:solidFill>
                <a:latin typeface="+mn-lt"/>
                <a:ea typeface="ＭＳ Ｐゴシック" pitchFamily="50" charset="-128"/>
                <a:cs typeface="Arial" pitchFamily="34" charset="0"/>
              </a:rPr>
              <a:t>and allow to share and transform processing chains </a:t>
            </a:r>
            <a:endParaRPr lang="en-US" altLang="ja-JP" sz="1300" b="0" kern="1200" dirty="0" smtClean="0">
              <a:solidFill>
                <a:srgbClr val="002569">
                  <a:lumMod val="75000"/>
                </a:srgbClr>
              </a:solidFill>
              <a:latin typeface="+mn-lt"/>
              <a:ea typeface="ＭＳ Ｐゴシック" pitchFamily="50" charset="-128"/>
              <a:cs typeface="Arial" pitchFamily="34" charset="0"/>
            </a:endParaRPr>
          </a:p>
          <a:p>
            <a:pPr marL="1200150" lvl="2" indent="-342900" algn="just" eaLnBrk="1" hangingPunct="1">
              <a:lnSpc>
                <a:spcPct val="90000"/>
              </a:lnSpc>
              <a:buFont typeface="Arial" panose="020B0604020202020204" pitchFamily="34" charset="0"/>
              <a:buChar char="•"/>
            </a:pPr>
            <a:r>
              <a:rPr lang="en-US" altLang="ja-JP" sz="1300" b="0" kern="1200" dirty="0" smtClean="0">
                <a:solidFill>
                  <a:srgbClr val="002569">
                    <a:lumMod val="75000"/>
                  </a:srgbClr>
                </a:solidFill>
                <a:latin typeface="+mn-lt"/>
                <a:ea typeface="ＭＳ Ｐゴシック" pitchFamily="50" charset="-128"/>
                <a:cs typeface="Arial" pitchFamily="34" charset="0"/>
              </a:rPr>
              <a:t>reduce </a:t>
            </a:r>
            <a:r>
              <a:rPr lang="en-US" altLang="ja-JP" sz="1300" b="0" kern="1200" dirty="0">
                <a:solidFill>
                  <a:srgbClr val="002569">
                    <a:lumMod val="75000"/>
                  </a:srgbClr>
                </a:solidFill>
                <a:latin typeface="+mn-lt"/>
                <a:ea typeface="ＭＳ Ｐゴシック" pitchFamily="50" charset="-128"/>
                <a:cs typeface="Arial" pitchFamily="34" charset="0"/>
              </a:rPr>
              <a:t>the cost of EO exploitation via the </a:t>
            </a:r>
            <a:r>
              <a:rPr lang="en-US" altLang="ja-JP" sz="1300" kern="1200" dirty="0">
                <a:solidFill>
                  <a:srgbClr val="002569">
                    <a:lumMod val="75000"/>
                  </a:srgbClr>
                </a:solidFill>
                <a:latin typeface="+mn-lt"/>
                <a:ea typeface="ＭＳ Ｐゴシック" pitchFamily="50" charset="-128"/>
                <a:cs typeface="Arial" pitchFamily="34" charset="0"/>
              </a:rPr>
              <a:t>mutualization of </a:t>
            </a:r>
            <a:r>
              <a:rPr lang="en-US" altLang="ja-JP" sz="1300" kern="1200" dirty="0" smtClean="0">
                <a:solidFill>
                  <a:srgbClr val="002569">
                    <a:lumMod val="75000"/>
                  </a:srgbClr>
                </a:solidFill>
                <a:latin typeface="+mn-lt"/>
                <a:ea typeface="ＭＳ Ｐゴシック" pitchFamily="50" charset="-128"/>
                <a:cs typeface="Arial" pitchFamily="34" charset="0"/>
              </a:rPr>
              <a:t>resources</a:t>
            </a:r>
            <a:endParaRPr lang="en-US" altLang="ja-JP" sz="1300" i="1" kern="1200" dirty="0" smtClean="0">
              <a:solidFill>
                <a:srgbClr val="C00000"/>
              </a:solidFill>
              <a:latin typeface="+mn-lt"/>
              <a:ea typeface="ＭＳ Ｐゴシック" pitchFamily="50" charset="-128"/>
              <a:cs typeface="Arial" pitchFamily="34" charset="0"/>
            </a:endParaRPr>
          </a:p>
          <a:p>
            <a:pPr marL="800100" lvl="1" indent="-342900" algn="just" eaLnBrk="1" hangingPunct="1">
              <a:lnSpc>
                <a:spcPct val="90000"/>
              </a:lnSpc>
              <a:buFont typeface="Wingdings" panose="05000000000000000000" pitchFamily="2" charset="2"/>
              <a:buChar char="q"/>
            </a:pPr>
            <a:r>
              <a:rPr lang="en-US" altLang="ja-JP" sz="1300" b="0" kern="1200" dirty="0" smtClean="0">
                <a:solidFill>
                  <a:srgbClr val="002569">
                    <a:lumMod val="75000"/>
                  </a:srgbClr>
                </a:solidFill>
                <a:latin typeface="+mn-lt"/>
                <a:ea typeface="ＭＳ Ｐゴシック" pitchFamily="50" charset="-128"/>
                <a:cs typeface="Arial" pitchFamily="34" charset="0"/>
              </a:rPr>
              <a:t>Support </a:t>
            </a:r>
            <a:r>
              <a:rPr lang="en-US" altLang="ja-JP" sz="1300" b="0" kern="1200" dirty="0">
                <a:solidFill>
                  <a:srgbClr val="002569">
                    <a:lumMod val="75000"/>
                  </a:srgbClr>
                </a:solidFill>
                <a:latin typeface="+mn-lt"/>
                <a:ea typeface="ＭＳ Ｐゴシック" pitchFamily="50" charset="-128"/>
                <a:cs typeface="Arial" pitchFamily="34" charset="0"/>
              </a:rPr>
              <a:t>and complement </a:t>
            </a:r>
            <a:r>
              <a:rPr lang="en-US" altLang="ja-JP" sz="1300" kern="1200" dirty="0">
                <a:solidFill>
                  <a:srgbClr val="002569">
                    <a:lumMod val="75000"/>
                  </a:srgbClr>
                </a:solidFill>
                <a:latin typeface="+mn-lt"/>
                <a:ea typeface="ＭＳ Ｐゴシック" pitchFamily="50" charset="-128"/>
                <a:cs typeface="Arial" pitchFamily="34" charset="0"/>
              </a:rPr>
              <a:t>CEOS WG Disasters activities (on-going pilots, follow-on activities and the RO), </a:t>
            </a:r>
            <a:r>
              <a:rPr lang="en-US" altLang="ja-JP" sz="1300" kern="1200" dirty="0" smtClean="0">
                <a:solidFill>
                  <a:srgbClr val="002569">
                    <a:lumMod val="75000"/>
                  </a:srgbClr>
                </a:solidFill>
                <a:latin typeface="+mn-lt"/>
                <a:ea typeface="ＭＳ Ｐゴシック" pitchFamily="50" charset="-128"/>
                <a:cs typeface="Arial" pitchFamily="34" charset="0"/>
              </a:rPr>
              <a:t>the GSNL and GEO-DARMA</a:t>
            </a:r>
          </a:p>
          <a:p>
            <a:pPr marL="800100" lvl="1" indent="-342900" algn="just" eaLnBrk="1" hangingPunct="1">
              <a:lnSpc>
                <a:spcPct val="90000"/>
              </a:lnSpc>
              <a:buFont typeface="Wingdings" panose="05000000000000000000" pitchFamily="2" charset="2"/>
              <a:buChar char="q"/>
            </a:pPr>
            <a:r>
              <a:rPr lang="en-US" altLang="ja-JP" sz="1300" b="0" kern="1200" dirty="0">
                <a:solidFill>
                  <a:srgbClr val="002569">
                    <a:lumMod val="75000"/>
                  </a:srgbClr>
                </a:solidFill>
                <a:latin typeface="+mn-lt"/>
                <a:ea typeface="ＭＳ Ｐゴシック" pitchFamily="50" charset="-128"/>
                <a:cs typeface="Arial" pitchFamily="34" charset="0"/>
              </a:rPr>
              <a:t>While CEOS activities focus on provising data to users, the Geohazards Lab will </a:t>
            </a:r>
            <a:r>
              <a:rPr lang="en-US" altLang="ja-JP" sz="1300" b="0" kern="1200" dirty="0" smtClean="0">
                <a:solidFill>
                  <a:srgbClr val="002569">
                    <a:lumMod val="75000"/>
                  </a:srgbClr>
                </a:solidFill>
                <a:latin typeface="+mn-lt"/>
                <a:ea typeface="ＭＳ Ｐゴシック" pitchFamily="50" charset="-128"/>
                <a:cs typeface="Arial" pitchFamily="34" charset="0"/>
              </a:rPr>
              <a:t>complement </a:t>
            </a:r>
            <a:r>
              <a:rPr lang="en-US" altLang="ja-JP" sz="1300" b="0" kern="1200" dirty="0">
                <a:solidFill>
                  <a:srgbClr val="002569">
                    <a:lumMod val="75000"/>
                  </a:srgbClr>
                </a:solidFill>
                <a:latin typeface="+mn-lt"/>
                <a:ea typeface="ＭＳ Ｐゴシック" pitchFamily="50" charset="-128"/>
                <a:cs typeface="Arial" pitchFamily="34" charset="0"/>
              </a:rPr>
              <a:t>these activities with additional EO processing. The contribution of the Geohazards Lab is not required for the CEOS </a:t>
            </a:r>
            <a:r>
              <a:rPr lang="en-US" altLang="ja-JP" sz="1300" b="0" kern="1200" dirty="0" smtClean="0">
                <a:solidFill>
                  <a:srgbClr val="002569">
                    <a:lumMod val="75000"/>
                  </a:srgbClr>
                </a:solidFill>
                <a:latin typeface="+mn-lt"/>
                <a:ea typeface="ＭＳ Ｐゴシック" pitchFamily="50" charset="-128"/>
                <a:cs typeface="Arial" pitchFamily="34" charset="0"/>
              </a:rPr>
              <a:t>activities </a:t>
            </a:r>
            <a:r>
              <a:rPr lang="en-US" altLang="ja-JP" sz="1300" b="0" kern="1200" dirty="0">
                <a:solidFill>
                  <a:srgbClr val="002569">
                    <a:lumMod val="75000"/>
                  </a:srgbClr>
                </a:solidFill>
                <a:latin typeface="+mn-lt"/>
                <a:ea typeface="ＭＳ Ｐゴシック" pitchFamily="50" charset="-128"/>
                <a:cs typeface="Arial" pitchFamily="34" charset="0"/>
              </a:rPr>
              <a:t>to achieve their goals</a:t>
            </a:r>
            <a:r>
              <a:rPr lang="en-US" altLang="ja-JP" sz="1300" b="0" kern="1200" dirty="0" smtClean="0">
                <a:solidFill>
                  <a:srgbClr val="002569">
                    <a:lumMod val="75000"/>
                  </a:srgbClr>
                </a:solidFill>
                <a:latin typeface="+mn-lt"/>
                <a:ea typeface="ＭＳ Ｐゴシック" pitchFamily="50" charset="-128"/>
                <a:cs typeface="Arial" pitchFamily="34" charset="0"/>
              </a:rPr>
              <a:t>.</a:t>
            </a:r>
            <a:endParaRPr lang="en-US" altLang="ja-JP" sz="1300" kern="1200" dirty="0" smtClean="0">
              <a:solidFill>
                <a:srgbClr val="002569">
                  <a:lumMod val="75000"/>
                </a:srgbClr>
              </a:solidFill>
              <a:latin typeface="+mn-lt"/>
              <a:ea typeface="ＭＳ Ｐゴシック" pitchFamily="50" charset="-128"/>
              <a:cs typeface="Arial" pitchFamily="34" charset="0"/>
            </a:endParaRPr>
          </a:p>
          <a:p>
            <a:pPr marL="800100" lvl="1" indent="-342900" algn="just" eaLnBrk="1" hangingPunct="1">
              <a:lnSpc>
                <a:spcPct val="90000"/>
              </a:lnSpc>
              <a:buFont typeface="Wingdings" panose="05000000000000000000" pitchFamily="2" charset="2"/>
              <a:buChar char="q"/>
            </a:pPr>
            <a:r>
              <a:rPr lang="en-US" altLang="ja-JP" sz="1300" kern="1200" dirty="0">
                <a:solidFill>
                  <a:srgbClr val="002569">
                    <a:lumMod val="75000"/>
                  </a:srgbClr>
                </a:solidFill>
                <a:latin typeface="+mn-lt"/>
                <a:ea typeface="ＭＳ Ｐゴシック" pitchFamily="50" charset="-128"/>
                <a:cs typeface="Arial" pitchFamily="34" charset="0"/>
              </a:rPr>
              <a:t>Contributions and interest</a:t>
            </a:r>
            <a:r>
              <a:rPr lang="en-US" altLang="ja-JP" sz="1300" b="0" kern="1200" dirty="0">
                <a:solidFill>
                  <a:srgbClr val="002569">
                    <a:lumMod val="75000"/>
                  </a:srgbClr>
                </a:solidFill>
                <a:latin typeface="+mn-lt"/>
                <a:ea typeface="ＭＳ Ｐゴシック" pitchFamily="50" charset="-128"/>
                <a:cs typeface="Arial" pitchFamily="34" charset="0"/>
              </a:rPr>
              <a:t> from CEOS agencies and partners:</a:t>
            </a:r>
          </a:p>
          <a:p>
            <a:pPr lvl="2" algn="just" eaLnBrk="1" hangingPunct="1">
              <a:lnSpc>
                <a:spcPct val="90000"/>
              </a:lnSpc>
              <a:buFont typeface="Arial" panose="020B0604020202020204" pitchFamily="34" charset="0"/>
              <a:buChar char="•"/>
            </a:pPr>
            <a:r>
              <a:rPr lang="en-US" altLang="ja-JP" sz="1300" b="0" kern="1200" dirty="0" smtClean="0">
                <a:solidFill>
                  <a:srgbClr val="002569">
                    <a:lumMod val="75000"/>
                  </a:srgbClr>
                </a:solidFill>
                <a:latin typeface="+mn-lt"/>
                <a:ea typeface="ＭＳ Ｐゴシック" pitchFamily="50" charset="-128"/>
                <a:cs typeface="Arial" pitchFamily="34" charset="0"/>
              </a:rPr>
              <a:t>Space agencies: ESA</a:t>
            </a:r>
            <a:r>
              <a:rPr lang="en-US" altLang="ja-JP" sz="1300" b="0" kern="1200" dirty="0">
                <a:solidFill>
                  <a:srgbClr val="002569">
                    <a:lumMod val="75000"/>
                  </a:srgbClr>
                </a:solidFill>
                <a:latin typeface="+mn-lt"/>
                <a:ea typeface="ＭＳ Ｐゴシック" pitchFamily="50" charset="-128"/>
                <a:cs typeface="Arial" pitchFamily="34" charset="0"/>
              </a:rPr>
              <a:t>, DLR, ASI and </a:t>
            </a:r>
            <a:r>
              <a:rPr lang="en-US" altLang="ja-JP" sz="1300" b="0" kern="1200" dirty="0" smtClean="0">
                <a:solidFill>
                  <a:srgbClr val="002569">
                    <a:lumMod val="75000"/>
                  </a:srgbClr>
                </a:solidFill>
                <a:latin typeface="+mn-lt"/>
                <a:ea typeface="ＭＳ Ｐゴシック" pitchFamily="50" charset="-128"/>
                <a:cs typeface="Arial" pitchFamily="34" charset="0"/>
              </a:rPr>
              <a:t>CNES</a:t>
            </a:r>
            <a:r>
              <a:rPr lang="en-US" altLang="ja-JP" sz="1300" b="0" kern="1200" dirty="0">
                <a:solidFill>
                  <a:srgbClr val="002569">
                    <a:lumMod val="75000"/>
                  </a:srgbClr>
                </a:solidFill>
                <a:latin typeface="+mn-lt"/>
                <a:ea typeface="ＭＳ Ｐゴシック" pitchFamily="50" charset="-128"/>
                <a:cs typeface="Arial" pitchFamily="34" charset="0"/>
              </a:rPr>
              <a:t>,</a:t>
            </a:r>
          </a:p>
          <a:p>
            <a:pPr lvl="2" algn="just" eaLnBrk="1" hangingPunct="1">
              <a:lnSpc>
                <a:spcPct val="90000"/>
              </a:lnSpc>
              <a:buFont typeface="Arial" panose="020B0604020202020204" pitchFamily="34" charset="0"/>
              <a:buChar char="•"/>
            </a:pPr>
            <a:r>
              <a:rPr lang="en-US" sz="1300" b="0" kern="1200" dirty="0" smtClean="0">
                <a:solidFill>
                  <a:srgbClr val="002569">
                    <a:lumMod val="75000"/>
                  </a:srgbClr>
                </a:solidFill>
                <a:latin typeface="+mn-lt"/>
                <a:ea typeface="ＭＳ Ｐゴシック" pitchFamily="50" charset="-128"/>
                <a:cs typeface="Arial" pitchFamily="34" charset="0"/>
              </a:rPr>
              <a:t>Users: CNRS-EOST, </a:t>
            </a:r>
            <a:r>
              <a:rPr lang="en-US" sz="1300" b="0" kern="1200" dirty="0">
                <a:solidFill>
                  <a:srgbClr val="002569">
                    <a:lumMod val="75000"/>
                  </a:srgbClr>
                </a:solidFill>
                <a:latin typeface="+mn-lt"/>
                <a:ea typeface="ＭＳ Ｐゴシック" pitchFamily="50" charset="-128"/>
                <a:cs typeface="Arial" pitchFamily="34" charset="0"/>
              </a:rPr>
              <a:t>IPGP, COMET, ISTerre/IRD, CEO-YachayTech, NASA JPL, INGV, CNR-IREA, </a:t>
            </a:r>
            <a:r>
              <a:rPr lang="en-US" sz="1300" b="0" kern="1200" dirty="0" smtClean="0">
                <a:solidFill>
                  <a:srgbClr val="002569">
                    <a:lumMod val="75000"/>
                  </a:srgbClr>
                </a:solidFill>
                <a:latin typeface="+mn-lt"/>
                <a:ea typeface="ＭＳ Ｐゴシック" pitchFamily="50" charset="-128"/>
                <a:cs typeface="Arial" pitchFamily="34" charset="0"/>
              </a:rPr>
              <a:t>HUA.</a:t>
            </a:r>
          </a:p>
          <a:p>
            <a:pPr marL="914400" lvl="2" indent="0" algn="just" eaLnBrk="1" hangingPunct="1">
              <a:lnSpc>
                <a:spcPct val="90000"/>
              </a:lnSpc>
              <a:buNone/>
            </a:pPr>
            <a:endParaRPr lang="en-US" sz="1200" b="0" kern="1200" dirty="0" smtClean="0">
              <a:solidFill>
                <a:srgbClr val="002569">
                  <a:lumMod val="75000"/>
                </a:srgbClr>
              </a:solidFill>
              <a:latin typeface="+mn-lt"/>
              <a:ea typeface="ＭＳ Ｐゴシック" pitchFamily="50" charset="-128"/>
              <a:cs typeface="Arial" pitchFamily="34" charset="0"/>
            </a:endParaRPr>
          </a:p>
        </p:txBody>
      </p:sp>
      <p:pic>
        <p:nvPicPr>
          <p:cNvPr id="14"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7770" y="4104928"/>
            <a:ext cx="3216230" cy="2448272"/>
          </a:xfrm>
          <a:prstGeom prst="rect">
            <a:avLst/>
          </a:prstGeom>
        </p:spPr>
      </p:pic>
      <p:pic>
        <p:nvPicPr>
          <p:cNvPr id="15"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7770" y="1656656"/>
            <a:ext cx="3216230" cy="2088232"/>
          </a:xfrm>
          <a:prstGeom prst="rect">
            <a:avLst/>
          </a:prstGeom>
        </p:spPr>
      </p:pic>
    </p:spTree>
    <p:extLst>
      <p:ext uri="{BB962C8B-B14F-4D97-AF65-F5344CB8AC3E}">
        <p14:creationId xmlns:p14="http://schemas.microsoft.com/office/powerpoint/2010/main" val="895323702"/>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pPr lvl="0"/>
            <a:fld id="{86CB4B4D-7CA3-9044-876B-883B54F8677D}" type="slidenum">
              <a:rPr lang="uk-UA" smtClean="0"/>
              <a:t>21</a:t>
            </a:fld>
            <a:endParaRPr lang="uk-UA"/>
          </a:p>
        </p:txBody>
      </p:sp>
      <p:sp>
        <p:nvSpPr>
          <p:cNvPr id="5" name="Title 1"/>
          <p:cNvSpPr txBox="1">
            <a:spLocks/>
          </p:cNvSpPr>
          <p:nvPr/>
        </p:nvSpPr>
        <p:spPr bwMode="auto">
          <a:xfrm>
            <a:off x="1752600" y="0"/>
            <a:ext cx="715590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algn="l"/>
            <a:r>
              <a:rPr lang="en-CA" kern="0" dirty="0" smtClean="0">
                <a:latin typeface="Calibri" panose="020F0502020204030204" pitchFamily="34" charset="0"/>
              </a:rPr>
              <a:t>A response to challenges</a:t>
            </a:r>
          </a:p>
          <a:p>
            <a:pPr algn="l"/>
            <a:r>
              <a:rPr lang="en-CA" kern="0" dirty="0" smtClean="0">
                <a:latin typeface="Calibri" panose="020F0502020204030204" pitchFamily="34" charset="0"/>
              </a:rPr>
              <a:t>identified</a:t>
            </a:r>
            <a:endParaRPr lang="en-CA" kern="0" dirty="0">
              <a:latin typeface="Calibri" panose="020F0502020204030204" pitchFamily="34" charset="0"/>
            </a:endParaRPr>
          </a:p>
        </p:txBody>
      </p:sp>
      <p:sp>
        <p:nvSpPr>
          <p:cNvPr id="6" name="Content Placeholder 2"/>
          <p:cNvSpPr txBox="1">
            <a:spLocks/>
          </p:cNvSpPr>
          <p:nvPr/>
        </p:nvSpPr>
        <p:spPr bwMode="auto">
          <a:xfrm>
            <a:off x="-324544" y="1219200"/>
            <a:ext cx="9361040" cy="54452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a:lstStyle>
          <a:p>
            <a:pPr marL="457200" lvl="1" indent="0">
              <a:buNone/>
            </a:pPr>
            <a:r>
              <a:rPr lang="en-US" sz="1400" b="0" dirty="0" smtClean="0">
                <a:solidFill>
                  <a:srgbClr val="002569">
                    <a:lumMod val="75000"/>
                  </a:srgbClr>
                </a:solidFill>
                <a:latin typeface="+mn-lt"/>
                <a:ea typeface="ＭＳ Ｐゴシック" pitchFamily="50" charset="-128"/>
                <a:cs typeface="Arial" pitchFamily="34" charset="0"/>
              </a:rPr>
              <a:t>Based </a:t>
            </a:r>
            <a:r>
              <a:rPr lang="en-US" sz="1400" b="0" dirty="0">
                <a:solidFill>
                  <a:srgbClr val="002569">
                    <a:lumMod val="75000"/>
                  </a:srgbClr>
                </a:solidFill>
                <a:latin typeface="+mn-lt"/>
                <a:ea typeface="ＭＳ Ｐゴシック" pitchFamily="50" charset="-128"/>
                <a:cs typeface="Arial" pitchFamily="34" charset="0"/>
              </a:rPr>
              <a:t>on </a:t>
            </a:r>
            <a:r>
              <a:rPr lang="en-US" sz="1400" dirty="0">
                <a:solidFill>
                  <a:srgbClr val="002569">
                    <a:lumMod val="75000"/>
                  </a:srgbClr>
                </a:solidFill>
                <a:latin typeface="+mn-lt"/>
                <a:ea typeface="ＭＳ Ｐゴシック" pitchFamily="50" charset="-128"/>
                <a:cs typeface="Arial" pitchFamily="34" charset="0"/>
              </a:rPr>
              <a:t>lessons learnt from the Seismic Hazards pilot </a:t>
            </a:r>
            <a:r>
              <a:rPr lang="en-US" sz="1400" b="0" dirty="0">
                <a:solidFill>
                  <a:srgbClr val="002569">
                    <a:lumMod val="75000"/>
                  </a:srgbClr>
                </a:solidFill>
                <a:latin typeface="+mn-lt"/>
                <a:ea typeface="ＭＳ Ｐゴシック" pitchFamily="50" charset="-128"/>
                <a:cs typeface="Arial" pitchFamily="34" charset="0"/>
              </a:rPr>
              <a:t>activity some challenges have been identified: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many </a:t>
            </a:r>
            <a:r>
              <a:rPr lang="en-US" sz="1400" b="0" dirty="0">
                <a:solidFill>
                  <a:srgbClr val="002569">
                    <a:lumMod val="75000"/>
                  </a:srgbClr>
                </a:solidFill>
                <a:latin typeface="+mn-lt"/>
                <a:ea typeface="ＭＳ Ｐゴシック" pitchFamily="50" charset="-128"/>
                <a:cs typeface="Arial" pitchFamily="34" charset="0"/>
              </a:rPr>
              <a:t>users aren't aware or cannot afford EO based solutions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EO </a:t>
            </a:r>
            <a:r>
              <a:rPr lang="en-US" sz="1400" b="0" dirty="0">
                <a:solidFill>
                  <a:srgbClr val="002569">
                    <a:lumMod val="75000"/>
                  </a:srgbClr>
                </a:solidFill>
                <a:latin typeface="+mn-lt"/>
                <a:ea typeface="ＭＳ Ｐゴシック" pitchFamily="50" charset="-128"/>
                <a:cs typeface="Arial" pitchFamily="34" charset="0"/>
              </a:rPr>
              <a:t>techniques need to be adopted by users (standards, norms)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some </a:t>
            </a:r>
            <a:r>
              <a:rPr lang="en-US" sz="1400" b="0" dirty="0">
                <a:solidFill>
                  <a:srgbClr val="002569">
                    <a:lumMod val="75000"/>
                  </a:srgbClr>
                </a:solidFill>
                <a:latin typeface="+mn-lt"/>
                <a:ea typeface="ＭＳ Ｐゴシック" pitchFamily="50" charset="-128"/>
                <a:cs typeface="Arial" pitchFamily="34" charset="0"/>
              </a:rPr>
              <a:t>new EO missions' data are large in volume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some </a:t>
            </a:r>
            <a:r>
              <a:rPr lang="en-US" sz="1400" b="0" dirty="0">
                <a:solidFill>
                  <a:srgbClr val="002569">
                    <a:lumMod val="75000"/>
                  </a:srgbClr>
                </a:solidFill>
                <a:latin typeface="+mn-lt"/>
                <a:ea typeface="ＭＳ Ｐゴシック" pitchFamily="50" charset="-128"/>
                <a:cs typeface="Arial" pitchFamily="34" charset="0"/>
              </a:rPr>
              <a:t>EO applications require complex or intensive processing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some </a:t>
            </a:r>
            <a:r>
              <a:rPr lang="en-US" sz="1400" b="0" dirty="0">
                <a:solidFill>
                  <a:srgbClr val="002569">
                    <a:lumMod val="75000"/>
                  </a:srgbClr>
                </a:solidFill>
                <a:latin typeface="+mn-lt"/>
                <a:ea typeface="ＭＳ Ｐゴシック" pitchFamily="50" charset="-128"/>
                <a:cs typeface="Arial" pitchFamily="34" charset="0"/>
              </a:rPr>
              <a:t>EO applications require to maintain, reprocess and compare EO based VA products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the </a:t>
            </a:r>
            <a:r>
              <a:rPr lang="en-US" sz="1400" b="0" dirty="0">
                <a:solidFill>
                  <a:srgbClr val="002569">
                    <a:lumMod val="75000"/>
                  </a:srgbClr>
                </a:solidFill>
                <a:latin typeface="+mn-lt"/>
                <a:ea typeface="ＭＳ Ｐゴシック" pitchFamily="50" charset="-128"/>
                <a:cs typeface="Arial" pitchFamily="34" charset="0"/>
              </a:rPr>
              <a:t>EO data and derived VA products are costly to generate for the objectives of the community (e.g. with regional/global coverage)</a:t>
            </a:r>
          </a:p>
          <a:p>
            <a:pPr lvl="1">
              <a:buFont typeface="Wingdings" panose="05000000000000000000" pitchFamily="2" charset="2"/>
              <a:buChar char="ü"/>
            </a:pPr>
            <a:endParaRPr lang="en-US" sz="1400" b="0" dirty="0">
              <a:solidFill>
                <a:srgbClr val="002569">
                  <a:lumMod val="75000"/>
                </a:srgbClr>
              </a:solidFill>
              <a:latin typeface="+mn-lt"/>
              <a:ea typeface="ＭＳ Ｐゴシック" pitchFamily="50" charset="-128"/>
              <a:cs typeface="Arial" pitchFamily="34" charset="0"/>
            </a:endParaRPr>
          </a:p>
          <a:p>
            <a:pPr lvl="1">
              <a:buFont typeface="Wingdings" panose="05000000000000000000" pitchFamily="2" charset="2"/>
              <a:buChar char="ü"/>
            </a:pPr>
            <a:r>
              <a:rPr lang="en-US" sz="1400" b="0" dirty="0">
                <a:solidFill>
                  <a:srgbClr val="002569">
                    <a:lumMod val="75000"/>
                  </a:srgbClr>
                </a:solidFill>
                <a:latin typeface="+mn-lt"/>
                <a:ea typeface="ＭＳ Ｐゴシック" pitchFamily="50" charset="-128"/>
                <a:cs typeface="Arial" pitchFamily="34" charset="0"/>
              </a:rPr>
              <a:t>As a contribution from ESA to the CEOS WG Disasters (seimic, volcano and landslides) the Geohazards Exploitation Platform has provided an EO processing and an e-collaboration environment. It has demonstrated benefits: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support </a:t>
            </a:r>
            <a:r>
              <a:rPr lang="en-US" sz="1400" b="0" dirty="0">
                <a:solidFill>
                  <a:srgbClr val="002569">
                    <a:lumMod val="75000"/>
                  </a:srgbClr>
                </a:solidFill>
                <a:latin typeface="+mn-lt"/>
                <a:ea typeface="ＭＳ Ｐゴシック" pitchFamily="50" charset="-128"/>
                <a:cs typeface="Arial" pitchFamily="34" charset="0"/>
              </a:rPr>
              <a:t>expert users from CEOS and the GSNL with hosted processing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support </a:t>
            </a:r>
            <a:r>
              <a:rPr lang="en-US" sz="1400" b="0" dirty="0">
                <a:solidFill>
                  <a:srgbClr val="002569">
                    <a:lumMod val="75000"/>
                  </a:srgbClr>
                </a:solidFill>
                <a:latin typeface="+mn-lt"/>
                <a:ea typeface="ＭＳ Ｐゴシック" pitchFamily="50" charset="-128"/>
                <a:cs typeface="Arial" pitchFamily="34" charset="0"/>
              </a:rPr>
              <a:t>users who aren't processing experts (black boxes)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help </a:t>
            </a:r>
            <a:r>
              <a:rPr lang="en-US" sz="1400" b="0" dirty="0">
                <a:solidFill>
                  <a:srgbClr val="002569">
                    <a:lumMod val="75000"/>
                  </a:srgbClr>
                </a:solidFill>
                <a:latin typeface="+mn-lt"/>
                <a:ea typeface="ＭＳ Ｐゴシック" pitchFamily="50" charset="-128"/>
                <a:cs typeface="Arial" pitchFamily="34" charset="0"/>
              </a:rPr>
              <a:t>users in regions with limited bandwidth (EO results </a:t>
            </a:r>
            <a:r>
              <a:rPr lang="en-US" sz="1400" b="0" dirty="0" smtClean="0">
                <a:solidFill>
                  <a:srgbClr val="002569">
                    <a:lumMod val="75000"/>
                  </a:srgbClr>
                </a:solidFill>
                <a:latin typeface="+mn-lt"/>
                <a:ea typeface="ＭＳ Ｐゴシック" pitchFamily="50" charset="-128"/>
                <a:cs typeface="Arial" pitchFamily="34" charset="0"/>
              </a:rPr>
              <a:t>versus </a:t>
            </a:r>
            <a:r>
              <a:rPr lang="en-US" sz="1400" b="0" dirty="0">
                <a:solidFill>
                  <a:srgbClr val="002569">
                    <a:lumMod val="75000"/>
                  </a:srgbClr>
                </a:solidFill>
                <a:latin typeface="+mn-lt"/>
                <a:ea typeface="ＭＳ Ｐゴシック" pitchFamily="50" charset="-128"/>
                <a:cs typeface="Arial" pitchFamily="34" charset="0"/>
              </a:rPr>
              <a:t>large EO data files)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optimise </a:t>
            </a:r>
            <a:r>
              <a:rPr lang="en-US" sz="1400" b="0" dirty="0">
                <a:solidFill>
                  <a:srgbClr val="002569">
                    <a:lumMod val="75000"/>
                  </a:srgbClr>
                </a:solidFill>
                <a:latin typeface="+mn-lt"/>
                <a:ea typeface="ＭＳ Ｐゴシック" pitchFamily="50" charset="-128"/>
                <a:cs typeface="Arial" pitchFamily="34" charset="0"/>
              </a:rPr>
              <a:t>impact over time with the persistency of results (on-line publication of results) </a:t>
            </a:r>
            <a:endParaRPr lang="en-US" sz="1400" b="0" dirty="0" smtClean="0">
              <a:solidFill>
                <a:srgbClr val="002569">
                  <a:lumMod val="75000"/>
                </a:srgbClr>
              </a:solidFill>
              <a:latin typeface="+mn-lt"/>
              <a:ea typeface="ＭＳ Ｐゴシック" pitchFamily="50" charset="-128"/>
              <a:cs typeface="Arial" pitchFamily="34" charset="0"/>
            </a:endParaRPr>
          </a:p>
          <a:p>
            <a:pPr marL="457200" lvl="1" indent="0">
              <a:buNone/>
            </a:pPr>
            <a:endParaRPr lang="en-US" sz="1400" b="0" dirty="0" smtClean="0">
              <a:solidFill>
                <a:srgbClr val="002569">
                  <a:lumMod val="75000"/>
                </a:srgbClr>
              </a:solidFill>
              <a:latin typeface="+mn-lt"/>
              <a:ea typeface="ＭＳ Ｐゴシック" pitchFamily="50" charset="-128"/>
              <a:cs typeface="Arial" pitchFamily="34" charset="0"/>
            </a:endParaRPr>
          </a:p>
          <a:p>
            <a:pPr marL="457200" lvl="1" indent="0">
              <a:buNone/>
            </a:pPr>
            <a:r>
              <a:rPr lang="en-US" sz="1400" b="0" dirty="0" smtClean="0">
                <a:solidFill>
                  <a:srgbClr val="002569">
                    <a:lumMod val="75000"/>
                  </a:srgbClr>
                </a:solidFill>
                <a:latin typeface="+mn-lt"/>
                <a:ea typeface="ＭＳ Ｐゴシック" pitchFamily="50" charset="-128"/>
                <a:cs typeface="Arial" pitchFamily="34" charset="0"/>
              </a:rPr>
              <a:t>These concrete achievements from precursor platform activities are the basis for a broader</a:t>
            </a:r>
            <a:r>
              <a:rPr lang="en-US" sz="1400" b="0" dirty="0" smtClean="0">
                <a:solidFill>
                  <a:srgbClr val="002569">
                    <a:lumMod val="75000"/>
                  </a:srgbClr>
                </a:solidFill>
                <a:ea typeface="ＭＳ Ｐゴシック" pitchFamily="50" charset="-128"/>
                <a:cs typeface="Arial" pitchFamily="34" charset="0"/>
              </a:rPr>
              <a:t> </a:t>
            </a:r>
            <a:r>
              <a:rPr lang="en-US" sz="1400" b="0" dirty="0">
                <a:solidFill>
                  <a:srgbClr val="002569">
                    <a:lumMod val="75000"/>
                  </a:srgbClr>
                </a:solidFill>
                <a:ea typeface="ＭＳ Ｐゴシック" pitchFamily="50" charset="-128"/>
                <a:cs typeface="Arial" pitchFamily="34" charset="0"/>
              </a:rPr>
              <a:t>joint </a:t>
            </a:r>
            <a:r>
              <a:rPr lang="en-US" sz="1400" b="0" dirty="0" smtClean="0">
                <a:solidFill>
                  <a:srgbClr val="002569">
                    <a:lumMod val="75000"/>
                  </a:srgbClr>
                </a:solidFill>
                <a:latin typeface="+mn-lt"/>
                <a:ea typeface="ＭＳ Ｐゴシック" pitchFamily="50" charset="-128"/>
                <a:cs typeface="Arial" pitchFamily="34" charset="0"/>
              </a:rPr>
              <a:t>approach with several space agencies.</a:t>
            </a:r>
            <a:endParaRPr lang="en-US" sz="1400" b="0" dirty="0">
              <a:solidFill>
                <a:srgbClr val="002569">
                  <a:lumMod val="75000"/>
                </a:srgbClr>
              </a:solidFill>
              <a:latin typeface="+mn-lt"/>
              <a:ea typeface="ＭＳ Ｐゴシック" pitchFamily="50" charset="-128"/>
              <a:cs typeface="Arial" pitchFamily="34" charset="0"/>
            </a:endParaRPr>
          </a:p>
          <a:p>
            <a:pPr marL="457200" lvl="1" indent="0">
              <a:buNone/>
            </a:pPr>
            <a:endParaRPr lang="en-US" sz="1400" b="0" dirty="0">
              <a:solidFill>
                <a:srgbClr val="002569">
                  <a:lumMod val="75000"/>
                </a:srgbClr>
              </a:solidFill>
              <a:latin typeface="+mn-lt"/>
              <a:ea typeface="ＭＳ Ｐゴシック" pitchFamily="50" charset="-128"/>
              <a:cs typeface="Arial" pitchFamily="34" charset="0"/>
            </a:endParaRPr>
          </a:p>
          <a:p>
            <a:pPr marL="457200" lvl="1" indent="0">
              <a:buNone/>
            </a:pPr>
            <a:r>
              <a:rPr lang="en-US" sz="1400" b="0" dirty="0">
                <a:solidFill>
                  <a:srgbClr val="002569">
                    <a:lumMod val="75000"/>
                  </a:srgbClr>
                </a:solidFill>
                <a:latin typeface="+mn-lt"/>
                <a:ea typeface="ＭＳ Ｐゴシック" pitchFamily="50" charset="-128"/>
                <a:cs typeface="Arial" pitchFamily="34" charset="0"/>
              </a:rPr>
              <a:t>The </a:t>
            </a:r>
            <a:r>
              <a:rPr lang="en-US" sz="1400" dirty="0">
                <a:solidFill>
                  <a:srgbClr val="002569">
                    <a:lumMod val="75000"/>
                  </a:srgbClr>
                </a:solidFill>
                <a:latin typeface="+mn-lt"/>
                <a:ea typeface="ＭＳ Ｐゴシック" pitchFamily="50" charset="-128"/>
                <a:cs typeface="Arial" pitchFamily="34" charset="0"/>
              </a:rPr>
              <a:t>Geohazards Lab </a:t>
            </a:r>
            <a:r>
              <a:rPr lang="en-US" sz="1400" b="0" dirty="0">
                <a:solidFill>
                  <a:srgbClr val="002569">
                    <a:lumMod val="75000"/>
                  </a:srgbClr>
                </a:solidFill>
                <a:latin typeface="+mn-lt"/>
                <a:ea typeface="ＭＳ Ｐゴシック" pitchFamily="50" charset="-128"/>
                <a:cs typeface="Arial" pitchFamily="34" charset="0"/>
              </a:rPr>
              <a:t>is a new initiative to help the user community augment the impact of the CEOS WG Disaster activities. </a:t>
            </a:r>
            <a:r>
              <a:rPr lang="en-US" sz="1400" b="0" dirty="0" smtClean="0">
                <a:solidFill>
                  <a:srgbClr val="002569">
                    <a:lumMod val="75000"/>
                  </a:srgbClr>
                </a:solidFill>
                <a:latin typeface="+mn-lt"/>
                <a:ea typeface="ＭＳ Ｐゴシック" pitchFamily="50" charset="-128"/>
                <a:cs typeface="Arial" pitchFamily="34" charset="0"/>
              </a:rPr>
              <a:t>It </a:t>
            </a:r>
            <a:r>
              <a:rPr lang="en-US" sz="1400" b="0" dirty="0">
                <a:solidFill>
                  <a:srgbClr val="002569">
                    <a:lumMod val="75000"/>
                  </a:srgbClr>
                </a:solidFill>
                <a:latin typeface="+mn-lt"/>
                <a:ea typeface="ＭＳ Ｐゴシック" pitchFamily="50" charset="-128"/>
                <a:cs typeface="Arial" pitchFamily="34" charset="0"/>
              </a:rPr>
              <a:t>is focused on geohazards (seismlic, volcano, landslides) and is intended to maximise how User needs are met with hosted processing and e-collaboration by: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addressing </a:t>
            </a:r>
            <a:r>
              <a:rPr lang="en-US" sz="1400" b="0" dirty="0">
                <a:solidFill>
                  <a:srgbClr val="002569">
                    <a:lumMod val="75000"/>
                  </a:srgbClr>
                </a:solidFill>
                <a:latin typeface="+mn-lt"/>
                <a:ea typeface="ＭＳ Ｐゴシック" pitchFamily="50" charset="-128"/>
                <a:cs typeface="Arial" pitchFamily="34" charset="0"/>
              </a:rPr>
              <a:t>the complexity and timeliness of massive volume processing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finding </a:t>
            </a:r>
            <a:r>
              <a:rPr lang="en-US" sz="1400" b="0" dirty="0">
                <a:solidFill>
                  <a:srgbClr val="002569">
                    <a:lumMod val="75000"/>
                  </a:srgbClr>
                </a:solidFill>
                <a:latin typeface="+mn-lt"/>
                <a:ea typeface="ＭＳ Ｐゴシック" pitchFamily="50" charset="-128"/>
                <a:cs typeface="Arial" pitchFamily="34" charset="0"/>
              </a:rPr>
              <a:t>more cost effective approaches to </a:t>
            </a:r>
            <a:r>
              <a:rPr lang="en-US" sz="1400" b="0" dirty="0" smtClean="0">
                <a:solidFill>
                  <a:srgbClr val="002569">
                    <a:lumMod val="75000"/>
                  </a:srgbClr>
                </a:solidFill>
                <a:latin typeface="+mn-lt"/>
                <a:ea typeface="ＭＳ Ｐゴシック" pitchFamily="50" charset="-128"/>
                <a:cs typeface="Arial" pitchFamily="34" charset="0"/>
              </a:rPr>
              <a:t>achieve </a:t>
            </a:r>
            <a:r>
              <a:rPr lang="en-US" sz="1400" b="0" dirty="0">
                <a:solidFill>
                  <a:srgbClr val="002569">
                    <a:lumMod val="75000"/>
                  </a:srgbClr>
                </a:solidFill>
                <a:latin typeface="+mn-lt"/>
                <a:ea typeface="ＭＳ Ｐゴシック" pitchFamily="50" charset="-128"/>
                <a:cs typeface="Arial" pitchFamily="34" charset="0"/>
              </a:rPr>
              <a:t>greater geographic coverage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raising </a:t>
            </a:r>
            <a:r>
              <a:rPr lang="en-US" sz="1400" b="0" dirty="0">
                <a:solidFill>
                  <a:srgbClr val="002569">
                    <a:lumMod val="75000"/>
                  </a:srgbClr>
                </a:solidFill>
                <a:latin typeface="+mn-lt"/>
                <a:ea typeface="ＭＳ Ｐゴシック" pitchFamily="50" charset="-128"/>
                <a:cs typeface="Arial" pitchFamily="34" charset="0"/>
              </a:rPr>
              <a:t>awareness and share results with geoscience centers and end users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supporting </a:t>
            </a:r>
            <a:r>
              <a:rPr lang="en-US" sz="1400" b="0" dirty="0">
                <a:solidFill>
                  <a:srgbClr val="002569">
                    <a:lumMod val="75000"/>
                  </a:srgbClr>
                </a:solidFill>
                <a:latin typeface="+mn-lt"/>
                <a:ea typeface="ＭＳ Ｐゴシック" pitchFamily="50" charset="-128"/>
                <a:cs typeface="Arial" pitchFamily="34" charset="0"/>
              </a:rPr>
              <a:t>capacity development activities with on-line solutions </a:t>
            </a:r>
            <a:endParaRPr lang="en-US" sz="1400" b="0" dirty="0" smtClean="0">
              <a:solidFill>
                <a:srgbClr val="002569">
                  <a:lumMod val="75000"/>
                </a:srgbClr>
              </a:solidFill>
              <a:latin typeface="+mn-lt"/>
              <a:ea typeface="ＭＳ Ｐゴシック" pitchFamily="50" charset="-128"/>
              <a:cs typeface="Arial" pitchFamily="34" charset="0"/>
            </a:endParaRPr>
          </a:p>
          <a:p>
            <a:pPr lvl="1">
              <a:buFont typeface="Wingdings" panose="05000000000000000000" pitchFamily="2" charset="2"/>
              <a:buChar char="ü"/>
            </a:pPr>
            <a:r>
              <a:rPr lang="en-US" sz="1400" b="0" dirty="0">
                <a:solidFill>
                  <a:srgbClr val="002569">
                    <a:lumMod val="75000"/>
                  </a:srgbClr>
                </a:solidFill>
                <a:ea typeface="ＭＳ Ｐゴシック" pitchFamily="50" charset="-128"/>
                <a:cs typeface="Arial" pitchFamily="34" charset="0"/>
              </a:rPr>
              <a:t>w</a:t>
            </a:r>
            <a:r>
              <a:rPr lang="en-US" sz="1400" b="0" dirty="0" smtClean="0">
                <a:solidFill>
                  <a:srgbClr val="002569">
                    <a:lumMod val="75000"/>
                  </a:srgbClr>
                </a:solidFill>
                <a:ea typeface="ＭＳ Ｐゴシック" pitchFamily="50" charset="-128"/>
                <a:cs typeface="Arial" pitchFamily="34" charset="0"/>
              </a:rPr>
              <a:t>ork </a:t>
            </a:r>
            <a:r>
              <a:rPr lang="en-US" sz="1400" b="0" dirty="0">
                <a:solidFill>
                  <a:srgbClr val="002569">
                    <a:lumMod val="75000"/>
                  </a:srgbClr>
                </a:solidFill>
                <a:ea typeface="ＭＳ Ｐゴシック" pitchFamily="50" charset="-128"/>
                <a:cs typeface="Arial" pitchFamily="34" charset="0"/>
              </a:rPr>
              <a:t>on standards and support consensus results generation</a:t>
            </a:r>
            <a:endParaRPr lang="en-US" sz="1400" b="0" dirty="0" smtClean="0">
              <a:solidFill>
                <a:srgbClr val="002569">
                  <a:lumMod val="75000"/>
                </a:srgbClr>
              </a:solidFill>
              <a:latin typeface="+mn-lt"/>
              <a:ea typeface="ＭＳ Ｐゴシック" pitchFamily="50" charset="-128"/>
              <a:cs typeface="Arial" pitchFamily="34" charset="0"/>
            </a:endParaRPr>
          </a:p>
          <a:p>
            <a:pPr lvl="1">
              <a:buFont typeface="Wingdings" panose="05000000000000000000" pitchFamily="2" charset="2"/>
              <a:buChar char="ü"/>
            </a:pPr>
            <a:endParaRPr lang="en-US" sz="1400" b="0" dirty="0">
              <a:solidFill>
                <a:srgbClr val="002569">
                  <a:lumMod val="75000"/>
                </a:srgbClr>
              </a:solidFill>
              <a:latin typeface="+mn-lt"/>
              <a:ea typeface="ＭＳ Ｐゴシック" pitchFamily="50" charset="-128"/>
              <a:cs typeface="Arial" pitchFamily="34" charset="0"/>
            </a:endParaRPr>
          </a:p>
          <a:p>
            <a:pPr marL="457200" lvl="1" indent="0">
              <a:buNone/>
            </a:pPr>
            <a:endParaRPr lang="fr-FR" sz="1400" b="0" dirty="0" smtClean="0">
              <a:solidFill>
                <a:srgbClr val="002569">
                  <a:lumMod val="75000"/>
                </a:srgbClr>
              </a:solidFill>
              <a:latin typeface="+mn-lt"/>
              <a:ea typeface="ＭＳ Ｐゴシック" pitchFamily="50" charset="-128"/>
              <a:cs typeface="Arial" pitchFamily="34" charset="0"/>
            </a:endParaRPr>
          </a:p>
          <a:p>
            <a:pPr marL="457200" lvl="1" indent="0" algn="just" eaLnBrk="1" hangingPunct="1">
              <a:lnSpc>
                <a:spcPct val="90000"/>
              </a:lnSpc>
              <a:buNone/>
            </a:pPr>
            <a:endParaRPr lang="en-US" sz="1400" b="0" dirty="0" smtClean="0">
              <a:solidFill>
                <a:srgbClr val="002569">
                  <a:lumMod val="75000"/>
                </a:srgbClr>
              </a:solidFill>
              <a:latin typeface="+mn-lt"/>
              <a:ea typeface="ＭＳ Ｐゴシック" pitchFamily="50" charset="-128"/>
              <a:cs typeface="Arial" pitchFamily="34" charset="0"/>
            </a:endParaRPr>
          </a:p>
          <a:p>
            <a:pPr marL="457200" lvl="1" indent="0" algn="just" eaLnBrk="1" hangingPunct="1">
              <a:lnSpc>
                <a:spcPct val="90000"/>
              </a:lnSpc>
              <a:buNone/>
            </a:pPr>
            <a:endParaRPr lang="en-US" sz="1400" b="0" kern="1200" dirty="0" smtClean="0">
              <a:solidFill>
                <a:srgbClr val="002569">
                  <a:lumMod val="75000"/>
                </a:srgbClr>
              </a:solidFill>
              <a:latin typeface="+mn-lt"/>
              <a:ea typeface="ＭＳ Ｐゴシック" pitchFamily="50" charset="-128"/>
              <a:cs typeface="Arial" pitchFamily="34" charset="0"/>
            </a:endParaRPr>
          </a:p>
          <a:p>
            <a:pPr marL="457200" lvl="1" indent="0" algn="just" eaLnBrk="1" hangingPunct="1">
              <a:lnSpc>
                <a:spcPct val="90000"/>
              </a:lnSpc>
              <a:buNone/>
            </a:pPr>
            <a:endParaRPr lang="en-US" sz="1400" b="0" kern="1200" dirty="0" smtClean="0">
              <a:solidFill>
                <a:srgbClr val="002569">
                  <a:lumMod val="75000"/>
                </a:srgbClr>
              </a:solidFill>
              <a:latin typeface="+mn-lt"/>
              <a:ea typeface="ＭＳ Ｐゴシック" pitchFamily="50" charset="-128"/>
              <a:cs typeface="Arial" pitchFamily="34" charset="0"/>
            </a:endParaRPr>
          </a:p>
        </p:txBody>
      </p:sp>
    </p:spTree>
    <p:extLst>
      <p:ext uri="{BB962C8B-B14F-4D97-AF65-F5344CB8AC3E}">
        <p14:creationId xmlns:p14="http://schemas.microsoft.com/office/powerpoint/2010/main" val="3759492306"/>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57200" y="1447800"/>
            <a:ext cx="8153400" cy="4724400"/>
          </a:xfrm>
        </p:spPr>
        <p:txBody>
          <a:bodyPr/>
          <a:lstStyle/>
          <a:p>
            <a:pPr marL="31173" indent="0">
              <a:buNone/>
            </a:pPr>
            <a:r>
              <a:rPr lang="en-US" sz="2800" b="1" dirty="0"/>
              <a:t>Decision @ </a:t>
            </a:r>
            <a:r>
              <a:rPr lang="en-US" sz="2800" b="1" dirty="0" smtClean="0"/>
              <a:t>SIT-32</a:t>
            </a:r>
            <a:endParaRPr lang="en-US" sz="2800" b="1" dirty="0"/>
          </a:p>
          <a:p>
            <a:pPr marL="31173" indent="0">
              <a:buNone/>
            </a:pPr>
            <a:endParaRPr lang="en-US" b="1" dirty="0"/>
          </a:p>
          <a:p>
            <a:pPr marL="31173" indent="0">
              <a:buNone/>
            </a:pPr>
            <a:r>
              <a:rPr lang="en-US" b="1" dirty="0" smtClean="0"/>
              <a:t>CEOS </a:t>
            </a:r>
            <a:r>
              <a:rPr lang="en-US" b="1" dirty="0" smtClean="0"/>
              <a:t>SIT-32 Action </a:t>
            </a:r>
            <a:r>
              <a:rPr lang="en-US" b="1" dirty="0" smtClean="0"/>
              <a:t>to </a:t>
            </a:r>
            <a:r>
              <a:rPr lang="en-US" b="1" dirty="0" err="1" smtClean="0"/>
              <a:t>WGDisasters</a:t>
            </a:r>
            <a:r>
              <a:rPr lang="en-US" b="1" dirty="0" smtClean="0"/>
              <a:t>: </a:t>
            </a:r>
            <a:r>
              <a:rPr lang="en-US" dirty="0" smtClean="0"/>
              <a:t>Prepare for approval the </a:t>
            </a:r>
            <a:r>
              <a:rPr lang="en-US" dirty="0" err="1" smtClean="0"/>
              <a:t>Geohazards</a:t>
            </a:r>
            <a:r>
              <a:rPr lang="en-US" dirty="0" smtClean="0"/>
              <a:t> Lab Concept.</a:t>
            </a:r>
            <a:endParaRPr lang="en-US" dirty="0"/>
          </a:p>
          <a:p>
            <a:pPr marL="31173" indent="0">
              <a:buNone/>
            </a:pPr>
            <a:endParaRPr lang="en-US" b="1" dirty="0"/>
          </a:p>
          <a:p>
            <a:pPr marL="31173" indent="0">
              <a:buNone/>
            </a:pPr>
            <a:r>
              <a:rPr lang="en-US" sz="1800" b="1" dirty="0" smtClean="0">
                <a:solidFill>
                  <a:srgbClr val="FF0000"/>
                </a:solidFill>
              </a:rPr>
              <a:t>Accept: </a:t>
            </a:r>
            <a:r>
              <a:rPr lang="en-US" sz="1800" dirty="0" smtClean="0"/>
              <a:t>CEOS Principals are asked to </a:t>
            </a:r>
            <a:r>
              <a:rPr lang="en-US" sz="1800" b="1" dirty="0" smtClean="0">
                <a:solidFill>
                  <a:schemeClr val="tx2">
                    <a:lumMod val="75000"/>
                  </a:schemeClr>
                </a:solidFill>
              </a:rPr>
              <a:t>endorse</a:t>
            </a:r>
            <a:r>
              <a:rPr lang="en-US" sz="1800" dirty="0" smtClean="0">
                <a:solidFill>
                  <a:schemeClr val="tx2">
                    <a:lumMod val="75000"/>
                  </a:schemeClr>
                </a:solidFill>
              </a:rPr>
              <a:t> </a:t>
            </a:r>
            <a:r>
              <a:rPr lang="en-US" sz="1800" dirty="0" smtClean="0"/>
              <a:t>the </a:t>
            </a:r>
            <a:r>
              <a:rPr lang="en-US" sz="1800" dirty="0"/>
              <a:t> </a:t>
            </a:r>
            <a:r>
              <a:rPr lang="en-US" sz="1800" dirty="0" err="1"/>
              <a:t>Geohazards</a:t>
            </a:r>
            <a:r>
              <a:rPr lang="en-US" sz="1800" dirty="0"/>
              <a:t> Lab </a:t>
            </a:r>
            <a:r>
              <a:rPr lang="en-US" sz="1800" dirty="0" smtClean="0"/>
              <a:t>Concept. An implementation plan with specific contribution by space agencies will be presented for endorsement at Plenary in October.</a:t>
            </a:r>
          </a:p>
        </p:txBody>
      </p:sp>
      <p:sp>
        <p:nvSpPr>
          <p:cNvPr id="3" name="Slide Number Placeholder 2"/>
          <p:cNvSpPr>
            <a:spLocks noGrp="1"/>
          </p:cNvSpPr>
          <p:nvPr>
            <p:ph type="sldNum" sz="quarter" idx="2"/>
          </p:nvPr>
        </p:nvSpPr>
        <p:spPr/>
        <p:txBody>
          <a:bodyPr/>
          <a:lstStyle/>
          <a:p>
            <a:pPr lvl="0"/>
            <a:fld id="{86CB4B4D-7CA3-9044-876B-883B54F8677D}" type="slidenum">
              <a:rPr lang="uk-UA" smtClean="0"/>
              <a:t>22</a:t>
            </a:fld>
            <a:endParaRPr lang="uk-UA"/>
          </a:p>
        </p:txBody>
      </p:sp>
      <p:sp>
        <p:nvSpPr>
          <p:cNvPr id="4" name="Content Placeholder 3"/>
          <p:cNvSpPr>
            <a:spLocks noGrp="1"/>
          </p:cNvSpPr>
          <p:nvPr>
            <p:ph sz="quarter" idx="11"/>
          </p:nvPr>
        </p:nvSpPr>
        <p:spPr>
          <a:xfrm>
            <a:off x="1905000" y="304800"/>
            <a:ext cx="5638800" cy="533400"/>
          </a:xfrm>
        </p:spPr>
        <p:txBody>
          <a:bodyPr/>
          <a:lstStyle/>
          <a:p>
            <a:pPr lvl="0">
              <a:spcBef>
                <a:spcPts val="0"/>
              </a:spcBef>
              <a:buSzTx/>
              <a:defRPr/>
            </a:pPr>
            <a:r>
              <a:rPr lang="en-US" dirty="0" smtClean="0"/>
              <a:t>Landslide Pilot Data Plan: For Decision</a:t>
            </a:r>
            <a:endParaRPr lang="en-US" dirty="0"/>
          </a:p>
        </p:txBody>
      </p:sp>
    </p:spTree>
    <p:extLst>
      <p:ext uri="{BB962C8B-B14F-4D97-AF65-F5344CB8AC3E}">
        <p14:creationId xmlns:p14="http://schemas.microsoft.com/office/powerpoint/2010/main" val="3470115606"/>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76200" y="1143000"/>
            <a:ext cx="8991600" cy="1066800"/>
          </a:xfrm>
        </p:spPr>
        <p:txBody>
          <a:bodyPr/>
          <a:lstStyle/>
          <a:p>
            <a:pPr marL="0" lvl="0" indent="0">
              <a:buNone/>
            </a:pPr>
            <a:r>
              <a:rPr lang="en-US" b="1" dirty="0" smtClean="0"/>
              <a:t>Supersite Periodic Review Process: </a:t>
            </a:r>
            <a:r>
              <a:rPr lang="en-CA" b="1" dirty="0" smtClean="0"/>
              <a:t>Biennial </a:t>
            </a:r>
            <a:r>
              <a:rPr lang="en-CA" b="1" dirty="0"/>
              <a:t>report </a:t>
            </a:r>
            <a:endParaRPr lang="fr-CA" sz="800" b="1" dirty="0" smtClean="0"/>
          </a:p>
          <a:p>
            <a:pPr marL="0" indent="0">
              <a:buNone/>
            </a:pPr>
            <a:r>
              <a:rPr lang="en-US" sz="1600" i="1" dirty="0" smtClean="0"/>
              <a:t>Hawaii supersite endorsed </a:t>
            </a:r>
            <a:r>
              <a:rPr lang="en-CA" sz="1600" i="1" dirty="0" smtClean="0"/>
              <a:t>in October 2012</a:t>
            </a:r>
          </a:p>
          <a:p>
            <a:pPr marL="0" indent="0">
              <a:buNone/>
            </a:pPr>
            <a:endParaRPr lang="fr-CA" dirty="0"/>
          </a:p>
        </p:txBody>
      </p:sp>
      <p:sp>
        <p:nvSpPr>
          <p:cNvPr id="3" name="Slide Number Placeholder 2"/>
          <p:cNvSpPr>
            <a:spLocks noGrp="1"/>
          </p:cNvSpPr>
          <p:nvPr>
            <p:ph type="sldNum" sz="quarter" idx="2"/>
          </p:nvPr>
        </p:nvSpPr>
        <p:spPr/>
        <p:txBody>
          <a:bodyPr/>
          <a:lstStyle/>
          <a:p>
            <a:pPr lvl="0"/>
            <a:fld id="{86CB4B4D-7CA3-9044-876B-883B54F8677D}" type="slidenum">
              <a:rPr lang="uk-UA" smtClean="0"/>
              <a:t>23</a:t>
            </a:fld>
            <a:endParaRPr lang="uk-UA"/>
          </a:p>
        </p:txBody>
      </p:sp>
      <p:sp>
        <p:nvSpPr>
          <p:cNvPr id="6" name="Content Placeholder 3"/>
          <p:cNvSpPr>
            <a:spLocks noGrp="1"/>
          </p:cNvSpPr>
          <p:nvPr>
            <p:ph sz="quarter" idx="11"/>
          </p:nvPr>
        </p:nvSpPr>
        <p:spPr>
          <a:xfrm>
            <a:off x="2057400" y="228600"/>
            <a:ext cx="4953000" cy="762000"/>
          </a:xfrm>
        </p:spPr>
        <p:txBody>
          <a:bodyPr/>
          <a:lstStyle/>
          <a:p>
            <a:pPr lvl="0">
              <a:spcBef>
                <a:spcPts val="0"/>
              </a:spcBef>
              <a:buSzTx/>
              <a:defRPr/>
            </a:pPr>
            <a:r>
              <a:rPr lang="en-US" dirty="0" smtClean="0"/>
              <a:t>GEO </a:t>
            </a:r>
            <a:r>
              <a:rPr lang="en-US" dirty="0" err="1" smtClean="0"/>
              <a:t>Geohazard</a:t>
            </a:r>
            <a:r>
              <a:rPr lang="en-US" dirty="0" smtClean="0"/>
              <a:t> </a:t>
            </a:r>
            <a:r>
              <a:rPr lang="en-US" dirty="0"/>
              <a:t>Supersites </a:t>
            </a:r>
            <a:r>
              <a:rPr lang="en-US" dirty="0" smtClean="0"/>
              <a:t>and Natural Laboratories (GSNL)</a:t>
            </a:r>
            <a:endParaRPr lang="en-US" dirty="0"/>
          </a:p>
        </p:txBody>
      </p:sp>
      <p:sp>
        <p:nvSpPr>
          <p:cNvPr id="8" name="Rectangle 7"/>
          <p:cNvSpPr/>
          <p:nvPr/>
        </p:nvSpPr>
        <p:spPr>
          <a:xfrm>
            <a:off x="0" y="4419600"/>
            <a:ext cx="5181600" cy="646331"/>
          </a:xfrm>
          <a:prstGeom prst="rect">
            <a:avLst/>
          </a:prstGeom>
        </p:spPr>
        <p:txBody>
          <a:bodyPr wrap="square">
            <a:spAutoFit/>
          </a:bodyPr>
          <a:lstStyle/>
          <a:p>
            <a:r>
              <a:rPr lang="en-US" sz="1200" dirty="0"/>
              <a:t>Representative </a:t>
            </a:r>
            <a:r>
              <a:rPr lang="en-US" sz="1200" dirty="0" err="1"/>
              <a:t>interferograms</a:t>
            </a:r>
            <a:r>
              <a:rPr lang="en-US" sz="1200" dirty="0"/>
              <a:t> spanning the April 2015 inflation and May 2015 intrusion at the summit of </a:t>
            </a:r>
            <a:r>
              <a:rPr lang="en-US" sz="1200" dirty="0" err="1"/>
              <a:t>Kīlauea</a:t>
            </a:r>
            <a:r>
              <a:rPr lang="en-US" sz="1200" dirty="0"/>
              <a:t> Volcano from Cosmo-</a:t>
            </a:r>
            <a:r>
              <a:rPr lang="en-US" sz="1200" dirty="0" err="1"/>
              <a:t>SkyMed</a:t>
            </a:r>
            <a:r>
              <a:rPr lang="en-US" sz="1200" dirty="0"/>
              <a:t> (left) and RADARSAT-2 (right).</a:t>
            </a:r>
            <a:endParaRPr lang="en-US" sz="1000" dirty="0">
              <a:latin typeface="+mj-lt"/>
            </a:endParaRPr>
          </a:p>
        </p:txBody>
      </p:sp>
      <p:sp>
        <p:nvSpPr>
          <p:cNvPr id="9" name="Rectangle 8"/>
          <p:cNvSpPr/>
          <p:nvPr/>
        </p:nvSpPr>
        <p:spPr>
          <a:xfrm>
            <a:off x="4953000" y="5983069"/>
            <a:ext cx="4114800" cy="646331"/>
          </a:xfrm>
          <a:prstGeom prst="rect">
            <a:avLst/>
          </a:prstGeom>
        </p:spPr>
        <p:txBody>
          <a:bodyPr wrap="square">
            <a:spAutoFit/>
          </a:bodyPr>
          <a:lstStyle/>
          <a:p>
            <a:pPr algn="r"/>
            <a:r>
              <a:rPr lang="en-US" sz="1200" dirty="0" err="1" smtClean="0"/>
              <a:t>TerraSAR</a:t>
            </a:r>
            <a:r>
              <a:rPr lang="en-US" sz="1200" dirty="0" smtClean="0"/>
              <a:t>-X </a:t>
            </a:r>
            <a:r>
              <a:rPr lang="en-US" sz="1200" dirty="0" err="1"/>
              <a:t>interferogram</a:t>
            </a:r>
            <a:r>
              <a:rPr lang="en-US" sz="1200" dirty="0"/>
              <a:t> spanning February 7, 2016 to January 13, 2017 and indicating inflation centered in the south part of </a:t>
            </a:r>
            <a:r>
              <a:rPr lang="en-US" sz="1200" dirty="0" err="1"/>
              <a:t>Kīlauea</a:t>
            </a:r>
            <a:r>
              <a:rPr lang="en-US" sz="1200" dirty="0"/>
              <a:t> </a:t>
            </a:r>
            <a:r>
              <a:rPr lang="en-US" sz="1200" dirty="0" smtClean="0"/>
              <a:t>Caldera.</a:t>
            </a:r>
          </a:p>
        </p:txBody>
      </p:sp>
      <p:sp>
        <p:nvSpPr>
          <p:cNvPr id="10" name="Rectangle 9"/>
          <p:cNvSpPr/>
          <p:nvPr/>
        </p:nvSpPr>
        <p:spPr>
          <a:xfrm>
            <a:off x="76200" y="5218609"/>
            <a:ext cx="4876800" cy="1334591"/>
          </a:xfrm>
          <a:prstGeom prst="rect">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
        <p:nvSpPr>
          <p:cNvPr id="4" name="TextBox 3"/>
          <p:cNvSpPr txBox="1"/>
          <p:nvPr/>
        </p:nvSpPr>
        <p:spPr>
          <a:xfrm>
            <a:off x="98777" y="5216606"/>
            <a:ext cx="4854223" cy="113877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kumimoji="0" lang="en-CA" sz="1400" b="0" i="1" u="none" strike="noStrike" cap="none" spc="0" normalizeH="0" baseline="0" dirty="0" smtClean="0">
                <a:ln>
                  <a:noFill/>
                </a:ln>
                <a:solidFill>
                  <a:srgbClr val="002569"/>
                </a:solidFill>
                <a:effectLst/>
                <a:uFillTx/>
                <a:latin typeface="+mj-lt"/>
              </a:rPr>
              <a:t>Quick facts:</a:t>
            </a:r>
          </a:p>
          <a:p>
            <a:pPr algn="l" rtl="0" latinLnBrk="1" hangingPunct="0"/>
            <a:endParaRPr lang="en-CA" sz="800" i="1" dirty="0">
              <a:latin typeface="+mj-lt"/>
            </a:endParaRPr>
          </a:p>
          <a:p>
            <a:pPr algn="l" rtl="0" latinLnBrk="1" hangingPunct="0"/>
            <a:r>
              <a:rPr kumimoji="0" lang="en-CA" sz="1400" b="0" i="1" u="none" strike="noStrike" cap="none" spc="0" normalizeH="0" baseline="0" dirty="0" smtClean="0">
                <a:ln>
                  <a:noFill/>
                </a:ln>
                <a:solidFill>
                  <a:srgbClr val="002569"/>
                </a:solidFill>
                <a:effectLst/>
                <a:uFillTx/>
                <a:latin typeface="+mj-lt"/>
              </a:rPr>
              <a:t>Outreach: </a:t>
            </a:r>
            <a:r>
              <a:rPr lang="en-US" sz="1200" i="1" dirty="0" smtClean="0"/>
              <a:t>13 peer </a:t>
            </a:r>
            <a:r>
              <a:rPr lang="en-US" sz="1200" i="1" dirty="0"/>
              <a:t>reviewed journal </a:t>
            </a:r>
            <a:r>
              <a:rPr lang="en-US" sz="1200" i="1" dirty="0" smtClean="0"/>
              <a:t>articles in 2015-16</a:t>
            </a:r>
          </a:p>
          <a:p>
            <a:pPr algn="l" rtl="0" latinLnBrk="1" hangingPunct="0"/>
            <a:endParaRPr lang="en-US" sz="600" i="1" dirty="0" smtClean="0"/>
          </a:p>
          <a:p>
            <a:pPr algn="l" rtl="0" latinLnBrk="1" hangingPunct="0"/>
            <a:r>
              <a:rPr lang="en-CA" sz="1400" i="1" dirty="0" smtClean="0">
                <a:latin typeface="+mj-lt"/>
              </a:rPr>
              <a:t>Dara used: </a:t>
            </a:r>
            <a:r>
              <a:rPr lang="en-CA" sz="1200" i="1" dirty="0" smtClean="0">
                <a:latin typeface="+mj-lt"/>
              </a:rPr>
              <a:t>ENVISAT, Sentinel, </a:t>
            </a:r>
            <a:r>
              <a:rPr lang="en-CA" sz="1200" i="1" dirty="0" err="1" smtClean="0">
                <a:latin typeface="+mj-lt"/>
              </a:rPr>
              <a:t>TerraSAR</a:t>
            </a:r>
            <a:r>
              <a:rPr lang="en-CA" sz="1200" i="1" dirty="0" smtClean="0">
                <a:latin typeface="+mj-lt"/>
              </a:rPr>
              <a:t>-X, Cosmo-</a:t>
            </a:r>
            <a:r>
              <a:rPr lang="en-CA" sz="1200" i="1" dirty="0" err="1" smtClean="0">
                <a:latin typeface="+mj-lt"/>
              </a:rPr>
              <a:t>SkyMed</a:t>
            </a:r>
            <a:r>
              <a:rPr lang="en-CA" sz="1200" i="1" dirty="0" smtClean="0">
                <a:latin typeface="+mj-lt"/>
              </a:rPr>
              <a:t>, </a:t>
            </a:r>
          </a:p>
          <a:p>
            <a:pPr algn="l" rtl="0" latinLnBrk="1" hangingPunct="0"/>
            <a:r>
              <a:rPr lang="en-CA" sz="1200" i="1" dirty="0" smtClean="0">
                <a:latin typeface="+mj-lt"/>
              </a:rPr>
              <a:t>RADARSAT, ALOS, ASTER, Landsat, MODIS, EO-1</a:t>
            </a:r>
            <a:endParaRPr kumimoji="0" lang="en-CA" sz="1200" b="1" i="1" u="none" strike="noStrike" cap="none" spc="0" normalizeH="0" baseline="0" dirty="0">
              <a:ln>
                <a:noFill/>
              </a:ln>
              <a:solidFill>
                <a:srgbClr val="002569"/>
              </a:solidFill>
              <a:effectLst/>
              <a:uFillTx/>
              <a:latin typeface="+mj-lt"/>
            </a:endParaRPr>
          </a:p>
        </p:txBody>
      </p:sp>
      <p:pic>
        <p:nvPicPr>
          <p:cNvPr id="11" name="Picture 10"/>
          <p:cNvPicPr/>
          <p:nvPr/>
        </p:nvPicPr>
        <p:blipFill>
          <a:blip r:embed="rId3" cstate="screen">
            <a:extLst>
              <a:ext uri="{28A0092B-C50C-407E-A947-70E740481C1C}">
                <a14:useLocalDpi xmlns:a14="http://schemas.microsoft.com/office/drawing/2010/main"/>
              </a:ext>
            </a:extLst>
          </a:blip>
          <a:stretch>
            <a:fillRect/>
          </a:stretch>
        </p:blipFill>
        <p:spPr>
          <a:xfrm>
            <a:off x="5410200" y="3505200"/>
            <a:ext cx="3570127" cy="2428857"/>
          </a:xfrm>
          <a:prstGeom prst="rect">
            <a:avLst/>
          </a:prstGeom>
          <a:ln>
            <a:solidFill>
              <a:schemeClr val="tx1"/>
            </a:solidFill>
          </a:ln>
        </p:spPr>
      </p:pic>
      <p:pic>
        <p:nvPicPr>
          <p:cNvPr id="13" name="Picture 12"/>
          <p:cNvPicPr/>
          <p:nvPr/>
        </p:nvPicPr>
        <p:blipFill>
          <a:blip r:embed="rId4"/>
          <a:stretch>
            <a:fillRect/>
          </a:stretch>
        </p:blipFill>
        <p:spPr>
          <a:xfrm>
            <a:off x="112955" y="1828801"/>
            <a:ext cx="5400199" cy="2509838"/>
          </a:xfrm>
          <a:prstGeom prst="rect">
            <a:avLst/>
          </a:prstGeom>
          <a:ln>
            <a:solidFill>
              <a:schemeClr val="tx1"/>
            </a:solidFill>
          </a:ln>
        </p:spPr>
      </p:pic>
    </p:spTree>
    <p:extLst>
      <p:ext uri="{BB962C8B-B14F-4D97-AF65-F5344CB8AC3E}">
        <p14:creationId xmlns:p14="http://schemas.microsoft.com/office/powerpoint/2010/main" val="2829653472"/>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57200" y="1447800"/>
            <a:ext cx="8153400" cy="4953000"/>
          </a:xfrm>
        </p:spPr>
        <p:txBody>
          <a:bodyPr/>
          <a:lstStyle/>
          <a:p>
            <a:pPr marL="0" lvl="0" indent="0">
              <a:buNone/>
            </a:pPr>
            <a:r>
              <a:rPr lang="en-US" sz="2800" b="1" dirty="0"/>
              <a:t>Decision @ </a:t>
            </a:r>
            <a:r>
              <a:rPr lang="en-US" sz="2800" b="1" dirty="0" smtClean="0"/>
              <a:t>SIT-32</a:t>
            </a:r>
            <a:endParaRPr lang="en-US" sz="2800" b="1" dirty="0"/>
          </a:p>
          <a:p>
            <a:pPr marL="0" lvl="0" indent="0">
              <a:buNone/>
            </a:pPr>
            <a:endParaRPr lang="en-US" sz="800" b="1" dirty="0"/>
          </a:p>
          <a:p>
            <a:pPr marL="0" lvl="0" indent="0">
              <a:buNone/>
            </a:pPr>
            <a:r>
              <a:rPr lang="en-CA" b="1" dirty="0" smtClean="0"/>
              <a:t>Biennial </a:t>
            </a:r>
            <a:r>
              <a:rPr lang="en-CA" b="1" dirty="0"/>
              <a:t>report </a:t>
            </a:r>
            <a:endParaRPr lang="en-US" b="1" dirty="0" smtClean="0"/>
          </a:p>
          <a:p>
            <a:pPr marL="0" indent="0">
              <a:buNone/>
            </a:pPr>
            <a:endParaRPr lang="fr-CA" dirty="0"/>
          </a:p>
          <a:p>
            <a:pPr marL="0" lvl="0" indent="0">
              <a:buNone/>
            </a:pPr>
            <a:r>
              <a:rPr lang="en-CA" dirty="0" smtClean="0">
                <a:solidFill>
                  <a:srgbClr val="FF0000"/>
                </a:solidFill>
              </a:rPr>
              <a:t>Positive evaluations </a:t>
            </a:r>
            <a:r>
              <a:rPr lang="en-CA" dirty="0" smtClean="0"/>
              <a:t>from Agencies with comments and remarks clarified by Supersite coordinator: Future data requests and results.</a:t>
            </a:r>
          </a:p>
          <a:p>
            <a:pPr marL="0" lvl="0" indent="0">
              <a:buNone/>
            </a:pPr>
            <a:endParaRPr lang="en-US" dirty="0" smtClean="0"/>
          </a:p>
          <a:p>
            <a:r>
              <a:rPr lang="en-US" sz="1400" i="1" u="sng" dirty="0" err="1" smtClean="0"/>
              <a:t>TerraSAR</a:t>
            </a:r>
            <a:r>
              <a:rPr lang="en-US" sz="1400" i="1" u="sng" dirty="0" smtClean="0"/>
              <a:t>-X</a:t>
            </a:r>
            <a:r>
              <a:rPr lang="en-US" sz="1400" i="1" dirty="0" smtClean="0"/>
              <a:t> </a:t>
            </a:r>
            <a:r>
              <a:rPr lang="en-US" sz="1400" i="1" dirty="0"/>
              <a:t>acquisitions every 11 days on 2 tracks (one ascending and one descending) covering the summit of </a:t>
            </a:r>
            <a:r>
              <a:rPr lang="en-US" sz="1400" i="1" dirty="0" err="1"/>
              <a:t>Kīlauea</a:t>
            </a:r>
            <a:r>
              <a:rPr lang="en-US" sz="1400" i="1" dirty="0"/>
              <a:t> Volcano.</a:t>
            </a:r>
          </a:p>
          <a:p>
            <a:r>
              <a:rPr lang="en-US" sz="1400" i="1" u="sng" dirty="0" smtClean="0"/>
              <a:t>Cosmo-</a:t>
            </a:r>
            <a:r>
              <a:rPr lang="en-US" sz="1400" i="1" u="sng" dirty="0" err="1" smtClean="0"/>
              <a:t>SkyMed</a:t>
            </a:r>
            <a:r>
              <a:rPr lang="en-US" sz="1400" i="1" dirty="0" smtClean="0"/>
              <a:t> </a:t>
            </a:r>
            <a:r>
              <a:rPr lang="en-US" sz="1400" i="1" dirty="0"/>
              <a:t>acquisitions as frequently as possible on two tracks (one ascending and one descending), with Mauna Loa imaged every 16 days on each track and </a:t>
            </a:r>
            <a:r>
              <a:rPr lang="en-US" sz="1400" i="1" dirty="0" err="1"/>
              <a:t>Kīlauea’s</a:t>
            </a:r>
            <a:r>
              <a:rPr lang="en-US" sz="1400" i="1" dirty="0"/>
              <a:t> summit imaged 2–3 times per 16 days on each track.</a:t>
            </a:r>
            <a:endParaRPr lang="en-CA" sz="1400" i="1" dirty="0"/>
          </a:p>
          <a:p>
            <a:r>
              <a:rPr lang="en-CA" sz="1400" i="1" dirty="0" smtClean="0"/>
              <a:t>A </a:t>
            </a:r>
            <a:r>
              <a:rPr lang="en-CA" sz="1400" i="1" dirty="0"/>
              <a:t>new allocation of </a:t>
            </a:r>
            <a:r>
              <a:rPr lang="en-CA" sz="1400" i="1" u="sng" dirty="0"/>
              <a:t>RADARSAT-2</a:t>
            </a:r>
            <a:r>
              <a:rPr lang="en-CA" sz="1400" i="1" dirty="0"/>
              <a:t> </a:t>
            </a:r>
            <a:r>
              <a:rPr lang="en-CA" sz="1400" i="1" dirty="0" smtClean="0"/>
              <a:t>of 200 scenes</a:t>
            </a:r>
            <a:r>
              <a:rPr lang="en-CA" sz="1400" i="1" dirty="0"/>
              <a:t>, which will be used to investigate past (since 2015) and future deformation of both </a:t>
            </a:r>
            <a:r>
              <a:rPr lang="en-CA" sz="1400" i="1" dirty="0" err="1"/>
              <a:t>Kīlauea</a:t>
            </a:r>
            <a:r>
              <a:rPr lang="en-CA" sz="1400" i="1" dirty="0"/>
              <a:t> and Mauna Loa. </a:t>
            </a:r>
            <a:endParaRPr lang="en-CA" sz="1400" i="1" dirty="0" smtClean="0">
              <a:solidFill>
                <a:srgbClr val="FF0000"/>
              </a:solidFill>
            </a:endParaRPr>
          </a:p>
          <a:p>
            <a:pPr marL="0" indent="0">
              <a:buNone/>
            </a:pPr>
            <a:endParaRPr lang="en-CA" sz="1800" b="1" dirty="0">
              <a:solidFill>
                <a:srgbClr val="FF0000"/>
              </a:solidFill>
            </a:endParaRPr>
          </a:p>
          <a:p>
            <a:pPr marL="0" indent="0">
              <a:buNone/>
            </a:pPr>
            <a:r>
              <a:rPr lang="en-CA" sz="1800" b="1" dirty="0" smtClean="0">
                <a:solidFill>
                  <a:srgbClr val="FF0000"/>
                </a:solidFill>
              </a:rPr>
              <a:t>Accept</a:t>
            </a:r>
            <a:r>
              <a:rPr lang="en-CA" sz="1800" dirty="0" smtClean="0">
                <a:solidFill>
                  <a:srgbClr val="FF0000"/>
                </a:solidFill>
              </a:rPr>
              <a:t> </a:t>
            </a:r>
            <a:r>
              <a:rPr lang="en-CA" sz="1800" dirty="0" smtClean="0"/>
              <a:t>Hawaii Supersite Report (Permanent Supersite)</a:t>
            </a:r>
            <a:endParaRPr lang="en-CA" sz="1800" dirty="0"/>
          </a:p>
        </p:txBody>
      </p:sp>
      <p:sp>
        <p:nvSpPr>
          <p:cNvPr id="3" name="Slide Number Placeholder 2"/>
          <p:cNvSpPr>
            <a:spLocks noGrp="1"/>
          </p:cNvSpPr>
          <p:nvPr>
            <p:ph type="sldNum" sz="quarter" idx="2"/>
          </p:nvPr>
        </p:nvSpPr>
        <p:spPr/>
        <p:txBody>
          <a:bodyPr/>
          <a:lstStyle/>
          <a:p>
            <a:pPr lvl="0"/>
            <a:fld id="{86CB4B4D-7CA3-9044-876B-883B54F8677D}" type="slidenum">
              <a:rPr lang="uk-UA" smtClean="0"/>
              <a:t>24</a:t>
            </a:fld>
            <a:endParaRPr lang="uk-UA"/>
          </a:p>
        </p:txBody>
      </p:sp>
      <p:sp>
        <p:nvSpPr>
          <p:cNvPr id="6" name="Content Placeholder 3"/>
          <p:cNvSpPr>
            <a:spLocks noGrp="1"/>
          </p:cNvSpPr>
          <p:nvPr>
            <p:ph sz="quarter" idx="11"/>
          </p:nvPr>
        </p:nvSpPr>
        <p:spPr>
          <a:xfrm>
            <a:off x="2133600" y="228600"/>
            <a:ext cx="5486400" cy="762000"/>
          </a:xfrm>
        </p:spPr>
        <p:txBody>
          <a:bodyPr/>
          <a:lstStyle/>
          <a:p>
            <a:pPr lvl="0">
              <a:spcBef>
                <a:spcPts val="0"/>
              </a:spcBef>
              <a:buSzTx/>
              <a:defRPr/>
            </a:pPr>
            <a:r>
              <a:rPr lang="en-US" dirty="0"/>
              <a:t>Supersite Periodic Review Process: </a:t>
            </a:r>
            <a:r>
              <a:rPr lang="en-US" dirty="0" smtClean="0"/>
              <a:t>For Decision</a:t>
            </a:r>
            <a:endParaRPr lang="en-US" dirty="0"/>
          </a:p>
        </p:txBody>
      </p:sp>
    </p:spTree>
    <p:extLst>
      <p:ext uri="{BB962C8B-B14F-4D97-AF65-F5344CB8AC3E}">
        <p14:creationId xmlns:p14="http://schemas.microsoft.com/office/powerpoint/2010/main" val="3908570703"/>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pPr lvl="0"/>
            <a:fld id="{86CB4B4D-7CA3-9044-876B-883B54F8677D}" type="slidenum">
              <a:rPr lang="uk-UA" smtClean="0"/>
              <a:t>25</a:t>
            </a:fld>
            <a:endParaRPr lang="uk-UA"/>
          </a:p>
        </p:txBody>
      </p:sp>
      <p:sp>
        <p:nvSpPr>
          <p:cNvPr id="8" name="Content Placeholder 3"/>
          <p:cNvSpPr>
            <a:spLocks noGrp="1"/>
          </p:cNvSpPr>
          <p:nvPr>
            <p:ph sz="quarter" idx="11"/>
          </p:nvPr>
        </p:nvSpPr>
        <p:spPr>
          <a:xfrm>
            <a:off x="1828800" y="304800"/>
            <a:ext cx="5791200" cy="533400"/>
          </a:xfrm>
        </p:spPr>
        <p:txBody>
          <a:bodyPr/>
          <a:lstStyle/>
          <a:p>
            <a:pPr lvl="0">
              <a:spcBef>
                <a:spcPts val="0"/>
              </a:spcBef>
              <a:buSzTx/>
              <a:defRPr/>
            </a:pPr>
            <a:r>
              <a:rPr lang="en-US" sz="2400" dirty="0" smtClean="0">
                <a:solidFill>
                  <a:schemeClr val="bg1"/>
                </a:solidFill>
                <a:latin typeface="+mj-lt"/>
              </a:rPr>
              <a:t>San Andreas Fault (SAF) Natural Laboratory Proposal</a:t>
            </a:r>
            <a:endParaRPr lang="en-US" sz="2400" dirty="0">
              <a:solidFill>
                <a:schemeClr val="bg1"/>
              </a:solidFill>
              <a:latin typeface="+mj-l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195008"/>
            <a:ext cx="5334000" cy="44238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28600" y="5722203"/>
            <a:ext cx="8763000" cy="830997"/>
          </a:xfrm>
          <a:prstGeom prst="rect">
            <a:avLst/>
          </a:prstGeom>
        </p:spPr>
        <p:txBody>
          <a:bodyPr wrap="square">
            <a:spAutoFit/>
          </a:bodyPr>
          <a:lstStyle/>
          <a:p>
            <a:r>
              <a:rPr lang="en-CA" sz="1600" dirty="0"/>
              <a:t>Faults that have been active in the last ~150 years are shown in bold red. Faults active in the Holocene and Pleistocene are orange. Other known faults that have been active in the Quaternary are shown in green, yellow and blue. </a:t>
            </a:r>
          </a:p>
        </p:txBody>
      </p:sp>
    </p:spTree>
    <p:extLst>
      <p:ext uri="{BB962C8B-B14F-4D97-AF65-F5344CB8AC3E}">
        <p14:creationId xmlns:p14="http://schemas.microsoft.com/office/powerpoint/2010/main" val="4166089738"/>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295400"/>
            <a:ext cx="8458200" cy="5105400"/>
          </a:xfrm>
        </p:spPr>
        <p:txBody>
          <a:bodyPr/>
          <a:lstStyle/>
          <a:p>
            <a:pPr marL="0" indent="0">
              <a:buNone/>
            </a:pPr>
            <a:r>
              <a:rPr lang="en-CA" sz="1600" b="1" dirty="0" smtClean="0"/>
              <a:t>Supersite Point-of-Contact</a:t>
            </a:r>
            <a:r>
              <a:rPr lang="en-CA" sz="1600" dirty="0" smtClean="0"/>
              <a:t>: Charles Wicks, U.S. Geological Survey, USA</a:t>
            </a:r>
            <a:endParaRPr lang="en-CA" sz="1600" dirty="0"/>
          </a:p>
          <a:p>
            <a:pPr marL="0" indent="0" defTabSz="914400">
              <a:buNone/>
            </a:pPr>
            <a:endParaRPr lang="en-CA" sz="800" dirty="0" smtClean="0"/>
          </a:p>
          <a:p>
            <a:pPr marL="0" indent="0" defTabSz="914400">
              <a:buNone/>
            </a:pPr>
            <a:r>
              <a:rPr lang="en-CA" sz="1600" b="1" dirty="0" smtClean="0"/>
              <a:t>Team</a:t>
            </a:r>
            <a:r>
              <a:rPr lang="en-CA" sz="1600" dirty="0" smtClean="0"/>
              <a:t>:</a:t>
            </a:r>
          </a:p>
          <a:p>
            <a:pPr marL="0" indent="0" defTabSz="914400">
              <a:buNone/>
            </a:pPr>
            <a:r>
              <a:rPr lang="en-CA" sz="1600" dirty="0" smtClean="0"/>
              <a:t>Organized </a:t>
            </a:r>
            <a:r>
              <a:rPr lang="en-US" sz="1600" dirty="0" smtClean="0"/>
              <a:t>between several USA Academia – Institutes:</a:t>
            </a:r>
          </a:p>
          <a:p>
            <a:r>
              <a:rPr lang="en-CA" sz="1600" dirty="0" smtClean="0"/>
              <a:t>Jet </a:t>
            </a:r>
            <a:r>
              <a:rPr lang="en-CA" sz="1600" dirty="0"/>
              <a:t>Propulsion </a:t>
            </a:r>
            <a:r>
              <a:rPr lang="en-CA" sz="1600" dirty="0" smtClean="0"/>
              <a:t>Lab, California Institute </a:t>
            </a:r>
            <a:r>
              <a:rPr lang="en-CA" sz="1600" dirty="0"/>
              <a:t>of Technology</a:t>
            </a:r>
          </a:p>
          <a:p>
            <a:r>
              <a:rPr lang="en-CA" sz="1600" dirty="0" smtClean="0"/>
              <a:t>University </a:t>
            </a:r>
            <a:r>
              <a:rPr lang="en-CA" sz="1600" dirty="0"/>
              <a:t>of </a:t>
            </a:r>
            <a:r>
              <a:rPr lang="en-CA" sz="1600" dirty="0" smtClean="0"/>
              <a:t>Arkansas, </a:t>
            </a:r>
            <a:r>
              <a:rPr lang="en-CA" sz="1600" dirty="0"/>
              <a:t>University of </a:t>
            </a:r>
            <a:r>
              <a:rPr lang="en-CA" sz="1600" dirty="0" smtClean="0"/>
              <a:t>Miami, </a:t>
            </a:r>
            <a:r>
              <a:rPr lang="en-CA" sz="1600" dirty="0"/>
              <a:t>Arizona State </a:t>
            </a:r>
            <a:r>
              <a:rPr lang="en-CA" sz="1600" dirty="0" smtClean="0"/>
              <a:t>University, </a:t>
            </a:r>
            <a:r>
              <a:rPr lang="en-CA" sz="1600" dirty="0"/>
              <a:t>University of </a:t>
            </a:r>
            <a:r>
              <a:rPr lang="en-CA" sz="1600" dirty="0" smtClean="0"/>
              <a:t>California (Berkeley), </a:t>
            </a:r>
            <a:r>
              <a:rPr lang="en-CA" sz="1600" dirty="0"/>
              <a:t>State University of New York at </a:t>
            </a:r>
            <a:r>
              <a:rPr lang="en-CA" sz="1600" dirty="0" smtClean="0"/>
              <a:t>Buffalo, </a:t>
            </a:r>
            <a:r>
              <a:rPr lang="en-CA" sz="1600" dirty="0"/>
              <a:t>University of </a:t>
            </a:r>
            <a:r>
              <a:rPr lang="en-CA" sz="1600" dirty="0" smtClean="0"/>
              <a:t>Wisconsin-Madison, University </a:t>
            </a:r>
            <a:r>
              <a:rPr lang="en-CA" sz="1600" dirty="0"/>
              <a:t>of </a:t>
            </a:r>
            <a:r>
              <a:rPr lang="en-CA" sz="1600" dirty="0" smtClean="0"/>
              <a:t>California </a:t>
            </a:r>
            <a:r>
              <a:rPr lang="en-CA" sz="1600" dirty="0"/>
              <a:t>San </a:t>
            </a:r>
            <a:r>
              <a:rPr lang="en-CA" sz="1600" dirty="0" smtClean="0"/>
              <a:t>Diego (SIO/IGPP), </a:t>
            </a:r>
            <a:r>
              <a:rPr lang="en-CA" sz="1600" dirty="0"/>
              <a:t>Appalachian State </a:t>
            </a:r>
            <a:r>
              <a:rPr lang="en-CA" sz="1600" dirty="0" smtClean="0"/>
              <a:t>University, </a:t>
            </a:r>
            <a:r>
              <a:rPr lang="en-CA" sz="1600" dirty="0"/>
              <a:t>University of </a:t>
            </a:r>
            <a:r>
              <a:rPr lang="en-CA" sz="1600" dirty="0" smtClean="0"/>
              <a:t>Colorado, </a:t>
            </a:r>
            <a:r>
              <a:rPr lang="en-CA" sz="1600" dirty="0"/>
              <a:t>Stanford </a:t>
            </a:r>
            <a:r>
              <a:rPr lang="en-CA" sz="1600" dirty="0" smtClean="0"/>
              <a:t>University</a:t>
            </a:r>
          </a:p>
          <a:p>
            <a:pPr marL="0" indent="0">
              <a:buNone/>
            </a:pPr>
            <a:r>
              <a:rPr lang="en-CA" sz="1600" dirty="0" smtClean="0"/>
              <a:t> </a:t>
            </a:r>
            <a:r>
              <a:rPr lang="en-CA" sz="1600" dirty="0"/>
              <a:t>	</a:t>
            </a:r>
          </a:p>
          <a:p>
            <a:pPr marL="0" indent="0">
              <a:buNone/>
            </a:pPr>
            <a:r>
              <a:rPr lang="en-US" sz="1600" b="1" dirty="0"/>
              <a:t>International Scientific Community:</a:t>
            </a:r>
          </a:p>
          <a:p>
            <a:r>
              <a:rPr lang="en-CA" sz="1600" dirty="0" smtClean="0"/>
              <a:t>IREA-CNR (Italy) </a:t>
            </a:r>
            <a:r>
              <a:rPr lang="en-CA" sz="1600" dirty="0"/>
              <a:t>	</a:t>
            </a:r>
          </a:p>
          <a:p>
            <a:r>
              <a:rPr lang="en-CA" sz="1600" dirty="0" smtClean="0"/>
              <a:t>Nanyang </a:t>
            </a:r>
            <a:r>
              <a:rPr lang="en-CA" sz="1600" dirty="0"/>
              <a:t>Technological </a:t>
            </a:r>
            <a:r>
              <a:rPr lang="en-CA" sz="1600" dirty="0" smtClean="0"/>
              <a:t>University (EOS) in </a:t>
            </a:r>
            <a:r>
              <a:rPr lang="en-CA" sz="1600" dirty="0"/>
              <a:t>Singapore 	</a:t>
            </a:r>
          </a:p>
          <a:p>
            <a:pPr marL="0" indent="0" defTabSz="914400">
              <a:buNone/>
            </a:pPr>
            <a:endParaRPr lang="en-US" sz="1600" dirty="0"/>
          </a:p>
          <a:p>
            <a:pPr marL="0" indent="0" defTabSz="914400">
              <a:buNone/>
            </a:pPr>
            <a:endParaRPr lang="en-US" sz="1600" dirty="0" smtClean="0"/>
          </a:p>
          <a:p>
            <a:pPr marL="0" indent="0" defTabSz="914400">
              <a:buNone/>
            </a:pPr>
            <a:endParaRPr lang="en-US" sz="800" dirty="0"/>
          </a:p>
        </p:txBody>
      </p:sp>
      <p:sp>
        <p:nvSpPr>
          <p:cNvPr id="3" name="Slide Number Placeholder 2"/>
          <p:cNvSpPr>
            <a:spLocks noGrp="1"/>
          </p:cNvSpPr>
          <p:nvPr>
            <p:ph type="sldNum" sz="quarter" idx="2"/>
          </p:nvPr>
        </p:nvSpPr>
        <p:spPr/>
        <p:txBody>
          <a:bodyPr/>
          <a:lstStyle/>
          <a:p>
            <a:pPr lvl="0"/>
            <a:fld id="{86CB4B4D-7CA3-9044-876B-883B54F8677D}" type="slidenum">
              <a:rPr lang="uk-UA" smtClean="0"/>
              <a:t>26</a:t>
            </a:fld>
            <a:endParaRPr lang="uk-UA"/>
          </a:p>
        </p:txBody>
      </p:sp>
      <p:sp>
        <p:nvSpPr>
          <p:cNvPr id="4" name="Content Placeholder 3"/>
          <p:cNvSpPr>
            <a:spLocks noGrp="1"/>
          </p:cNvSpPr>
          <p:nvPr>
            <p:ph sz="quarter" idx="11"/>
          </p:nvPr>
        </p:nvSpPr>
        <p:spPr>
          <a:xfrm>
            <a:off x="2057400" y="304800"/>
            <a:ext cx="4953000" cy="533400"/>
          </a:xfrm>
        </p:spPr>
        <p:txBody>
          <a:bodyPr/>
          <a:lstStyle/>
          <a:p>
            <a:pPr lvl="0">
              <a:spcBef>
                <a:spcPts val="0"/>
              </a:spcBef>
              <a:buSzTx/>
              <a:defRPr/>
            </a:pPr>
            <a:r>
              <a:rPr lang="en-US" dirty="0" smtClean="0"/>
              <a:t>SAF Natural Laboratory Team</a:t>
            </a:r>
            <a:endParaRPr lang="en-US" dirty="0"/>
          </a:p>
        </p:txBody>
      </p:sp>
    </p:spTree>
    <p:extLst>
      <p:ext uri="{BB962C8B-B14F-4D97-AF65-F5344CB8AC3E}">
        <p14:creationId xmlns:p14="http://schemas.microsoft.com/office/powerpoint/2010/main" val="23235474"/>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57200" y="1447800"/>
            <a:ext cx="8153400" cy="2895600"/>
          </a:xfrm>
        </p:spPr>
        <p:txBody>
          <a:bodyPr/>
          <a:lstStyle/>
          <a:p>
            <a:r>
              <a:rPr lang="en-US" dirty="0" smtClean="0"/>
              <a:t>Seismological data</a:t>
            </a:r>
            <a:endParaRPr lang="fr-CA" dirty="0"/>
          </a:p>
          <a:p>
            <a:r>
              <a:rPr lang="en-US" dirty="0" smtClean="0"/>
              <a:t>Geodetic data</a:t>
            </a:r>
          </a:p>
          <a:p>
            <a:r>
              <a:rPr lang="en-US" dirty="0" smtClean="0"/>
              <a:t>Maps and images</a:t>
            </a:r>
          </a:p>
          <a:p>
            <a:r>
              <a:rPr lang="en-US" dirty="0"/>
              <a:t>LiDAR</a:t>
            </a:r>
          </a:p>
        </p:txBody>
      </p:sp>
      <p:sp>
        <p:nvSpPr>
          <p:cNvPr id="3" name="Slide Number Placeholder 2"/>
          <p:cNvSpPr>
            <a:spLocks noGrp="1"/>
          </p:cNvSpPr>
          <p:nvPr>
            <p:ph type="sldNum" sz="quarter" idx="2"/>
          </p:nvPr>
        </p:nvSpPr>
        <p:spPr/>
        <p:txBody>
          <a:bodyPr/>
          <a:lstStyle/>
          <a:p>
            <a:pPr lvl="0"/>
            <a:fld id="{86CB4B4D-7CA3-9044-876B-883B54F8677D}" type="slidenum">
              <a:rPr lang="uk-UA" smtClean="0"/>
              <a:t>27</a:t>
            </a:fld>
            <a:endParaRPr lang="uk-UA"/>
          </a:p>
        </p:txBody>
      </p:sp>
      <p:sp>
        <p:nvSpPr>
          <p:cNvPr id="4" name="Content Placeholder 3"/>
          <p:cNvSpPr>
            <a:spLocks noGrp="1"/>
          </p:cNvSpPr>
          <p:nvPr>
            <p:ph sz="quarter" idx="11"/>
          </p:nvPr>
        </p:nvSpPr>
        <p:spPr>
          <a:xfrm>
            <a:off x="2057400" y="304800"/>
            <a:ext cx="5638800" cy="533400"/>
          </a:xfrm>
        </p:spPr>
        <p:txBody>
          <a:bodyPr/>
          <a:lstStyle/>
          <a:p>
            <a:pPr lvl="0">
              <a:spcBef>
                <a:spcPts val="0"/>
              </a:spcBef>
              <a:buSzTx/>
              <a:defRPr/>
            </a:pPr>
            <a:r>
              <a:rPr lang="en-US" dirty="0" smtClean="0"/>
              <a:t>SAF Natural Laboratory Available In-Situ Data</a:t>
            </a:r>
            <a:endParaRPr lang="en-US" dirty="0"/>
          </a:p>
          <a:p>
            <a:pPr lvl="0">
              <a:spcBef>
                <a:spcPts val="0"/>
              </a:spcBef>
              <a:buSzTx/>
              <a:defRPr/>
            </a:pPr>
            <a:endParaRPr lang="en-US" dirty="0"/>
          </a:p>
        </p:txBody>
      </p:sp>
      <p:sp>
        <p:nvSpPr>
          <p:cNvPr id="5" name="Rectangle 4"/>
          <p:cNvSpPr/>
          <p:nvPr/>
        </p:nvSpPr>
        <p:spPr>
          <a:xfrm>
            <a:off x="152400" y="5816025"/>
            <a:ext cx="8686800" cy="523220"/>
          </a:xfrm>
          <a:prstGeom prst="rect">
            <a:avLst/>
          </a:prstGeom>
        </p:spPr>
        <p:txBody>
          <a:bodyPr wrap="square">
            <a:spAutoFit/>
          </a:bodyPr>
          <a:lstStyle/>
          <a:p>
            <a:r>
              <a:rPr lang="en-CA" sz="1400" dirty="0"/>
              <a:t>The instrumental infrastructure of the project partners covering the area of the San Andreas Fault system. California Integrated Seismic Network (CISN) short-period stations (blue) and broadband stations (red).</a:t>
            </a:r>
            <a:endParaRPr lang="en-US" sz="1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289550"/>
            <a:ext cx="4386263" cy="44536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18444374"/>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pPr lvl="0"/>
            <a:fld id="{86CB4B4D-7CA3-9044-876B-883B54F8677D}" type="slidenum">
              <a:rPr lang="uk-UA" smtClean="0"/>
              <a:t>28</a:t>
            </a:fld>
            <a:endParaRPr lang="uk-UA"/>
          </a:p>
        </p:txBody>
      </p:sp>
      <p:sp>
        <p:nvSpPr>
          <p:cNvPr id="5" name="Content Placeholder 3"/>
          <p:cNvSpPr>
            <a:spLocks noGrp="1"/>
          </p:cNvSpPr>
          <p:nvPr>
            <p:ph sz="quarter" idx="11"/>
          </p:nvPr>
        </p:nvSpPr>
        <p:spPr>
          <a:xfrm>
            <a:off x="1752600" y="228600"/>
            <a:ext cx="5867400" cy="533400"/>
          </a:xfrm>
        </p:spPr>
        <p:txBody>
          <a:bodyPr/>
          <a:lstStyle/>
          <a:p>
            <a:pPr lvl="0" algn="ctr" fontAlgn="auto">
              <a:spcAft>
                <a:spcPts val="0"/>
              </a:spcAft>
              <a:defRPr/>
            </a:pPr>
            <a:r>
              <a:rPr lang="it-IT" sz="2400" dirty="0">
                <a:solidFill>
                  <a:schemeClr val="bg1"/>
                </a:solidFill>
                <a:latin typeface="+mj-lt"/>
              </a:rPr>
              <a:t>CEOS support to the </a:t>
            </a:r>
            <a:r>
              <a:rPr lang="it-IT" sz="2400" dirty="0" smtClean="0">
                <a:solidFill>
                  <a:schemeClr val="bg1"/>
                </a:solidFill>
                <a:latin typeface="+mj-lt"/>
              </a:rPr>
              <a:t>San Andreas Fault Natural Laboratory</a:t>
            </a:r>
            <a:endParaRPr lang="it-IT" sz="2400" kern="1200" dirty="0">
              <a:solidFill>
                <a:schemeClr val="bg1"/>
              </a:solidFill>
              <a:latin typeface="+mj-lt"/>
            </a:endParaRPr>
          </a:p>
        </p:txBody>
      </p:sp>
      <p:sp>
        <p:nvSpPr>
          <p:cNvPr id="6" name="Content Placeholder 1"/>
          <p:cNvSpPr>
            <a:spLocks noGrp="1"/>
          </p:cNvSpPr>
          <p:nvPr>
            <p:ph sz="quarter" idx="10"/>
          </p:nvPr>
        </p:nvSpPr>
        <p:spPr>
          <a:xfrm>
            <a:off x="457200" y="1371600"/>
            <a:ext cx="8153400" cy="762000"/>
          </a:xfrm>
        </p:spPr>
        <p:txBody>
          <a:bodyPr/>
          <a:lstStyle/>
          <a:p>
            <a:pPr marL="0" indent="0">
              <a:buNone/>
            </a:pPr>
            <a:r>
              <a:rPr lang="en-US" sz="1800" b="1" dirty="0" smtClean="0"/>
              <a:t>Indicative </a:t>
            </a:r>
            <a:r>
              <a:rPr lang="en-US" sz="1800" b="1" dirty="0"/>
              <a:t>data resources committed</a:t>
            </a:r>
          </a:p>
          <a:p>
            <a:pPr marL="0" indent="0">
              <a:buNone/>
            </a:pPr>
            <a:r>
              <a:rPr lang="en-US" sz="1600" dirty="0"/>
              <a:t>CEOS intends to </a:t>
            </a:r>
            <a:r>
              <a:rPr lang="en-US" sz="1600" dirty="0" smtClean="0"/>
              <a:t>support </a:t>
            </a:r>
            <a:r>
              <a:rPr lang="en-US" sz="1600" dirty="0"/>
              <a:t>this </a:t>
            </a:r>
            <a:r>
              <a:rPr lang="en-US" sz="1600" dirty="0" smtClean="0"/>
              <a:t>Natural Laboratory with the following resources:</a:t>
            </a:r>
            <a:endParaRPr lang="en-US" sz="1600" dirty="0"/>
          </a:p>
        </p:txBody>
      </p:sp>
      <p:graphicFrame>
        <p:nvGraphicFramePr>
          <p:cNvPr id="7" name="Tabella 6"/>
          <p:cNvGraphicFramePr>
            <a:graphicFrameLocks noGrp="1"/>
          </p:cNvGraphicFramePr>
          <p:nvPr>
            <p:extLst>
              <p:ext uri="{D42A27DB-BD31-4B8C-83A1-F6EECF244321}">
                <p14:modId xmlns:p14="http://schemas.microsoft.com/office/powerpoint/2010/main" val="4015247734"/>
              </p:ext>
            </p:extLst>
          </p:nvPr>
        </p:nvGraphicFramePr>
        <p:xfrm>
          <a:off x="152401" y="2449483"/>
          <a:ext cx="8763000" cy="2352502"/>
        </p:xfrm>
        <a:graphic>
          <a:graphicData uri="http://schemas.openxmlformats.org/drawingml/2006/table">
            <a:tbl>
              <a:tblPr/>
              <a:tblGrid>
                <a:gridCol w="1310468"/>
                <a:gridCol w="4556931"/>
                <a:gridCol w="2895601"/>
              </a:tblGrid>
              <a:tr h="475211">
                <a:tc>
                  <a:txBody>
                    <a:bodyPr/>
                    <a:lstStyle/>
                    <a:p>
                      <a:pPr marL="108000" algn="ctr">
                        <a:lnSpc>
                          <a:spcPct val="115000"/>
                        </a:lnSpc>
                        <a:spcAft>
                          <a:spcPts val="0"/>
                        </a:spcAft>
                      </a:pPr>
                      <a:r>
                        <a:rPr lang="it-IT" sz="1600" b="1" dirty="0">
                          <a:solidFill>
                            <a:schemeClr val="tx1"/>
                          </a:solidFill>
                          <a:latin typeface="+mj-lt"/>
                          <a:ea typeface="Times New Roman"/>
                          <a:cs typeface="Times New Roman"/>
                        </a:rPr>
                        <a:t>DLR</a:t>
                      </a:r>
                      <a:endParaRPr lang="it-IT" sz="1600" b="1" dirty="0">
                        <a:solidFill>
                          <a:schemeClr val="tx1"/>
                        </a:solidFill>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8000" algn="l">
                        <a:lnSpc>
                          <a:spcPct val="115000"/>
                        </a:lnSpc>
                        <a:spcAft>
                          <a:spcPts val="0"/>
                        </a:spcAft>
                      </a:pPr>
                      <a:r>
                        <a:rPr lang="en-CA" sz="1600" dirty="0" smtClean="0">
                          <a:solidFill>
                            <a:schemeClr val="tx1"/>
                          </a:solidFill>
                          <a:latin typeface="+mj-lt"/>
                          <a:ea typeface="Times New Roman"/>
                          <a:cs typeface="Times New Roman"/>
                        </a:rPr>
                        <a:t>Up to 360 archive products + up to 360 new products for a period of 2 years (180 new acquisition per year)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8000" algn="l">
                        <a:lnSpc>
                          <a:spcPct val="115000"/>
                        </a:lnSpc>
                        <a:spcAft>
                          <a:spcPts val="0"/>
                        </a:spcAft>
                      </a:pPr>
                      <a:r>
                        <a:rPr kumimoji="0" lang="it-IT" sz="1600" kern="1200" dirty="0" smtClean="0">
                          <a:solidFill>
                            <a:schemeClr val="tx1"/>
                          </a:solidFill>
                          <a:latin typeface="+mj-lt"/>
                          <a:ea typeface="Times New Roman"/>
                          <a:cs typeface="Times New Roman"/>
                        </a:rPr>
                        <a:t>TerraSAR-X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5211">
                <a:tc>
                  <a:txBody>
                    <a:bodyPr/>
                    <a:lstStyle/>
                    <a:p>
                      <a:pPr marL="108000" algn="ctr">
                        <a:lnSpc>
                          <a:spcPct val="115000"/>
                        </a:lnSpc>
                        <a:spcAft>
                          <a:spcPts val="0"/>
                        </a:spcAft>
                      </a:pPr>
                      <a:r>
                        <a:rPr lang="it-IT" sz="1600" b="1" dirty="0">
                          <a:solidFill>
                            <a:schemeClr val="tx1"/>
                          </a:solidFill>
                          <a:latin typeface="+mj-lt"/>
                          <a:ea typeface="Times New Roman"/>
                          <a:cs typeface="Times New Roman"/>
                        </a:rPr>
                        <a:t>ASI</a:t>
                      </a:r>
                      <a:endParaRPr lang="it-IT" sz="1600" b="1" dirty="0">
                        <a:solidFill>
                          <a:schemeClr val="tx1"/>
                        </a:solidFill>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8000" algn="l">
                        <a:lnSpc>
                          <a:spcPct val="115000"/>
                        </a:lnSpc>
                        <a:spcAft>
                          <a:spcPts val="0"/>
                        </a:spcAft>
                      </a:pPr>
                      <a:r>
                        <a:rPr lang="en-US" sz="1600" dirty="0" smtClean="0">
                          <a:solidFill>
                            <a:schemeClr val="tx1"/>
                          </a:solidFill>
                          <a:latin typeface="+mj-lt"/>
                          <a:ea typeface="Times New Roman"/>
                          <a:cs typeface="Times New Roman"/>
                        </a:rPr>
                        <a:t>Up to 3800 archive products + up</a:t>
                      </a:r>
                      <a:r>
                        <a:rPr lang="en-US" sz="1600" baseline="0" dirty="0" smtClean="0">
                          <a:solidFill>
                            <a:schemeClr val="tx1"/>
                          </a:solidFill>
                          <a:latin typeface="+mj-lt"/>
                          <a:ea typeface="Times New Roman"/>
                          <a:cs typeface="Times New Roman"/>
                        </a:rPr>
                        <a:t> to 40 new products </a:t>
                      </a:r>
                      <a:r>
                        <a:rPr lang="en-US" sz="1600" dirty="0" smtClean="0">
                          <a:solidFill>
                            <a:schemeClr val="tx1"/>
                          </a:solidFill>
                          <a:latin typeface="+mj-lt"/>
                          <a:ea typeface="Times New Roman"/>
                          <a:cs typeface="Times New Roman"/>
                        </a:rPr>
                        <a:t>for a period of 2 years</a:t>
                      </a:r>
                      <a:endParaRPr lang="it-IT" sz="1600" dirty="0">
                        <a:solidFill>
                          <a:srgbClr val="FF0000"/>
                        </a:solidFill>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8000" algn="l">
                        <a:lnSpc>
                          <a:spcPct val="115000"/>
                        </a:lnSpc>
                        <a:spcAft>
                          <a:spcPts val="0"/>
                        </a:spcAft>
                      </a:pPr>
                      <a:r>
                        <a:rPr lang="it-IT" sz="1600" dirty="0" smtClean="0">
                          <a:solidFill>
                            <a:schemeClr val="tx1"/>
                          </a:solidFill>
                          <a:latin typeface="+mj-lt"/>
                          <a:ea typeface="Calibri"/>
                          <a:cs typeface="Times New Roman"/>
                        </a:rPr>
                        <a:t>COSMO-SkyMed</a:t>
                      </a:r>
                      <a:endParaRPr lang="it-IT" sz="1600" dirty="0">
                        <a:solidFill>
                          <a:schemeClr val="tx1"/>
                        </a:solidFill>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5211">
                <a:tc>
                  <a:txBody>
                    <a:bodyPr/>
                    <a:lstStyle/>
                    <a:p>
                      <a:pPr marL="108000" algn="ctr">
                        <a:lnSpc>
                          <a:spcPct val="115000"/>
                        </a:lnSpc>
                        <a:spcAft>
                          <a:spcPts val="0"/>
                        </a:spcAft>
                      </a:pPr>
                      <a:r>
                        <a:rPr lang="it-IT" sz="1600" b="1" dirty="0">
                          <a:solidFill>
                            <a:schemeClr val="tx1"/>
                          </a:solidFill>
                          <a:latin typeface="+mj-lt"/>
                          <a:ea typeface="Times New Roman"/>
                          <a:cs typeface="Times New Roman"/>
                        </a:rPr>
                        <a:t>USGS</a:t>
                      </a:r>
                      <a:endParaRPr lang="it-IT" sz="1600" b="1" dirty="0">
                        <a:solidFill>
                          <a:schemeClr val="tx1"/>
                        </a:solidFill>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8000" algn="l">
                        <a:lnSpc>
                          <a:spcPct val="115000"/>
                        </a:lnSpc>
                        <a:spcAft>
                          <a:spcPts val="0"/>
                        </a:spcAft>
                      </a:pPr>
                      <a:r>
                        <a:rPr lang="en-US" sz="1600" dirty="0" smtClean="0">
                          <a:solidFill>
                            <a:schemeClr val="tx1"/>
                          </a:solidFill>
                          <a:latin typeface="+mj-lt"/>
                          <a:ea typeface="Times New Roman"/>
                          <a:cs typeface="Times New Roman"/>
                        </a:rPr>
                        <a:t>no </a:t>
                      </a:r>
                      <a:r>
                        <a:rPr lang="en-US" sz="1600" dirty="0">
                          <a:solidFill>
                            <a:schemeClr val="tx1"/>
                          </a:solidFill>
                          <a:latin typeface="+mj-lt"/>
                          <a:ea typeface="Times New Roman"/>
                          <a:cs typeface="Times New Roman"/>
                        </a:rPr>
                        <a:t>quota as the data is freely accessible</a:t>
                      </a:r>
                      <a:endParaRPr lang="it-IT" sz="1600" dirty="0">
                        <a:solidFill>
                          <a:schemeClr val="tx1"/>
                        </a:solidFill>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8000" algn="l">
                        <a:lnSpc>
                          <a:spcPct val="115000"/>
                        </a:lnSpc>
                        <a:spcAft>
                          <a:spcPts val="0"/>
                        </a:spcAft>
                      </a:pPr>
                      <a:r>
                        <a:rPr lang="it-IT" sz="1600" dirty="0" smtClean="0">
                          <a:solidFill>
                            <a:schemeClr val="tx1"/>
                          </a:solidFill>
                          <a:latin typeface="+mj-lt"/>
                          <a:ea typeface="Calibri"/>
                          <a:cs typeface="Times New Roman"/>
                        </a:rPr>
                        <a:t>Landsat</a:t>
                      </a:r>
                      <a:endParaRPr lang="it-IT" sz="1600" dirty="0">
                        <a:solidFill>
                          <a:schemeClr val="tx1"/>
                        </a:solidFill>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5211">
                <a:tc>
                  <a:txBody>
                    <a:bodyPr/>
                    <a:lstStyle/>
                    <a:p>
                      <a:pPr marL="108000" algn="ctr">
                        <a:lnSpc>
                          <a:spcPct val="115000"/>
                        </a:lnSpc>
                        <a:spcAft>
                          <a:spcPts val="0"/>
                        </a:spcAft>
                      </a:pPr>
                      <a:r>
                        <a:rPr lang="it-IT" sz="1600" b="1" dirty="0" smtClean="0">
                          <a:solidFill>
                            <a:schemeClr val="tx1"/>
                          </a:solidFill>
                          <a:latin typeface="+mj-lt"/>
                          <a:ea typeface="Times New Roman"/>
                          <a:cs typeface="Times New Roman"/>
                        </a:rPr>
                        <a:t>EC</a:t>
                      </a:r>
                      <a:r>
                        <a:rPr lang="en-CA" altLang="ja-JP" sz="1600" b="0" kern="1200" dirty="0" smtClean="0">
                          <a:solidFill>
                            <a:srgbClr val="002569"/>
                          </a:solidFill>
                          <a:latin typeface="+mn-lt"/>
                          <a:ea typeface="ＭＳ Ｐゴシック" panose="020B0600070205080204" pitchFamily="34" charset="-128"/>
                          <a:cs typeface="Arial" panose="020B0604020202020204" pitchFamily="34" charset="0"/>
                          <a:sym typeface="Calibri"/>
                        </a:rPr>
                        <a:t>/</a:t>
                      </a:r>
                      <a:r>
                        <a:rPr lang="it-IT" sz="1600" b="1" dirty="0" smtClean="0">
                          <a:solidFill>
                            <a:schemeClr val="tx1"/>
                          </a:solidFill>
                          <a:latin typeface="+mj-lt"/>
                          <a:ea typeface="Times New Roman"/>
                          <a:cs typeface="Times New Roman"/>
                        </a:rPr>
                        <a:t>ESA</a:t>
                      </a:r>
                      <a:endParaRPr lang="it-IT" sz="1600" b="1" dirty="0">
                        <a:solidFill>
                          <a:schemeClr val="tx1"/>
                        </a:solidFill>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8000" algn="l">
                        <a:lnSpc>
                          <a:spcPct val="115000"/>
                        </a:lnSpc>
                        <a:spcAft>
                          <a:spcPts val="0"/>
                        </a:spcAft>
                      </a:pPr>
                      <a:r>
                        <a:rPr lang="en-US" sz="1600" dirty="0" smtClean="0">
                          <a:solidFill>
                            <a:schemeClr val="tx1"/>
                          </a:solidFill>
                          <a:latin typeface="+mj-lt"/>
                          <a:ea typeface="Times New Roman"/>
                          <a:cs typeface="Times New Roman"/>
                        </a:rPr>
                        <a:t>no </a:t>
                      </a:r>
                      <a:r>
                        <a:rPr lang="en-US" sz="1600" dirty="0">
                          <a:solidFill>
                            <a:schemeClr val="tx1"/>
                          </a:solidFill>
                          <a:latin typeface="+mj-lt"/>
                          <a:ea typeface="Times New Roman"/>
                          <a:cs typeface="Times New Roman"/>
                        </a:rPr>
                        <a:t>quota as the data is freely accessible</a:t>
                      </a:r>
                      <a:endParaRPr lang="it-IT" sz="1600" dirty="0">
                        <a:solidFill>
                          <a:schemeClr val="tx1"/>
                        </a:solidFill>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8000" algn="l">
                        <a:lnSpc>
                          <a:spcPct val="115000"/>
                        </a:lnSpc>
                        <a:spcAft>
                          <a:spcPts val="0"/>
                        </a:spcAft>
                      </a:pPr>
                      <a:r>
                        <a:rPr lang="it-IT" sz="1600" dirty="0" smtClean="0">
                          <a:solidFill>
                            <a:schemeClr val="tx1"/>
                          </a:solidFill>
                          <a:latin typeface="+mj-lt"/>
                          <a:ea typeface="Calibri"/>
                          <a:cs typeface="Times New Roman"/>
                        </a:rPr>
                        <a:t>Sentinel-1, -2, -3</a:t>
                      </a:r>
                      <a:endParaRPr lang="it-IT" sz="1600" dirty="0">
                        <a:solidFill>
                          <a:schemeClr val="tx1"/>
                        </a:solidFill>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710527641"/>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57200" y="1447800"/>
            <a:ext cx="8153400" cy="4724400"/>
          </a:xfrm>
        </p:spPr>
        <p:txBody>
          <a:bodyPr/>
          <a:lstStyle/>
          <a:p>
            <a:pPr marL="0" indent="0">
              <a:buNone/>
            </a:pPr>
            <a:r>
              <a:rPr lang="en-US" sz="2800" b="1" dirty="0"/>
              <a:t>Decision @ </a:t>
            </a:r>
            <a:r>
              <a:rPr lang="en-US" sz="2800" b="1" dirty="0" smtClean="0"/>
              <a:t>SIT-32</a:t>
            </a:r>
            <a:endParaRPr lang="en-US" sz="1600" b="1" dirty="0"/>
          </a:p>
          <a:p>
            <a:pPr marL="0" indent="0">
              <a:buNone/>
            </a:pPr>
            <a:endParaRPr lang="en-US" sz="1600" b="1" dirty="0" smtClean="0"/>
          </a:p>
          <a:p>
            <a:pPr marL="0" indent="0">
              <a:buNone/>
            </a:pPr>
            <a:r>
              <a:rPr lang="en-US" sz="1600" b="1" dirty="0" smtClean="0"/>
              <a:t>SIT-32 </a:t>
            </a:r>
            <a:r>
              <a:rPr lang="en-US" sz="1600" b="1" dirty="0" smtClean="0">
                <a:solidFill>
                  <a:srgbClr val="FF0000"/>
                </a:solidFill>
              </a:rPr>
              <a:t>accepts</a:t>
            </a:r>
            <a:r>
              <a:rPr lang="en-US" sz="1600" b="1" dirty="0" smtClean="0"/>
              <a:t> </a:t>
            </a:r>
            <a:r>
              <a:rPr lang="en-US" sz="1600" dirty="0"/>
              <a:t>the </a:t>
            </a:r>
            <a:r>
              <a:rPr lang="en-US" sz="1600" dirty="0" smtClean="0"/>
              <a:t>Natural Laboratory Proposal </a:t>
            </a:r>
            <a:r>
              <a:rPr lang="en-US" sz="1600" dirty="0"/>
              <a:t>and agrees to support it by making available data according to the request in the proposal and up to the limits listed below</a:t>
            </a:r>
            <a:r>
              <a:rPr lang="en-US" sz="1600" dirty="0" smtClean="0"/>
              <a:t>.</a:t>
            </a:r>
          </a:p>
          <a:p>
            <a:pPr marL="0" indent="0">
              <a:buNone/>
            </a:pPr>
            <a:endParaRPr lang="en-US" sz="1600" dirty="0"/>
          </a:p>
          <a:p>
            <a:pPr marL="0" indent="0">
              <a:buNone/>
            </a:pPr>
            <a:r>
              <a:rPr lang="en-US" sz="1600" b="1" dirty="0" smtClean="0"/>
              <a:t>SIT-32 </a:t>
            </a:r>
            <a:r>
              <a:rPr lang="en-US" sz="1600" b="1" dirty="0" smtClean="0">
                <a:solidFill>
                  <a:srgbClr val="FF0000"/>
                </a:solidFill>
              </a:rPr>
              <a:t>requests</a:t>
            </a:r>
            <a:r>
              <a:rPr lang="en-US" sz="1600" b="1" dirty="0" smtClean="0"/>
              <a:t> </a:t>
            </a:r>
            <a:r>
              <a:rPr lang="en-US" sz="1600" dirty="0"/>
              <a:t>that the </a:t>
            </a:r>
            <a:r>
              <a:rPr lang="en-US" sz="1600" dirty="0" smtClean="0"/>
              <a:t>Data Coordination Team (DCT) inform </a:t>
            </a:r>
            <a:r>
              <a:rPr lang="en-US" sz="1600" dirty="0"/>
              <a:t>the </a:t>
            </a:r>
            <a:r>
              <a:rPr lang="en-US" sz="1600" dirty="0" err="1"/>
              <a:t>PoC</a:t>
            </a:r>
            <a:r>
              <a:rPr lang="en-US" sz="1600" dirty="0"/>
              <a:t> for the </a:t>
            </a:r>
            <a:r>
              <a:rPr lang="en-US" sz="1600" dirty="0" smtClean="0"/>
              <a:t>Natural Laboratory of </a:t>
            </a:r>
            <a:r>
              <a:rPr lang="en-US" sz="1600" dirty="0"/>
              <a:t>this decision and the procedures of ordering and accessing the data</a:t>
            </a:r>
          </a:p>
          <a:p>
            <a:pPr marL="0" indent="0">
              <a:buNone/>
            </a:pPr>
            <a:endParaRPr lang="en-US" sz="1600" dirty="0" smtClean="0"/>
          </a:p>
        </p:txBody>
      </p:sp>
      <p:sp>
        <p:nvSpPr>
          <p:cNvPr id="3" name="Slide Number Placeholder 2"/>
          <p:cNvSpPr>
            <a:spLocks noGrp="1"/>
          </p:cNvSpPr>
          <p:nvPr>
            <p:ph type="sldNum" sz="quarter" idx="2"/>
          </p:nvPr>
        </p:nvSpPr>
        <p:spPr/>
        <p:txBody>
          <a:bodyPr/>
          <a:lstStyle/>
          <a:p>
            <a:pPr lvl="0"/>
            <a:fld id="{86CB4B4D-7CA3-9044-876B-883B54F8677D}" type="slidenum">
              <a:rPr lang="uk-UA" smtClean="0"/>
              <a:t>29</a:t>
            </a:fld>
            <a:endParaRPr lang="uk-UA"/>
          </a:p>
        </p:txBody>
      </p:sp>
      <p:sp>
        <p:nvSpPr>
          <p:cNvPr id="4" name="Content Placeholder 3"/>
          <p:cNvSpPr>
            <a:spLocks noGrp="1"/>
          </p:cNvSpPr>
          <p:nvPr>
            <p:ph sz="quarter" idx="11"/>
          </p:nvPr>
        </p:nvSpPr>
        <p:spPr>
          <a:xfrm>
            <a:off x="1828800" y="304800"/>
            <a:ext cx="5715000" cy="533400"/>
          </a:xfrm>
        </p:spPr>
        <p:txBody>
          <a:bodyPr/>
          <a:lstStyle/>
          <a:p>
            <a:pPr lvl="0">
              <a:spcBef>
                <a:spcPts val="0"/>
              </a:spcBef>
              <a:buSzTx/>
              <a:defRPr/>
            </a:pPr>
            <a:r>
              <a:rPr lang="en-CA" dirty="0" smtClean="0"/>
              <a:t>SAF Natural Laboratory: For </a:t>
            </a:r>
            <a:r>
              <a:rPr lang="en-CA" dirty="0"/>
              <a:t>D</a:t>
            </a:r>
            <a:r>
              <a:rPr lang="en-CA" dirty="0" smtClean="0"/>
              <a:t>ecision</a:t>
            </a:r>
          </a:p>
          <a:p>
            <a:pPr lvl="0">
              <a:spcBef>
                <a:spcPts val="0"/>
              </a:spcBef>
              <a:buSzTx/>
              <a:defRPr/>
            </a:pPr>
            <a:endParaRPr lang="en-US" dirty="0"/>
          </a:p>
        </p:txBody>
      </p:sp>
    </p:spTree>
    <p:extLst>
      <p:ext uri="{BB962C8B-B14F-4D97-AF65-F5344CB8AC3E}">
        <p14:creationId xmlns:p14="http://schemas.microsoft.com/office/powerpoint/2010/main" val="70940163"/>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pPr lvl="0"/>
            <a:fld id="{86CB4B4D-7CA3-9044-876B-883B54F8677D}" type="slidenum">
              <a:rPr lang="uk-UA" smtClean="0"/>
              <a:t>3</a:t>
            </a:fld>
            <a:endParaRPr lang="uk-UA"/>
          </a:p>
        </p:txBody>
      </p:sp>
      <p:sp>
        <p:nvSpPr>
          <p:cNvPr id="4" name="Content Placeholder 3"/>
          <p:cNvSpPr>
            <a:spLocks noGrp="1"/>
          </p:cNvSpPr>
          <p:nvPr>
            <p:ph sz="quarter" idx="11"/>
          </p:nvPr>
        </p:nvSpPr>
        <p:spPr>
          <a:xfrm>
            <a:off x="1752600" y="304800"/>
            <a:ext cx="5867400" cy="533400"/>
          </a:xfrm>
        </p:spPr>
        <p:txBody>
          <a:bodyPr/>
          <a:lstStyle/>
          <a:p>
            <a:pPr lvl="0">
              <a:spcBef>
                <a:spcPts val="0"/>
              </a:spcBef>
              <a:buSzTx/>
              <a:defRPr/>
            </a:pPr>
            <a:r>
              <a:rPr lang="en-GB" dirty="0" smtClean="0"/>
              <a:t>Internal Organisation: Teams </a:t>
            </a:r>
            <a:r>
              <a:rPr lang="en-GB" dirty="0"/>
              <a:t>&amp; Functions</a:t>
            </a:r>
            <a:endParaRPr lang="en-US" dirty="0"/>
          </a:p>
        </p:txBody>
      </p:sp>
      <p:sp>
        <p:nvSpPr>
          <p:cNvPr id="7" name="Rounded Rectangle 6"/>
          <p:cNvSpPr/>
          <p:nvPr/>
        </p:nvSpPr>
        <p:spPr bwMode="auto">
          <a:xfrm>
            <a:off x="200519" y="1393201"/>
            <a:ext cx="8888339" cy="5232608"/>
          </a:xfrm>
          <a:prstGeom prst="roundRect">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dirty="0" smtClean="0">
              <a:ln>
                <a:noFill/>
              </a:ln>
              <a:solidFill>
                <a:srgbClr val="000000"/>
              </a:solidFill>
              <a:effectLst/>
              <a:latin typeface="Tahoma" pitchFamily="34" charset="0"/>
            </a:endParaRPr>
          </a:p>
        </p:txBody>
      </p:sp>
      <p:sp>
        <p:nvSpPr>
          <p:cNvPr id="8" name="Rounded Rectangle 7"/>
          <p:cNvSpPr/>
          <p:nvPr/>
        </p:nvSpPr>
        <p:spPr bwMode="auto">
          <a:xfrm>
            <a:off x="2780973" y="3445894"/>
            <a:ext cx="2136923" cy="279153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defTabSz="914400" eaLnBrk="0" hangingPunct="0"/>
            <a:r>
              <a:rPr lang="en-GB" sz="1400" b="1" dirty="0">
                <a:solidFill>
                  <a:srgbClr val="000000"/>
                </a:solidFill>
                <a:latin typeface="Tahoma" pitchFamily="34" charset="0"/>
              </a:rPr>
              <a:t>SEISMIC </a:t>
            </a:r>
          </a:p>
          <a:p>
            <a:pPr algn="ctr" defTabSz="914400" eaLnBrk="0" hangingPunct="0"/>
            <a:r>
              <a:rPr lang="en-GB" sz="1400" b="1" dirty="0" smtClean="0">
                <a:solidFill>
                  <a:srgbClr val="000000"/>
                </a:solidFill>
                <a:latin typeface="Tahoma" pitchFamily="34" charset="0"/>
              </a:rPr>
              <a:t>RISKS</a:t>
            </a:r>
            <a:endParaRPr lang="en-GB" sz="1050" b="1" dirty="0">
              <a:solidFill>
                <a:srgbClr val="000000"/>
              </a:solidFill>
              <a:latin typeface="Tahoma" pitchFamily="34" charset="0"/>
            </a:endParaRPr>
          </a:p>
          <a:p>
            <a:pPr algn="ctr" defTabSz="914400" eaLnBrk="0" hangingPunct="0"/>
            <a:r>
              <a:rPr lang="en-GB" sz="1050" b="1" dirty="0">
                <a:solidFill>
                  <a:srgbClr val="000000"/>
                </a:solidFill>
                <a:latin typeface="Tahoma" pitchFamily="34" charset="0"/>
              </a:rPr>
              <a:t>Thematic </a:t>
            </a:r>
            <a:r>
              <a:rPr lang="en-GB" sz="1050" b="1" dirty="0" smtClean="0">
                <a:solidFill>
                  <a:srgbClr val="000000"/>
                </a:solidFill>
                <a:latin typeface="Tahoma" pitchFamily="34" charset="0"/>
              </a:rPr>
              <a:t>Team</a:t>
            </a:r>
          </a:p>
          <a:p>
            <a:pPr algn="ctr" defTabSz="914400" eaLnBrk="0" hangingPunct="0"/>
            <a:r>
              <a:rPr lang="en-GB" sz="1050" dirty="0" smtClean="0">
                <a:solidFill>
                  <a:srgbClr val="000000"/>
                </a:solidFill>
                <a:latin typeface="Tahoma" pitchFamily="34" charset="0"/>
              </a:rPr>
              <a:t>       (2 </a:t>
            </a:r>
            <a:r>
              <a:rPr lang="en-GB" sz="1050" dirty="0">
                <a:solidFill>
                  <a:srgbClr val="000000"/>
                </a:solidFill>
                <a:latin typeface="Tahoma" pitchFamily="34" charset="0"/>
              </a:rPr>
              <a:t>c</a:t>
            </a:r>
            <a:r>
              <a:rPr lang="en-GB" sz="1050" dirty="0" smtClean="0">
                <a:solidFill>
                  <a:srgbClr val="000000"/>
                </a:solidFill>
                <a:latin typeface="Tahoma" pitchFamily="34" charset="0"/>
              </a:rPr>
              <a:t>o-Leads </a:t>
            </a:r>
            <a:r>
              <a:rPr lang="en-GB" sz="1050" dirty="0">
                <a:solidFill>
                  <a:srgbClr val="000000"/>
                </a:solidFill>
                <a:latin typeface="Tahoma" pitchFamily="34" charset="0"/>
              </a:rPr>
              <a:t>+ </a:t>
            </a:r>
            <a:r>
              <a:rPr lang="en-GB" sz="1050" dirty="0" smtClean="0">
                <a:solidFill>
                  <a:srgbClr val="000000"/>
                </a:solidFill>
                <a:latin typeface="Tahoma" pitchFamily="34" charset="0"/>
              </a:rPr>
              <a:t>experts)</a:t>
            </a:r>
            <a:endParaRPr lang="en-GB" sz="1050" b="1" dirty="0">
              <a:solidFill>
                <a:srgbClr val="000000"/>
              </a:solidFill>
              <a:latin typeface="Tahoma" pitchFamily="34" charset="0"/>
            </a:endParaRPr>
          </a:p>
          <a:p>
            <a:pPr algn="ctr" defTabSz="914400" eaLnBrk="0" hangingPunct="0"/>
            <a:endParaRPr lang="en-GB" sz="1050" b="1" dirty="0">
              <a:solidFill>
                <a:srgbClr val="000000"/>
              </a:solidFill>
              <a:latin typeface="Tahoma" pitchFamily="34" charset="0"/>
            </a:endParaRPr>
          </a:p>
        </p:txBody>
      </p:sp>
      <p:sp>
        <p:nvSpPr>
          <p:cNvPr id="9" name="Rounded Rectangle 8"/>
          <p:cNvSpPr/>
          <p:nvPr/>
        </p:nvSpPr>
        <p:spPr bwMode="auto">
          <a:xfrm>
            <a:off x="5251555" y="3445894"/>
            <a:ext cx="2045665" cy="279153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defTabSz="914400" eaLnBrk="0" hangingPunct="0"/>
            <a:r>
              <a:rPr lang="en-GB" sz="1400" b="1" dirty="0" smtClean="0">
                <a:solidFill>
                  <a:srgbClr val="000000"/>
                </a:solidFill>
                <a:latin typeface="Tahoma" pitchFamily="34" charset="0"/>
              </a:rPr>
              <a:t>VOLCANOES</a:t>
            </a:r>
          </a:p>
          <a:p>
            <a:pPr algn="ctr" defTabSz="914400" eaLnBrk="0" hangingPunct="0"/>
            <a:r>
              <a:rPr lang="en-GB" sz="1050" b="1" dirty="0">
                <a:solidFill>
                  <a:srgbClr val="000000"/>
                </a:solidFill>
                <a:latin typeface="Tahoma" pitchFamily="34" charset="0"/>
              </a:rPr>
              <a:t>Thematic </a:t>
            </a:r>
            <a:r>
              <a:rPr lang="en-GB" sz="1050" b="1" dirty="0" smtClean="0">
                <a:solidFill>
                  <a:srgbClr val="000000"/>
                </a:solidFill>
                <a:latin typeface="Tahoma" pitchFamily="34" charset="0"/>
              </a:rPr>
              <a:t>Team</a:t>
            </a:r>
          </a:p>
          <a:p>
            <a:pPr algn="ctr" defTabSz="914400" eaLnBrk="0" hangingPunct="0"/>
            <a:r>
              <a:rPr lang="en-GB" sz="1050" dirty="0" smtClean="0">
                <a:solidFill>
                  <a:srgbClr val="000000"/>
                </a:solidFill>
                <a:latin typeface="Tahoma" pitchFamily="34" charset="0"/>
              </a:rPr>
              <a:t>   (</a:t>
            </a:r>
            <a:r>
              <a:rPr lang="en-GB" sz="1050" dirty="0">
                <a:solidFill>
                  <a:srgbClr val="000000"/>
                </a:solidFill>
                <a:latin typeface="Tahoma" pitchFamily="34" charset="0"/>
              </a:rPr>
              <a:t>2 c</a:t>
            </a:r>
            <a:r>
              <a:rPr lang="en-GB" sz="1050" dirty="0" smtClean="0">
                <a:solidFill>
                  <a:srgbClr val="000000"/>
                </a:solidFill>
                <a:latin typeface="Tahoma" pitchFamily="34" charset="0"/>
              </a:rPr>
              <a:t>o-Leads </a:t>
            </a:r>
            <a:r>
              <a:rPr lang="en-GB" sz="1050" dirty="0">
                <a:solidFill>
                  <a:srgbClr val="000000"/>
                </a:solidFill>
                <a:latin typeface="Tahoma" pitchFamily="34" charset="0"/>
              </a:rPr>
              <a:t>+ experts)</a:t>
            </a:r>
            <a:endParaRPr lang="en-GB" sz="1050" b="1" dirty="0">
              <a:solidFill>
                <a:srgbClr val="000000"/>
              </a:solidFill>
              <a:latin typeface="Tahoma" pitchFamily="34" charset="0"/>
            </a:endParaRPr>
          </a:p>
          <a:p>
            <a:pPr algn="ctr" defTabSz="914400" eaLnBrk="0" hangingPunct="0"/>
            <a:endParaRPr lang="en-GB" sz="1050" b="1" dirty="0">
              <a:solidFill>
                <a:srgbClr val="000000"/>
              </a:solidFill>
              <a:latin typeface="Tahoma" pitchFamily="34" charset="0"/>
            </a:endParaRPr>
          </a:p>
          <a:p>
            <a:pPr algn="ctr" defTabSz="914400" eaLnBrk="0" hangingPunct="0"/>
            <a:endParaRPr lang="en-GB" sz="1400" b="1" dirty="0">
              <a:solidFill>
                <a:srgbClr val="000000"/>
              </a:solidFill>
              <a:latin typeface="Tahoma" pitchFamily="34" charset="0"/>
            </a:endParaRPr>
          </a:p>
        </p:txBody>
      </p:sp>
      <p:sp>
        <p:nvSpPr>
          <p:cNvPr id="10" name="Rounded Rectangle 9"/>
          <p:cNvSpPr/>
          <p:nvPr/>
        </p:nvSpPr>
        <p:spPr bwMode="auto">
          <a:xfrm>
            <a:off x="367005" y="3445894"/>
            <a:ext cx="2130724" cy="279153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000000"/>
                </a:solidFill>
                <a:effectLst/>
                <a:latin typeface="Tahoma" pitchFamily="34" charset="0"/>
              </a:rPr>
              <a:t>FLOODS</a:t>
            </a:r>
          </a:p>
          <a:p>
            <a:pPr algn="ctr" defTabSz="914400" eaLnBrk="0" hangingPunct="0"/>
            <a:r>
              <a:rPr lang="en-GB" sz="1050" b="1" dirty="0" smtClean="0">
                <a:solidFill>
                  <a:srgbClr val="000000"/>
                </a:solidFill>
                <a:latin typeface="Tahoma" pitchFamily="34" charset="0"/>
              </a:rPr>
              <a:t>Thematic Team</a:t>
            </a:r>
          </a:p>
          <a:p>
            <a:pPr algn="ctr" defTabSz="914400" eaLnBrk="0" hangingPunct="0"/>
            <a:r>
              <a:rPr lang="en-GB" sz="1050" dirty="0" smtClean="0">
                <a:solidFill>
                  <a:srgbClr val="000000"/>
                </a:solidFill>
                <a:latin typeface="Tahoma" pitchFamily="34" charset="0"/>
              </a:rPr>
              <a:t>      (</a:t>
            </a:r>
            <a:r>
              <a:rPr lang="en-GB" sz="1050" dirty="0">
                <a:solidFill>
                  <a:srgbClr val="000000"/>
                </a:solidFill>
                <a:latin typeface="Tahoma" pitchFamily="34" charset="0"/>
              </a:rPr>
              <a:t>2 c</a:t>
            </a:r>
            <a:r>
              <a:rPr lang="en-GB" sz="1050" dirty="0" smtClean="0">
                <a:solidFill>
                  <a:srgbClr val="000000"/>
                </a:solidFill>
                <a:latin typeface="Tahoma" pitchFamily="34" charset="0"/>
              </a:rPr>
              <a:t>o-Leads </a:t>
            </a:r>
            <a:r>
              <a:rPr lang="en-GB" sz="1050" dirty="0">
                <a:solidFill>
                  <a:srgbClr val="000000"/>
                </a:solidFill>
                <a:latin typeface="Tahoma" pitchFamily="34" charset="0"/>
              </a:rPr>
              <a:t>+ experts) </a:t>
            </a:r>
            <a:endParaRPr kumimoji="0" lang="en-GB" sz="1050" b="1" i="0" u="none" strike="noStrike" cap="none" normalizeH="0" baseline="0" dirty="0" smtClean="0">
              <a:ln>
                <a:noFill/>
              </a:ln>
              <a:solidFill>
                <a:srgbClr val="000000"/>
              </a:solidFill>
              <a:effectLst/>
              <a:latin typeface="Tahoma" pitchFamily="34" charset="0"/>
            </a:endParaRPr>
          </a:p>
        </p:txBody>
      </p:sp>
      <p:grpSp>
        <p:nvGrpSpPr>
          <p:cNvPr id="11" name="Group 10"/>
          <p:cNvGrpSpPr/>
          <p:nvPr/>
        </p:nvGrpSpPr>
        <p:grpSpPr>
          <a:xfrm>
            <a:off x="79842" y="3747640"/>
            <a:ext cx="999987" cy="661389"/>
            <a:chOff x="3589233" y="3037161"/>
            <a:chExt cx="1467339" cy="890119"/>
          </a:xfrm>
        </p:grpSpPr>
        <p:pic>
          <p:nvPicPr>
            <p:cNvPr id="12"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grpSp>
        <p:nvGrpSpPr>
          <p:cNvPr id="17" name="Group 16"/>
          <p:cNvGrpSpPr/>
          <p:nvPr/>
        </p:nvGrpSpPr>
        <p:grpSpPr>
          <a:xfrm>
            <a:off x="2509840" y="3746212"/>
            <a:ext cx="999987" cy="661389"/>
            <a:chOff x="3589233" y="3037161"/>
            <a:chExt cx="1467339" cy="890119"/>
          </a:xfrm>
        </p:grpSpPr>
        <p:pic>
          <p:nvPicPr>
            <p:cNvPr id="18"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grpSp>
        <p:nvGrpSpPr>
          <p:cNvPr id="23" name="Group 22"/>
          <p:cNvGrpSpPr/>
          <p:nvPr/>
        </p:nvGrpSpPr>
        <p:grpSpPr>
          <a:xfrm>
            <a:off x="4969262" y="3753330"/>
            <a:ext cx="999987" cy="661389"/>
            <a:chOff x="3589233" y="3037161"/>
            <a:chExt cx="1467339" cy="890119"/>
          </a:xfrm>
        </p:grpSpPr>
        <p:pic>
          <p:nvPicPr>
            <p:cNvPr id="24"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sp>
        <p:nvSpPr>
          <p:cNvPr id="29" name="Rounded Rectangle 28"/>
          <p:cNvSpPr/>
          <p:nvPr/>
        </p:nvSpPr>
        <p:spPr bwMode="auto">
          <a:xfrm>
            <a:off x="1193798" y="1959465"/>
            <a:ext cx="2961118" cy="464061"/>
          </a:xfrm>
          <a:prstGeom prst="roundRect">
            <a:avLst/>
          </a:prstGeom>
          <a:solidFill>
            <a:schemeClr val="tx1">
              <a:lumMod val="20000"/>
              <a:lumOff val="80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defTabSz="914400" eaLnBrk="0" hangingPunct="0"/>
            <a:r>
              <a:rPr lang="en-GB" sz="1400" b="1" dirty="0" smtClean="0">
                <a:solidFill>
                  <a:srgbClr val="000000"/>
                </a:solidFill>
                <a:latin typeface="Tahoma" pitchFamily="34" charset="0"/>
              </a:rPr>
              <a:t>Liaison  to GEO Disaster SBA</a:t>
            </a:r>
          </a:p>
          <a:p>
            <a:pPr algn="ctr" defTabSz="914400" eaLnBrk="0" hangingPunct="0"/>
            <a:r>
              <a:rPr lang="en-GB" sz="1400" b="1" dirty="0" smtClean="0">
                <a:solidFill>
                  <a:srgbClr val="000000"/>
                </a:solidFill>
                <a:latin typeface="Tahoma" pitchFamily="34" charset="0"/>
              </a:rPr>
              <a:t> </a:t>
            </a:r>
            <a:r>
              <a:rPr lang="en-GB" sz="1100" dirty="0">
                <a:solidFill>
                  <a:srgbClr val="000000"/>
                </a:solidFill>
                <a:latin typeface="Tahoma" pitchFamily="34" charset="0"/>
              </a:rPr>
              <a:t>(single person) </a:t>
            </a:r>
          </a:p>
        </p:txBody>
      </p:sp>
      <p:sp>
        <p:nvSpPr>
          <p:cNvPr id="30" name="Rounded Rectangle 29"/>
          <p:cNvSpPr/>
          <p:nvPr/>
        </p:nvSpPr>
        <p:spPr bwMode="auto">
          <a:xfrm>
            <a:off x="5364400" y="1942213"/>
            <a:ext cx="2961118" cy="463147"/>
          </a:xfrm>
          <a:prstGeom prst="roundRect">
            <a:avLst/>
          </a:prstGeom>
          <a:solidFill>
            <a:schemeClr val="tx1">
              <a:lumMod val="20000"/>
              <a:lumOff val="80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defTabSz="914400" eaLnBrk="0" hangingPunct="0"/>
            <a:r>
              <a:rPr lang="en-GB" sz="1400" b="1" dirty="0">
                <a:solidFill>
                  <a:srgbClr val="000000"/>
                </a:solidFill>
                <a:latin typeface="Tahoma" pitchFamily="34" charset="0"/>
              </a:rPr>
              <a:t>Liaison to </a:t>
            </a:r>
            <a:r>
              <a:rPr lang="en-GB" sz="1400" b="1" dirty="0" smtClean="0">
                <a:solidFill>
                  <a:srgbClr val="000000"/>
                </a:solidFill>
                <a:latin typeface="Tahoma" pitchFamily="34" charset="0"/>
              </a:rPr>
              <a:t>User Communities </a:t>
            </a:r>
          </a:p>
          <a:p>
            <a:pPr algn="ctr" defTabSz="914400" eaLnBrk="0" hangingPunct="0"/>
            <a:r>
              <a:rPr lang="en-GB" sz="1100" dirty="0" smtClean="0">
                <a:solidFill>
                  <a:srgbClr val="000000"/>
                </a:solidFill>
                <a:latin typeface="Tahoma" pitchFamily="34" charset="0"/>
              </a:rPr>
              <a:t>(</a:t>
            </a:r>
            <a:r>
              <a:rPr lang="en-GB" sz="1100" dirty="0">
                <a:solidFill>
                  <a:srgbClr val="000000"/>
                </a:solidFill>
                <a:latin typeface="Tahoma" pitchFamily="34" charset="0"/>
              </a:rPr>
              <a:t>one or two persons) </a:t>
            </a:r>
          </a:p>
        </p:txBody>
      </p:sp>
      <p:sp>
        <p:nvSpPr>
          <p:cNvPr id="31" name="Rounded Rectangle 30"/>
          <p:cNvSpPr/>
          <p:nvPr/>
        </p:nvSpPr>
        <p:spPr bwMode="auto">
          <a:xfrm>
            <a:off x="2082519" y="1206275"/>
            <a:ext cx="2521010" cy="631205"/>
          </a:xfrm>
          <a:prstGeom prst="roundRect">
            <a:avLst/>
          </a:prstGeom>
          <a:solidFill>
            <a:schemeClr val="tx1">
              <a:lumMod val="20000"/>
              <a:lumOff val="80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defTabSz="914400" eaLnBrk="0" hangingPunct="0"/>
            <a:r>
              <a:rPr lang="en-GB" sz="1400" b="1" dirty="0" smtClean="0">
                <a:solidFill>
                  <a:srgbClr val="000000"/>
                </a:solidFill>
                <a:latin typeface="Tahoma" pitchFamily="34" charset="0"/>
              </a:rPr>
              <a:t>WG Chair </a:t>
            </a:r>
          </a:p>
          <a:p>
            <a:pPr algn="ctr" defTabSz="914400" eaLnBrk="0" hangingPunct="0"/>
            <a:r>
              <a:rPr lang="en-GB" sz="1100" dirty="0" smtClean="0">
                <a:solidFill>
                  <a:srgbClr val="000000"/>
                </a:solidFill>
                <a:latin typeface="Tahoma" pitchFamily="34" charset="0"/>
              </a:rPr>
              <a:t>(single person with secretarial support) </a:t>
            </a:r>
            <a:endParaRPr lang="en-GB" sz="1100" dirty="0">
              <a:solidFill>
                <a:srgbClr val="000000"/>
              </a:solidFill>
              <a:latin typeface="Tahoma" pitchFamily="34" charset="0"/>
            </a:endParaRPr>
          </a:p>
        </p:txBody>
      </p:sp>
      <p:sp>
        <p:nvSpPr>
          <p:cNvPr id="32" name="Rounded Rectangle 31"/>
          <p:cNvSpPr/>
          <p:nvPr/>
        </p:nvSpPr>
        <p:spPr bwMode="auto">
          <a:xfrm>
            <a:off x="4653315" y="1454342"/>
            <a:ext cx="2495371" cy="370788"/>
          </a:xfrm>
          <a:prstGeom prst="roundRect">
            <a:avLst/>
          </a:prstGeom>
          <a:solidFill>
            <a:schemeClr val="tx1">
              <a:lumMod val="20000"/>
              <a:lumOff val="80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defTabSz="914400" eaLnBrk="0" hangingPunct="0"/>
            <a:r>
              <a:rPr lang="en-GB" sz="1400" b="1" dirty="0" smtClean="0">
                <a:solidFill>
                  <a:srgbClr val="000000"/>
                </a:solidFill>
                <a:latin typeface="Tahoma" pitchFamily="34" charset="0"/>
              </a:rPr>
              <a:t>WG Vice-Chair </a:t>
            </a:r>
            <a:r>
              <a:rPr lang="en-GB" sz="1100" dirty="0">
                <a:solidFill>
                  <a:srgbClr val="000000"/>
                </a:solidFill>
                <a:latin typeface="Tahoma" pitchFamily="34" charset="0"/>
              </a:rPr>
              <a:t>(single person) </a:t>
            </a:r>
          </a:p>
        </p:txBody>
      </p:sp>
      <p:pic>
        <p:nvPicPr>
          <p:cNvPr id="34"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2590" y="1142190"/>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7811" y="1924390"/>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955" y="1245227"/>
            <a:ext cx="534210" cy="534210"/>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le 36"/>
          <p:cNvSpPr/>
          <p:nvPr/>
        </p:nvSpPr>
        <p:spPr bwMode="auto">
          <a:xfrm>
            <a:off x="2568360" y="4913945"/>
            <a:ext cx="6392022" cy="347812"/>
          </a:xfrm>
          <a:prstGeom prst="roundRect">
            <a:avLst/>
          </a:pr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path path="circle">
              <a:fillToRect l="100000" t="100000"/>
            </a:path>
            <a:tileRect r="-100000" b="-100000"/>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defTabSz="914400" eaLnBrk="0" hangingPunct="0"/>
            <a:r>
              <a:rPr lang="en-US" sz="1400" b="1" dirty="0" smtClean="0">
                <a:solidFill>
                  <a:srgbClr val="000000"/>
                </a:solidFill>
                <a:latin typeface="Tahoma" pitchFamily="34" charset="0"/>
              </a:rPr>
              <a:t>GEO Geohazard </a:t>
            </a:r>
            <a:r>
              <a:rPr lang="en-US" sz="1400" b="1" dirty="0">
                <a:solidFill>
                  <a:srgbClr val="000000"/>
                </a:solidFill>
                <a:latin typeface="Tahoma" pitchFamily="34" charset="0"/>
              </a:rPr>
              <a:t>Supersites and Natural Laboratories </a:t>
            </a:r>
            <a:r>
              <a:rPr lang="en-GB" sz="1100" dirty="0" smtClean="0">
                <a:solidFill>
                  <a:srgbClr val="000000"/>
                </a:solidFill>
                <a:latin typeface="Tahoma" pitchFamily="34" charset="0"/>
              </a:rPr>
              <a:t>(1 Lead </a:t>
            </a:r>
            <a:r>
              <a:rPr lang="en-GB" sz="1100" dirty="0">
                <a:solidFill>
                  <a:srgbClr val="000000"/>
                </a:solidFill>
                <a:latin typeface="Tahoma" pitchFamily="34" charset="0"/>
              </a:rPr>
              <a:t>+ experts</a:t>
            </a:r>
            <a:r>
              <a:rPr lang="en-GB" sz="1100" dirty="0" smtClean="0">
                <a:solidFill>
                  <a:srgbClr val="000000"/>
                </a:solidFill>
                <a:latin typeface="Tahoma" pitchFamily="34" charset="0"/>
              </a:rPr>
              <a:t>)</a:t>
            </a:r>
            <a:endParaRPr lang="en-GB" sz="1100" b="1" dirty="0">
              <a:solidFill>
                <a:srgbClr val="000000"/>
              </a:solidFill>
              <a:latin typeface="Tahoma" pitchFamily="34" charset="0"/>
            </a:endParaRPr>
          </a:p>
        </p:txBody>
      </p:sp>
      <p:sp>
        <p:nvSpPr>
          <p:cNvPr id="38" name="Rounded Rectangle 37"/>
          <p:cNvSpPr/>
          <p:nvPr/>
        </p:nvSpPr>
        <p:spPr bwMode="auto">
          <a:xfrm>
            <a:off x="354767" y="5353913"/>
            <a:ext cx="8605615" cy="328582"/>
          </a:xfrm>
          <a:prstGeom prst="roundRect">
            <a:avLst/>
          </a:pr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path path="circle">
              <a:fillToRect l="100000" t="100000"/>
            </a:path>
            <a:tileRect r="-100000" b="-100000"/>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defTabSz="914400" eaLnBrk="0" hangingPunct="0"/>
            <a:r>
              <a:rPr lang="en-GB" sz="1400" b="1" dirty="0" smtClean="0">
                <a:solidFill>
                  <a:srgbClr val="000000"/>
                </a:solidFill>
                <a:latin typeface="Tahoma" pitchFamily="34" charset="0"/>
              </a:rPr>
              <a:t>GEO-DARMA </a:t>
            </a:r>
            <a:r>
              <a:rPr lang="en-GB" sz="1200" dirty="0" smtClean="0">
                <a:solidFill>
                  <a:srgbClr val="000000"/>
                </a:solidFill>
                <a:latin typeface="Tahoma" pitchFamily="34" charset="0"/>
              </a:rPr>
              <a:t>(</a:t>
            </a:r>
            <a:r>
              <a:rPr lang="en-US" sz="1200" dirty="0" smtClean="0">
                <a:solidFill>
                  <a:srgbClr val="000000"/>
                </a:solidFill>
                <a:latin typeface="Tahoma" pitchFamily="34" charset="0"/>
              </a:rPr>
              <a:t>Data </a:t>
            </a:r>
            <a:r>
              <a:rPr lang="en-US" sz="1200" dirty="0">
                <a:solidFill>
                  <a:srgbClr val="000000"/>
                </a:solidFill>
                <a:latin typeface="Tahoma" pitchFamily="34" charset="0"/>
              </a:rPr>
              <a:t>Access for Risk </a:t>
            </a:r>
            <a:r>
              <a:rPr lang="en-US" sz="1200" dirty="0" smtClean="0">
                <a:solidFill>
                  <a:srgbClr val="000000"/>
                </a:solidFill>
                <a:latin typeface="Tahoma" pitchFamily="34" charset="0"/>
              </a:rPr>
              <a:t>Management</a:t>
            </a:r>
            <a:r>
              <a:rPr lang="en-GB" sz="1200" dirty="0" smtClean="0">
                <a:solidFill>
                  <a:srgbClr val="000000"/>
                </a:solidFill>
                <a:latin typeface="Tahoma" pitchFamily="34" charset="0"/>
              </a:rPr>
              <a:t>) </a:t>
            </a:r>
            <a:r>
              <a:rPr lang="en-GB" sz="1100" dirty="0" smtClean="0">
                <a:solidFill>
                  <a:srgbClr val="000000"/>
                </a:solidFill>
                <a:latin typeface="Tahoma" pitchFamily="34" charset="0"/>
              </a:rPr>
              <a:t>(1 Chair + experts)</a:t>
            </a:r>
            <a:endParaRPr lang="en-GB" sz="1100" b="1" dirty="0">
              <a:solidFill>
                <a:srgbClr val="000000"/>
              </a:solidFill>
              <a:latin typeface="Tahoma" pitchFamily="34" charset="0"/>
            </a:endParaRPr>
          </a:p>
        </p:txBody>
      </p:sp>
      <p:sp>
        <p:nvSpPr>
          <p:cNvPr id="39" name="Rounded Rectangle 38"/>
          <p:cNvSpPr/>
          <p:nvPr/>
        </p:nvSpPr>
        <p:spPr bwMode="auto">
          <a:xfrm>
            <a:off x="407130" y="2482700"/>
            <a:ext cx="8522385" cy="662260"/>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defTabSz="914400" eaLnBrk="0" hangingPunct="0"/>
            <a:r>
              <a:rPr lang="en-GB" sz="1400" b="1" dirty="0" smtClean="0">
                <a:solidFill>
                  <a:srgbClr val="000000"/>
                </a:solidFill>
                <a:latin typeface="Tahoma" pitchFamily="34" charset="0"/>
              </a:rPr>
              <a:t>WGDisasters Experts</a:t>
            </a:r>
          </a:p>
          <a:p>
            <a:pPr algn="ctr" defTabSz="914400" eaLnBrk="0" hangingPunct="0"/>
            <a:r>
              <a:rPr lang="en-GB" sz="1100" dirty="0" smtClean="0">
                <a:solidFill>
                  <a:srgbClr val="000000"/>
                </a:solidFill>
                <a:latin typeface="Tahoma" pitchFamily="34" charset="0"/>
              </a:rPr>
              <a:t>(more than 100 members)</a:t>
            </a:r>
            <a:endParaRPr lang="en-GB" sz="1100" dirty="0">
              <a:solidFill>
                <a:srgbClr val="000000"/>
              </a:solidFill>
              <a:latin typeface="Tahoma" pitchFamily="34" charset="0"/>
            </a:endParaRPr>
          </a:p>
          <a:p>
            <a:pPr algn="ctr" defTabSz="914400" eaLnBrk="0" hangingPunct="0"/>
            <a:endParaRPr lang="en-GB" sz="1050" b="1" dirty="0">
              <a:solidFill>
                <a:srgbClr val="000000"/>
              </a:solidFill>
              <a:latin typeface="Tahoma" pitchFamily="34" charset="0"/>
            </a:endParaRPr>
          </a:p>
        </p:txBody>
      </p:sp>
      <p:pic>
        <p:nvPicPr>
          <p:cNvPr id="40"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5201" y="2482700"/>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6768" y="2610750"/>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8751" y="2469733"/>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9411" y="2469733"/>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0595" y="2589855"/>
            <a:ext cx="534210" cy="534210"/>
          </a:xfrm>
          <a:prstGeom prst="rect">
            <a:avLst/>
          </a:prstGeom>
          <a:noFill/>
          <a:extLst>
            <a:ext uri="{909E8E84-426E-40DD-AFC4-6F175D3DCCD1}">
              <a14:hiddenFill xmlns:a14="http://schemas.microsoft.com/office/drawing/2010/main">
                <a:solidFill>
                  <a:srgbClr val="FFFFFF"/>
                </a:solidFill>
              </a14:hiddenFill>
            </a:ext>
          </a:extLst>
        </p:spPr>
      </p:pic>
      <p:sp>
        <p:nvSpPr>
          <p:cNvPr id="45" name="Rounded Rectangle 44"/>
          <p:cNvSpPr/>
          <p:nvPr/>
        </p:nvSpPr>
        <p:spPr bwMode="auto">
          <a:xfrm>
            <a:off x="367467" y="5751473"/>
            <a:ext cx="8605615" cy="454522"/>
          </a:xfrm>
          <a:prstGeom prst="roundRect">
            <a:avLst/>
          </a:pr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path path="circle">
              <a:fillToRect l="100000" t="100000"/>
            </a:path>
            <a:tileRect r="-100000" b="-100000"/>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defTabSz="914400" eaLnBrk="0" hangingPunct="0"/>
            <a:r>
              <a:rPr lang="en-GB" sz="1400" b="1" dirty="0" smtClean="0">
                <a:solidFill>
                  <a:srgbClr val="000000"/>
                </a:solidFill>
                <a:latin typeface="Tahoma" pitchFamily="34" charset="0"/>
              </a:rPr>
              <a:t>Data Coordination Team </a:t>
            </a:r>
            <a:r>
              <a:rPr lang="en-GB" sz="1100" dirty="0" smtClean="0">
                <a:solidFill>
                  <a:srgbClr val="000000"/>
                </a:solidFill>
                <a:latin typeface="Tahoma" pitchFamily="34" charset="0"/>
              </a:rPr>
              <a:t>(2 </a:t>
            </a:r>
            <a:r>
              <a:rPr lang="en-GB" sz="1100" dirty="0">
                <a:solidFill>
                  <a:srgbClr val="000000"/>
                </a:solidFill>
                <a:latin typeface="Tahoma" pitchFamily="34" charset="0"/>
              </a:rPr>
              <a:t>c</a:t>
            </a:r>
            <a:r>
              <a:rPr lang="en-GB" sz="1100" dirty="0" smtClean="0">
                <a:solidFill>
                  <a:srgbClr val="000000"/>
                </a:solidFill>
                <a:latin typeface="Tahoma" pitchFamily="34" charset="0"/>
              </a:rPr>
              <a:t>o-Chairs </a:t>
            </a:r>
            <a:r>
              <a:rPr lang="en-GB" sz="1100" dirty="0">
                <a:solidFill>
                  <a:srgbClr val="000000"/>
                </a:solidFill>
                <a:latin typeface="Tahoma" pitchFamily="34" charset="0"/>
              </a:rPr>
              <a:t>+ </a:t>
            </a:r>
            <a:r>
              <a:rPr lang="en-GB" sz="1100" dirty="0" smtClean="0">
                <a:solidFill>
                  <a:srgbClr val="000000"/>
                </a:solidFill>
                <a:latin typeface="Tahoma" pitchFamily="34" charset="0"/>
              </a:rPr>
              <a:t>1 </a:t>
            </a:r>
            <a:r>
              <a:rPr lang="en-GB" sz="1100" dirty="0">
                <a:solidFill>
                  <a:srgbClr val="000000"/>
                </a:solidFill>
                <a:latin typeface="Tahoma" pitchFamily="34" charset="0"/>
              </a:rPr>
              <a:t>R</a:t>
            </a:r>
            <a:r>
              <a:rPr lang="en-GB" sz="1100" dirty="0" smtClean="0">
                <a:solidFill>
                  <a:srgbClr val="000000"/>
                </a:solidFill>
                <a:latin typeface="Tahoma" pitchFamily="34" charset="0"/>
              </a:rPr>
              <a:t>epresentative per Space Agency . </a:t>
            </a:r>
          </a:p>
          <a:p>
            <a:pPr defTabSz="914400" eaLnBrk="0" hangingPunct="0"/>
            <a:r>
              <a:rPr lang="en-GB" sz="1100" dirty="0" smtClean="0">
                <a:solidFill>
                  <a:srgbClr val="000000"/>
                </a:solidFill>
                <a:latin typeface="Tahoma" pitchFamily="34" charset="0"/>
              </a:rPr>
              <a:t>                                                   Includes the former Supersite Coordination Team )</a:t>
            </a:r>
            <a:endParaRPr lang="en-GB" sz="1100" b="1" dirty="0">
              <a:solidFill>
                <a:srgbClr val="000000"/>
              </a:solidFill>
              <a:latin typeface="Tahoma" pitchFamily="34" charset="0"/>
            </a:endParaRPr>
          </a:p>
        </p:txBody>
      </p:sp>
      <p:grpSp>
        <p:nvGrpSpPr>
          <p:cNvPr id="46" name="Group 45"/>
          <p:cNvGrpSpPr/>
          <p:nvPr/>
        </p:nvGrpSpPr>
        <p:grpSpPr>
          <a:xfrm>
            <a:off x="7984696" y="5230559"/>
            <a:ext cx="808099" cy="661389"/>
            <a:chOff x="3589233" y="3037161"/>
            <a:chExt cx="1467339" cy="890119"/>
          </a:xfrm>
        </p:grpSpPr>
        <p:pic>
          <p:nvPicPr>
            <p:cNvPr id="47"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sp>
        <p:nvSpPr>
          <p:cNvPr id="64" name="Rounded Rectangle 63"/>
          <p:cNvSpPr/>
          <p:nvPr/>
        </p:nvSpPr>
        <p:spPr bwMode="auto">
          <a:xfrm>
            <a:off x="7461045" y="3436467"/>
            <a:ext cx="1486238" cy="1141919"/>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defTabSz="914400" eaLnBrk="0" hangingPunct="0"/>
            <a:r>
              <a:rPr lang="en-GB" sz="1400" b="1" dirty="0" smtClean="0">
                <a:solidFill>
                  <a:srgbClr val="000000"/>
                </a:solidFill>
                <a:latin typeface="Tahoma" pitchFamily="34" charset="0"/>
              </a:rPr>
              <a:t>LANDSLIDES</a:t>
            </a:r>
          </a:p>
          <a:p>
            <a:pPr algn="ctr" defTabSz="914400" eaLnBrk="0" hangingPunct="0"/>
            <a:r>
              <a:rPr lang="en-GB" sz="1050" b="1" dirty="0">
                <a:solidFill>
                  <a:srgbClr val="000000"/>
                </a:solidFill>
                <a:latin typeface="Tahoma" pitchFamily="34" charset="0"/>
              </a:rPr>
              <a:t>Thematic </a:t>
            </a:r>
            <a:r>
              <a:rPr lang="en-GB" sz="1050" b="1" dirty="0" smtClean="0">
                <a:solidFill>
                  <a:srgbClr val="000000"/>
                </a:solidFill>
                <a:latin typeface="Tahoma" pitchFamily="34" charset="0"/>
              </a:rPr>
              <a:t>Team</a:t>
            </a:r>
          </a:p>
          <a:p>
            <a:pPr algn="ctr" defTabSz="914400" eaLnBrk="0" hangingPunct="0"/>
            <a:r>
              <a:rPr lang="en-GB" sz="1050" dirty="0" smtClean="0">
                <a:solidFill>
                  <a:srgbClr val="000000"/>
                </a:solidFill>
                <a:latin typeface="Tahoma" pitchFamily="34" charset="0"/>
              </a:rPr>
              <a:t>(4 co-Leads</a:t>
            </a:r>
          </a:p>
          <a:p>
            <a:pPr algn="ctr" defTabSz="914400" eaLnBrk="0" hangingPunct="0"/>
            <a:r>
              <a:rPr lang="en-GB" sz="1050" dirty="0">
                <a:solidFill>
                  <a:srgbClr val="000000"/>
                </a:solidFill>
                <a:latin typeface="Tahoma" pitchFamily="34" charset="0"/>
              </a:rPr>
              <a:t>+</a:t>
            </a:r>
            <a:r>
              <a:rPr lang="en-GB" sz="1050" dirty="0" smtClean="0">
                <a:solidFill>
                  <a:srgbClr val="000000"/>
                </a:solidFill>
                <a:latin typeface="Tahoma" pitchFamily="34" charset="0"/>
              </a:rPr>
              <a:t>experts)</a:t>
            </a:r>
          </a:p>
          <a:p>
            <a:pPr algn="ctr" defTabSz="914400" eaLnBrk="0" hangingPunct="0"/>
            <a:endParaRPr lang="en-GB" sz="1050" b="1" dirty="0">
              <a:solidFill>
                <a:srgbClr val="000000"/>
              </a:solidFill>
              <a:latin typeface="Tahoma" pitchFamily="34" charset="0"/>
            </a:endParaRPr>
          </a:p>
          <a:p>
            <a:pPr algn="ctr" defTabSz="914400" eaLnBrk="0" hangingPunct="0"/>
            <a:endParaRPr lang="en-GB" sz="1400" b="1" dirty="0">
              <a:solidFill>
                <a:srgbClr val="000000"/>
              </a:solidFill>
              <a:latin typeface="Tahoma" pitchFamily="34" charset="0"/>
            </a:endParaRPr>
          </a:p>
        </p:txBody>
      </p:sp>
      <p:grpSp>
        <p:nvGrpSpPr>
          <p:cNvPr id="66" name="Group 65"/>
          <p:cNvGrpSpPr/>
          <p:nvPr/>
        </p:nvGrpSpPr>
        <p:grpSpPr>
          <a:xfrm>
            <a:off x="7655819" y="5716398"/>
            <a:ext cx="808099" cy="661389"/>
            <a:chOff x="3589233" y="3037161"/>
            <a:chExt cx="1467339" cy="890119"/>
          </a:xfrm>
        </p:grpSpPr>
        <p:pic>
          <p:nvPicPr>
            <p:cNvPr id="67"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pic>
        <p:nvPicPr>
          <p:cNvPr id="72"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4805" y="2495611"/>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0245" y="2610750"/>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1255" y="2503745"/>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1910" y="2503205"/>
            <a:ext cx="7858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Rounded Rectangle 75"/>
          <p:cNvSpPr/>
          <p:nvPr/>
        </p:nvSpPr>
        <p:spPr bwMode="auto">
          <a:xfrm>
            <a:off x="336418" y="4479981"/>
            <a:ext cx="8605615" cy="347812"/>
          </a:xfrm>
          <a:prstGeom prst="roundRect">
            <a:avLst/>
          </a:pr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path path="circle">
              <a:fillToRect l="100000" t="100000"/>
            </a:path>
            <a:tileRect r="-100000" b="-100000"/>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defTabSz="914400" eaLnBrk="0" hangingPunct="0"/>
            <a:r>
              <a:rPr lang="en-GB" sz="1400" b="1" dirty="0">
                <a:solidFill>
                  <a:srgbClr val="000000"/>
                </a:solidFill>
                <a:latin typeface="Tahoma" pitchFamily="34" charset="0"/>
              </a:rPr>
              <a:t>Recovery </a:t>
            </a:r>
            <a:r>
              <a:rPr lang="en-GB" sz="1400" b="1" dirty="0" smtClean="0">
                <a:solidFill>
                  <a:srgbClr val="000000"/>
                </a:solidFill>
                <a:latin typeface="Tahoma" pitchFamily="34" charset="0"/>
              </a:rPr>
              <a:t>Observatory Team </a:t>
            </a:r>
            <a:r>
              <a:rPr lang="en-GB" sz="1100" dirty="0" smtClean="0">
                <a:solidFill>
                  <a:srgbClr val="000000"/>
                </a:solidFill>
                <a:latin typeface="Tahoma" pitchFamily="34" charset="0"/>
              </a:rPr>
              <a:t>(2 co-Leads </a:t>
            </a:r>
            <a:r>
              <a:rPr lang="en-GB" sz="1100" dirty="0">
                <a:solidFill>
                  <a:srgbClr val="000000"/>
                </a:solidFill>
                <a:latin typeface="Tahoma" pitchFamily="34" charset="0"/>
              </a:rPr>
              <a:t>+ experts</a:t>
            </a:r>
            <a:r>
              <a:rPr lang="en-GB" sz="1100" dirty="0" smtClean="0">
                <a:solidFill>
                  <a:srgbClr val="000000"/>
                </a:solidFill>
                <a:latin typeface="Tahoma" pitchFamily="34" charset="0"/>
              </a:rPr>
              <a:t>)</a:t>
            </a:r>
            <a:endParaRPr lang="en-GB" sz="1100" b="1" dirty="0">
              <a:solidFill>
                <a:srgbClr val="000000"/>
              </a:solidFill>
              <a:latin typeface="Tahoma" pitchFamily="34" charset="0"/>
            </a:endParaRPr>
          </a:p>
        </p:txBody>
      </p:sp>
      <p:grpSp>
        <p:nvGrpSpPr>
          <p:cNvPr id="77" name="Group 76"/>
          <p:cNvGrpSpPr/>
          <p:nvPr/>
        </p:nvGrpSpPr>
        <p:grpSpPr>
          <a:xfrm>
            <a:off x="7943820" y="4413233"/>
            <a:ext cx="808099" cy="661389"/>
            <a:chOff x="3589233" y="3037161"/>
            <a:chExt cx="1467339" cy="890119"/>
          </a:xfrm>
        </p:grpSpPr>
        <p:pic>
          <p:nvPicPr>
            <p:cNvPr id="78"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grpSp>
        <p:nvGrpSpPr>
          <p:cNvPr id="83" name="Group 82"/>
          <p:cNvGrpSpPr/>
          <p:nvPr/>
        </p:nvGrpSpPr>
        <p:grpSpPr>
          <a:xfrm>
            <a:off x="1242259" y="4778263"/>
            <a:ext cx="808099" cy="661389"/>
            <a:chOff x="3589233" y="3037161"/>
            <a:chExt cx="1467339" cy="890119"/>
          </a:xfrm>
        </p:grpSpPr>
        <p:pic>
          <p:nvPicPr>
            <p:cNvPr id="84"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grpSp>
        <p:nvGrpSpPr>
          <p:cNvPr id="89" name="Group 88"/>
          <p:cNvGrpSpPr/>
          <p:nvPr/>
        </p:nvGrpSpPr>
        <p:grpSpPr>
          <a:xfrm>
            <a:off x="6993094" y="3709356"/>
            <a:ext cx="808099" cy="661389"/>
            <a:chOff x="3589233" y="3037161"/>
            <a:chExt cx="1467339" cy="890119"/>
          </a:xfrm>
        </p:grpSpPr>
        <p:pic>
          <p:nvPicPr>
            <p:cNvPr id="90"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grpSp>
        <p:nvGrpSpPr>
          <p:cNvPr id="6" name="Group 5"/>
          <p:cNvGrpSpPr/>
          <p:nvPr/>
        </p:nvGrpSpPr>
        <p:grpSpPr>
          <a:xfrm>
            <a:off x="362687" y="1143000"/>
            <a:ext cx="8683169" cy="5019562"/>
            <a:chOff x="362687" y="1143000"/>
            <a:chExt cx="8683169" cy="5019562"/>
          </a:xfrm>
        </p:grpSpPr>
        <p:sp>
          <p:nvSpPr>
            <p:cNvPr id="53" name="TextBox 52"/>
            <p:cNvSpPr txBox="1"/>
            <p:nvPr/>
          </p:nvSpPr>
          <p:spPr>
            <a:xfrm>
              <a:off x="1699482" y="1143000"/>
              <a:ext cx="671979"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CSA</a:t>
              </a:r>
              <a:endParaRPr lang="en-GB" b="1" dirty="0">
                <a:solidFill>
                  <a:srgbClr val="FF0000"/>
                </a:solidFill>
              </a:endParaRPr>
            </a:p>
          </p:txBody>
        </p:sp>
        <p:sp>
          <p:nvSpPr>
            <p:cNvPr id="54" name="TextBox 53"/>
            <p:cNvSpPr txBox="1"/>
            <p:nvPr/>
          </p:nvSpPr>
          <p:spPr>
            <a:xfrm>
              <a:off x="6186528" y="1210401"/>
              <a:ext cx="569387"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ASI</a:t>
              </a:r>
              <a:endParaRPr lang="en-GB" b="1" dirty="0">
                <a:solidFill>
                  <a:srgbClr val="FF0000"/>
                </a:solidFill>
              </a:endParaRPr>
            </a:p>
          </p:txBody>
        </p:sp>
        <p:sp>
          <p:nvSpPr>
            <p:cNvPr id="55" name="TextBox 54"/>
            <p:cNvSpPr txBox="1"/>
            <p:nvPr/>
          </p:nvSpPr>
          <p:spPr>
            <a:xfrm>
              <a:off x="370115" y="1928738"/>
              <a:ext cx="864339"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NOAA</a:t>
              </a:r>
              <a:endParaRPr lang="en-GB" b="1" dirty="0">
                <a:solidFill>
                  <a:schemeClr val="tx1">
                    <a:lumMod val="60000"/>
                    <a:lumOff val="40000"/>
                  </a:schemeClr>
                </a:solidFill>
              </a:endParaRPr>
            </a:p>
          </p:txBody>
        </p:sp>
        <p:sp>
          <p:nvSpPr>
            <p:cNvPr id="56" name="TextBox 55"/>
            <p:cNvSpPr txBox="1"/>
            <p:nvPr/>
          </p:nvSpPr>
          <p:spPr>
            <a:xfrm>
              <a:off x="362687" y="3229856"/>
              <a:ext cx="1804725"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NASA &amp; NOAA</a:t>
              </a:r>
              <a:endParaRPr lang="en-GB" b="1" dirty="0">
                <a:solidFill>
                  <a:srgbClr val="FF0000"/>
                </a:solidFill>
              </a:endParaRPr>
            </a:p>
          </p:txBody>
        </p:sp>
        <p:sp>
          <p:nvSpPr>
            <p:cNvPr id="57" name="TextBox 56"/>
            <p:cNvSpPr txBox="1"/>
            <p:nvPr/>
          </p:nvSpPr>
          <p:spPr>
            <a:xfrm>
              <a:off x="2939728" y="3216563"/>
              <a:ext cx="1509772"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ESA &amp; INGV</a:t>
              </a:r>
              <a:endParaRPr lang="en-GB" b="1" dirty="0">
                <a:solidFill>
                  <a:srgbClr val="FF0000"/>
                </a:solidFill>
              </a:endParaRPr>
            </a:p>
          </p:txBody>
        </p:sp>
        <p:sp>
          <p:nvSpPr>
            <p:cNvPr id="58" name="TextBox 57"/>
            <p:cNvSpPr txBox="1"/>
            <p:nvPr/>
          </p:nvSpPr>
          <p:spPr>
            <a:xfrm>
              <a:off x="5365774" y="3225990"/>
              <a:ext cx="1509772"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USGS &amp; ASI</a:t>
              </a:r>
              <a:endParaRPr lang="en-GB" b="1" dirty="0">
                <a:solidFill>
                  <a:srgbClr val="FF0000"/>
                </a:solidFill>
              </a:endParaRPr>
            </a:p>
          </p:txBody>
        </p:sp>
        <p:sp>
          <p:nvSpPr>
            <p:cNvPr id="59" name="TextBox 58"/>
            <p:cNvSpPr txBox="1"/>
            <p:nvPr/>
          </p:nvSpPr>
          <p:spPr>
            <a:xfrm>
              <a:off x="1792679" y="4910043"/>
              <a:ext cx="748923"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INGV</a:t>
              </a:r>
              <a:endParaRPr lang="en-GB" b="1" dirty="0">
                <a:solidFill>
                  <a:srgbClr val="FF0000"/>
                </a:solidFill>
              </a:endParaRPr>
            </a:p>
          </p:txBody>
        </p:sp>
        <p:sp>
          <p:nvSpPr>
            <p:cNvPr id="60" name="TextBox 59"/>
            <p:cNvSpPr txBox="1"/>
            <p:nvPr/>
          </p:nvSpPr>
          <p:spPr>
            <a:xfrm>
              <a:off x="6353653" y="5341350"/>
              <a:ext cx="659155"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ESA</a:t>
              </a:r>
              <a:endParaRPr lang="en-GB" b="1" dirty="0">
                <a:solidFill>
                  <a:srgbClr val="FF0000"/>
                </a:solidFill>
              </a:endParaRPr>
            </a:p>
          </p:txBody>
        </p:sp>
        <p:sp>
          <p:nvSpPr>
            <p:cNvPr id="61" name="TextBox 60"/>
            <p:cNvSpPr txBox="1"/>
            <p:nvPr/>
          </p:nvSpPr>
          <p:spPr>
            <a:xfrm>
              <a:off x="6261808" y="5793230"/>
              <a:ext cx="1428596"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DLR &amp; </a:t>
              </a:r>
              <a:r>
                <a:rPr lang="en-GB" b="1" i="1" dirty="0" smtClean="0">
                  <a:solidFill>
                    <a:schemeClr val="tx2">
                      <a:lumMod val="60000"/>
                      <a:lumOff val="40000"/>
                    </a:schemeClr>
                  </a:solidFill>
                </a:rPr>
                <a:t>TBD</a:t>
              </a:r>
              <a:endParaRPr lang="en-GB" b="1" i="1" dirty="0">
                <a:solidFill>
                  <a:schemeClr val="tx2">
                    <a:lumMod val="60000"/>
                    <a:lumOff val="40000"/>
                  </a:schemeClr>
                </a:solidFill>
              </a:endParaRPr>
            </a:p>
          </p:txBody>
        </p:sp>
        <p:sp>
          <p:nvSpPr>
            <p:cNvPr id="62" name="TextBox 61"/>
            <p:cNvSpPr txBox="1"/>
            <p:nvPr/>
          </p:nvSpPr>
          <p:spPr>
            <a:xfrm>
              <a:off x="8098758" y="1904053"/>
              <a:ext cx="659155" cy="369332"/>
            </a:xfrm>
            <a:prstGeom prst="rect">
              <a:avLst/>
            </a:prstGeom>
            <a:solidFill>
              <a:srgbClr val="FFFF00"/>
            </a:solidFill>
            <a:ln>
              <a:solidFill>
                <a:srgbClr val="FFFF00"/>
              </a:solidFill>
            </a:ln>
          </p:spPr>
          <p:txBody>
            <a:bodyPr wrap="none" rtlCol="0">
              <a:spAutoFit/>
            </a:bodyPr>
            <a:lstStyle/>
            <a:p>
              <a:r>
                <a:rPr lang="en-GB" b="1" i="1" dirty="0" smtClean="0">
                  <a:solidFill>
                    <a:schemeClr val="tx2">
                      <a:lumMod val="60000"/>
                      <a:lumOff val="40000"/>
                    </a:schemeClr>
                  </a:solidFill>
                </a:rPr>
                <a:t>TBD</a:t>
              </a:r>
              <a:endParaRPr lang="en-GB" b="1" i="1" dirty="0">
                <a:solidFill>
                  <a:schemeClr val="tx2">
                    <a:lumMod val="60000"/>
                    <a:lumOff val="40000"/>
                  </a:schemeClr>
                </a:solidFill>
              </a:endParaRPr>
            </a:p>
          </p:txBody>
        </p:sp>
        <p:sp>
          <p:nvSpPr>
            <p:cNvPr id="65" name="TextBox 64"/>
            <p:cNvSpPr txBox="1"/>
            <p:nvPr/>
          </p:nvSpPr>
          <p:spPr>
            <a:xfrm>
              <a:off x="7385220" y="2949735"/>
              <a:ext cx="1660636" cy="584775"/>
            </a:xfrm>
            <a:prstGeom prst="rect">
              <a:avLst/>
            </a:prstGeom>
            <a:solidFill>
              <a:srgbClr val="FFFF00"/>
            </a:solidFill>
            <a:ln>
              <a:solidFill>
                <a:srgbClr val="FFFF00"/>
              </a:solidFill>
            </a:ln>
          </p:spPr>
          <p:txBody>
            <a:bodyPr wrap="square" rtlCol="0">
              <a:spAutoFit/>
            </a:bodyPr>
            <a:lstStyle/>
            <a:p>
              <a:r>
                <a:rPr lang="en-GB" sz="1600" b="1" dirty="0" smtClean="0">
                  <a:solidFill>
                    <a:srgbClr val="FF0000"/>
                  </a:solidFill>
                </a:rPr>
                <a:t>NASA, USGS, GFZ</a:t>
              </a:r>
              <a:r>
                <a:rPr lang="en-GB" sz="1600" b="1" dirty="0">
                  <a:solidFill>
                    <a:srgbClr val="FF0000"/>
                  </a:solidFill>
                </a:rPr>
                <a:t> </a:t>
              </a:r>
              <a:r>
                <a:rPr lang="en-GB" sz="1600" b="1" dirty="0" smtClean="0">
                  <a:solidFill>
                    <a:srgbClr val="FF0000"/>
                  </a:solidFill>
                </a:rPr>
                <a:t>&amp; Unistra</a:t>
              </a:r>
              <a:endParaRPr lang="en-GB" sz="1600" b="1" dirty="0">
                <a:solidFill>
                  <a:srgbClr val="FF0000"/>
                </a:solidFill>
              </a:endParaRPr>
            </a:p>
          </p:txBody>
        </p:sp>
        <p:sp>
          <p:nvSpPr>
            <p:cNvPr id="95" name="TextBox 94"/>
            <p:cNvSpPr txBox="1"/>
            <p:nvPr/>
          </p:nvSpPr>
          <p:spPr>
            <a:xfrm>
              <a:off x="5957710" y="4465776"/>
              <a:ext cx="1505540"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CNES &amp; WB</a:t>
              </a:r>
              <a:endParaRPr lang="en-GB" b="1" dirty="0">
                <a:solidFill>
                  <a:srgbClr val="FF0000"/>
                </a:solidFill>
              </a:endParaRPr>
            </a:p>
          </p:txBody>
        </p:sp>
      </p:grpSp>
      <p:sp>
        <p:nvSpPr>
          <p:cNvPr id="96" name="Oval 95"/>
          <p:cNvSpPr/>
          <p:nvPr/>
        </p:nvSpPr>
        <p:spPr>
          <a:xfrm>
            <a:off x="4668322" y="1322374"/>
            <a:ext cx="1518206" cy="658826"/>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2569"/>
              </a:solidFill>
              <a:effectLst/>
              <a:uFillTx/>
            </a:endParaRPr>
          </a:p>
        </p:txBody>
      </p:sp>
    </p:spTree>
    <p:extLst>
      <p:ext uri="{BB962C8B-B14F-4D97-AF65-F5344CB8AC3E}">
        <p14:creationId xmlns:p14="http://schemas.microsoft.com/office/powerpoint/2010/main" val="1123928906"/>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447800"/>
            <a:ext cx="8686800" cy="4953000"/>
          </a:xfrm>
        </p:spPr>
        <p:txBody>
          <a:bodyPr/>
          <a:lstStyle/>
          <a:p>
            <a:pPr marL="0" indent="0">
              <a:buNone/>
            </a:pPr>
            <a:r>
              <a:rPr lang="en-CA" b="1" u="sng" dirty="0" smtClean="0"/>
              <a:t>Required decisions by SIT-32:</a:t>
            </a:r>
          </a:p>
          <a:p>
            <a:pPr marL="0" indent="0">
              <a:buNone/>
            </a:pPr>
            <a:endParaRPr lang="en-CA" b="1" dirty="0"/>
          </a:p>
          <a:p>
            <a:pPr marL="0" indent="0">
              <a:buNone/>
            </a:pPr>
            <a:r>
              <a:rPr lang="en-CA" b="1" dirty="0" smtClean="0"/>
              <a:t>New </a:t>
            </a:r>
            <a:r>
              <a:rPr lang="en-CA" b="1" dirty="0" err="1" smtClean="0"/>
              <a:t>Geohazards</a:t>
            </a:r>
            <a:r>
              <a:rPr lang="en-CA" b="1" dirty="0" smtClean="0"/>
              <a:t> Lab</a:t>
            </a:r>
            <a:endParaRPr lang="en-CA" b="1" dirty="0"/>
          </a:p>
          <a:p>
            <a:pPr marL="0" indent="0">
              <a:buNone/>
            </a:pPr>
            <a:r>
              <a:rPr lang="en-CA" dirty="0"/>
              <a:t>	</a:t>
            </a:r>
            <a:r>
              <a:rPr lang="en-CA" dirty="0" smtClean="0"/>
              <a:t>1. </a:t>
            </a:r>
            <a:r>
              <a:rPr lang="en-AU" dirty="0">
                <a:solidFill>
                  <a:srgbClr val="FF0000"/>
                </a:solidFill>
              </a:rPr>
              <a:t>Endorsement</a:t>
            </a:r>
            <a:r>
              <a:rPr lang="en-AU" dirty="0"/>
              <a:t>: </a:t>
            </a:r>
            <a:r>
              <a:rPr lang="en-AU" dirty="0" err="1" smtClean="0"/>
              <a:t>Geohazard</a:t>
            </a:r>
            <a:r>
              <a:rPr lang="en-AU" dirty="0" smtClean="0"/>
              <a:t> Lab Concept (an implementation plan will be proposed for endorsement at Plenary)</a:t>
            </a:r>
          </a:p>
          <a:p>
            <a:pPr marL="0" indent="0">
              <a:buNone/>
            </a:pPr>
            <a:endParaRPr lang="en-CA" dirty="0" smtClean="0"/>
          </a:p>
          <a:p>
            <a:pPr marL="0" indent="0">
              <a:buNone/>
            </a:pPr>
            <a:r>
              <a:rPr lang="en-CA" b="1" dirty="0" smtClean="0"/>
              <a:t>GEO </a:t>
            </a:r>
            <a:r>
              <a:rPr lang="en-CA" b="1" dirty="0" err="1"/>
              <a:t>Geohazard</a:t>
            </a:r>
            <a:r>
              <a:rPr lang="en-CA" b="1" dirty="0"/>
              <a:t> Supersites and National </a:t>
            </a:r>
            <a:r>
              <a:rPr lang="en-CA" b="1" dirty="0" smtClean="0"/>
              <a:t>Laboratories (GSNL)</a:t>
            </a:r>
            <a:endParaRPr lang="en-CA" b="1" dirty="0"/>
          </a:p>
          <a:p>
            <a:pPr marL="0" indent="0">
              <a:buNone/>
            </a:pPr>
            <a:r>
              <a:rPr lang="en-CA" dirty="0"/>
              <a:t>	</a:t>
            </a:r>
            <a:r>
              <a:rPr lang="en-CA" dirty="0" smtClean="0"/>
              <a:t>2. </a:t>
            </a:r>
            <a:r>
              <a:rPr lang="en-CA" dirty="0">
                <a:solidFill>
                  <a:srgbClr val="FF0000"/>
                </a:solidFill>
              </a:rPr>
              <a:t>Endorsement</a:t>
            </a:r>
            <a:r>
              <a:rPr lang="en-CA" dirty="0"/>
              <a:t>: </a:t>
            </a:r>
            <a:r>
              <a:rPr lang="en-CA" dirty="0" smtClean="0"/>
              <a:t>Hawaii Supersite </a:t>
            </a:r>
            <a:r>
              <a:rPr lang="en-CA" dirty="0"/>
              <a:t>biennial report</a:t>
            </a:r>
          </a:p>
          <a:p>
            <a:pPr marL="0" indent="0">
              <a:buNone/>
            </a:pPr>
            <a:r>
              <a:rPr lang="en-CA" dirty="0"/>
              <a:t>	</a:t>
            </a:r>
            <a:r>
              <a:rPr lang="en-CA" dirty="0" smtClean="0"/>
              <a:t>3. </a:t>
            </a:r>
            <a:r>
              <a:rPr lang="en-CA" dirty="0">
                <a:solidFill>
                  <a:srgbClr val="FF0000"/>
                </a:solidFill>
              </a:rPr>
              <a:t>Endorsement</a:t>
            </a:r>
            <a:r>
              <a:rPr lang="en-CA" dirty="0"/>
              <a:t>: </a:t>
            </a:r>
            <a:r>
              <a:rPr lang="en-CA" dirty="0" smtClean="0"/>
              <a:t>San Andreas Fault Natural Laboratory</a:t>
            </a:r>
            <a:endParaRPr lang="en-US" dirty="0"/>
          </a:p>
          <a:p>
            <a:pPr marL="0" indent="0">
              <a:buNone/>
            </a:pPr>
            <a:endParaRPr lang="en-US" dirty="0">
              <a:solidFill>
                <a:srgbClr val="FF0000"/>
              </a:solidFill>
            </a:endParaRPr>
          </a:p>
        </p:txBody>
      </p:sp>
      <p:sp>
        <p:nvSpPr>
          <p:cNvPr id="3" name="Slide Number Placeholder 2"/>
          <p:cNvSpPr>
            <a:spLocks noGrp="1"/>
          </p:cNvSpPr>
          <p:nvPr>
            <p:ph type="sldNum" sz="quarter" idx="2"/>
          </p:nvPr>
        </p:nvSpPr>
        <p:spPr/>
        <p:txBody>
          <a:bodyPr/>
          <a:lstStyle/>
          <a:p>
            <a:pPr lvl="0"/>
            <a:fld id="{86CB4B4D-7CA3-9044-876B-883B54F8677D}" type="slidenum">
              <a:rPr lang="uk-UA" smtClean="0"/>
              <a:t>30</a:t>
            </a:fld>
            <a:endParaRPr lang="uk-UA"/>
          </a:p>
        </p:txBody>
      </p:sp>
      <p:sp>
        <p:nvSpPr>
          <p:cNvPr id="6" name="Content Placeholder 3"/>
          <p:cNvSpPr>
            <a:spLocks noGrp="1"/>
          </p:cNvSpPr>
          <p:nvPr>
            <p:ph sz="quarter" idx="11"/>
          </p:nvPr>
        </p:nvSpPr>
        <p:spPr>
          <a:xfrm>
            <a:off x="2057400" y="228600"/>
            <a:ext cx="4953000" cy="762000"/>
          </a:xfrm>
        </p:spPr>
        <p:txBody>
          <a:bodyPr/>
          <a:lstStyle/>
          <a:p>
            <a:pPr lvl="0">
              <a:spcBef>
                <a:spcPts val="0"/>
              </a:spcBef>
              <a:buSzTx/>
              <a:defRPr/>
            </a:pPr>
            <a:r>
              <a:rPr lang="en-US" dirty="0"/>
              <a:t>Decision @ </a:t>
            </a:r>
            <a:r>
              <a:rPr lang="en-US" dirty="0" smtClean="0"/>
              <a:t>CEOS </a:t>
            </a:r>
            <a:r>
              <a:rPr lang="en-US" dirty="0" smtClean="0"/>
              <a:t>SIT-32</a:t>
            </a:r>
            <a:endParaRPr lang="en-US" dirty="0"/>
          </a:p>
        </p:txBody>
      </p:sp>
    </p:spTree>
    <p:extLst>
      <p:ext uri="{BB962C8B-B14F-4D97-AF65-F5344CB8AC3E}">
        <p14:creationId xmlns:p14="http://schemas.microsoft.com/office/powerpoint/2010/main" val="3862612641"/>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pPr lvl="0"/>
            <a:fld id="{86CB4B4D-7CA3-9044-876B-883B54F8677D}" type="slidenum">
              <a:rPr lang="uk-UA" smtClean="0"/>
              <a:t>31</a:t>
            </a:fld>
            <a:endParaRPr lang="uk-UA"/>
          </a:p>
        </p:txBody>
      </p:sp>
      <p:sp>
        <p:nvSpPr>
          <p:cNvPr id="7" name="Content Placeholder 3"/>
          <p:cNvSpPr>
            <a:spLocks noGrp="1"/>
          </p:cNvSpPr>
          <p:nvPr>
            <p:ph sz="quarter" idx="11"/>
          </p:nvPr>
        </p:nvSpPr>
        <p:spPr>
          <a:xfrm>
            <a:off x="2057400" y="304800"/>
            <a:ext cx="4953000" cy="533400"/>
          </a:xfrm>
        </p:spPr>
        <p:txBody>
          <a:bodyPr/>
          <a:lstStyle/>
          <a:p>
            <a:pPr lvl="0">
              <a:spcBef>
                <a:spcPts val="0"/>
              </a:spcBef>
              <a:buSzTx/>
              <a:defRPr/>
            </a:pPr>
            <a:r>
              <a:rPr lang="en-US" dirty="0" smtClean="0"/>
              <a:t>Thank You !!</a:t>
            </a:r>
            <a:endParaRPr lang="en-US" dirty="0"/>
          </a:p>
        </p:txBody>
      </p:sp>
      <p:sp>
        <p:nvSpPr>
          <p:cNvPr id="8" name="TextBox 7"/>
          <p:cNvSpPr txBox="1"/>
          <p:nvPr/>
        </p:nvSpPr>
        <p:spPr>
          <a:xfrm>
            <a:off x="228600" y="5462828"/>
            <a:ext cx="868680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atinLnBrk="1" hangingPunct="0"/>
            <a:r>
              <a:rPr lang="en-CA" dirty="0"/>
              <a:t>10 injured in explosion on erupting Mount Etna volcano</a:t>
            </a:r>
            <a:r>
              <a:rPr lang="en-US" dirty="0" smtClean="0"/>
              <a:t>. </a:t>
            </a:r>
            <a:r>
              <a:rPr lang="en-US" sz="1400" dirty="0" smtClean="0"/>
              <a:t>Source: ABC News.</a:t>
            </a:r>
            <a:endParaRPr kumimoji="0" lang="en-GB" sz="1400" b="0" i="0" u="none" strike="noStrike" cap="none" spc="0" normalizeH="0" baseline="0" dirty="0">
              <a:ln>
                <a:noFill/>
              </a:ln>
              <a:solidFill>
                <a:srgbClr val="002569"/>
              </a:solidFill>
              <a:effectLst/>
              <a:uFillTx/>
            </a:endParaRPr>
          </a:p>
        </p:txBody>
      </p:sp>
      <p:sp>
        <p:nvSpPr>
          <p:cNvPr id="9" name="TextBox 8"/>
          <p:cNvSpPr txBox="1"/>
          <p:nvPr/>
        </p:nvSpPr>
        <p:spPr>
          <a:xfrm>
            <a:off x="76200" y="6306981"/>
            <a:ext cx="3027430" cy="24621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fr-CA" sz="1000" dirty="0">
                <a:hlinkClick r:id="rId3"/>
              </a:rPr>
              <a:t>https://</a:t>
            </a:r>
            <a:r>
              <a:rPr lang="fr-CA" sz="1000" dirty="0" smtClean="0">
                <a:hlinkClick r:id="rId3"/>
              </a:rPr>
              <a:t>www.youtube.com/watch?v=MN9aZyNK8gw</a:t>
            </a:r>
            <a:r>
              <a:rPr lang="fr-CA" sz="1000" dirty="0" smtClean="0"/>
              <a:t> </a:t>
            </a:r>
            <a:endParaRPr lang="fr-CA" sz="10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396" y="1302787"/>
            <a:ext cx="6606972" cy="37264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34432736"/>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4</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US" b="1" dirty="0" smtClean="0"/>
              <a:t>Flood Pilot </a:t>
            </a:r>
            <a:r>
              <a:rPr lang="mr-IN" b="1" dirty="0" smtClean="0"/>
              <a:t>–</a:t>
            </a:r>
            <a:r>
              <a:rPr lang="en-US" b="1" dirty="0" smtClean="0"/>
              <a:t> Accomplishments and Way Forward</a:t>
            </a:r>
            <a:endParaRPr lang="en-US" b="1" dirty="0"/>
          </a:p>
        </p:txBody>
      </p:sp>
      <p:sp>
        <p:nvSpPr>
          <p:cNvPr id="6" name="Content Placeholder 1"/>
          <p:cNvSpPr txBox="1">
            <a:spLocks/>
          </p:cNvSpPr>
          <p:nvPr/>
        </p:nvSpPr>
        <p:spPr>
          <a:xfrm>
            <a:off x="381000" y="1371600"/>
            <a:ext cx="8305800" cy="52578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US" sz="1800" dirty="0" smtClean="0"/>
              <a:t> </a:t>
            </a:r>
          </a:p>
        </p:txBody>
      </p:sp>
      <p:graphicFrame>
        <p:nvGraphicFramePr>
          <p:cNvPr id="5" name="Table 4"/>
          <p:cNvGraphicFramePr>
            <a:graphicFrameLocks noGrp="1"/>
          </p:cNvGraphicFramePr>
          <p:nvPr>
            <p:extLst>
              <p:ext uri="{D42A27DB-BD31-4B8C-83A1-F6EECF244321}">
                <p14:modId xmlns:p14="http://schemas.microsoft.com/office/powerpoint/2010/main" val="1696259347"/>
              </p:ext>
            </p:extLst>
          </p:nvPr>
        </p:nvGraphicFramePr>
        <p:xfrm>
          <a:off x="152400" y="1371600"/>
          <a:ext cx="8763000" cy="2362200"/>
        </p:xfrm>
        <a:graphic>
          <a:graphicData uri="http://schemas.openxmlformats.org/drawingml/2006/table">
            <a:tbl>
              <a:tblPr firstRow="1" bandRow="1">
                <a:tableStyleId>{5940675A-B579-460E-94D1-54222C63F5DA}</a:tableStyleId>
              </a:tblPr>
              <a:tblGrid>
                <a:gridCol w="4381500"/>
                <a:gridCol w="4381500"/>
              </a:tblGrid>
              <a:tr h="370840">
                <a:tc>
                  <a:txBody>
                    <a:bodyPr/>
                    <a:lstStyle/>
                    <a:p>
                      <a:r>
                        <a:rPr lang="en-US" sz="1400" b="1" dirty="0" smtClean="0"/>
                        <a:t>Pilot Objectives</a:t>
                      </a:r>
                      <a:endParaRPr lang="en-US" sz="1400" b="1" dirty="0"/>
                    </a:p>
                  </a:txBody>
                  <a:tcPr/>
                </a:tc>
                <a:tc>
                  <a:txBody>
                    <a:bodyPr/>
                    <a:lstStyle/>
                    <a:p>
                      <a:pPr marL="0" marR="0" indent="0" algn="r" defTabSz="457200" eaLnBrk="1" fontAlgn="auto" latinLnBrk="0" hangingPunct="1">
                        <a:lnSpc>
                          <a:spcPct val="100000"/>
                        </a:lnSpc>
                        <a:spcBef>
                          <a:spcPts val="600"/>
                        </a:spcBef>
                        <a:spcAft>
                          <a:spcPts val="0"/>
                        </a:spcAft>
                        <a:buClrTx/>
                        <a:buSzTx/>
                        <a:buFontTx/>
                        <a:buNone/>
                        <a:tabLst/>
                        <a:defRPr/>
                      </a:pPr>
                      <a:r>
                        <a:rPr lang="en-US" sz="1400" b="1" dirty="0" smtClean="0"/>
                        <a:t>Accomplishments</a:t>
                      </a:r>
                    </a:p>
                    <a:p>
                      <a:endParaRPr lang="en-US" sz="1400" dirty="0"/>
                    </a:p>
                  </a:txBody>
                  <a:tcPr/>
                </a:tc>
              </a:tr>
              <a:tr h="370840">
                <a:tc>
                  <a:txBody>
                    <a:bodyPr/>
                    <a:lstStyle/>
                    <a:p>
                      <a:r>
                        <a:rPr lang="en-US" sz="1400" dirty="0" smtClean="0"/>
                        <a:t>Global Flood Dashboard, integrating existing systems</a:t>
                      </a:r>
                      <a:endParaRPr lang="en-US" sz="1400" dirty="0"/>
                    </a:p>
                  </a:txBody>
                  <a:tcPr/>
                </a:tc>
                <a:tc>
                  <a:txBody>
                    <a:bodyPr/>
                    <a:lstStyle/>
                    <a:p>
                      <a:r>
                        <a:rPr lang="en-US" sz="1400" dirty="0" smtClean="0"/>
                        <a:t>Requirements defined for distributed system, but not yet implemented operationally.</a:t>
                      </a:r>
                      <a:endParaRPr lang="en-US" sz="1400" dirty="0"/>
                    </a:p>
                  </a:txBody>
                  <a:tcPr/>
                </a:tc>
              </a:tr>
              <a:tr h="370840">
                <a:tc>
                  <a:txBody>
                    <a:bodyPr/>
                    <a:lstStyle/>
                    <a:p>
                      <a:r>
                        <a:rPr lang="en-US" sz="1400" dirty="0" smtClean="0"/>
                        <a:t>Three regional end-to-end pilots:</a:t>
                      </a:r>
                      <a:r>
                        <a:rPr lang="en-US" sz="1400" baseline="0" dirty="0" smtClean="0"/>
                        <a:t> Caribbean/Central America, Southern Africa, SE Asia</a:t>
                      </a:r>
                      <a:endParaRPr lang="en-US" sz="1400" dirty="0"/>
                    </a:p>
                  </a:txBody>
                  <a:tcPr/>
                </a:tc>
                <a:tc>
                  <a:txBody>
                    <a:bodyPr/>
                    <a:lstStyle/>
                    <a:p>
                      <a:r>
                        <a:rPr lang="en-US" sz="1400" dirty="0" smtClean="0"/>
                        <a:t>Strong success demonstrated in three pilot areas. Some examples of mature users funding value-adding.</a:t>
                      </a:r>
                      <a:endParaRPr lang="en-US" sz="1400" dirty="0"/>
                    </a:p>
                  </a:txBody>
                  <a:tcPr/>
                </a:tc>
              </a:tr>
              <a:tr h="370840">
                <a:tc>
                  <a:txBody>
                    <a:bodyPr/>
                    <a:lstStyle/>
                    <a:p>
                      <a:r>
                        <a:rPr lang="en-US" sz="1400" dirty="0" smtClean="0"/>
                        <a:t>Develop in-country capacity</a:t>
                      </a:r>
                      <a:r>
                        <a:rPr lang="en-US" sz="1400" baseline="0" dirty="0" smtClean="0"/>
                        <a:t> to access and integrate EO into operational flood management processes</a:t>
                      </a:r>
                      <a:endParaRPr lang="en-US" sz="1400" dirty="0"/>
                    </a:p>
                  </a:txBody>
                  <a:tcPr/>
                </a:tc>
                <a:tc>
                  <a:txBody>
                    <a:bodyPr/>
                    <a:lstStyle/>
                    <a:p>
                      <a:r>
                        <a:rPr lang="en-US" sz="1400" dirty="0" smtClean="0"/>
                        <a:t>Strong relationships established</a:t>
                      </a:r>
                      <a:r>
                        <a:rPr lang="en-US" sz="1400" baseline="0" dirty="0" smtClean="0"/>
                        <a:t> with regional partners.</a:t>
                      </a:r>
                      <a:endParaRPr lang="en-US" sz="1400" dirty="0"/>
                    </a:p>
                  </a:txBody>
                  <a:tcPr/>
                </a:tc>
              </a:tr>
            </a:tbl>
          </a:graphicData>
        </a:graphic>
      </p:graphicFrame>
      <p:sp>
        <p:nvSpPr>
          <p:cNvPr id="7" name="TextBox 6"/>
          <p:cNvSpPr txBox="1"/>
          <p:nvPr/>
        </p:nvSpPr>
        <p:spPr>
          <a:xfrm>
            <a:off x="152400" y="4114800"/>
            <a:ext cx="8839200" cy="20313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1400" b="1" dirty="0" smtClean="0"/>
              <a:t>Sustainability strategy: </a:t>
            </a:r>
          </a:p>
          <a:p>
            <a:pPr algn="l" rtl="0" latinLnBrk="1" hangingPunct="0"/>
            <a:endParaRPr lang="en-US" sz="1400" b="1" dirty="0" smtClean="0"/>
          </a:p>
          <a:p>
            <a:pPr marL="285750" algn="l" rtl="0" latinLnBrk="1" hangingPunct="0">
              <a:buFont typeface="Arial"/>
              <a:buChar char="•"/>
            </a:pPr>
            <a:r>
              <a:rPr lang="en-US" sz="1400" dirty="0" smtClean="0"/>
              <a:t> Ad hoc approach for event-based monitoring successfully demonstrated </a:t>
            </a:r>
            <a:r>
              <a:rPr lang="mr-IN" sz="1400" dirty="0" smtClean="0"/>
              <a:t>–</a:t>
            </a:r>
            <a:r>
              <a:rPr lang="en-US" sz="1400" dirty="0" smtClean="0"/>
              <a:t> no continued activity planned;</a:t>
            </a:r>
          </a:p>
          <a:p>
            <a:pPr marL="285750" algn="l" rtl="0" latinLnBrk="1" hangingPunct="0">
              <a:buFont typeface="Arial"/>
              <a:buChar char="•"/>
            </a:pPr>
            <a:r>
              <a:rPr lang="en-US" sz="1400" dirty="0"/>
              <a:t> T</a:t>
            </a:r>
            <a:r>
              <a:rPr lang="en-US" sz="1400" dirty="0" smtClean="0"/>
              <a:t>ransition technical success of flood pilot to support multi-hazard Sendai implementation in context of      GEO-DARMA;</a:t>
            </a:r>
          </a:p>
          <a:p>
            <a:pPr marL="285750" algn="l" rtl="0" latinLnBrk="1" hangingPunct="0">
              <a:buFont typeface="Arial"/>
              <a:buChar char="•"/>
            </a:pPr>
            <a:r>
              <a:rPr lang="en-US" sz="1400" dirty="0" smtClean="0"/>
              <a:t> Work through Global Flood Partnership to identify data needs and possible CEOS contribution for long-     term flood records;</a:t>
            </a:r>
          </a:p>
          <a:p>
            <a:pPr marL="285750" algn="l" rtl="0" latinLnBrk="1" hangingPunct="0">
              <a:buFont typeface="Arial"/>
              <a:buChar char="•"/>
            </a:pPr>
            <a:r>
              <a:rPr lang="en-US" sz="1400" dirty="0"/>
              <a:t> </a:t>
            </a:r>
            <a:r>
              <a:rPr lang="en-US" sz="1400" dirty="0" smtClean="0"/>
              <a:t>Work with </a:t>
            </a:r>
            <a:r>
              <a:rPr lang="en-US" sz="1400" dirty="0" err="1" smtClean="0"/>
              <a:t>WGCapD</a:t>
            </a:r>
            <a:r>
              <a:rPr lang="en-US" sz="1400" dirty="0" smtClean="0"/>
              <a:t> and AmeriGEOSS/</a:t>
            </a:r>
            <a:r>
              <a:rPr lang="en-US" sz="1400" dirty="0" err="1" smtClean="0"/>
              <a:t>AfriGEOSS</a:t>
            </a:r>
            <a:r>
              <a:rPr lang="en-US" sz="1400" dirty="0" smtClean="0"/>
              <a:t> to continue developing regional capacity development activities to support local operational flood monitoring using EO.</a:t>
            </a:r>
            <a:endParaRPr lang="en-US" sz="1400" dirty="0"/>
          </a:p>
        </p:txBody>
      </p:sp>
      <p:sp>
        <p:nvSpPr>
          <p:cNvPr id="8" name="TextBox 7"/>
          <p:cNvSpPr txBox="1"/>
          <p:nvPr/>
        </p:nvSpPr>
        <p:spPr>
          <a:xfrm>
            <a:off x="76200" y="6352403"/>
            <a:ext cx="5327739"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CA" sz="1200" b="1" dirty="0" smtClean="0">
                <a:solidFill>
                  <a:srgbClr val="FF0000"/>
                </a:solidFill>
              </a:rPr>
              <a:t>For more information and comments, please read the Draft Final Report</a:t>
            </a:r>
          </a:p>
        </p:txBody>
      </p:sp>
    </p:spTree>
    <p:extLst>
      <p:ext uri="{BB962C8B-B14F-4D97-AF65-F5344CB8AC3E}">
        <p14:creationId xmlns:p14="http://schemas.microsoft.com/office/powerpoint/2010/main" val="222818280"/>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5</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US" b="1" dirty="0" smtClean="0"/>
              <a:t>Flood Pilot </a:t>
            </a:r>
            <a:r>
              <a:rPr lang="mr-IN" b="1" dirty="0" smtClean="0"/>
              <a:t>–</a:t>
            </a:r>
            <a:r>
              <a:rPr lang="en-US" b="1" dirty="0" smtClean="0"/>
              <a:t> End User Benefits and Possible future CEOS role</a:t>
            </a:r>
            <a:endParaRPr lang="en-US" b="1" dirty="0"/>
          </a:p>
        </p:txBody>
      </p:sp>
      <p:sp>
        <p:nvSpPr>
          <p:cNvPr id="6" name="Content Placeholder 1"/>
          <p:cNvSpPr txBox="1">
            <a:spLocks/>
          </p:cNvSpPr>
          <p:nvPr/>
        </p:nvSpPr>
        <p:spPr>
          <a:xfrm>
            <a:off x="152400" y="1143000"/>
            <a:ext cx="8763000" cy="55626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US" sz="1800" b="1" dirty="0" smtClean="0"/>
              <a:t>End user benefits:</a:t>
            </a:r>
          </a:p>
          <a:p>
            <a:pPr marL="0" indent="0">
              <a:buFont typeface="Arial"/>
              <a:buNone/>
            </a:pPr>
            <a:r>
              <a:rPr lang="en-US" sz="1400" b="1" dirty="0" smtClean="0"/>
              <a:t>Caribbean/Central America: </a:t>
            </a:r>
            <a:r>
              <a:rPr lang="en-US" sz="1400" dirty="0" smtClean="0"/>
              <a:t>at RCCP (8 countries), models and observational capabilities (open data sets e.g. precipitation, Sentinel, Landsat) integrated into system now run in-country, operationally. Capability to integrate RADARSAT products.</a:t>
            </a:r>
          </a:p>
          <a:p>
            <a:pPr marL="0" indent="0">
              <a:buFont typeface="Arial"/>
              <a:buNone/>
            </a:pPr>
            <a:r>
              <a:rPr lang="en-US" sz="1400" b="1" dirty="0" smtClean="0"/>
              <a:t>Southern Africa:</a:t>
            </a:r>
            <a:r>
              <a:rPr lang="en-US" sz="1400" dirty="0" smtClean="0"/>
              <a:t> RCMRD (20 countries) running operational flood warning system including precipitation based flood forecasting and EO data for flood extent mapping using CEOS data sets. Model validation.</a:t>
            </a:r>
          </a:p>
          <a:p>
            <a:pPr marL="0" indent="0">
              <a:buFont typeface="Arial"/>
              <a:buNone/>
            </a:pPr>
            <a:r>
              <a:rPr lang="en-US" sz="1400" b="1" dirty="0" smtClean="0"/>
              <a:t>SE Asia</a:t>
            </a:r>
            <a:r>
              <a:rPr lang="en-US" sz="1400" dirty="0" smtClean="0"/>
              <a:t>: use of archived data (ALOS, RADARSAT, COSMO-</a:t>
            </a:r>
            <a:r>
              <a:rPr lang="en-US" sz="1400" dirty="0" err="1" smtClean="0"/>
              <a:t>SkyMed</a:t>
            </a:r>
            <a:r>
              <a:rPr lang="en-US" sz="1400" dirty="0" smtClean="0"/>
              <a:t>) to generate subsidence profiles for long-term trends in flood risk (</a:t>
            </a:r>
            <a:r>
              <a:rPr lang="en-US" sz="1400" dirty="0"/>
              <a:t>I</a:t>
            </a:r>
            <a:r>
              <a:rPr lang="en-US" sz="1400" dirty="0" smtClean="0"/>
              <a:t>ndonesia); For ADPC, SERVIR Mekong using open data sets to support regular flood monitoring at medium resolution</a:t>
            </a:r>
          </a:p>
          <a:p>
            <a:pPr marL="0" indent="0">
              <a:buFont typeface="Arial"/>
              <a:buNone/>
            </a:pPr>
            <a:r>
              <a:rPr lang="en-US" sz="1400" b="1" dirty="0" smtClean="0"/>
              <a:t>Other: </a:t>
            </a:r>
            <a:r>
              <a:rPr lang="en-US" sz="1400" dirty="0" smtClean="0"/>
              <a:t>work with US FEMA on Texas, Louisiana and Matthew floods (ALOS, </a:t>
            </a:r>
            <a:r>
              <a:rPr lang="en-US" sz="1400" dirty="0"/>
              <a:t>COSMO-</a:t>
            </a:r>
            <a:r>
              <a:rPr lang="en-US" sz="1400" dirty="0" err="1"/>
              <a:t>SkyMed</a:t>
            </a:r>
            <a:r>
              <a:rPr lang="en-US" sz="1400" dirty="0"/>
              <a:t>, </a:t>
            </a:r>
            <a:r>
              <a:rPr lang="en-US" sz="1400" dirty="0" smtClean="0"/>
              <a:t>RADARSAT) </a:t>
            </a:r>
            <a:r>
              <a:rPr lang="mr-IN" sz="1400" dirty="0" smtClean="0"/>
              <a:t>–</a:t>
            </a:r>
            <a:r>
              <a:rPr lang="en-CA" sz="1400" dirty="0" smtClean="0"/>
              <a:t> </a:t>
            </a:r>
            <a:r>
              <a:rPr lang="en-US" sz="1400" dirty="0" smtClean="0"/>
              <a:t>EO recognized as a critical component to flood response; sat derived vector map layers (transportable and compact) used operationally, combined with other data (e.g. housing). Huge potential benefit internationally. FEMA establishing EO capability, including in-house SAR processing.</a:t>
            </a:r>
          </a:p>
          <a:p>
            <a:pPr marL="0" indent="0">
              <a:buFont typeface="Arial"/>
              <a:buNone/>
            </a:pPr>
            <a:endParaRPr lang="en-US" sz="800" dirty="0" smtClean="0"/>
          </a:p>
          <a:p>
            <a:pPr marL="0" indent="0">
              <a:buFont typeface="Arial"/>
              <a:buNone/>
            </a:pPr>
            <a:r>
              <a:rPr lang="fr-CA" sz="1000" dirty="0" smtClean="0"/>
              <a:t>Note: RCCP </a:t>
            </a:r>
            <a:r>
              <a:rPr lang="fr-CA" sz="1000" dirty="0"/>
              <a:t>– </a:t>
            </a:r>
            <a:r>
              <a:rPr lang="fr-CA" sz="1000" dirty="0" err="1"/>
              <a:t>Regional</a:t>
            </a:r>
            <a:r>
              <a:rPr lang="fr-CA" sz="1000" dirty="0"/>
              <a:t> </a:t>
            </a:r>
            <a:r>
              <a:rPr lang="fr-CA" sz="1000" dirty="0" err="1"/>
              <a:t>Climate</a:t>
            </a:r>
            <a:r>
              <a:rPr lang="fr-CA" sz="1000" dirty="0"/>
              <a:t> Change </a:t>
            </a:r>
            <a:r>
              <a:rPr lang="fr-CA" sz="1000" dirty="0" smtClean="0"/>
              <a:t>Program</a:t>
            </a:r>
            <a:r>
              <a:rPr lang="en-CA" sz="1000" dirty="0" smtClean="0"/>
              <a:t>; </a:t>
            </a:r>
            <a:r>
              <a:rPr lang="fr-CA" sz="1000" dirty="0" smtClean="0"/>
              <a:t>RCMRD </a:t>
            </a:r>
            <a:r>
              <a:rPr lang="fr-CA" sz="1000" dirty="0"/>
              <a:t>– </a:t>
            </a:r>
            <a:r>
              <a:rPr lang="fr-CA" sz="1000" dirty="0" err="1"/>
              <a:t>Regional</a:t>
            </a:r>
            <a:r>
              <a:rPr lang="fr-CA" sz="1000" dirty="0"/>
              <a:t> Center for </a:t>
            </a:r>
            <a:r>
              <a:rPr lang="fr-CA" sz="1000" dirty="0" err="1"/>
              <a:t>Mapping</a:t>
            </a:r>
            <a:r>
              <a:rPr lang="fr-CA" sz="1000" dirty="0"/>
              <a:t> of </a:t>
            </a:r>
            <a:r>
              <a:rPr lang="fr-CA" sz="1000" dirty="0" err="1"/>
              <a:t>Resources</a:t>
            </a:r>
            <a:r>
              <a:rPr lang="fr-CA" sz="1000" dirty="0"/>
              <a:t> for </a:t>
            </a:r>
            <a:r>
              <a:rPr lang="fr-CA" sz="1000" dirty="0" err="1"/>
              <a:t>Development</a:t>
            </a:r>
            <a:r>
              <a:rPr lang="fr-CA" sz="1000" dirty="0"/>
              <a:t> (Kenya, 20 countries) </a:t>
            </a:r>
            <a:r>
              <a:rPr lang="en-CA" sz="1000" dirty="0" smtClean="0"/>
              <a:t>; </a:t>
            </a:r>
            <a:r>
              <a:rPr lang="fr-CA" sz="1000" dirty="0" smtClean="0"/>
              <a:t>ADPC </a:t>
            </a:r>
            <a:r>
              <a:rPr lang="fr-CA" sz="1000" dirty="0"/>
              <a:t>– Asian </a:t>
            </a:r>
            <a:r>
              <a:rPr lang="fr-CA" sz="1000" dirty="0" err="1"/>
              <a:t>Disaster</a:t>
            </a:r>
            <a:r>
              <a:rPr lang="fr-CA" sz="1000" dirty="0"/>
              <a:t> </a:t>
            </a:r>
            <a:r>
              <a:rPr lang="fr-CA" sz="1000" dirty="0" err="1"/>
              <a:t>Preparedness</a:t>
            </a:r>
            <a:r>
              <a:rPr lang="fr-CA" sz="1000" dirty="0"/>
              <a:t> </a:t>
            </a:r>
            <a:r>
              <a:rPr lang="fr-CA" sz="1000" dirty="0" smtClean="0"/>
              <a:t>Center</a:t>
            </a:r>
            <a:r>
              <a:rPr lang="en-CA" sz="1000" dirty="0" smtClean="0"/>
              <a:t>; </a:t>
            </a:r>
            <a:r>
              <a:rPr lang="fr-CA" sz="1000" dirty="0" smtClean="0"/>
              <a:t>SERVIR (</a:t>
            </a:r>
            <a:r>
              <a:rPr lang="en-CA" sz="1000" u="sng" dirty="0" smtClean="0">
                <a:hlinkClick r:id="rId3"/>
              </a:rPr>
              <a:t>https</a:t>
            </a:r>
            <a:r>
              <a:rPr lang="en-CA" sz="1000" u="sng" dirty="0">
                <a:hlinkClick r:id="rId3"/>
              </a:rPr>
              <a:t>://</a:t>
            </a:r>
            <a:r>
              <a:rPr lang="en-CA" sz="1000" u="sng" dirty="0" smtClean="0">
                <a:hlinkClick r:id="rId3"/>
              </a:rPr>
              <a:t>www.nasa.gov/mission_pages/servir/index.html</a:t>
            </a:r>
            <a:r>
              <a:rPr lang="en-CA" sz="1000" u="sng" dirty="0" smtClean="0"/>
              <a:t>)</a:t>
            </a:r>
            <a:r>
              <a:rPr lang="en-CA" sz="1000" dirty="0" smtClean="0"/>
              <a:t>; </a:t>
            </a:r>
            <a:r>
              <a:rPr lang="fr-CA" sz="1000" dirty="0" smtClean="0"/>
              <a:t>FEMA </a:t>
            </a:r>
            <a:r>
              <a:rPr lang="fr-CA" sz="1000" dirty="0"/>
              <a:t>– </a:t>
            </a:r>
            <a:r>
              <a:rPr lang="fr-CA" sz="1000" dirty="0" err="1"/>
              <a:t>Federal</a:t>
            </a:r>
            <a:r>
              <a:rPr lang="fr-CA" sz="1000" dirty="0"/>
              <a:t> Emergency Management </a:t>
            </a:r>
            <a:r>
              <a:rPr lang="fr-CA" sz="1000" dirty="0" smtClean="0"/>
              <a:t>Agency</a:t>
            </a:r>
            <a:endParaRPr lang="en-US" sz="1000" dirty="0"/>
          </a:p>
          <a:p>
            <a:pPr marL="0" indent="0">
              <a:buFont typeface="Arial"/>
              <a:buNone/>
            </a:pPr>
            <a:endParaRPr lang="en-US" sz="800" b="1" dirty="0" smtClean="0"/>
          </a:p>
          <a:p>
            <a:pPr marL="0" indent="0">
              <a:buFont typeface="Arial"/>
              <a:buNone/>
            </a:pPr>
            <a:r>
              <a:rPr lang="en-US" sz="1800" b="1" dirty="0" smtClean="0"/>
              <a:t>Possible future CEOS role:</a:t>
            </a:r>
          </a:p>
          <a:p>
            <a:pPr marL="0" indent="0">
              <a:buFont typeface="Arial"/>
              <a:buNone/>
            </a:pPr>
            <a:r>
              <a:rPr lang="en-US" sz="1600" dirty="0" smtClean="0"/>
              <a:t>CEOS can play critical role as catalyst in emerging multi-hazard initiatives with flood components (e.g. GEO-DARMA) through renewed data contributions on user-led projects and with large multilateral donors (World Bank, World Food </a:t>
            </a:r>
            <a:r>
              <a:rPr lang="en-US" sz="1600" dirty="0" err="1" smtClean="0"/>
              <a:t>Programme</a:t>
            </a:r>
            <a:r>
              <a:rPr lang="en-US" sz="1600" dirty="0" smtClean="0"/>
              <a:t>);</a:t>
            </a:r>
          </a:p>
          <a:p>
            <a:pPr marL="0" indent="0">
              <a:buFont typeface="Arial"/>
              <a:buNone/>
            </a:pPr>
            <a:r>
              <a:rPr lang="en-US" sz="1600" dirty="0" smtClean="0"/>
              <a:t>On-going role for CEOS relating capacity building.</a:t>
            </a:r>
            <a:endParaRPr lang="en-US" sz="1600" dirty="0"/>
          </a:p>
        </p:txBody>
      </p:sp>
    </p:spTree>
    <p:extLst>
      <p:ext uri="{BB962C8B-B14F-4D97-AF65-F5344CB8AC3E}">
        <p14:creationId xmlns:p14="http://schemas.microsoft.com/office/powerpoint/2010/main" val="1220837147"/>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6</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US" b="1" dirty="0" smtClean="0"/>
              <a:t>Seismic Hazards </a:t>
            </a:r>
            <a:r>
              <a:rPr lang="mr-IN" b="1" dirty="0" smtClean="0"/>
              <a:t>–</a:t>
            </a:r>
            <a:r>
              <a:rPr lang="en-US" b="1" dirty="0" smtClean="0"/>
              <a:t> Accomplishments and Way Forward</a:t>
            </a:r>
            <a:endParaRPr lang="en-US" b="1" dirty="0"/>
          </a:p>
        </p:txBody>
      </p:sp>
      <p:sp>
        <p:nvSpPr>
          <p:cNvPr id="6" name="Content Placeholder 1"/>
          <p:cNvSpPr txBox="1">
            <a:spLocks/>
          </p:cNvSpPr>
          <p:nvPr/>
        </p:nvSpPr>
        <p:spPr>
          <a:xfrm>
            <a:off x="381000" y="1371600"/>
            <a:ext cx="8305800" cy="52578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US" sz="1800" dirty="0" smtClean="0"/>
              <a:t> </a:t>
            </a:r>
          </a:p>
        </p:txBody>
      </p:sp>
      <p:graphicFrame>
        <p:nvGraphicFramePr>
          <p:cNvPr id="5" name="Table 4"/>
          <p:cNvGraphicFramePr>
            <a:graphicFrameLocks noGrp="1"/>
          </p:cNvGraphicFramePr>
          <p:nvPr>
            <p:extLst>
              <p:ext uri="{D42A27DB-BD31-4B8C-83A1-F6EECF244321}">
                <p14:modId xmlns:p14="http://schemas.microsoft.com/office/powerpoint/2010/main" val="3291793348"/>
              </p:ext>
            </p:extLst>
          </p:nvPr>
        </p:nvGraphicFramePr>
        <p:xfrm>
          <a:off x="228600" y="1371600"/>
          <a:ext cx="8610600" cy="3429000"/>
        </p:xfrm>
        <a:graphic>
          <a:graphicData uri="http://schemas.openxmlformats.org/drawingml/2006/table">
            <a:tbl>
              <a:tblPr firstRow="1" bandRow="1">
                <a:tableStyleId>{5940675A-B579-460E-94D1-54222C63F5DA}</a:tableStyleId>
              </a:tblPr>
              <a:tblGrid>
                <a:gridCol w="4419600"/>
                <a:gridCol w="4191000"/>
              </a:tblGrid>
              <a:tr h="370840">
                <a:tc>
                  <a:txBody>
                    <a:bodyPr/>
                    <a:lstStyle/>
                    <a:p>
                      <a:r>
                        <a:rPr lang="en-US" sz="1400" b="1" dirty="0" smtClean="0"/>
                        <a:t>Pilot Objectives</a:t>
                      </a:r>
                      <a:endParaRPr lang="en-US" sz="1400" b="1" dirty="0"/>
                    </a:p>
                  </a:txBody>
                  <a:tcPr/>
                </a:tc>
                <a:tc>
                  <a:txBody>
                    <a:bodyPr/>
                    <a:lstStyle/>
                    <a:p>
                      <a:pPr marL="0" marR="0" indent="0" algn="r" defTabSz="457200" eaLnBrk="1" fontAlgn="auto" latinLnBrk="0" hangingPunct="1">
                        <a:lnSpc>
                          <a:spcPct val="100000"/>
                        </a:lnSpc>
                        <a:spcBef>
                          <a:spcPts val="600"/>
                        </a:spcBef>
                        <a:spcAft>
                          <a:spcPts val="0"/>
                        </a:spcAft>
                        <a:buClrTx/>
                        <a:buSzTx/>
                        <a:buFontTx/>
                        <a:buNone/>
                        <a:tabLst/>
                        <a:defRPr/>
                      </a:pPr>
                      <a:r>
                        <a:rPr lang="en-US" sz="1400" b="1" dirty="0" smtClean="0"/>
                        <a:t>Accomplishments</a:t>
                      </a:r>
                    </a:p>
                    <a:p>
                      <a:endParaRPr lang="en-US" sz="1400" dirty="0"/>
                    </a:p>
                  </a:txBody>
                  <a:tcPr/>
                </a:tc>
              </a:tr>
              <a:tr h="370840">
                <a:tc>
                  <a:txBody>
                    <a:bodyPr/>
                    <a:lstStyle/>
                    <a:p>
                      <a:r>
                        <a:rPr lang="en-US" sz="1400" dirty="0" smtClean="0"/>
                        <a:t>Support the generation of globally self-consistent strain rate</a:t>
                      </a:r>
                      <a:r>
                        <a:rPr lang="en-US" sz="1400" baseline="0" dirty="0" smtClean="0"/>
                        <a:t> estimates and map active faults</a:t>
                      </a:r>
                      <a:endParaRPr lang="en-US" sz="1400" dirty="0"/>
                    </a:p>
                  </a:txBody>
                  <a:tcPr/>
                </a:tc>
                <a:tc>
                  <a:txBody>
                    <a:bodyPr/>
                    <a:lstStyle/>
                    <a:p>
                      <a:r>
                        <a:rPr lang="en-US" sz="1400" dirty="0" smtClean="0"/>
                        <a:t>Feasibility of strain rate estimate</a:t>
                      </a:r>
                      <a:r>
                        <a:rPr lang="en-US" sz="1400" baseline="0" dirty="0" smtClean="0"/>
                        <a:t> calculation </a:t>
                      </a:r>
                      <a:r>
                        <a:rPr lang="en-US" sz="1400" dirty="0" smtClean="0"/>
                        <a:t>demonstrated over large area (Turkey) and several smaller test case areas; active fault mapping using VHR imagery also demonstrated.</a:t>
                      </a:r>
                      <a:endParaRPr lang="en-US" sz="1400" dirty="0"/>
                    </a:p>
                  </a:txBody>
                  <a:tcPr/>
                </a:tc>
              </a:tr>
              <a:tr h="370840">
                <a:tc>
                  <a:txBody>
                    <a:bodyPr/>
                    <a:lstStyle/>
                    <a:p>
                      <a:r>
                        <a:rPr lang="en-US" sz="1400" dirty="0" smtClean="0"/>
                        <a:t>Support GSNL in data access and exploitation</a:t>
                      </a:r>
                      <a:endParaRPr lang="en-US" sz="1400" dirty="0"/>
                    </a:p>
                  </a:txBody>
                  <a:tcPr/>
                </a:tc>
                <a:tc>
                  <a:txBody>
                    <a:bodyPr/>
                    <a:lstStyle/>
                    <a:p>
                      <a:r>
                        <a:rPr lang="en-US" sz="1400" dirty="0" err="1" smtClean="0"/>
                        <a:t>Geohazard</a:t>
                      </a:r>
                      <a:r>
                        <a:rPr lang="en-US" sz="1400" dirty="0" smtClean="0"/>
                        <a:t> Exploitation Platform (GEP) well-established,</a:t>
                      </a:r>
                      <a:r>
                        <a:rPr lang="en-US" sz="1400" baseline="0" dirty="0" smtClean="0"/>
                        <a:t> with 47 users. Proposal to move to </a:t>
                      </a:r>
                      <a:r>
                        <a:rPr lang="en-US" sz="1400" baseline="0" dirty="0" err="1" smtClean="0"/>
                        <a:t>Geohazards</a:t>
                      </a:r>
                      <a:r>
                        <a:rPr lang="en-US" sz="1400" baseline="0" dirty="0" smtClean="0"/>
                        <a:t> Lab for on-going support to data access and processing.</a:t>
                      </a:r>
                      <a:endParaRPr lang="en-US" sz="1400" dirty="0"/>
                    </a:p>
                  </a:txBody>
                  <a:tcPr/>
                </a:tc>
              </a:tr>
              <a:tr h="370840">
                <a:tc>
                  <a:txBody>
                    <a:bodyPr/>
                    <a:lstStyle/>
                    <a:p>
                      <a:r>
                        <a:rPr lang="en-US" sz="1400" dirty="0" smtClean="0"/>
                        <a:t>Develop and demonstrate advanced science products for rapid earthquake response [role of EO: observation of earthquakes with M&gt;5.8]. Generate EO-based earthquake response products.</a:t>
                      </a:r>
                      <a:endParaRPr lang="en-US" sz="1400" dirty="0"/>
                    </a:p>
                  </a:txBody>
                  <a:tcPr/>
                </a:tc>
                <a:tc>
                  <a:txBody>
                    <a:bodyPr/>
                    <a:lstStyle/>
                    <a:p>
                      <a:r>
                        <a:rPr lang="en-US" sz="1400" dirty="0" smtClean="0"/>
                        <a:t>The Seismic pilot responded with rapid science products for 8 earthquakes with magnitude &gt; 5.8 in 5 countries since November 2014. Uptake by operational</a:t>
                      </a:r>
                      <a:r>
                        <a:rPr lang="en-US" sz="1400" baseline="0" dirty="0" smtClean="0"/>
                        <a:t> end users in Greece and Italy.</a:t>
                      </a:r>
                      <a:endParaRPr lang="en-US" sz="1400" dirty="0"/>
                    </a:p>
                  </a:txBody>
                  <a:tcPr/>
                </a:tc>
              </a:tr>
            </a:tbl>
          </a:graphicData>
        </a:graphic>
      </p:graphicFrame>
      <p:sp>
        <p:nvSpPr>
          <p:cNvPr id="7" name="TextBox 6"/>
          <p:cNvSpPr txBox="1"/>
          <p:nvPr/>
        </p:nvSpPr>
        <p:spPr>
          <a:xfrm>
            <a:off x="152400" y="5075875"/>
            <a:ext cx="8839200" cy="14773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a:bodyPr>
          <a:lstStyle/>
          <a:p>
            <a:pPr algn="l" rtl="0" latinLnBrk="1" hangingPunct="0"/>
            <a:r>
              <a:rPr lang="en-US" sz="1400" b="1" dirty="0" smtClean="0"/>
              <a:t>Sustainability strategy: </a:t>
            </a:r>
          </a:p>
          <a:p>
            <a:pPr algn="l" rtl="0" latinLnBrk="1" hangingPunct="0"/>
            <a:endParaRPr lang="en-US" sz="1400" b="1" dirty="0" smtClean="0"/>
          </a:p>
          <a:p>
            <a:pPr marL="285750" algn="l" rtl="0" latinLnBrk="1" hangingPunct="0">
              <a:buFont typeface="Arial"/>
              <a:buChar char="•"/>
            </a:pPr>
            <a:r>
              <a:rPr lang="en-US" sz="1400" dirty="0" smtClean="0"/>
              <a:t> Consolidate strain rate estimates and active fault mapping as planned fro global application;</a:t>
            </a:r>
          </a:p>
          <a:p>
            <a:pPr marL="285750" algn="l" rtl="0" latinLnBrk="1" hangingPunct="0">
              <a:buFont typeface="Arial"/>
              <a:buChar char="•"/>
            </a:pPr>
            <a:r>
              <a:rPr lang="en-US" sz="1400" dirty="0" smtClean="0"/>
              <a:t> Rapid science products could be generated on recurring basis and distributed through International </a:t>
            </a:r>
          </a:p>
          <a:p>
            <a:pPr marL="285750" algn="l" rtl="0" latinLnBrk="1" hangingPunct="0"/>
            <a:r>
              <a:rPr lang="en-US" sz="1400" dirty="0" smtClean="0"/>
              <a:t>Charter </a:t>
            </a:r>
            <a:r>
              <a:rPr lang="en-US" sz="1400" dirty="0"/>
              <a:t>(</a:t>
            </a:r>
            <a:r>
              <a:rPr lang="en-US" sz="1400" dirty="0" smtClean="0"/>
              <a:t>additional product for science agencies working with national civil protection agencies).</a:t>
            </a:r>
          </a:p>
        </p:txBody>
      </p:sp>
      <p:sp>
        <p:nvSpPr>
          <p:cNvPr id="9" name="TextBox 8"/>
          <p:cNvSpPr txBox="1"/>
          <p:nvPr/>
        </p:nvSpPr>
        <p:spPr>
          <a:xfrm>
            <a:off x="76200" y="6352403"/>
            <a:ext cx="5327739"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CA" sz="1200" b="1" dirty="0" smtClean="0">
                <a:solidFill>
                  <a:srgbClr val="FF0000"/>
                </a:solidFill>
              </a:rPr>
              <a:t>For more information and comments, please read the Draft Final Report</a:t>
            </a:r>
          </a:p>
        </p:txBody>
      </p:sp>
    </p:spTree>
    <p:extLst>
      <p:ext uri="{BB962C8B-B14F-4D97-AF65-F5344CB8AC3E}">
        <p14:creationId xmlns:p14="http://schemas.microsoft.com/office/powerpoint/2010/main" val="1759325174"/>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7</a:t>
            </a:fld>
            <a:endParaRPr>
              <a:solidFill>
                <a:srgbClr val="1F497D"/>
              </a:solidFill>
            </a:endParaRPr>
          </a:p>
        </p:txBody>
      </p:sp>
      <p:sp>
        <p:nvSpPr>
          <p:cNvPr id="4" name="Content Placeholder 3"/>
          <p:cNvSpPr>
            <a:spLocks noGrp="1"/>
          </p:cNvSpPr>
          <p:nvPr>
            <p:ph sz="quarter" idx="11"/>
          </p:nvPr>
        </p:nvSpPr>
        <p:spPr>
          <a:xfrm>
            <a:off x="1828800" y="228600"/>
            <a:ext cx="6019800" cy="533400"/>
          </a:xfrm>
        </p:spPr>
        <p:txBody>
          <a:bodyPr/>
          <a:lstStyle/>
          <a:p>
            <a:pPr lvl="0">
              <a:spcBef>
                <a:spcPts val="0"/>
              </a:spcBef>
              <a:buSzTx/>
              <a:defRPr/>
            </a:pPr>
            <a:r>
              <a:rPr lang="en-US" b="1" dirty="0" smtClean="0"/>
              <a:t>Seismic Hazards Pilot </a:t>
            </a:r>
            <a:r>
              <a:rPr lang="mr-IN" b="1" dirty="0" smtClean="0"/>
              <a:t>–</a:t>
            </a:r>
            <a:r>
              <a:rPr lang="en-US" b="1" dirty="0" smtClean="0"/>
              <a:t> End User Benefits and Possible future CEOS role</a:t>
            </a:r>
            <a:endParaRPr lang="en-US" b="1" dirty="0"/>
          </a:p>
        </p:txBody>
      </p:sp>
      <p:sp>
        <p:nvSpPr>
          <p:cNvPr id="6" name="Content Placeholder 1"/>
          <p:cNvSpPr txBox="1">
            <a:spLocks/>
          </p:cNvSpPr>
          <p:nvPr/>
        </p:nvSpPr>
        <p:spPr>
          <a:xfrm>
            <a:off x="152400" y="1295400"/>
            <a:ext cx="8991600" cy="52578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US" sz="1800" b="1" dirty="0" smtClean="0"/>
              <a:t>End user benefits:</a:t>
            </a:r>
          </a:p>
          <a:p>
            <a:pPr marL="0" indent="0">
              <a:buFont typeface="Arial"/>
              <a:buNone/>
            </a:pPr>
            <a:r>
              <a:rPr lang="en-US" sz="1400" dirty="0" smtClean="0"/>
              <a:t>High </a:t>
            </a:r>
            <a:r>
              <a:rPr lang="en-US" sz="1400" dirty="0"/>
              <a:t>value benefit to geoscience </a:t>
            </a:r>
            <a:r>
              <a:rPr lang="en-US" sz="1400" dirty="0" smtClean="0"/>
              <a:t>centers </a:t>
            </a:r>
            <a:r>
              <a:rPr lang="en-US" sz="1400" dirty="0"/>
              <a:t>and end users: </a:t>
            </a:r>
            <a:r>
              <a:rPr lang="en-US" sz="1400" dirty="0" smtClean="0"/>
              <a:t>users </a:t>
            </a:r>
            <a:r>
              <a:rPr lang="en-US" sz="1400" dirty="0"/>
              <a:t>expressed </a:t>
            </a:r>
            <a:r>
              <a:rPr lang="en-US" sz="1400" dirty="0" smtClean="0"/>
              <a:t>need </a:t>
            </a:r>
            <a:r>
              <a:rPr lang="en-US" sz="1400" dirty="0"/>
              <a:t>to </a:t>
            </a:r>
            <a:r>
              <a:rPr lang="en-US" sz="1400" dirty="0" smtClean="0"/>
              <a:t>continue </a:t>
            </a:r>
            <a:r>
              <a:rPr lang="en-US" sz="1400" dirty="0"/>
              <a:t>activity and expand its objectives (e.g. strain rate and active fault mapping to be expanded </a:t>
            </a:r>
            <a:r>
              <a:rPr lang="en-US" sz="1400" dirty="0" smtClean="0"/>
              <a:t>on </a:t>
            </a:r>
            <a:r>
              <a:rPr lang="en-US" sz="1400" dirty="0"/>
              <a:t>a global basis, earthquake response to expand </a:t>
            </a:r>
            <a:r>
              <a:rPr lang="en-US" sz="1400" dirty="0" smtClean="0"/>
              <a:t>to </a:t>
            </a:r>
            <a:r>
              <a:rPr lang="en-US" sz="1400" dirty="0"/>
              <a:t>10-12 events per year</a:t>
            </a:r>
            <a:r>
              <a:rPr lang="en-US" sz="1400" dirty="0" smtClean="0"/>
              <a:t>).</a:t>
            </a:r>
            <a:endParaRPr lang="en-US" sz="1400" dirty="0"/>
          </a:p>
          <a:p>
            <a:pPr marL="0" indent="0">
              <a:buFont typeface="Arial"/>
              <a:buNone/>
            </a:pPr>
            <a:r>
              <a:rPr lang="en-US" sz="1400" dirty="0" smtClean="0"/>
              <a:t>Pilot helped users analyze </a:t>
            </a:r>
            <a:r>
              <a:rPr lang="en-US" sz="1400" dirty="0"/>
              <a:t>the impact of </a:t>
            </a:r>
            <a:r>
              <a:rPr lang="en-US" sz="1400" dirty="0" smtClean="0"/>
              <a:t>events </a:t>
            </a:r>
            <a:r>
              <a:rPr lang="en-US" sz="1400" dirty="0"/>
              <a:t>and better support </a:t>
            </a:r>
            <a:r>
              <a:rPr lang="en-US" sz="1400" dirty="0" smtClean="0"/>
              <a:t>decisions.</a:t>
            </a:r>
          </a:p>
          <a:p>
            <a:pPr marL="0" indent="0">
              <a:buFont typeface="Arial"/>
              <a:buNone/>
            </a:pPr>
            <a:r>
              <a:rPr lang="en-US" sz="1400" dirty="0" smtClean="0"/>
              <a:t>21 </a:t>
            </a:r>
            <a:r>
              <a:rPr lang="en-US" sz="1400" dirty="0"/>
              <a:t>publications, 2 presentations, 2 posters </a:t>
            </a:r>
            <a:r>
              <a:rPr lang="en-US" sz="1400" dirty="0" smtClean="0"/>
              <a:t>and 5 </a:t>
            </a:r>
            <a:r>
              <a:rPr lang="en-US" sz="1400" dirty="0"/>
              <a:t>web-stories/articles </a:t>
            </a:r>
            <a:r>
              <a:rPr lang="en-US" sz="1400" dirty="0" smtClean="0"/>
              <a:t>stemming from pilot work.</a:t>
            </a:r>
          </a:p>
          <a:p>
            <a:pPr marL="0" indent="0">
              <a:buFont typeface="Arial"/>
              <a:buNone/>
            </a:pPr>
            <a:endParaRPr lang="en-US" sz="1400" dirty="0"/>
          </a:p>
          <a:p>
            <a:pPr marL="0" indent="0">
              <a:buFont typeface="Arial"/>
              <a:buNone/>
            </a:pPr>
            <a:r>
              <a:rPr lang="en-US" sz="1800" b="1" dirty="0" smtClean="0"/>
              <a:t>Possible future CEOS role:</a:t>
            </a:r>
            <a:endParaRPr lang="en-US" sz="1800" dirty="0"/>
          </a:p>
          <a:p>
            <a:pPr marL="0" lvl="1" indent="0">
              <a:buFont typeface="Courier New" panose="02070309020205020404" pitchFamily="49" charset="0"/>
              <a:buNone/>
            </a:pPr>
            <a:r>
              <a:rPr lang="en-US" sz="1600" dirty="0" smtClean="0"/>
              <a:t>Consolidate global strain rate and fault mapping work through continued data provision to achieve global map</a:t>
            </a:r>
            <a:r>
              <a:rPr lang="en-US" sz="1600" dirty="0"/>
              <a:t>; </a:t>
            </a:r>
            <a:r>
              <a:rPr lang="en-US" sz="1600" dirty="0" smtClean="0"/>
              <a:t>develop </a:t>
            </a:r>
            <a:r>
              <a:rPr lang="en-US" sz="1600" dirty="0"/>
              <a:t>a collaborative framework with geoscience </a:t>
            </a:r>
            <a:r>
              <a:rPr lang="en-US" sz="1600" dirty="0" smtClean="0"/>
              <a:t>centers </a:t>
            </a:r>
            <a:r>
              <a:rPr lang="en-US" sz="1600" dirty="0"/>
              <a:t>to achieve adoption of technology by decision makers, establish a consensus methodology for product generation  and reach decision </a:t>
            </a:r>
            <a:r>
              <a:rPr lang="en-US" sz="1600" dirty="0" smtClean="0"/>
              <a:t>makers;</a:t>
            </a:r>
            <a:endParaRPr lang="en-US" sz="1600" dirty="0"/>
          </a:p>
          <a:p>
            <a:pPr marL="0" lvl="1" indent="0">
              <a:buFont typeface="Courier New" panose="02070309020205020404" pitchFamily="49" charset="0"/>
              <a:buNone/>
            </a:pPr>
            <a:r>
              <a:rPr lang="en-US" sz="1600" dirty="0"/>
              <a:t>Demonstrate efficiency of EO-based monitoring methodologies as a complement to in-situ </a:t>
            </a:r>
            <a:r>
              <a:rPr lang="en-US" sz="1600" dirty="0" smtClean="0"/>
              <a:t>measurements;</a:t>
            </a:r>
          </a:p>
          <a:p>
            <a:pPr marL="0" lvl="1" indent="0">
              <a:buFont typeface="Courier New" panose="02070309020205020404" pitchFamily="49" charset="0"/>
              <a:buNone/>
            </a:pPr>
            <a:r>
              <a:rPr lang="en-US" sz="1600" dirty="0" smtClean="0"/>
              <a:t>Develop regular rapid science product production in association with International Charter (for distribution);</a:t>
            </a:r>
          </a:p>
          <a:p>
            <a:pPr marL="0" lvl="1" indent="0">
              <a:buFont typeface="Courier New" panose="02070309020205020404" pitchFamily="49" charset="0"/>
              <a:buNone/>
            </a:pPr>
            <a:r>
              <a:rPr lang="en-US" sz="1600" dirty="0" smtClean="0"/>
              <a:t>Expand at </a:t>
            </a:r>
            <a:r>
              <a:rPr lang="en-US" sz="1600" dirty="0"/>
              <a:t>least 10-12 earthquake per </a:t>
            </a:r>
            <a:r>
              <a:rPr lang="en-US" sz="1600" dirty="0" smtClean="0"/>
              <a:t>year;</a:t>
            </a:r>
          </a:p>
          <a:p>
            <a:pPr marL="0" indent="0">
              <a:buFont typeface="Arial"/>
              <a:buNone/>
            </a:pPr>
            <a:r>
              <a:rPr lang="en-US" sz="1600" dirty="0" smtClean="0"/>
              <a:t>Support integrated </a:t>
            </a:r>
            <a:r>
              <a:rPr lang="en-US" sz="1600" dirty="0" err="1" smtClean="0"/>
              <a:t>geohazard</a:t>
            </a:r>
            <a:r>
              <a:rPr lang="en-US" sz="1600" dirty="0" smtClean="0"/>
              <a:t> processing capability through </a:t>
            </a:r>
            <a:r>
              <a:rPr lang="en-US" sz="1600" dirty="0" err="1" smtClean="0"/>
              <a:t>Geohazards</a:t>
            </a:r>
            <a:r>
              <a:rPr lang="en-US" sz="1600" dirty="0" smtClean="0"/>
              <a:t> Lab support.</a:t>
            </a:r>
          </a:p>
          <a:p>
            <a:pPr marL="0" indent="0">
              <a:buFont typeface="Arial"/>
              <a:buNone/>
            </a:pPr>
            <a:endParaRPr lang="en-US" sz="1800" dirty="0"/>
          </a:p>
        </p:txBody>
      </p:sp>
    </p:spTree>
    <p:extLst>
      <p:ext uri="{BB962C8B-B14F-4D97-AF65-F5344CB8AC3E}">
        <p14:creationId xmlns:p14="http://schemas.microsoft.com/office/powerpoint/2010/main" val="841851955"/>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8</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US" b="1" dirty="0" smtClean="0"/>
              <a:t>Volcano Pilot </a:t>
            </a:r>
            <a:r>
              <a:rPr lang="mr-IN" b="1" dirty="0" smtClean="0"/>
              <a:t>–</a:t>
            </a:r>
            <a:r>
              <a:rPr lang="en-US" b="1" dirty="0" smtClean="0"/>
              <a:t> Accomplishments and Way Forward</a:t>
            </a:r>
            <a:endParaRPr lang="en-US" b="1" dirty="0"/>
          </a:p>
        </p:txBody>
      </p:sp>
      <p:sp>
        <p:nvSpPr>
          <p:cNvPr id="6" name="Content Placeholder 1"/>
          <p:cNvSpPr txBox="1">
            <a:spLocks/>
          </p:cNvSpPr>
          <p:nvPr/>
        </p:nvSpPr>
        <p:spPr>
          <a:xfrm>
            <a:off x="381000" y="1371600"/>
            <a:ext cx="8305800" cy="52578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US" sz="1800" dirty="0" smtClean="0"/>
              <a:t> </a:t>
            </a:r>
          </a:p>
        </p:txBody>
      </p:sp>
      <p:graphicFrame>
        <p:nvGraphicFramePr>
          <p:cNvPr id="5" name="Table 4"/>
          <p:cNvGraphicFramePr>
            <a:graphicFrameLocks noGrp="1"/>
          </p:cNvGraphicFramePr>
          <p:nvPr>
            <p:extLst>
              <p:ext uri="{D42A27DB-BD31-4B8C-83A1-F6EECF244321}">
                <p14:modId xmlns:p14="http://schemas.microsoft.com/office/powerpoint/2010/main" val="2819504881"/>
              </p:ext>
            </p:extLst>
          </p:nvPr>
        </p:nvGraphicFramePr>
        <p:xfrm>
          <a:off x="381000" y="1219200"/>
          <a:ext cx="8382000" cy="3642360"/>
        </p:xfrm>
        <a:graphic>
          <a:graphicData uri="http://schemas.openxmlformats.org/drawingml/2006/table">
            <a:tbl>
              <a:tblPr firstRow="1" bandRow="1">
                <a:tableStyleId>{5940675A-B579-460E-94D1-54222C63F5DA}</a:tableStyleId>
              </a:tblPr>
              <a:tblGrid>
                <a:gridCol w="3962400"/>
                <a:gridCol w="4419600"/>
              </a:tblGrid>
              <a:tr h="370840">
                <a:tc>
                  <a:txBody>
                    <a:bodyPr/>
                    <a:lstStyle/>
                    <a:p>
                      <a:r>
                        <a:rPr lang="en-US" sz="1400" b="1" dirty="0" smtClean="0"/>
                        <a:t>Pilot Objectives</a:t>
                      </a:r>
                      <a:endParaRPr lang="en-US" sz="1400" b="1" dirty="0"/>
                    </a:p>
                  </a:txBody>
                  <a:tcPr/>
                </a:tc>
                <a:tc>
                  <a:txBody>
                    <a:bodyPr/>
                    <a:lstStyle/>
                    <a:p>
                      <a:pPr marL="0" marR="0" indent="0" algn="r" defTabSz="457200" eaLnBrk="1" fontAlgn="auto" latinLnBrk="0" hangingPunct="1">
                        <a:lnSpc>
                          <a:spcPct val="100000"/>
                        </a:lnSpc>
                        <a:spcBef>
                          <a:spcPts val="600"/>
                        </a:spcBef>
                        <a:spcAft>
                          <a:spcPts val="0"/>
                        </a:spcAft>
                        <a:buClrTx/>
                        <a:buSzTx/>
                        <a:buFontTx/>
                        <a:buNone/>
                        <a:tabLst/>
                        <a:defRPr/>
                      </a:pPr>
                      <a:r>
                        <a:rPr lang="en-US" sz="1400" b="1" dirty="0" smtClean="0"/>
                        <a:t>Accomplishments</a:t>
                      </a:r>
                    </a:p>
                    <a:p>
                      <a:endParaRPr lang="en-US" sz="1400" dirty="0"/>
                    </a:p>
                  </a:txBody>
                  <a:tcPr/>
                </a:tc>
              </a:tr>
              <a:tr h="370840">
                <a:tc>
                  <a:txBody>
                    <a:bodyPr/>
                    <a:lstStyle/>
                    <a:p>
                      <a:r>
                        <a:rPr lang="en-US" sz="1400" dirty="0" smtClean="0"/>
                        <a:t>Demonstrate</a:t>
                      </a:r>
                      <a:r>
                        <a:rPr lang="en-US" sz="1400" baseline="0" dirty="0" smtClean="0"/>
                        <a:t> feasibility of comprehensive monitoring on regional scale (Latin America)</a:t>
                      </a:r>
                      <a:endParaRPr lang="en-US" sz="1400" dirty="0"/>
                    </a:p>
                  </a:txBody>
                  <a:tcPr/>
                </a:tc>
                <a:tc>
                  <a:txBody>
                    <a:bodyPr/>
                    <a:lstStyle/>
                    <a:p>
                      <a:r>
                        <a:rPr lang="en-US" sz="1400" dirty="0" smtClean="0"/>
                        <a:t>Complete monitoring of entire zone with wide range of sensors (SAR, optical, thermal); demonstrated value of integrated approach; identified new volcanic activity in areas thought to be at rest; supported improved readiness with volcano observatories and civil protection agencies.</a:t>
                      </a:r>
                      <a:endParaRPr lang="en-US" sz="1400" dirty="0"/>
                    </a:p>
                  </a:txBody>
                  <a:tcPr/>
                </a:tc>
              </a:tr>
              <a:tr h="370840">
                <a:tc>
                  <a:txBody>
                    <a:bodyPr/>
                    <a:lstStyle/>
                    <a:p>
                      <a:pPr marL="0" marR="0" lvl="0" indent="0" algn="r" defTabSz="457200" eaLnBrk="1" fontAlgn="auto" latinLnBrk="0" hangingPunct="1">
                        <a:lnSpc>
                          <a:spcPct val="100000"/>
                        </a:lnSpc>
                        <a:spcBef>
                          <a:spcPts val="600"/>
                        </a:spcBef>
                        <a:spcAft>
                          <a:spcPts val="0"/>
                        </a:spcAft>
                        <a:buClrTx/>
                        <a:buSzTx/>
                        <a:buFontTx/>
                        <a:buNone/>
                        <a:tabLst/>
                        <a:defRPr/>
                      </a:pPr>
                      <a:r>
                        <a:rPr lang="en-US" sz="1400" dirty="0" smtClean="0"/>
                        <a:t>Multi-disciplinary, multi-platform monitoring of a few representative using GSNL supersites. </a:t>
                      </a:r>
                    </a:p>
                  </a:txBody>
                  <a:tcPr/>
                </a:tc>
                <a:tc>
                  <a:txBody>
                    <a:bodyPr/>
                    <a:lstStyle/>
                    <a:p>
                      <a:r>
                        <a:rPr lang="en-US" sz="1400" dirty="0" smtClean="0"/>
                        <a:t>Achieved at Hawaii</a:t>
                      </a:r>
                      <a:r>
                        <a:rPr lang="en-US" sz="1400" baseline="0" dirty="0" smtClean="0"/>
                        <a:t> supersite, where intense, integrated monitoring allowed new product elaboration.</a:t>
                      </a:r>
                      <a:endParaRPr lang="en-US" sz="1400" dirty="0"/>
                    </a:p>
                  </a:txBody>
                  <a:tcPr/>
                </a:tc>
              </a:tr>
              <a:tr h="370840">
                <a:tc>
                  <a:txBody>
                    <a:bodyPr/>
                    <a:lstStyle/>
                    <a:p>
                      <a:r>
                        <a:rPr lang="en-US" sz="1400" dirty="0" smtClean="0"/>
                        <a:t>Specific study of a major eruption with significant regional or global impact.</a:t>
                      </a:r>
                      <a:endParaRPr lang="en-GB" sz="1400" dirty="0" smtClean="0">
                        <a:solidFill>
                          <a:srgbClr val="FF0000"/>
                        </a:solidFill>
                      </a:endParaRPr>
                    </a:p>
                  </a:txBody>
                  <a:tcPr/>
                </a:tc>
                <a:tc>
                  <a:txBody>
                    <a:bodyPr/>
                    <a:lstStyle/>
                    <a:p>
                      <a:r>
                        <a:rPr lang="en-US" sz="1400" dirty="0" smtClean="0"/>
                        <a:t>No event on this scale during pilot period, but demonstrator activity at Fogo (Cape Verde) showed value of intense</a:t>
                      </a:r>
                      <a:r>
                        <a:rPr lang="en-US" sz="1400" baseline="0" dirty="0" smtClean="0"/>
                        <a:t> monitoring on opportunistic basis during heightened activity.</a:t>
                      </a:r>
                      <a:endParaRPr lang="en-US" sz="1400" dirty="0"/>
                    </a:p>
                  </a:txBody>
                  <a:tcPr/>
                </a:tc>
              </a:tr>
            </a:tbl>
          </a:graphicData>
        </a:graphic>
      </p:graphicFrame>
      <p:sp>
        <p:nvSpPr>
          <p:cNvPr id="7" name="TextBox 6"/>
          <p:cNvSpPr txBox="1"/>
          <p:nvPr/>
        </p:nvSpPr>
        <p:spPr>
          <a:xfrm>
            <a:off x="76200" y="4876564"/>
            <a:ext cx="8915400" cy="16004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1400" b="1" dirty="0" smtClean="0"/>
              <a:t>Sustainability strategy: </a:t>
            </a:r>
          </a:p>
          <a:p>
            <a:pPr algn="l" rtl="0" latinLnBrk="1" hangingPunct="0"/>
            <a:endParaRPr lang="en-US" sz="1400" b="1" dirty="0" smtClean="0"/>
          </a:p>
          <a:p>
            <a:pPr marL="285750" algn="l" rtl="0" latinLnBrk="1" hangingPunct="0">
              <a:buFont typeface="Arial"/>
              <a:buChar char="•"/>
            </a:pPr>
            <a:r>
              <a:rPr lang="en-US" sz="1400" dirty="0" smtClean="0"/>
              <a:t> Consolidate existing Latin American monitoring to reinforce user capacity and ensure long- term data</a:t>
            </a:r>
          </a:p>
          <a:p>
            <a:pPr marL="285750" algn="l" rtl="0" latinLnBrk="1" hangingPunct="0"/>
            <a:r>
              <a:rPr lang="en-US" sz="1400" dirty="0" smtClean="0"/>
              <a:t>analysis;</a:t>
            </a:r>
          </a:p>
          <a:p>
            <a:pPr marL="285750" algn="l" rtl="0" latinLnBrk="1" hangingPunct="0">
              <a:buFont typeface="Arial"/>
              <a:buChar char="•"/>
            </a:pPr>
            <a:r>
              <a:rPr lang="en-US" sz="1400" dirty="0" smtClean="0"/>
              <a:t> Extend to new areas of high priority (Indonesia, Philippines, Africa);</a:t>
            </a:r>
          </a:p>
          <a:p>
            <a:pPr marL="285750" algn="l" rtl="0" latinLnBrk="1" hangingPunct="0">
              <a:buFont typeface="Arial"/>
              <a:buChar char="•"/>
            </a:pPr>
            <a:r>
              <a:rPr lang="en-US" sz="1400" dirty="0" smtClean="0"/>
              <a:t> Implement global approach in 3 to 4 year timescale, using identified USGS VDAP (</a:t>
            </a:r>
            <a:r>
              <a:rPr lang="fr-CA" sz="1400" dirty="0" err="1"/>
              <a:t>Volcano</a:t>
            </a:r>
            <a:r>
              <a:rPr lang="fr-CA" sz="1400" dirty="0"/>
              <a:t> </a:t>
            </a:r>
            <a:r>
              <a:rPr lang="fr-CA" sz="1400" dirty="0" err="1" smtClean="0"/>
              <a:t>Disasters</a:t>
            </a:r>
            <a:endParaRPr lang="fr-CA" sz="1400" dirty="0"/>
          </a:p>
          <a:p>
            <a:pPr marL="285750" algn="l" rtl="0" latinLnBrk="1" hangingPunct="0"/>
            <a:r>
              <a:rPr lang="fr-CA" sz="1400" dirty="0" smtClean="0"/>
              <a:t>Assistance Program</a:t>
            </a:r>
            <a:r>
              <a:rPr lang="en-US" sz="1400" dirty="0" smtClean="0"/>
              <a:t>) resources as starting point.</a:t>
            </a:r>
          </a:p>
        </p:txBody>
      </p:sp>
      <p:sp>
        <p:nvSpPr>
          <p:cNvPr id="8" name="TextBox 7"/>
          <p:cNvSpPr txBox="1"/>
          <p:nvPr/>
        </p:nvSpPr>
        <p:spPr>
          <a:xfrm>
            <a:off x="76200" y="6352403"/>
            <a:ext cx="5327739"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CA" sz="1200" b="1" dirty="0" smtClean="0">
                <a:solidFill>
                  <a:srgbClr val="FF0000"/>
                </a:solidFill>
              </a:rPr>
              <a:t>For more information and comments, please read the Draft Final Report</a:t>
            </a:r>
          </a:p>
        </p:txBody>
      </p:sp>
    </p:spTree>
    <p:extLst>
      <p:ext uri="{BB962C8B-B14F-4D97-AF65-F5344CB8AC3E}">
        <p14:creationId xmlns:p14="http://schemas.microsoft.com/office/powerpoint/2010/main" val="384297526"/>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9</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US" b="1" dirty="0" smtClean="0"/>
              <a:t>Volcano Pilot </a:t>
            </a:r>
            <a:r>
              <a:rPr lang="mr-IN" b="1" dirty="0" smtClean="0"/>
              <a:t>–</a:t>
            </a:r>
            <a:r>
              <a:rPr lang="en-US" b="1" dirty="0" smtClean="0"/>
              <a:t> End User Benefits and Possible future CEOS role</a:t>
            </a:r>
            <a:endParaRPr lang="en-US" b="1" dirty="0"/>
          </a:p>
        </p:txBody>
      </p:sp>
      <p:sp>
        <p:nvSpPr>
          <p:cNvPr id="6" name="Content Placeholder 1"/>
          <p:cNvSpPr txBox="1">
            <a:spLocks/>
          </p:cNvSpPr>
          <p:nvPr/>
        </p:nvSpPr>
        <p:spPr>
          <a:xfrm>
            <a:off x="381000" y="1295400"/>
            <a:ext cx="8305800" cy="52578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US" sz="1800" b="1" dirty="0" smtClean="0"/>
              <a:t>End user benefits:</a:t>
            </a:r>
          </a:p>
          <a:p>
            <a:pPr marL="0" indent="0">
              <a:buFont typeface="Arial"/>
              <a:buNone/>
            </a:pPr>
            <a:r>
              <a:rPr lang="en-US" sz="1400" dirty="0" smtClean="0"/>
              <a:t>Volcano Observatories: strong relationships developed with end users and new capacity developed for SAR processing in particular; volcano observatories in region now see integrated EO as key component to operational monitoring.</a:t>
            </a:r>
          </a:p>
          <a:p>
            <a:pPr marL="0" indent="0">
              <a:buFont typeface="Arial"/>
              <a:buNone/>
            </a:pPr>
            <a:r>
              <a:rPr lang="en-US" sz="1400" dirty="0" smtClean="0"/>
              <a:t>National civil protection agencies: agencies rely on observatories for information; improved warning and targeted monitoring (e.g. using EO to relocate ground sensors) through comprehensive EO monitoring demonstrates high value of EO data; many dangerous volcanoes that were previously un- monitored now monitored.</a:t>
            </a:r>
          </a:p>
          <a:p>
            <a:pPr marL="0" indent="0">
              <a:buFont typeface="Arial"/>
              <a:buNone/>
            </a:pPr>
            <a:endParaRPr lang="en-US" sz="1800" dirty="0"/>
          </a:p>
          <a:p>
            <a:pPr marL="0" indent="0">
              <a:buFont typeface="Arial"/>
              <a:buNone/>
            </a:pPr>
            <a:r>
              <a:rPr lang="en-US" sz="1800" b="1" dirty="0" smtClean="0"/>
              <a:t>Possible future CEOS role: </a:t>
            </a:r>
          </a:p>
          <a:p>
            <a:r>
              <a:rPr lang="en-US" sz="1600" dirty="0"/>
              <a:t>P</a:t>
            </a:r>
            <a:r>
              <a:rPr lang="en-US" sz="1600" dirty="0" smtClean="0"/>
              <a:t>rovide archived and new data to support consolidation of Latin American monitoring and extension to global monitoring with focus on high risk areas least monitored (e.g. Indonesia, Philippines, Africa); </a:t>
            </a:r>
          </a:p>
          <a:p>
            <a:r>
              <a:rPr lang="en-US" sz="1600" dirty="0" smtClean="0"/>
              <a:t>Support capacity building and possibly tools for local technology transfer (e.g. </a:t>
            </a:r>
            <a:r>
              <a:rPr lang="en-US" sz="1600" dirty="0" err="1" smtClean="0"/>
              <a:t>Geohazards</a:t>
            </a:r>
            <a:r>
              <a:rPr lang="en-US" sz="1600" dirty="0" smtClean="0"/>
              <a:t> Lab for decentralized image processing);</a:t>
            </a:r>
          </a:p>
          <a:p>
            <a:r>
              <a:rPr lang="en-US" sz="1600" dirty="0"/>
              <a:t>S</a:t>
            </a:r>
            <a:r>
              <a:rPr lang="en-US" sz="1600" dirty="0" smtClean="0"/>
              <a:t>howcase results with global DRR leaders to identify long-term funding for global monitoring system.</a:t>
            </a:r>
            <a:endParaRPr lang="en-US" sz="1600" dirty="0"/>
          </a:p>
        </p:txBody>
      </p:sp>
    </p:spTree>
    <p:extLst>
      <p:ext uri="{BB962C8B-B14F-4D97-AF65-F5344CB8AC3E}">
        <p14:creationId xmlns:p14="http://schemas.microsoft.com/office/powerpoint/2010/main" val="1282133237"/>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600" b="1" i="0" u="none" strike="noStrike" cap="none" spc="0" normalizeH="0" baseline="0" dirty="0" smtClean="0">
            <a:ln>
              <a:noFill/>
            </a:ln>
            <a:solidFill>
              <a:srgbClr val="002569"/>
            </a:solidFill>
            <a:effectLst/>
            <a:uFillTx/>
          </a:defRPr>
        </a:def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10343</TotalTime>
  <Words>3260</Words>
  <Application>Microsoft Office PowerPoint</Application>
  <PresentationFormat>On-screen Show (4:3)</PresentationFormat>
  <Paragraphs>352</Paragraphs>
  <Slides>31</Slides>
  <Notes>31</Notes>
  <HiddenSlides>0</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Default</vt:lpstr>
      <vt:lpstr>1_Default</vt:lpstr>
      <vt:lpstr>WG Disasters Coordination Efforts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Chalifoux, Stéphane (ASC/CSA)</cp:lastModifiedBy>
  <cp:revision>261</cp:revision>
  <cp:lastPrinted>2017-04-10T14:31:48Z</cp:lastPrinted>
  <dcterms:modified xsi:type="dcterms:W3CDTF">2017-04-18T13:43:15Z</dcterms:modified>
</cp:coreProperties>
</file>