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0"/>
  </p:notesMasterIdLst>
  <p:sldIdLst>
    <p:sldId id="256" r:id="rId2"/>
    <p:sldId id="263" r:id="rId3"/>
    <p:sldId id="267" r:id="rId4"/>
    <p:sldId id="272" r:id="rId5"/>
    <p:sldId id="271" r:id="rId6"/>
    <p:sldId id="265" r:id="rId7"/>
    <p:sldId id="264" r:id="rId8"/>
    <p:sldId id="270" r:id="rId9"/>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43" autoAdjust="0"/>
    <p:restoredTop sz="86385"/>
  </p:normalViewPr>
  <p:slideViewPr>
    <p:cSldViewPr>
      <p:cViewPr varScale="1">
        <p:scale>
          <a:sx n="69" d="100"/>
          <a:sy n="69" d="100"/>
        </p:scale>
        <p:origin x="1224" y="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0" eaLnBrk="1" hangingPunct="1">
              <a:spcBef>
                <a:spcPts val="600"/>
              </a:spcBef>
            </a:pPr>
            <a:r>
              <a:rPr lang="en-US" altLang="ja-JP" dirty="0">
                <a:solidFill>
                  <a:srgbClr val="0070C0"/>
                </a:solidFill>
                <a:ea typeface="MS PGothic" pitchFamily="50" charset="-128"/>
              </a:rPr>
              <a:t>Issues</a:t>
            </a:r>
            <a:r>
              <a:rPr lang="ja-JP" altLang="en-US" dirty="0">
                <a:solidFill>
                  <a:srgbClr val="0070C0"/>
                </a:solidFill>
                <a:ea typeface="MS PGothic" pitchFamily="50" charset="-128"/>
              </a:rPr>
              <a:t>の原文</a:t>
            </a:r>
            <a:endParaRPr lang="en-US" altLang="ja-JP" dirty="0">
              <a:solidFill>
                <a:srgbClr val="0070C0"/>
              </a:solidFill>
              <a:ea typeface="MS PGothic" pitchFamily="50" charset="-128"/>
            </a:endParaRPr>
          </a:p>
          <a:p>
            <a:pPr lvl="0" eaLnBrk="1" hangingPunct="1">
              <a:spcBef>
                <a:spcPts val="600"/>
              </a:spcBef>
            </a:pPr>
            <a:r>
              <a:rPr lang="ja-JP" altLang="en-US" dirty="0">
                <a:solidFill>
                  <a:srgbClr val="0070C0"/>
                </a:solidFill>
                <a:ea typeface="MS PGothic" pitchFamily="50" charset="-128"/>
              </a:rPr>
              <a:t>・</a:t>
            </a:r>
            <a:r>
              <a:rPr lang="en-US" altLang="ja-JP" dirty="0">
                <a:solidFill>
                  <a:srgbClr val="0070C0"/>
                </a:solidFill>
                <a:ea typeface="MS PGothic" pitchFamily="50" charset="-128"/>
              </a:rPr>
              <a:t>Development or improvement of guidance on the verification using other estimation results like … GHG concentration in atmosphere by satellite observation</a:t>
            </a:r>
          </a:p>
          <a:p>
            <a:pPr lvl="0" eaLnBrk="1" hangingPunct="1">
              <a:spcBef>
                <a:spcPts val="600"/>
              </a:spcBef>
            </a:pPr>
            <a:r>
              <a:rPr lang="ja-JP" altLang="en-US" dirty="0">
                <a:solidFill>
                  <a:srgbClr val="0070C0"/>
                </a:solidFill>
                <a:ea typeface="MS PGothic" pitchFamily="50" charset="-128"/>
              </a:rPr>
              <a:t>・</a:t>
            </a:r>
            <a:r>
              <a:rPr lang="en-US" altLang="ja-JP" dirty="0">
                <a:solidFill>
                  <a:srgbClr val="0070C0"/>
                </a:solidFill>
                <a:ea typeface="MS PGothic" pitchFamily="50" charset="-128"/>
              </a:rPr>
              <a:t>Update guidance on activity data for land representation to link land classification system with digital maps (RS or GIS data), and </a:t>
            </a:r>
            <a:br>
              <a:rPr lang="en-US" altLang="ja-JP" dirty="0">
                <a:solidFill>
                  <a:srgbClr val="0070C0"/>
                </a:solidFill>
                <a:ea typeface="MS PGothic" pitchFamily="50" charset="-128"/>
              </a:rPr>
            </a:br>
            <a:r>
              <a:rPr lang="en-US" altLang="ja-JP" dirty="0">
                <a:solidFill>
                  <a:srgbClr val="0070C0"/>
                </a:solidFill>
                <a:ea typeface="MS PGothic" pitchFamily="50" charset="-128"/>
              </a:rPr>
              <a:t>also to capture land use conversion as well as stratification.</a:t>
            </a:r>
          </a:p>
          <a:p>
            <a:endParaRPr kumimoji="1" lang="ja-JP" altLang="en-US" dirty="0"/>
          </a:p>
        </p:txBody>
      </p:sp>
    </p:spTree>
    <p:extLst>
      <p:ext uri="{BB962C8B-B14F-4D97-AF65-F5344CB8AC3E}">
        <p14:creationId xmlns:p14="http://schemas.microsoft.com/office/powerpoint/2010/main" val="3364117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・衛星</a:t>
            </a:r>
            <a:r>
              <a:rPr kumimoji="1" lang="en-US" altLang="ja-JP" dirty="0"/>
              <a:t>GHG</a:t>
            </a:r>
            <a:r>
              <a:rPr kumimoji="1" lang="ja-JP" altLang="en-US" dirty="0"/>
              <a:t>データ利用に向けた体制も紹介したい。</a:t>
            </a:r>
            <a:endParaRPr kumimoji="1" lang="en-US" altLang="ja-JP" dirty="0"/>
          </a:p>
          <a:p>
            <a:r>
              <a:rPr kumimoji="1" lang="ja-JP" altLang="en-US" dirty="0"/>
              <a:t>・日本では、ガイドラインの改定に加えて、どうやって衛星データからインベントリを検証するのかのガイダンス文書も作成する予定である。</a:t>
            </a:r>
            <a:endParaRPr kumimoji="1" lang="en-US" altLang="ja-JP" dirty="0"/>
          </a:p>
          <a:p>
            <a:r>
              <a:rPr kumimoji="1" lang="ja-JP" altLang="en-US" dirty="0"/>
              <a:t>・</a:t>
            </a:r>
            <a:r>
              <a:rPr kumimoji="1" lang="en-US" altLang="ja-JP" dirty="0"/>
              <a:t>GEO</a:t>
            </a:r>
            <a:r>
              <a:rPr kumimoji="1" lang="ja-JP" altLang="en-US" dirty="0"/>
              <a:t>からは、関係するストークホルダーへ、ガイドライン改定の後押しをすること、</a:t>
            </a:r>
            <a:r>
              <a:rPr kumimoji="1" lang="en-US" altLang="ja-JP" dirty="0"/>
              <a:t>CEOS</a:t>
            </a:r>
            <a:r>
              <a:rPr kumimoji="1" lang="ja-JP" altLang="en-US" dirty="0"/>
              <a:t>からは衛星データの信頼性向上などができればと思っている。</a:t>
            </a:r>
            <a:endParaRPr kumimoji="1" lang="en-US" altLang="ja-JP" dirty="0"/>
          </a:p>
          <a:p>
            <a:r>
              <a:rPr kumimoji="1" lang="ja-JP" altLang="en-US" dirty="0"/>
              <a:t>・データセットを揃えるのか、</a:t>
            </a:r>
            <a:r>
              <a:rPr kumimoji="1" lang="ja-JP" altLang="en-US"/>
              <a:t>データプラットフォームを構築する必要があるのかは、今後の議論にもよるだろう。</a:t>
            </a:r>
          </a:p>
        </p:txBody>
      </p:sp>
      <p:sp>
        <p:nvSpPr>
          <p:cNvPr id="4" name="スライド番号プレースホルダー 3"/>
          <p:cNvSpPr>
            <a:spLocks noGrp="1"/>
          </p:cNvSpPr>
          <p:nvPr>
            <p:ph type="sldNum" sz="quarter" idx="10"/>
          </p:nvPr>
        </p:nvSpPr>
        <p:spPr>
          <a:xfrm>
            <a:off x="3884613" y="8685213"/>
            <a:ext cx="2971800" cy="457200"/>
          </a:xfrm>
          <a:prstGeom prst="rect">
            <a:avLst/>
          </a:prstGeom>
        </p:spPr>
        <p:txBody>
          <a:bodyPr/>
          <a:lstStyle/>
          <a:p>
            <a:fld id="{E7E1725B-1AB5-C546-B9D2-7F3C14DD68B0}" type="slidenum">
              <a:rPr kumimoji="1" lang="ja-JP" altLang="en-US" smtClean="0"/>
              <a:t>5</a:t>
            </a:fld>
            <a:endParaRPr kumimoji="1" lang="ja-JP" altLang="en-US" dirty="0"/>
          </a:p>
        </p:txBody>
      </p:sp>
    </p:spTree>
    <p:extLst>
      <p:ext uri="{BB962C8B-B14F-4D97-AF65-F5344CB8AC3E}">
        <p14:creationId xmlns:p14="http://schemas.microsoft.com/office/powerpoint/2010/main" val="18366383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8763000" y="6629400"/>
            <a:ext cx="304800" cy="187285"/>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1100" i="1" smtClean="0">
                <a:solidFill>
                  <a:schemeClr val="tx2"/>
                </a:solidFill>
                <a:latin typeface="+mj-lt"/>
                <a:ea typeface="+mj-ea"/>
                <a:cs typeface="Proxima Nova Regular"/>
              </a:defRPr>
            </a:lvl1pPr>
          </a:lstStyle>
          <a:p>
            <a:pPr defTabSz="914400"/>
            <a:fld id="{86CB4B4D-7CA3-9044-876B-883B54F8677D}" type="slidenum">
              <a:rPr lang="uk-UA" smtClean="0"/>
              <a:pPr defTabSz="914400"/>
              <a:t>‹#›</a:t>
            </a:fld>
            <a:endParaRPr lang="uk-UA" dirty="0"/>
          </a:p>
        </p:txBody>
      </p:sp>
      <p:sp>
        <p:nvSpPr>
          <p:cNvPr id="3" name="Content Placeholder 2"/>
          <p:cNvSpPr>
            <a:spLocks noGrp="1"/>
          </p:cNvSpPr>
          <p:nvPr>
            <p:ph sz="quarter" idx="10"/>
          </p:nvPr>
        </p:nvSpPr>
        <p:spPr>
          <a:xfrm>
            <a:off x="457200" y="1600200"/>
            <a:ext cx="8153400" cy="4724400"/>
          </a:xfrm>
          <a:prstGeom prst="rect">
            <a:avLst/>
          </a:prstGeom>
        </p:spPr>
        <p:txBody>
          <a:bodyPr/>
          <a:lstStyle>
            <a:lvl1pPr>
              <a:defRPr sz="2000">
                <a:latin typeface="+mj-lt"/>
                <a:cs typeface="Arial" panose="020B0604020202020204" pitchFamily="34" charset="0"/>
              </a:defRPr>
            </a:lvl1pPr>
            <a:lvl2pPr marL="768927" indent="-311727">
              <a:buFont typeface="Courier New" panose="02070309020205020404" pitchFamily="49" charset="0"/>
              <a:buChar char="o"/>
              <a:defRPr sz="2000">
                <a:latin typeface="+mj-lt"/>
                <a:cs typeface="Arial" panose="020B0604020202020204" pitchFamily="34" charset="0"/>
              </a:defRPr>
            </a:lvl2pPr>
            <a:lvl3pPr marL="1188719" indent="-274319">
              <a:buFont typeface="Wingdings" panose="05000000000000000000" pitchFamily="2" charset="2"/>
              <a:buChar char="§"/>
              <a:defRPr sz="2000">
                <a:latin typeface="+mj-lt"/>
                <a:cs typeface="Arial" panose="020B0604020202020204" pitchFamily="34" charset="0"/>
              </a:defRPr>
            </a:lvl3pPr>
            <a:lvl4pPr>
              <a:defRPr sz="2000">
                <a:latin typeface="+mj-lt"/>
                <a:cs typeface="Arial" panose="020B0604020202020204" pitchFamily="34" charset="0"/>
              </a:defRPr>
            </a:lvl4pPr>
            <a:lvl5pPr>
              <a:defRPr sz="20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hape 3"/>
          <p:cNvSpPr/>
          <p:nvPr userDrawn="1"/>
        </p:nvSpPr>
        <p:spPr>
          <a:xfrm>
            <a:off x="76200" y="6629400"/>
            <a:ext cx="2133600" cy="187285"/>
          </a:xfrm>
          <a:prstGeom prst="roundRect">
            <a:avLst/>
          </a:prstGeom>
          <a:solidFill>
            <a:schemeClr val="lt1">
              <a:alpha val="49000"/>
            </a:schemeClr>
          </a:solidFill>
          <a:ln>
            <a:solidFill>
              <a:schemeClr val="tx2">
                <a:alpha val="60000"/>
              </a:schemeClr>
            </a:solidFill>
          </a:ln>
          <a:extLst>
            <a:ext uri="{C572A759-6A51-4108-AA02-DFA0A04FC94B}">
              <ma14:wrappingTextBoxFlag xmlns="" xmlns:ma14="http://schemas.microsoft.com/office/mac/drawingml/2011/main" val="1"/>
            </a:ext>
          </a:extLst>
        </p:spPr>
        <p:style>
          <a:lnRef idx="2">
            <a:schemeClr val="dk1"/>
          </a:lnRef>
          <a:fillRef idx="1">
            <a:schemeClr val="lt1"/>
          </a:fillRef>
          <a:effectRef idx="0">
            <a:schemeClr val="dk1"/>
          </a:effectRef>
          <a:fontRef idx="minor">
            <a:schemeClr val="dk1"/>
          </a:fontRef>
        </p:style>
        <p:txBody>
          <a:bodyPr wrap="square" lIns="0" tIns="0" rIns="0" bIns="0">
            <a:spAutoFit/>
          </a:bodyPr>
          <a:lstStyle/>
          <a:p>
            <a:pPr lvl="0" algn="ctr" defTabSz="914400">
              <a:defRPr>
                <a:solidFill>
                  <a:srgbClr val="000000"/>
                </a:solidFill>
              </a:defRPr>
            </a:pPr>
            <a:r>
              <a:rPr lang="en-AU" sz="1100" i="1" dirty="0">
                <a:solidFill>
                  <a:schemeClr val="tx2"/>
                </a:solidFill>
                <a:latin typeface="+mj-ea"/>
                <a:ea typeface="+mj-ea"/>
                <a:cs typeface="Proxima Nova Regular"/>
                <a:sym typeface="Proxima Nova Regular"/>
              </a:rPr>
              <a:t>SIT-32,</a:t>
            </a:r>
            <a:r>
              <a:rPr lang="en-AU" sz="1100" i="1" baseline="0" dirty="0">
                <a:solidFill>
                  <a:schemeClr val="tx2"/>
                </a:solidFill>
                <a:latin typeface="+mj-ea"/>
                <a:ea typeface="+mj-ea"/>
                <a:cs typeface="Proxima Nova Regular"/>
                <a:sym typeface="Proxima Nova Regular"/>
              </a:rPr>
              <a:t> </a:t>
            </a:r>
            <a:r>
              <a:rPr lang="en-AU" sz="1100" i="1" dirty="0">
                <a:solidFill>
                  <a:schemeClr val="tx2"/>
                </a:solidFill>
                <a:latin typeface="+mj-ea"/>
                <a:ea typeface="+mj-ea"/>
                <a:cs typeface="Proxima Nova Regular"/>
                <a:sym typeface="Proxima Nova Regular"/>
              </a:rPr>
              <a:t>ESA HQ, 26-27 Apr 2017</a:t>
            </a:r>
            <a:endParaRPr sz="1100" i="1" dirty="0">
              <a:solidFill>
                <a:schemeClr val="tx2"/>
              </a:solidFill>
              <a:latin typeface="+mj-ea"/>
              <a:ea typeface="+mj-ea"/>
              <a:cs typeface="Proxima Nova Regular"/>
              <a:sym typeface="Proxima Nova Regular"/>
            </a:endParaRPr>
          </a:p>
        </p:txBody>
      </p:sp>
      <p:sp>
        <p:nvSpPr>
          <p:cNvPr id="9" name="Content Placeholder 3"/>
          <p:cNvSpPr>
            <a:spLocks noGrp="1"/>
          </p:cNvSpPr>
          <p:nvPr>
            <p:ph sz="quarter" idx="11"/>
          </p:nvPr>
        </p:nvSpPr>
        <p:spPr>
          <a:xfrm>
            <a:off x="2057400" y="304800"/>
            <a:ext cx="4953000" cy="533400"/>
          </a:xfrm>
          <a:prstGeom prst="rect">
            <a:avLst/>
          </a:prstGeom>
        </p:spPr>
        <p:txBody>
          <a:bodyPr/>
          <a:lstStyle>
            <a:lvl1pPr>
              <a:defRPr>
                <a:solidFill>
                  <a:schemeClr val="bg1"/>
                </a:solidFill>
                <a:latin typeface="+mj-lt"/>
              </a:defRPr>
            </a:lvl1pPr>
          </a:lstStyle>
          <a:p>
            <a:pPr marL="342900" marR="0" lvl="0" indent="-342900" defTabSz="914400" eaLnBrk="1" fontAlgn="auto" latinLnBrk="0" hangingPunct="1">
              <a:lnSpc>
                <a:spcPct val="100000"/>
              </a:lnSpc>
              <a:spcBef>
                <a:spcPts val="500"/>
              </a:spcBef>
              <a:spcAft>
                <a:spcPts val="0"/>
              </a:spcAft>
              <a:buClrTx/>
              <a:buSzPct val="100000"/>
              <a:buFont typeface="Arial"/>
              <a:buNone/>
              <a:tabLst/>
              <a:defRPr/>
            </a:pPr>
            <a:endParaRPr lang="en-US" dirty="0"/>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ED1C8C7-1868-4B4A-939D-AE11C1F54E93}" type="datetimeFigureOut">
              <a:rPr kumimoji="1" lang="ja-JP" altLang="en-US" smtClean="0"/>
              <a:t>2017/4/20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C5B281CE-54D5-4342-A965-6161C2CFB5A4}" type="slidenum">
              <a:rPr kumimoji="1" lang="ja-JP" altLang="en-US" smtClean="0"/>
              <a:t>‹#›</a:t>
            </a:fld>
            <a:endParaRPr kumimoji="1" lang="ja-JP" altLang="en-US" dirty="0"/>
          </a:p>
        </p:txBody>
      </p:sp>
    </p:spTree>
    <p:extLst>
      <p:ext uri="{BB962C8B-B14F-4D97-AF65-F5344CB8AC3E}">
        <p14:creationId xmlns:p14="http://schemas.microsoft.com/office/powerpoint/2010/main" val="394701401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5"/>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ransitio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622789" y="2514600"/>
            <a:ext cx="8216411" cy="993131"/>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US" sz="3200" dirty="0">
                <a:solidFill>
                  <a:schemeClr val="bg1"/>
                </a:solidFill>
                <a:latin typeface="+mj-lt"/>
              </a:rPr>
              <a:t>UNFCCC and IPCC Engagement Status</a:t>
            </a:r>
            <a:endParaRPr sz="3200" b="1" dirty="0">
              <a:solidFill>
                <a:schemeClr val="bg1"/>
              </a:solidFill>
              <a:latin typeface="+mj-lt"/>
            </a:endParaRPr>
          </a:p>
        </p:txBody>
      </p:sp>
      <p:sp>
        <p:nvSpPr>
          <p:cNvPr id="11" name="Shape 11"/>
          <p:cNvSpPr/>
          <p:nvPr/>
        </p:nvSpPr>
        <p:spPr>
          <a:xfrm>
            <a:off x="622789" y="3759200"/>
            <a:ext cx="4810858" cy="2541589"/>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p>
            <a:pPr lvl="0" defTabSz="914400">
              <a:lnSpc>
                <a:spcPct val="150000"/>
              </a:lnSpc>
              <a:defRPr>
                <a:solidFill>
                  <a:srgbClr val="000000"/>
                </a:solidFill>
              </a:defRPr>
            </a:pPr>
            <a:r>
              <a:rPr lang="en-US" altLang="ja-JP" dirty="0">
                <a:solidFill>
                  <a:srgbClr val="FFFFFF"/>
                </a:solidFill>
                <a:ea typeface="Arial Bold"/>
                <a:cs typeface="Arial Bold"/>
                <a:sym typeface="Arial Bold"/>
              </a:rPr>
              <a:t>Akiko</a:t>
            </a:r>
            <a:r>
              <a:rPr lang="ja-JP" altLang="en-US" dirty="0">
                <a:solidFill>
                  <a:srgbClr val="FFFFFF"/>
                </a:solidFill>
                <a:ea typeface="Arial Bold"/>
                <a:cs typeface="Arial Bold"/>
                <a:sym typeface="Arial Bold"/>
              </a:rPr>
              <a:t> </a:t>
            </a:r>
            <a:r>
              <a:rPr lang="en-US" altLang="ja-JP" dirty="0">
                <a:solidFill>
                  <a:srgbClr val="FFFFFF"/>
                </a:solidFill>
                <a:ea typeface="Arial Bold"/>
                <a:cs typeface="Arial Bold"/>
                <a:sym typeface="Arial Bold"/>
              </a:rPr>
              <a:t>Suzuki,</a:t>
            </a:r>
            <a:r>
              <a:rPr lang="ja-JP" altLang="en-US" dirty="0">
                <a:solidFill>
                  <a:srgbClr val="FFFFFF"/>
                </a:solidFill>
                <a:ea typeface="Arial Bold"/>
                <a:cs typeface="Arial Bold"/>
                <a:sym typeface="Arial Bold"/>
              </a:rPr>
              <a:t> </a:t>
            </a:r>
            <a:r>
              <a:rPr lang="en-US" altLang="ja-JP" dirty="0">
                <a:solidFill>
                  <a:srgbClr val="FFFFFF"/>
                </a:solidFill>
                <a:ea typeface="Arial Bold"/>
                <a:cs typeface="Arial Bold"/>
                <a:sym typeface="Arial Bold"/>
              </a:rPr>
              <a:t>JAXA</a:t>
            </a:r>
          </a:p>
          <a:p>
            <a:pPr lvl="0" defTabSz="914400">
              <a:lnSpc>
                <a:spcPct val="150000"/>
              </a:lnSpc>
              <a:defRPr>
                <a:solidFill>
                  <a:srgbClr val="000000"/>
                </a:solidFill>
              </a:defRPr>
            </a:pPr>
            <a:r>
              <a:rPr lang="en-US" altLang="ja-JP" dirty="0">
                <a:solidFill>
                  <a:srgbClr val="FFFFFF"/>
                </a:solidFill>
                <a:ea typeface="Arial Bold"/>
                <a:cs typeface="Arial Bold"/>
                <a:sym typeface="Arial Bold"/>
              </a:rPr>
              <a:t>SIT-32 Agenda Item 29</a:t>
            </a:r>
          </a:p>
          <a:p>
            <a:pPr lvl="0" defTabSz="914400">
              <a:lnSpc>
                <a:spcPct val="150000"/>
              </a:lnSpc>
              <a:defRPr>
                <a:solidFill>
                  <a:srgbClr val="000000"/>
                </a:solidFill>
              </a:defRPr>
            </a:pPr>
            <a:r>
              <a:rPr lang="en-US" altLang="ja-JP" dirty="0">
                <a:solidFill>
                  <a:srgbClr val="FFFFFF"/>
                </a:solidFill>
                <a:ea typeface="Arial Bold"/>
                <a:cs typeface="Arial Bold"/>
                <a:sym typeface="Arial Bold"/>
              </a:rPr>
              <a:t>CEOS Strategic Implementation Team</a:t>
            </a:r>
          </a:p>
          <a:p>
            <a:pPr lvl="0" defTabSz="914400">
              <a:lnSpc>
                <a:spcPct val="150000"/>
              </a:lnSpc>
              <a:defRPr>
                <a:solidFill>
                  <a:srgbClr val="000000"/>
                </a:solidFill>
              </a:defRPr>
            </a:pPr>
            <a:r>
              <a:rPr lang="en-US" altLang="ja-JP" dirty="0">
                <a:solidFill>
                  <a:srgbClr val="FFFFFF"/>
                </a:solidFill>
                <a:ea typeface="Arial Bold"/>
                <a:cs typeface="Arial Bold"/>
                <a:sym typeface="Arial Bold"/>
              </a:rPr>
              <a:t>ESA Headquarters, Paris, France</a:t>
            </a:r>
          </a:p>
          <a:p>
            <a:pPr lvl="0" defTabSz="914400">
              <a:lnSpc>
                <a:spcPct val="150000"/>
              </a:lnSpc>
              <a:defRPr>
                <a:solidFill>
                  <a:srgbClr val="000000"/>
                </a:solidFill>
              </a:defRPr>
            </a:pPr>
            <a:r>
              <a:rPr lang="en-US" altLang="ja-JP" dirty="0">
                <a:solidFill>
                  <a:srgbClr val="FFFFFF"/>
                </a:solidFill>
                <a:ea typeface="Arial Bold"/>
                <a:cs typeface="Arial Bold"/>
                <a:sym typeface="Arial Bold"/>
              </a:rPr>
              <a:t>26</a:t>
            </a:r>
            <a:r>
              <a:rPr lang="en-US" altLang="ja-JP" baseline="30000" dirty="0">
                <a:solidFill>
                  <a:srgbClr val="FFFFFF"/>
                </a:solidFill>
                <a:ea typeface="Arial Bold"/>
                <a:cs typeface="Arial Bold"/>
                <a:sym typeface="Arial Bold"/>
              </a:rPr>
              <a:t>th</a:t>
            </a:r>
            <a:r>
              <a:rPr lang="en-US" altLang="ja-JP" dirty="0">
                <a:solidFill>
                  <a:srgbClr val="FFFFFF"/>
                </a:solidFill>
                <a:ea typeface="Arial Bold"/>
                <a:cs typeface="Arial Bold"/>
                <a:sym typeface="Arial Bold"/>
              </a:rPr>
              <a:t>-27</a:t>
            </a:r>
            <a:r>
              <a:rPr lang="en-US" altLang="ja-JP" baseline="30000" dirty="0">
                <a:solidFill>
                  <a:srgbClr val="FFFFFF"/>
                </a:solidFill>
                <a:ea typeface="Arial Bold"/>
                <a:cs typeface="Arial Bold"/>
                <a:sym typeface="Arial Bold"/>
              </a:rPr>
              <a:t>th</a:t>
            </a:r>
            <a:r>
              <a:rPr lang="en-US" altLang="ja-JP" dirty="0">
                <a:solidFill>
                  <a:srgbClr val="FFFFFF"/>
                </a:solidFill>
                <a:ea typeface="Arial Bold"/>
                <a:cs typeface="Arial Bold"/>
                <a:sym typeface="Arial Bold"/>
              </a:rPr>
              <a:t> April 2017</a:t>
            </a:r>
          </a:p>
        </p:txBody>
      </p:sp>
      <p:pic>
        <p:nvPicPr>
          <p:cNvPr id="12" name="ceos_logo.png"/>
          <p:cNvPicPr/>
          <p:nvPr/>
        </p:nvPicPr>
        <p:blipFill>
          <a:blip r:embed="rId2">
            <a:extLst/>
          </a:blip>
          <a:stretch>
            <a:fillRect/>
          </a:stretch>
        </p:blipFill>
        <p:spPr>
          <a:xfrm>
            <a:off x="622789" y="1217405"/>
            <a:ext cx="2507906" cy="993132"/>
          </a:xfrm>
          <a:prstGeom prst="rect">
            <a:avLst/>
          </a:prstGeom>
          <a:ln w="12700">
            <a:miter lim="400000"/>
          </a:ln>
        </p:spPr>
      </p:pic>
      <p:sp>
        <p:nvSpPr>
          <p:cNvPr id="5" name="Shape 10"/>
          <p:cNvSpPr txBox="1">
            <a:spLocks/>
          </p:cNvSpPr>
          <p:nvPr/>
        </p:nvSpPr>
        <p:spPr>
          <a:xfrm>
            <a:off x="622789" y="2246634"/>
            <a:ext cx="2806211" cy="210183"/>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a:solidFill>
                  <a:schemeClr val="bg1">
                    <a:lumMod val="20000"/>
                    <a:lumOff val="80000"/>
                  </a:schemeClr>
                </a:solidFill>
                <a:latin typeface="+mj-lt"/>
              </a:rPr>
              <a:t>Committee on Earth Observation Satellites</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2"/>
          </p:nvPr>
        </p:nvSpPr>
        <p:spPr/>
        <p:txBody>
          <a:bodyPr/>
          <a:lstStyle/>
          <a:p>
            <a:pPr defTabSz="914400"/>
            <a:fld id="{86CB4B4D-7CA3-9044-876B-883B54F8677D}" type="slidenum">
              <a:rPr lang="uk-UA" smtClean="0"/>
              <a:pPr defTabSz="914400"/>
              <a:t>2</a:t>
            </a:fld>
            <a:endParaRPr lang="uk-UA" dirty="0"/>
          </a:p>
        </p:txBody>
      </p:sp>
      <p:sp>
        <p:nvSpPr>
          <p:cNvPr id="3" name="コンテンツ プレースホルダー 2"/>
          <p:cNvSpPr>
            <a:spLocks noGrp="1"/>
          </p:cNvSpPr>
          <p:nvPr>
            <p:ph sz="quarter" idx="10"/>
          </p:nvPr>
        </p:nvSpPr>
        <p:spPr>
          <a:xfrm>
            <a:off x="457200" y="1295400"/>
            <a:ext cx="8153400" cy="4724400"/>
          </a:xfrm>
        </p:spPr>
        <p:txBody>
          <a:bodyPr/>
          <a:lstStyle/>
          <a:p>
            <a:pPr marL="0" indent="0">
              <a:buNone/>
            </a:pPr>
            <a:r>
              <a:rPr kumimoji="1" lang="en-US" altLang="ja-JP" dirty="0"/>
              <a:t>SIT Technical WS in Oxford in September 2016</a:t>
            </a:r>
          </a:p>
          <a:p>
            <a:r>
              <a:rPr kumimoji="1" lang="en-US" altLang="ja-JP" dirty="0"/>
              <a:t>JAXA stressed the importance of 2006 IPCC Guidelines for National Greenhouse Gas Inventories which will be refined in 2019.</a:t>
            </a:r>
          </a:p>
          <a:p>
            <a:r>
              <a:rPr kumimoji="1" lang="en-US" altLang="ja-JP" dirty="0"/>
              <a:t>During Climate &amp; Carbon session, JAXA proposed CEOS engagement with IPCC and UNFCCC as one of WG and VC initiatives of carbon.</a:t>
            </a:r>
          </a:p>
          <a:p>
            <a:pPr marL="0" indent="0">
              <a:spcBef>
                <a:spcPts val="1800"/>
              </a:spcBef>
              <a:buNone/>
            </a:pPr>
            <a:r>
              <a:rPr kumimoji="1" lang="en-US" altLang="ja-JP" dirty="0"/>
              <a:t>30</a:t>
            </a:r>
            <a:r>
              <a:rPr kumimoji="1" lang="en-US" altLang="ja-JP" baseline="30000" dirty="0"/>
              <a:t>th</a:t>
            </a:r>
            <a:r>
              <a:rPr kumimoji="1" lang="en-US" altLang="ja-JP" dirty="0"/>
              <a:t> CEOS Plenary in Brisbane in October 2016</a:t>
            </a:r>
          </a:p>
          <a:p>
            <a:r>
              <a:rPr kumimoji="1" lang="en-US" altLang="ja-JP" dirty="0"/>
              <a:t>The Plenary agreed on the initial selection of WG and VC initiatives including engagement with IPCC and UNFCCC.</a:t>
            </a:r>
          </a:p>
          <a:p>
            <a:pPr marL="0" indent="0">
              <a:spcBef>
                <a:spcPts val="1800"/>
              </a:spcBef>
              <a:buNone/>
            </a:pPr>
            <a:r>
              <a:rPr kumimoji="1" lang="en-US" altLang="ja-JP" dirty="0"/>
              <a:t>COP-22 in Marrakech in November 2016</a:t>
            </a:r>
          </a:p>
          <a:p>
            <a:r>
              <a:rPr kumimoji="1" lang="en-US" altLang="ja-JP" dirty="0"/>
              <a:t>JAXA arranged the side event on GHG monitoring from space inviting speakers from IPCC/TFI, GCOS, MOE Japan, NIES, NASA, and CNES.</a:t>
            </a:r>
          </a:p>
          <a:p>
            <a:pPr marL="0" indent="0">
              <a:buNone/>
            </a:pPr>
            <a:r>
              <a:rPr kumimoji="1" lang="en-US" altLang="ja-JP" dirty="0"/>
              <a:t>Side meeting on engagement with UNFCCC and IPCC at SIT-32</a:t>
            </a:r>
            <a:endParaRPr kumimoji="1" lang="ja-JP" altLang="en-US" dirty="0"/>
          </a:p>
        </p:txBody>
      </p:sp>
      <p:sp>
        <p:nvSpPr>
          <p:cNvPr id="4" name="コンテンツ プレースホルダー 3"/>
          <p:cNvSpPr>
            <a:spLocks noGrp="1"/>
          </p:cNvSpPr>
          <p:nvPr>
            <p:ph sz="quarter" idx="11"/>
          </p:nvPr>
        </p:nvSpPr>
        <p:spPr/>
        <p:txBody>
          <a:bodyPr/>
          <a:lstStyle/>
          <a:p>
            <a:pPr marL="0" indent="0">
              <a:buNone/>
            </a:pPr>
            <a:r>
              <a:rPr kumimoji="1" lang="en-US" altLang="ja-JP" dirty="0"/>
              <a:t>Background</a:t>
            </a:r>
            <a:endParaRPr kumimoji="1" lang="ja-JP" altLang="en-US" dirty="0"/>
          </a:p>
        </p:txBody>
      </p:sp>
    </p:spTree>
    <p:extLst>
      <p:ext uri="{BB962C8B-B14F-4D97-AF65-F5344CB8AC3E}">
        <p14:creationId xmlns:p14="http://schemas.microsoft.com/office/powerpoint/2010/main" val="994873050"/>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2"/>
          </p:nvPr>
        </p:nvSpPr>
        <p:spPr/>
        <p:txBody>
          <a:bodyPr/>
          <a:lstStyle/>
          <a:p>
            <a:pPr defTabSz="914400"/>
            <a:fld id="{86CB4B4D-7CA3-9044-876B-883B54F8677D}" type="slidenum">
              <a:rPr lang="uk-UA" smtClean="0"/>
              <a:pPr defTabSz="914400"/>
              <a:t>3</a:t>
            </a:fld>
            <a:endParaRPr lang="uk-UA" dirty="0"/>
          </a:p>
        </p:txBody>
      </p:sp>
      <p:sp>
        <p:nvSpPr>
          <p:cNvPr id="3" name="コンテンツ プレースホルダー 2"/>
          <p:cNvSpPr>
            <a:spLocks noGrp="1"/>
          </p:cNvSpPr>
          <p:nvPr>
            <p:ph sz="quarter" idx="10"/>
          </p:nvPr>
        </p:nvSpPr>
        <p:spPr>
          <a:xfrm>
            <a:off x="304800" y="1371600"/>
            <a:ext cx="8610600" cy="5181600"/>
          </a:xfrm>
        </p:spPr>
        <p:txBody>
          <a:bodyPr/>
          <a:lstStyle/>
          <a:p>
            <a:pPr marL="0" indent="0" algn="ctr">
              <a:buNone/>
            </a:pPr>
            <a:r>
              <a:rPr kumimoji="1" lang="en-US" altLang="ja-JP" b="1" dirty="0"/>
              <a:t>Efforts toward satellite data utilization </a:t>
            </a:r>
          </a:p>
          <a:p>
            <a:pPr marL="0" indent="0" algn="ctr">
              <a:spcBef>
                <a:spcPts val="0"/>
              </a:spcBef>
              <a:spcAft>
                <a:spcPts val="1200"/>
              </a:spcAft>
              <a:buNone/>
            </a:pPr>
            <a:r>
              <a:rPr kumimoji="1" lang="en-US" altLang="ja-JP" b="1" dirty="0"/>
              <a:t>for IPCC Guideline of GHG Inventories</a:t>
            </a:r>
          </a:p>
          <a:p>
            <a:r>
              <a:rPr kumimoji="1" lang="en-US" altLang="ja-JP" sz="1800" dirty="0"/>
              <a:t>Japanese Efforts to Paris Agreement by Monitoring GHG from Space </a:t>
            </a:r>
          </a:p>
          <a:p>
            <a:pPr lvl="1">
              <a:spcBef>
                <a:spcPts val="0"/>
              </a:spcBef>
              <a:spcAft>
                <a:spcPts val="600"/>
              </a:spcAft>
            </a:pPr>
            <a:r>
              <a:rPr kumimoji="1" lang="en-US" altLang="ja-JP" sz="1800" dirty="0"/>
              <a:t>Dr. Akio Takemoto, Ministry of the Environment, Government of Japan</a:t>
            </a:r>
          </a:p>
          <a:p>
            <a:r>
              <a:rPr kumimoji="1" lang="en-US" altLang="ja-JP" sz="1800" dirty="0"/>
              <a:t>Current Status of IPCC Guideline and Issues of GHG Inventory</a:t>
            </a:r>
          </a:p>
          <a:p>
            <a:pPr lvl="1">
              <a:spcBef>
                <a:spcPts val="0"/>
              </a:spcBef>
              <a:spcAft>
                <a:spcPts val="600"/>
              </a:spcAft>
            </a:pPr>
            <a:r>
              <a:rPr kumimoji="1" lang="en-US" altLang="ja-JP" sz="1800" dirty="0"/>
              <a:t>Dr. Kiyoto Tanabe, IPCC/TFI</a:t>
            </a:r>
          </a:p>
          <a:p>
            <a:r>
              <a:rPr kumimoji="1" lang="en-US" altLang="ja-JP" sz="1800" dirty="0"/>
              <a:t>Expectations for Satellite Observation Data to Contribute to GHG Inventory</a:t>
            </a:r>
          </a:p>
          <a:p>
            <a:pPr lvl="1">
              <a:spcBef>
                <a:spcPts val="0"/>
              </a:spcBef>
              <a:spcAft>
                <a:spcPts val="600"/>
              </a:spcAft>
            </a:pPr>
            <a:r>
              <a:rPr kumimoji="1" lang="en-US" altLang="ja-JP" sz="1800" dirty="0"/>
              <a:t>Dr. Simon Eggleston, GCOS</a:t>
            </a:r>
          </a:p>
          <a:p>
            <a:r>
              <a:rPr kumimoji="1" lang="en-US" altLang="ja-JP" sz="1800" dirty="0"/>
              <a:t>How to use satellite GHG Concentration Data for Verification of GHG Emissions Inventories</a:t>
            </a:r>
          </a:p>
          <a:p>
            <a:pPr lvl="1">
              <a:spcBef>
                <a:spcPts val="0"/>
              </a:spcBef>
              <a:spcAft>
                <a:spcPts val="600"/>
              </a:spcAft>
            </a:pPr>
            <a:r>
              <a:rPr kumimoji="1" lang="en-US" altLang="ja-JP" sz="1800" dirty="0"/>
              <a:t>Dr. Tsuneo Matsunaga, National Institute for Environmental Studies, Japan</a:t>
            </a:r>
          </a:p>
          <a:p>
            <a:r>
              <a:rPr kumimoji="1" lang="en-US" altLang="ja-JP" sz="1800" dirty="0"/>
              <a:t>Current Status of GHG Observation by Satellites and Future Plans</a:t>
            </a:r>
          </a:p>
          <a:p>
            <a:pPr lvl="1">
              <a:spcBef>
                <a:spcPts val="0"/>
              </a:spcBef>
              <a:spcAft>
                <a:spcPts val="600"/>
              </a:spcAft>
            </a:pPr>
            <a:r>
              <a:rPr kumimoji="1" lang="en-US" altLang="ja-JP" sz="1800" dirty="0"/>
              <a:t>Dr. Kei </a:t>
            </a:r>
            <a:r>
              <a:rPr kumimoji="1" lang="en-US" altLang="ja-JP" sz="1800" dirty="0" err="1"/>
              <a:t>Shiomi</a:t>
            </a:r>
            <a:r>
              <a:rPr kumimoji="1" lang="en-US" altLang="ja-JP" sz="1800" dirty="0"/>
              <a:t>, JAXA</a:t>
            </a:r>
          </a:p>
          <a:p>
            <a:pPr lvl="1">
              <a:spcBef>
                <a:spcPts val="0"/>
              </a:spcBef>
              <a:spcAft>
                <a:spcPts val="600"/>
              </a:spcAft>
            </a:pPr>
            <a:r>
              <a:rPr kumimoji="1" lang="en-US" altLang="ja-JP" sz="1800" dirty="0"/>
              <a:t>Dr. Lesley </a:t>
            </a:r>
            <a:r>
              <a:rPr kumimoji="1" lang="en-US" altLang="ja-JP" sz="1800" dirty="0" err="1"/>
              <a:t>Ott</a:t>
            </a:r>
            <a:r>
              <a:rPr kumimoji="1" lang="en-US" altLang="ja-JP" sz="1800" dirty="0"/>
              <a:t>, NASA</a:t>
            </a:r>
          </a:p>
          <a:p>
            <a:pPr lvl="1">
              <a:spcBef>
                <a:spcPts val="0"/>
              </a:spcBef>
              <a:spcAft>
                <a:spcPts val="600"/>
              </a:spcAft>
            </a:pPr>
            <a:r>
              <a:rPr kumimoji="1" lang="en-US" altLang="ja-JP" sz="1800" dirty="0"/>
              <a:t>Dr. Pascale </a:t>
            </a:r>
            <a:r>
              <a:rPr kumimoji="1" lang="en-US" altLang="ja-JP" sz="1800" dirty="0" err="1"/>
              <a:t>Ultre</a:t>
            </a:r>
            <a:r>
              <a:rPr kumimoji="1" lang="en-US" altLang="ja-JP" sz="1800" dirty="0"/>
              <a:t>-Guerard, CNES</a:t>
            </a:r>
          </a:p>
          <a:p>
            <a:endParaRPr kumimoji="1" lang="en-US" altLang="ja-JP" sz="1800" dirty="0"/>
          </a:p>
          <a:p>
            <a:endParaRPr kumimoji="1" lang="en-US" altLang="ja-JP" sz="1800" dirty="0"/>
          </a:p>
          <a:p>
            <a:endParaRPr kumimoji="1" lang="ja-JP" altLang="en-US" sz="1800" dirty="0"/>
          </a:p>
        </p:txBody>
      </p:sp>
      <p:sp>
        <p:nvSpPr>
          <p:cNvPr id="4" name="コンテンツ プレースホルダー 3"/>
          <p:cNvSpPr>
            <a:spLocks noGrp="1"/>
          </p:cNvSpPr>
          <p:nvPr>
            <p:ph sz="quarter" idx="11"/>
          </p:nvPr>
        </p:nvSpPr>
        <p:spPr/>
        <p:txBody>
          <a:bodyPr/>
          <a:lstStyle/>
          <a:p>
            <a:pPr marL="0" indent="0">
              <a:buNone/>
            </a:pPr>
            <a:r>
              <a:rPr kumimoji="1" lang="en-US" altLang="ja-JP" dirty="0"/>
              <a:t>Side Event at COP-22</a:t>
            </a:r>
            <a:endParaRPr kumimoji="1" lang="ja-JP" altLang="en-US" dirty="0"/>
          </a:p>
        </p:txBody>
      </p:sp>
    </p:spTree>
    <p:extLst>
      <p:ext uri="{BB962C8B-B14F-4D97-AF65-F5344CB8AC3E}">
        <p14:creationId xmlns:p14="http://schemas.microsoft.com/office/powerpoint/2010/main" val="4095614366"/>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2"/>
          </p:nvPr>
        </p:nvSpPr>
        <p:spPr/>
        <p:txBody>
          <a:bodyPr/>
          <a:lstStyle/>
          <a:p>
            <a:pPr defTabSz="914400"/>
            <a:fld id="{86CB4B4D-7CA3-9044-876B-883B54F8677D}" type="slidenum">
              <a:rPr lang="uk-UA" smtClean="0"/>
              <a:pPr defTabSz="914400"/>
              <a:t>4</a:t>
            </a:fld>
            <a:endParaRPr lang="uk-UA" dirty="0"/>
          </a:p>
        </p:txBody>
      </p:sp>
      <p:sp>
        <p:nvSpPr>
          <p:cNvPr id="3" name="コンテンツ プレースホルダー 2"/>
          <p:cNvSpPr>
            <a:spLocks noGrp="1"/>
          </p:cNvSpPr>
          <p:nvPr>
            <p:ph sz="quarter" idx="10"/>
          </p:nvPr>
        </p:nvSpPr>
        <p:spPr/>
        <p:txBody>
          <a:bodyPr/>
          <a:lstStyle/>
          <a:p>
            <a:r>
              <a:rPr kumimoji="1" lang="en-US" altLang="ja-JP" sz="2400" dirty="0"/>
              <a:t>Kiyoto Tanabe, Co-Chair of IPCC/TFI pointed out the following issues related to satellite data which were considered during technical assessment by TFI in 2015-2016.</a:t>
            </a:r>
          </a:p>
          <a:p>
            <a:pPr lvl="1"/>
            <a:r>
              <a:rPr kumimoji="1" lang="en-GB" altLang="ja-JP" sz="2400" dirty="0"/>
              <a:t>To Develop guidance on the verification using GHG satellite data.</a:t>
            </a:r>
          </a:p>
          <a:p>
            <a:pPr lvl="1"/>
            <a:r>
              <a:rPr kumimoji="1" lang="en-GB" altLang="ja-JP" sz="2400" dirty="0"/>
              <a:t>To update guidance on activity data for land representation to link land classification system with satellite data. </a:t>
            </a:r>
          </a:p>
          <a:p>
            <a:pPr lvl="1"/>
            <a:r>
              <a:rPr kumimoji="1" lang="en-GB" altLang="ja-JP" sz="2400" dirty="0"/>
              <a:t>To capture land use conversion as well as stratification.</a:t>
            </a:r>
          </a:p>
        </p:txBody>
      </p:sp>
      <p:sp>
        <p:nvSpPr>
          <p:cNvPr id="4" name="コンテンツ プレースホルダー 3"/>
          <p:cNvSpPr>
            <a:spLocks noGrp="1"/>
          </p:cNvSpPr>
          <p:nvPr>
            <p:ph sz="quarter" idx="11"/>
          </p:nvPr>
        </p:nvSpPr>
        <p:spPr>
          <a:xfrm>
            <a:off x="2057400" y="304800"/>
            <a:ext cx="5181600" cy="533400"/>
          </a:xfrm>
        </p:spPr>
        <p:txBody>
          <a:bodyPr/>
          <a:lstStyle/>
          <a:p>
            <a:pPr marL="0" indent="0">
              <a:buNone/>
            </a:pPr>
            <a:r>
              <a:rPr kumimoji="1" lang="en-US" altLang="ja-JP" dirty="0"/>
              <a:t>Issues pointed out at the side event</a:t>
            </a:r>
            <a:endParaRPr kumimoji="1" lang="ja-JP" altLang="en-US" dirty="0"/>
          </a:p>
        </p:txBody>
      </p:sp>
    </p:spTree>
    <p:extLst>
      <p:ext uri="{BB962C8B-B14F-4D97-AF65-F5344CB8AC3E}">
        <p14:creationId xmlns:p14="http://schemas.microsoft.com/office/powerpoint/2010/main" val="3207352805"/>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正方形/長方形 58"/>
          <p:cNvSpPr/>
          <p:nvPr/>
        </p:nvSpPr>
        <p:spPr>
          <a:xfrm>
            <a:off x="31479" y="1152940"/>
            <a:ext cx="9144001" cy="5705060"/>
          </a:xfrm>
          <a:prstGeom prst="rect">
            <a:avLst/>
          </a:prstGeom>
          <a:solidFill>
            <a:schemeClr val="accent1">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2" name="タイトル 1"/>
          <p:cNvSpPr>
            <a:spLocks noGrp="1"/>
          </p:cNvSpPr>
          <p:nvPr>
            <p:ph type="ctrTitle"/>
          </p:nvPr>
        </p:nvSpPr>
        <p:spPr>
          <a:xfrm>
            <a:off x="-1100327" y="228758"/>
            <a:ext cx="9144000" cy="637473"/>
          </a:xfrm>
          <a:solidFill>
            <a:srgbClr val="FFFFFF"/>
          </a:solidFill>
        </p:spPr>
        <p:txBody>
          <a:bodyPr>
            <a:noAutofit/>
          </a:bodyPr>
          <a:lstStyle/>
          <a:p>
            <a:r>
              <a:rPr kumimoji="1" lang="en-US" altLang="ja-JP" sz="2800" dirty="0"/>
              <a:t>Structure for utilization of GHG data</a:t>
            </a:r>
            <a:endParaRPr kumimoji="1" lang="ja-JP" altLang="en-US" sz="2800" dirty="0"/>
          </a:p>
        </p:txBody>
      </p:sp>
      <p:sp>
        <p:nvSpPr>
          <p:cNvPr id="9" name="正方形/長方形 8"/>
          <p:cNvSpPr/>
          <p:nvPr/>
        </p:nvSpPr>
        <p:spPr>
          <a:xfrm>
            <a:off x="562232" y="3212068"/>
            <a:ext cx="3472636" cy="456535"/>
          </a:xfrm>
          <a:prstGeom prst="rect">
            <a:avLst/>
          </a:prstGeom>
          <a:solidFill>
            <a:schemeClr val="bg1"/>
          </a:solidFill>
          <a:ln>
            <a:solidFill>
              <a:schemeClr val="tx1"/>
            </a:solidFill>
            <a:prstDash val="dash"/>
          </a:ln>
        </p:spPr>
        <p:txBody>
          <a:bodyPr wrap="square">
            <a:spAutoFit/>
          </a:bodyPr>
          <a:lstStyle/>
          <a:p>
            <a:pPr algn="ctr">
              <a:lnSpc>
                <a:spcPct val="150000"/>
              </a:lnSpc>
            </a:pPr>
            <a:r>
              <a:rPr lang="en-US" altLang="ja-JP"/>
              <a:t>methodology document</a:t>
            </a:r>
            <a:endParaRPr lang="ja-JP" altLang="en-US" dirty="0"/>
          </a:p>
        </p:txBody>
      </p:sp>
      <p:sp>
        <p:nvSpPr>
          <p:cNvPr id="10" name="正方形/長方形 9"/>
          <p:cNvSpPr/>
          <p:nvPr/>
        </p:nvSpPr>
        <p:spPr>
          <a:xfrm>
            <a:off x="5693637" y="3207468"/>
            <a:ext cx="2875369" cy="646331"/>
          </a:xfrm>
          <a:prstGeom prst="rect">
            <a:avLst/>
          </a:prstGeom>
          <a:solidFill>
            <a:schemeClr val="bg1">
              <a:lumMod val="85000"/>
            </a:schemeClr>
          </a:solidFill>
          <a:ln>
            <a:solidFill>
              <a:schemeClr val="tx1"/>
            </a:solidFill>
            <a:prstDash val="dash"/>
          </a:ln>
        </p:spPr>
        <p:txBody>
          <a:bodyPr wrap="square">
            <a:spAutoFit/>
          </a:bodyPr>
          <a:lstStyle/>
          <a:p>
            <a:pPr algn="ctr"/>
            <a:r>
              <a:rPr lang="en-US" altLang="ja-JP" dirty="0"/>
              <a:t>Satellite-based GHG Dataset/Platform</a:t>
            </a:r>
            <a:endParaRPr lang="ja-JP" altLang="en-US" dirty="0"/>
          </a:p>
        </p:txBody>
      </p:sp>
      <p:sp>
        <p:nvSpPr>
          <p:cNvPr id="12" name="正方形/長方形 11"/>
          <p:cNvSpPr/>
          <p:nvPr/>
        </p:nvSpPr>
        <p:spPr>
          <a:xfrm>
            <a:off x="676887" y="6097918"/>
            <a:ext cx="1974352" cy="610845"/>
          </a:xfrm>
          <a:prstGeom prst="rect">
            <a:avLst/>
          </a:prstGeom>
          <a:solidFill>
            <a:schemeClr val="bg1"/>
          </a:solidFill>
          <a:ln w="19050" cmpd="sng">
            <a:prstDash val="solid"/>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a:solidFill>
                  <a:schemeClr val="tx1"/>
                </a:solidFill>
              </a:rPr>
              <a:t>Ministry of Environment/NIES</a:t>
            </a:r>
            <a:endParaRPr kumimoji="1" lang="en-US" altLang="ja-JP" dirty="0">
              <a:solidFill>
                <a:schemeClr val="tx1"/>
              </a:solidFill>
            </a:endParaRPr>
          </a:p>
        </p:txBody>
      </p:sp>
      <p:sp>
        <p:nvSpPr>
          <p:cNvPr id="13" name="正方形/長方形 12"/>
          <p:cNvSpPr/>
          <p:nvPr/>
        </p:nvSpPr>
        <p:spPr>
          <a:xfrm>
            <a:off x="3826212" y="6263163"/>
            <a:ext cx="852915" cy="453464"/>
          </a:xfrm>
          <a:prstGeom prst="rect">
            <a:avLst/>
          </a:prstGeom>
          <a:solidFill>
            <a:schemeClr val="bg1"/>
          </a:solidFill>
          <a:ln w="19050">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a:solidFill>
                  <a:schemeClr val="tx1"/>
                </a:solidFill>
              </a:rPr>
              <a:t>JAXA</a:t>
            </a:r>
          </a:p>
          <a:p>
            <a:pPr algn="ctr"/>
            <a:r>
              <a:rPr kumimoji="1" lang="en-US" altLang="ja-JP" sz="1200" dirty="0">
                <a:solidFill>
                  <a:schemeClr val="tx1"/>
                </a:solidFill>
              </a:rPr>
              <a:t>GOSAT</a:t>
            </a:r>
          </a:p>
        </p:txBody>
      </p:sp>
      <p:sp>
        <p:nvSpPr>
          <p:cNvPr id="8" name="正方形/長方形 7"/>
          <p:cNvSpPr/>
          <p:nvPr/>
        </p:nvSpPr>
        <p:spPr>
          <a:xfrm>
            <a:off x="2960979" y="2361294"/>
            <a:ext cx="3450626" cy="338554"/>
          </a:xfrm>
          <a:prstGeom prst="rect">
            <a:avLst/>
          </a:prstGeom>
          <a:solidFill>
            <a:schemeClr val="bg1"/>
          </a:solidFill>
          <a:ln>
            <a:solidFill>
              <a:schemeClr val="tx1"/>
            </a:solidFill>
          </a:ln>
        </p:spPr>
        <p:txBody>
          <a:bodyPr wrap="square">
            <a:spAutoFit/>
          </a:bodyPr>
          <a:lstStyle/>
          <a:p>
            <a:pPr algn="ctr"/>
            <a:r>
              <a:rPr lang="en-US" altLang="ja-JP" sz="1600" dirty="0"/>
              <a:t>IPCC Guideline </a:t>
            </a:r>
            <a:r>
              <a:rPr lang="ja-JP" altLang="en-US" sz="1600" dirty="0"/>
              <a:t>（</a:t>
            </a:r>
            <a:r>
              <a:rPr lang="en-US" altLang="ja-JP" sz="1600" dirty="0"/>
              <a:t>2019 update</a:t>
            </a:r>
            <a:r>
              <a:rPr lang="ja-JP" altLang="en-US" sz="1600" dirty="0"/>
              <a:t>）</a:t>
            </a:r>
            <a:r>
              <a:rPr lang="ja-JP" altLang="ja-JP" sz="1600" dirty="0"/>
              <a:t> </a:t>
            </a:r>
            <a:endParaRPr lang="ja-JP" altLang="en-US" sz="1600" dirty="0"/>
          </a:p>
        </p:txBody>
      </p:sp>
      <p:sp>
        <p:nvSpPr>
          <p:cNvPr id="19" name="正方形/長方形 18"/>
          <p:cNvSpPr/>
          <p:nvPr/>
        </p:nvSpPr>
        <p:spPr>
          <a:xfrm>
            <a:off x="4667295" y="6240090"/>
            <a:ext cx="827550" cy="466831"/>
          </a:xfrm>
          <a:prstGeom prst="rect">
            <a:avLst/>
          </a:prstGeom>
          <a:solidFill>
            <a:schemeClr val="bg1"/>
          </a:solidFill>
          <a:ln w="19050">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a:solidFill>
                  <a:schemeClr val="tx1"/>
                </a:solidFill>
              </a:rPr>
              <a:t>NASA</a:t>
            </a:r>
          </a:p>
          <a:p>
            <a:pPr algn="ctr"/>
            <a:r>
              <a:rPr kumimoji="1" lang="en-US" altLang="ja-JP" sz="1200" dirty="0">
                <a:solidFill>
                  <a:schemeClr val="tx1"/>
                </a:solidFill>
              </a:rPr>
              <a:t>OCO-2</a:t>
            </a:r>
          </a:p>
        </p:txBody>
      </p:sp>
      <p:sp>
        <p:nvSpPr>
          <p:cNvPr id="20" name="正方形/長方形 19"/>
          <p:cNvSpPr/>
          <p:nvPr/>
        </p:nvSpPr>
        <p:spPr>
          <a:xfrm>
            <a:off x="5494845" y="6252922"/>
            <a:ext cx="990895" cy="466831"/>
          </a:xfrm>
          <a:prstGeom prst="rect">
            <a:avLst/>
          </a:prstGeom>
          <a:solidFill>
            <a:schemeClr val="bg1"/>
          </a:solidFill>
          <a:ln w="19050">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a:solidFill>
                  <a:schemeClr val="tx1"/>
                </a:solidFill>
              </a:rPr>
              <a:t>ESA</a:t>
            </a:r>
          </a:p>
          <a:p>
            <a:pPr algn="ctr"/>
            <a:r>
              <a:rPr kumimoji="1" lang="en-US" altLang="ja-JP" sz="1200" dirty="0">
                <a:solidFill>
                  <a:schemeClr val="tx1"/>
                </a:solidFill>
              </a:rPr>
              <a:t>Sentinel-5</a:t>
            </a:r>
          </a:p>
        </p:txBody>
      </p:sp>
      <p:sp>
        <p:nvSpPr>
          <p:cNvPr id="21" name="正方形/長方形 20"/>
          <p:cNvSpPr/>
          <p:nvPr/>
        </p:nvSpPr>
        <p:spPr>
          <a:xfrm>
            <a:off x="6485740" y="6252922"/>
            <a:ext cx="901756" cy="453464"/>
          </a:xfrm>
          <a:prstGeom prst="rect">
            <a:avLst/>
          </a:prstGeom>
          <a:solidFill>
            <a:schemeClr val="bg1"/>
          </a:solidFill>
          <a:ln w="19050">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a:solidFill>
                  <a:schemeClr val="tx1"/>
                </a:solidFill>
              </a:rPr>
              <a:t>CNES</a:t>
            </a:r>
            <a:endParaRPr lang="en-US" altLang="ja-JP" sz="1200" dirty="0">
              <a:solidFill>
                <a:schemeClr val="tx1"/>
              </a:solidFill>
            </a:endParaRPr>
          </a:p>
          <a:p>
            <a:pPr algn="ctr"/>
            <a:r>
              <a:rPr kumimoji="1" lang="en-US" altLang="ja-JP" sz="1200" dirty="0" err="1">
                <a:solidFill>
                  <a:schemeClr val="tx1"/>
                </a:solidFill>
              </a:rPr>
              <a:t>Microcarb</a:t>
            </a:r>
            <a:endParaRPr kumimoji="1" lang="en-US" altLang="ja-JP" sz="1200" dirty="0">
              <a:solidFill>
                <a:schemeClr val="tx1"/>
              </a:solidFill>
            </a:endParaRPr>
          </a:p>
        </p:txBody>
      </p:sp>
      <p:cxnSp>
        <p:nvCxnSpPr>
          <p:cNvPr id="50" name="直線コネクタ 49"/>
          <p:cNvCxnSpPr/>
          <p:nvPr/>
        </p:nvCxnSpPr>
        <p:spPr>
          <a:xfrm>
            <a:off x="3200254" y="2095296"/>
            <a:ext cx="146" cy="266904"/>
          </a:xfrm>
          <a:prstGeom prst="line">
            <a:avLst/>
          </a:prstGeom>
        </p:spPr>
        <p:style>
          <a:lnRef idx="2">
            <a:schemeClr val="accent1"/>
          </a:lnRef>
          <a:fillRef idx="0">
            <a:schemeClr val="accent1"/>
          </a:fillRef>
          <a:effectRef idx="1">
            <a:schemeClr val="accent1"/>
          </a:effectRef>
          <a:fontRef idx="minor">
            <a:schemeClr val="tx1"/>
          </a:fontRef>
        </p:style>
      </p:cxnSp>
      <p:sp>
        <p:nvSpPr>
          <p:cNvPr id="53" name="角丸四角形 52"/>
          <p:cNvSpPr/>
          <p:nvPr/>
        </p:nvSpPr>
        <p:spPr>
          <a:xfrm>
            <a:off x="361995" y="3103557"/>
            <a:ext cx="8610600" cy="1000101"/>
          </a:xfrm>
          <a:prstGeom prst="roundRect">
            <a:avLst>
              <a:gd name="adj" fmla="val 15641"/>
            </a:avLst>
          </a:prstGeom>
          <a:noFill/>
          <a:ln w="28575"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3" name="左矢印 32"/>
          <p:cNvSpPr/>
          <p:nvPr/>
        </p:nvSpPr>
        <p:spPr>
          <a:xfrm rot="5400000">
            <a:off x="1185880" y="4561671"/>
            <a:ext cx="2034570" cy="480112"/>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5" name="左矢印 34"/>
          <p:cNvSpPr/>
          <p:nvPr/>
        </p:nvSpPr>
        <p:spPr>
          <a:xfrm rot="5400000">
            <a:off x="3186760" y="4069075"/>
            <a:ext cx="1166582" cy="596755"/>
          </a:xfrm>
          <a:prstGeom prst="leftArrow">
            <a:avLst>
              <a:gd name="adj1" fmla="val 50000"/>
              <a:gd name="adj2" fmla="val 34269"/>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2" name="テキスト ボックス 61"/>
          <p:cNvSpPr txBox="1"/>
          <p:nvPr/>
        </p:nvSpPr>
        <p:spPr>
          <a:xfrm>
            <a:off x="274767" y="4327787"/>
            <a:ext cx="1907071" cy="1169551"/>
          </a:xfrm>
          <a:prstGeom prst="rect">
            <a:avLst/>
          </a:prstGeom>
          <a:noFill/>
        </p:spPr>
        <p:txBody>
          <a:bodyPr wrap="square" rtlCol="0">
            <a:spAutoFit/>
          </a:bodyPr>
          <a:lstStyle/>
          <a:p>
            <a:r>
              <a:rPr lang="en-US" altLang="ja-JP" sz="1400">
                <a:solidFill>
                  <a:srgbClr val="000000"/>
                </a:solidFill>
              </a:rPr>
              <a:t>Develop methodology </a:t>
            </a:r>
            <a:r>
              <a:rPr lang="en-US" altLang="ja-JP" sz="1400" dirty="0">
                <a:solidFill>
                  <a:srgbClr val="000000"/>
                </a:solidFill>
              </a:rPr>
              <a:t>document for national statistician to use GHG data for verification</a:t>
            </a:r>
          </a:p>
        </p:txBody>
      </p:sp>
      <p:sp>
        <p:nvSpPr>
          <p:cNvPr id="64" name="テキスト ボックス 63"/>
          <p:cNvSpPr txBox="1"/>
          <p:nvPr/>
        </p:nvSpPr>
        <p:spPr>
          <a:xfrm>
            <a:off x="5009776" y="4292708"/>
            <a:ext cx="2425457" cy="523220"/>
          </a:xfrm>
          <a:prstGeom prst="rect">
            <a:avLst/>
          </a:prstGeom>
          <a:noFill/>
        </p:spPr>
        <p:txBody>
          <a:bodyPr wrap="square" rtlCol="0">
            <a:spAutoFit/>
          </a:bodyPr>
          <a:lstStyle/>
          <a:p>
            <a:r>
              <a:rPr lang="en-US" altLang="ja-JP" sz="1400">
                <a:solidFill>
                  <a:srgbClr val="000000"/>
                </a:solidFill>
              </a:rPr>
              <a:t>Provide </a:t>
            </a:r>
            <a:r>
              <a:rPr lang="en-US" altLang="ja-JP" sz="1400" dirty="0">
                <a:solidFill>
                  <a:srgbClr val="000000"/>
                </a:solidFill>
              </a:rPr>
              <a:t>high accuracy </a:t>
            </a:r>
          </a:p>
          <a:p>
            <a:r>
              <a:rPr lang="en-US" altLang="ja-JP" sz="1400" dirty="0">
                <a:solidFill>
                  <a:srgbClr val="000000"/>
                </a:solidFill>
              </a:rPr>
              <a:t>data </a:t>
            </a:r>
            <a:r>
              <a:rPr lang="en-US" altLang="ja-JP" sz="1400">
                <a:solidFill>
                  <a:srgbClr val="000000"/>
                </a:solidFill>
              </a:rPr>
              <a:t>set </a:t>
            </a:r>
            <a:endParaRPr lang="en-US" altLang="ja-JP" sz="1400" dirty="0">
              <a:solidFill>
                <a:srgbClr val="000000"/>
              </a:solidFill>
            </a:endParaRPr>
          </a:p>
        </p:txBody>
      </p:sp>
      <p:sp>
        <p:nvSpPr>
          <p:cNvPr id="16" name="正方形/長方形 15"/>
          <p:cNvSpPr/>
          <p:nvPr/>
        </p:nvSpPr>
        <p:spPr>
          <a:xfrm>
            <a:off x="3429000" y="5095517"/>
            <a:ext cx="4987191" cy="331810"/>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a:solidFill>
                  <a:schemeClr val="tx1"/>
                </a:solidFill>
              </a:rPr>
              <a:t>CEOS</a:t>
            </a:r>
            <a:endParaRPr kumimoji="1" lang="en-US" altLang="ja-JP" dirty="0">
              <a:solidFill>
                <a:schemeClr val="tx1"/>
              </a:solidFill>
            </a:endParaRPr>
          </a:p>
        </p:txBody>
      </p:sp>
      <p:cxnSp>
        <p:nvCxnSpPr>
          <p:cNvPr id="71" name="直線コネクタ 70"/>
          <p:cNvCxnSpPr/>
          <p:nvPr/>
        </p:nvCxnSpPr>
        <p:spPr>
          <a:xfrm flipV="1">
            <a:off x="3584845" y="2743200"/>
            <a:ext cx="0" cy="476284"/>
          </a:xfrm>
          <a:prstGeom prst="line">
            <a:avLst/>
          </a:prstGeom>
          <a:ln>
            <a:prstDash val="sysDash"/>
          </a:ln>
        </p:spPr>
        <p:style>
          <a:lnRef idx="2">
            <a:schemeClr val="accent1"/>
          </a:lnRef>
          <a:fillRef idx="0">
            <a:schemeClr val="accent1"/>
          </a:fillRef>
          <a:effectRef idx="1">
            <a:schemeClr val="accent1"/>
          </a:effectRef>
          <a:fontRef idx="minor">
            <a:schemeClr val="tx1"/>
          </a:fontRef>
        </p:style>
      </p:cxnSp>
      <p:sp>
        <p:nvSpPr>
          <p:cNvPr id="73" name="スライド番号プレースホルダー 3"/>
          <p:cNvSpPr>
            <a:spLocks noGrp="1"/>
          </p:cNvSpPr>
          <p:nvPr>
            <p:ph type="sldNum" sz="quarter" idx="12"/>
          </p:nvPr>
        </p:nvSpPr>
        <p:spPr>
          <a:xfrm>
            <a:off x="7090405" y="6428762"/>
            <a:ext cx="2133600" cy="365125"/>
          </a:xfrm>
        </p:spPr>
        <p:txBody>
          <a:bodyPr/>
          <a:lstStyle/>
          <a:p>
            <a:fld id="{F9C7F245-66C1-8E47-92F4-52AFD4B42A6B}" type="slidenum">
              <a:rPr kumimoji="1" lang="ja-JP" altLang="en-US" smtClean="0"/>
              <a:t>5</a:t>
            </a:fld>
            <a:endParaRPr kumimoji="1" lang="ja-JP" altLang="en-US" dirty="0"/>
          </a:p>
        </p:txBody>
      </p:sp>
      <p:sp>
        <p:nvSpPr>
          <p:cNvPr id="68" name="正方形/長方形 67"/>
          <p:cNvSpPr/>
          <p:nvPr/>
        </p:nvSpPr>
        <p:spPr>
          <a:xfrm>
            <a:off x="3820793" y="6032466"/>
            <a:ext cx="4403472" cy="239963"/>
          </a:xfrm>
          <a:prstGeom prst="rect">
            <a:avLst/>
          </a:prstGeom>
          <a:solidFill>
            <a:schemeClr val="bg1"/>
          </a:solidFill>
          <a:ln w="19050">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a:solidFill>
                  <a:schemeClr val="tx1"/>
                </a:solidFill>
              </a:rPr>
              <a:t>Space Agencies</a:t>
            </a:r>
            <a:endParaRPr kumimoji="1" lang="en-US" altLang="ja-JP" dirty="0">
              <a:solidFill>
                <a:schemeClr val="tx1"/>
              </a:solidFill>
            </a:endParaRPr>
          </a:p>
        </p:txBody>
      </p:sp>
      <p:sp>
        <p:nvSpPr>
          <p:cNvPr id="74" name="正方形/長方形 73"/>
          <p:cNvSpPr/>
          <p:nvPr/>
        </p:nvSpPr>
        <p:spPr>
          <a:xfrm>
            <a:off x="7369871" y="6271328"/>
            <a:ext cx="856022" cy="425715"/>
          </a:xfrm>
          <a:prstGeom prst="rect">
            <a:avLst/>
          </a:prstGeom>
          <a:solidFill>
            <a:schemeClr val="bg1"/>
          </a:solidFill>
          <a:ln w="19050">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a:solidFill>
                  <a:schemeClr val="tx1"/>
                </a:solidFill>
              </a:rPr>
              <a:t>CMA</a:t>
            </a:r>
            <a:endParaRPr lang="en-US" altLang="ja-JP" sz="1200" dirty="0">
              <a:solidFill>
                <a:schemeClr val="tx1"/>
              </a:solidFill>
            </a:endParaRPr>
          </a:p>
          <a:p>
            <a:pPr algn="ctr"/>
            <a:r>
              <a:rPr kumimoji="1" lang="en-US" altLang="ja-JP" sz="1200" dirty="0" err="1">
                <a:solidFill>
                  <a:schemeClr val="tx1"/>
                </a:solidFill>
              </a:rPr>
              <a:t>TanSat</a:t>
            </a:r>
            <a:endParaRPr kumimoji="1" lang="en-US" altLang="ja-JP" sz="1200" dirty="0">
              <a:solidFill>
                <a:schemeClr val="tx1"/>
              </a:solidFill>
            </a:endParaRPr>
          </a:p>
        </p:txBody>
      </p:sp>
      <p:sp>
        <p:nvSpPr>
          <p:cNvPr id="75" name="左矢印 34"/>
          <p:cNvSpPr/>
          <p:nvPr/>
        </p:nvSpPr>
        <p:spPr>
          <a:xfrm rot="5400000">
            <a:off x="6572213" y="4135463"/>
            <a:ext cx="1070742" cy="559823"/>
          </a:xfrm>
          <a:prstGeom prst="leftArrow">
            <a:avLst>
              <a:gd name="adj1" fmla="val 50000"/>
              <a:gd name="adj2" fmla="val 34269"/>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8" name="左矢印 34"/>
          <p:cNvSpPr/>
          <p:nvPr/>
        </p:nvSpPr>
        <p:spPr>
          <a:xfrm rot="5400000">
            <a:off x="6801028" y="5472994"/>
            <a:ext cx="578752" cy="487421"/>
          </a:xfrm>
          <a:prstGeom prst="leftArrow">
            <a:avLst>
              <a:gd name="adj1" fmla="val 50000"/>
              <a:gd name="adj2" fmla="val 34269"/>
            </a:avLst>
          </a:prstGeom>
          <a:solidFill>
            <a:schemeClr val="bg1"/>
          </a:solidFill>
          <a:ln w="19050">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2" name="加算記号 21"/>
          <p:cNvSpPr/>
          <p:nvPr/>
        </p:nvSpPr>
        <p:spPr>
          <a:xfrm>
            <a:off x="4481029" y="3167999"/>
            <a:ext cx="735586" cy="685800"/>
          </a:xfrm>
          <a:prstGeom prst="mathPlus">
            <a:avLst/>
          </a:prstGeom>
          <a:solidFill>
            <a:srgbClr val="FFFFFF"/>
          </a:solidFill>
          <a:ln w="25400" cap="flat">
            <a:solidFill>
              <a:schemeClr val="tx2"/>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ja-JP" altLang="en-US" sz="1800" b="0" i="0" u="none" strike="noStrike" cap="none" spc="0" normalizeH="0" baseline="0">
              <a:ln>
                <a:noFill/>
              </a:ln>
              <a:solidFill>
                <a:srgbClr val="002569"/>
              </a:solidFill>
              <a:effectLst/>
              <a:uFillTx/>
            </a:endParaRPr>
          </a:p>
        </p:txBody>
      </p:sp>
      <p:sp>
        <p:nvSpPr>
          <p:cNvPr id="25" name="正方形/長方形 24"/>
          <p:cNvSpPr/>
          <p:nvPr/>
        </p:nvSpPr>
        <p:spPr>
          <a:xfrm>
            <a:off x="4541672" y="5616378"/>
            <a:ext cx="4572000" cy="307777"/>
          </a:xfrm>
          <a:prstGeom prst="rect">
            <a:avLst/>
          </a:prstGeom>
        </p:spPr>
        <p:txBody>
          <a:bodyPr>
            <a:spAutoFit/>
          </a:bodyPr>
          <a:lstStyle/>
          <a:p>
            <a:r>
              <a:rPr lang="en-US" altLang="ja-JP" sz="1400" dirty="0">
                <a:solidFill>
                  <a:srgbClr val="000000"/>
                </a:solidFill>
              </a:rPr>
              <a:t>Provide and share </a:t>
            </a:r>
            <a:r>
              <a:rPr lang="en-US" altLang="ja-JP" sz="1400">
                <a:solidFill>
                  <a:srgbClr val="000000"/>
                </a:solidFill>
              </a:rPr>
              <a:t>GHG data</a:t>
            </a:r>
            <a:endParaRPr lang="ja-JP" altLang="en-US" sz="1400" dirty="0"/>
          </a:p>
        </p:txBody>
      </p:sp>
      <p:grpSp>
        <p:nvGrpSpPr>
          <p:cNvPr id="54" name="グループ化 53"/>
          <p:cNvGrpSpPr/>
          <p:nvPr/>
        </p:nvGrpSpPr>
        <p:grpSpPr>
          <a:xfrm>
            <a:off x="562231" y="5943600"/>
            <a:ext cx="4112753" cy="851654"/>
            <a:chOff x="990600" y="5943600"/>
            <a:chExt cx="3684385" cy="851654"/>
          </a:xfrm>
        </p:grpSpPr>
        <p:cxnSp>
          <p:nvCxnSpPr>
            <p:cNvPr id="42" name="直線コネクタ 41"/>
            <p:cNvCxnSpPr/>
            <p:nvPr/>
          </p:nvCxnSpPr>
          <p:spPr>
            <a:xfrm flipV="1">
              <a:off x="3876053" y="6242356"/>
              <a:ext cx="798932" cy="10566"/>
            </a:xfrm>
            <a:prstGeom prst="line">
              <a:avLst/>
            </a:prstGeom>
            <a:noFill/>
            <a:ln w="57150" cap="flat">
              <a:solidFill>
                <a:schemeClr val="accent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85" name="直線コネクタ 84"/>
            <p:cNvCxnSpPr/>
            <p:nvPr/>
          </p:nvCxnSpPr>
          <p:spPr>
            <a:xfrm flipV="1">
              <a:off x="990600" y="6781269"/>
              <a:ext cx="3681797" cy="9175"/>
            </a:xfrm>
            <a:prstGeom prst="line">
              <a:avLst/>
            </a:prstGeom>
            <a:noFill/>
            <a:ln w="57150" cap="flat">
              <a:solidFill>
                <a:schemeClr val="accent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86" name="直線コネクタ 85"/>
            <p:cNvCxnSpPr/>
            <p:nvPr/>
          </p:nvCxnSpPr>
          <p:spPr>
            <a:xfrm>
              <a:off x="4660135" y="6268598"/>
              <a:ext cx="0" cy="524036"/>
            </a:xfrm>
            <a:prstGeom prst="line">
              <a:avLst/>
            </a:prstGeom>
            <a:noFill/>
            <a:ln w="57150" cap="flat">
              <a:solidFill>
                <a:schemeClr val="accent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87" name="直線コネクタ 86"/>
            <p:cNvCxnSpPr/>
            <p:nvPr/>
          </p:nvCxnSpPr>
          <p:spPr>
            <a:xfrm>
              <a:off x="990600" y="5943600"/>
              <a:ext cx="0" cy="851654"/>
            </a:xfrm>
            <a:prstGeom prst="line">
              <a:avLst/>
            </a:prstGeom>
            <a:noFill/>
            <a:ln w="57150" cap="flat">
              <a:solidFill>
                <a:schemeClr val="accent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88" name="直線コネクタ 87"/>
            <p:cNvCxnSpPr/>
            <p:nvPr/>
          </p:nvCxnSpPr>
          <p:spPr>
            <a:xfrm>
              <a:off x="993814" y="5962258"/>
              <a:ext cx="2870492" cy="942"/>
            </a:xfrm>
            <a:prstGeom prst="line">
              <a:avLst/>
            </a:prstGeom>
            <a:noFill/>
            <a:ln w="57150" cap="flat">
              <a:solidFill>
                <a:schemeClr val="accent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cxnSp>
        <p:nvCxnSpPr>
          <p:cNvPr id="89" name="直線コネクタ 88"/>
          <p:cNvCxnSpPr/>
          <p:nvPr/>
        </p:nvCxnSpPr>
        <p:spPr>
          <a:xfrm>
            <a:off x="3756788" y="5963200"/>
            <a:ext cx="0" cy="328350"/>
          </a:xfrm>
          <a:prstGeom prst="line">
            <a:avLst/>
          </a:prstGeom>
          <a:noFill/>
          <a:ln w="57150" cap="flat">
            <a:solidFill>
              <a:schemeClr val="accent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pic>
        <p:nvPicPr>
          <p:cNvPr id="90" name="図 89"/>
          <p:cNvPicPr>
            <a:picLocks noChangeAspect="1"/>
          </p:cNvPicPr>
          <p:nvPr/>
        </p:nvPicPr>
        <p:blipFill>
          <a:blip r:embed="rId3"/>
          <a:stretch>
            <a:fillRect/>
          </a:stretch>
        </p:blipFill>
        <p:spPr>
          <a:xfrm>
            <a:off x="3058170" y="1270009"/>
            <a:ext cx="2505691" cy="834640"/>
          </a:xfrm>
          <a:prstGeom prst="rect">
            <a:avLst/>
          </a:prstGeom>
        </p:spPr>
      </p:pic>
      <p:pic>
        <p:nvPicPr>
          <p:cNvPr id="91" name="図 90"/>
          <p:cNvPicPr>
            <a:picLocks noChangeAspect="1"/>
          </p:cNvPicPr>
          <p:nvPr/>
        </p:nvPicPr>
        <p:blipFill>
          <a:blip r:embed="rId4"/>
          <a:stretch>
            <a:fillRect/>
          </a:stretch>
        </p:blipFill>
        <p:spPr>
          <a:xfrm>
            <a:off x="2772216" y="5598832"/>
            <a:ext cx="881484" cy="588113"/>
          </a:xfrm>
          <a:prstGeom prst="rect">
            <a:avLst/>
          </a:prstGeom>
        </p:spPr>
      </p:pic>
      <p:sp>
        <p:nvSpPr>
          <p:cNvPr id="93" name="テキスト ボックス 92"/>
          <p:cNvSpPr txBox="1"/>
          <p:nvPr/>
        </p:nvSpPr>
        <p:spPr>
          <a:xfrm>
            <a:off x="2886006" y="4273742"/>
            <a:ext cx="968449" cy="312722"/>
          </a:xfrm>
          <a:prstGeom prst="rect">
            <a:avLst/>
          </a:prstGeom>
          <a:noFill/>
        </p:spPr>
        <p:txBody>
          <a:bodyPr wrap="square" rtlCol="0">
            <a:spAutoFit/>
          </a:bodyPr>
          <a:lstStyle/>
          <a:p>
            <a:r>
              <a:rPr lang="en-US" altLang="ja-JP" sz="1400" dirty="0">
                <a:solidFill>
                  <a:srgbClr val="000000"/>
                </a:solidFill>
              </a:rPr>
              <a:t>Review</a:t>
            </a:r>
          </a:p>
        </p:txBody>
      </p:sp>
      <p:cxnSp>
        <p:nvCxnSpPr>
          <p:cNvPr id="95" name="直線矢印コネクタ 94"/>
          <p:cNvCxnSpPr/>
          <p:nvPr/>
        </p:nvCxnSpPr>
        <p:spPr>
          <a:xfrm>
            <a:off x="2723976" y="6428762"/>
            <a:ext cx="1046075" cy="0"/>
          </a:xfrm>
          <a:prstGeom prst="straightConnector1">
            <a:avLst/>
          </a:prstGeom>
          <a:noFill/>
          <a:ln w="57150" cap="flat">
            <a:solidFill>
              <a:schemeClr val="tx2"/>
            </a:solidFill>
            <a:prstDash val="solid"/>
            <a:bevel/>
            <a:headEnd type="triangle"/>
            <a:tailEnd type="triangle"/>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Tree>
    <p:extLst>
      <p:ext uri="{BB962C8B-B14F-4D97-AF65-F5344CB8AC3E}">
        <p14:creationId xmlns:p14="http://schemas.microsoft.com/office/powerpoint/2010/main" val="25720209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2"/>
          </p:nvPr>
        </p:nvSpPr>
        <p:spPr/>
        <p:txBody>
          <a:bodyPr/>
          <a:lstStyle/>
          <a:p>
            <a:pPr defTabSz="914400"/>
            <a:fld id="{86CB4B4D-7CA3-9044-876B-883B54F8677D}" type="slidenum">
              <a:rPr lang="uk-UA" smtClean="0"/>
              <a:pPr defTabSz="914400"/>
              <a:t>6</a:t>
            </a:fld>
            <a:endParaRPr lang="uk-UA" dirty="0"/>
          </a:p>
        </p:txBody>
      </p:sp>
      <p:sp>
        <p:nvSpPr>
          <p:cNvPr id="3" name="コンテンツ プレースホルダー 2"/>
          <p:cNvSpPr>
            <a:spLocks noGrp="1"/>
          </p:cNvSpPr>
          <p:nvPr>
            <p:ph sz="quarter" idx="10"/>
          </p:nvPr>
        </p:nvSpPr>
        <p:spPr/>
        <p:txBody>
          <a:bodyPr/>
          <a:lstStyle/>
          <a:p>
            <a:pPr>
              <a:spcBef>
                <a:spcPts val="1200"/>
              </a:spcBef>
            </a:pPr>
            <a:r>
              <a:rPr kumimoji="1" lang="en-US" altLang="ja-JP" sz="2400" dirty="0"/>
              <a:t>Currently, the refinement of “2006 IPCC Guidelines for National Greenhouse Gas Inventories” is underway.</a:t>
            </a:r>
          </a:p>
          <a:p>
            <a:pPr>
              <a:spcBef>
                <a:spcPts val="1200"/>
              </a:spcBef>
            </a:pPr>
            <a:r>
              <a:rPr kumimoji="1" lang="en-US" altLang="ja-JP" sz="2400" dirty="0"/>
              <a:t>The guidelines provide methodologies for estimating national inventories of anthropogenic emissions by sources and removals by sinks of GHG.</a:t>
            </a:r>
          </a:p>
          <a:p>
            <a:pPr>
              <a:spcBef>
                <a:spcPts val="1200"/>
              </a:spcBef>
            </a:pPr>
            <a:r>
              <a:rPr kumimoji="1" lang="en-US" altLang="ja-JP" sz="2400" dirty="0"/>
              <a:t>One of the targets of CEOS engagement with IPCC should be to have the refined guidelines refer “satellite data”.</a:t>
            </a:r>
          </a:p>
        </p:txBody>
      </p:sp>
      <p:sp>
        <p:nvSpPr>
          <p:cNvPr id="4" name="コンテンツ プレースホルダー 3"/>
          <p:cNvSpPr>
            <a:spLocks noGrp="1"/>
          </p:cNvSpPr>
          <p:nvPr>
            <p:ph sz="quarter" idx="11"/>
          </p:nvPr>
        </p:nvSpPr>
        <p:spPr/>
        <p:txBody>
          <a:bodyPr/>
          <a:lstStyle/>
          <a:p>
            <a:pPr marL="0" indent="0">
              <a:buNone/>
            </a:pPr>
            <a:r>
              <a:rPr kumimoji="1" lang="en-US" altLang="ja-JP" dirty="0"/>
              <a:t>Guidelines for GHG Inventories</a:t>
            </a:r>
            <a:endParaRPr kumimoji="1" lang="ja-JP" altLang="en-US" dirty="0"/>
          </a:p>
        </p:txBody>
      </p:sp>
    </p:spTree>
    <p:extLst>
      <p:ext uri="{BB962C8B-B14F-4D97-AF65-F5344CB8AC3E}">
        <p14:creationId xmlns:p14="http://schemas.microsoft.com/office/powerpoint/2010/main" val="1713328239"/>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2"/>
          </p:nvPr>
        </p:nvSpPr>
        <p:spPr/>
        <p:txBody>
          <a:bodyPr/>
          <a:lstStyle/>
          <a:p>
            <a:pPr defTabSz="914400"/>
            <a:fld id="{86CB4B4D-7CA3-9044-876B-883B54F8677D}" type="slidenum">
              <a:rPr lang="uk-UA" smtClean="0"/>
              <a:pPr defTabSz="914400"/>
              <a:t>7</a:t>
            </a:fld>
            <a:endParaRPr lang="uk-UA" dirty="0"/>
          </a:p>
        </p:txBody>
      </p:sp>
      <p:graphicFrame>
        <p:nvGraphicFramePr>
          <p:cNvPr id="5" name="コンテンツ プレースホルダー 4"/>
          <p:cNvGraphicFramePr>
            <a:graphicFrameLocks noGrp="1"/>
          </p:cNvGraphicFramePr>
          <p:nvPr>
            <p:ph sz="quarter" idx="10"/>
            <p:extLst>
              <p:ext uri="{D42A27DB-BD31-4B8C-83A1-F6EECF244321}">
                <p14:modId xmlns:p14="http://schemas.microsoft.com/office/powerpoint/2010/main" val="118502841"/>
              </p:ext>
            </p:extLst>
          </p:nvPr>
        </p:nvGraphicFramePr>
        <p:xfrm>
          <a:off x="152400" y="1417320"/>
          <a:ext cx="8839200" cy="5059680"/>
        </p:xfrm>
        <a:graphic>
          <a:graphicData uri="http://schemas.openxmlformats.org/drawingml/2006/table">
            <a:tbl>
              <a:tblPr bandRow="1" bandCol="1">
                <a:tableStyleId>{69012ECD-51FC-41F1-AA8D-1B2483CD663E}</a:tableStyleId>
              </a:tblPr>
              <a:tblGrid>
                <a:gridCol w="2057400">
                  <a:extLst>
                    <a:ext uri="{9D8B030D-6E8A-4147-A177-3AD203B41FA5}">
                      <a16:colId xmlns:a16="http://schemas.microsoft.com/office/drawing/2014/main" val="20000"/>
                    </a:ext>
                  </a:extLst>
                </a:gridCol>
                <a:gridCol w="6781800">
                  <a:extLst>
                    <a:ext uri="{9D8B030D-6E8A-4147-A177-3AD203B41FA5}">
                      <a16:colId xmlns:a16="http://schemas.microsoft.com/office/drawing/2014/main" val="20001"/>
                    </a:ext>
                  </a:extLst>
                </a:gridCol>
              </a:tblGrid>
              <a:tr h="370840">
                <a:tc>
                  <a:txBody>
                    <a:bodyPr/>
                    <a:lstStyle/>
                    <a:p>
                      <a:pPr algn="l"/>
                      <a:r>
                        <a:rPr kumimoji="1" lang="en-US" altLang="ja-JP" sz="2000" dirty="0">
                          <a:latin typeface="+mj-ea"/>
                          <a:ea typeface="+mj-ea"/>
                        </a:rPr>
                        <a:t>2016 Sep</a:t>
                      </a:r>
                      <a:endParaRPr kumimoji="1" lang="ja-JP" altLang="en-US" sz="2000" dirty="0">
                        <a:latin typeface="+mj-ea"/>
                        <a:ea typeface="+mj-ea"/>
                      </a:endParaRPr>
                    </a:p>
                  </a:txBody>
                  <a:tcPr/>
                </a:tc>
                <a:tc>
                  <a:txBody>
                    <a:bodyPr/>
                    <a:lstStyle/>
                    <a:p>
                      <a:pPr algn="l"/>
                      <a:r>
                        <a:rPr kumimoji="1" lang="en-US" altLang="ja-JP" sz="2000" dirty="0">
                          <a:latin typeface="+mj-ea"/>
                          <a:ea typeface="+mj-ea"/>
                        </a:rPr>
                        <a:t>Scoping Group meeting</a:t>
                      </a:r>
                      <a:endParaRPr kumimoji="1" lang="ja-JP" altLang="en-US" sz="2000" dirty="0">
                        <a:latin typeface="+mj-ea"/>
                        <a:ea typeface="+mj-ea"/>
                      </a:endParaRPr>
                    </a:p>
                  </a:txBody>
                  <a:tcPr/>
                </a:tc>
                <a:extLst>
                  <a:ext uri="{0D108BD9-81ED-4DB2-BD59-A6C34878D82A}">
                    <a16:rowId xmlns:a16="http://schemas.microsoft.com/office/drawing/2014/main" val="10000"/>
                  </a:ext>
                </a:extLst>
              </a:tr>
              <a:tr h="370840">
                <a:tc>
                  <a:txBody>
                    <a:bodyPr/>
                    <a:lstStyle/>
                    <a:p>
                      <a:pPr algn="l"/>
                      <a:r>
                        <a:rPr kumimoji="1" lang="en-US" altLang="ja-JP" sz="2000" dirty="0">
                          <a:latin typeface="+mj-ea"/>
                          <a:ea typeface="+mj-ea"/>
                        </a:rPr>
                        <a:t>2016 Oct</a:t>
                      </a:r>
                      <a:endParaRPr kumimoji="1" lang="ja-JP" altLang="en-US" sz="2000" dirty="0">
                        <a:latin typeface="+mj-ea"/>
                        <a:ea typeface="+mj-ea"/>
                      </a:endParaRPr>
                    </a:p>
                  </a:txBody>
                  <a:tcPr/>
                </a:tc>
                <a:tc>
                  <a:txBody>
                    <a:bodyPr/>
                    <a:lstStyle/>
                    <a:p>
                      <a:pPr algn="l"/>
                      <a:r>
                        <a:rPr kumimoji="1" lang="en-US" altLang="ja-JP" sz="2000" dirty="0">
                          <a:latin typeface="+mj-ea"/>
                          <a:ea typeface="+mj-ea"/>
                        </a:rPr>
                        <a:t>IPCC decision on outline</a:t>
                      </a:r>
                      <a:endParaRPr kumimoji="1" lang="ja-JP" altLang="en-US" sz="2000" dirty="0">
                        <a:latin typeface="+mj-ea"/>
                        <a:ea typeface="+mj-ea"/>
                      </a:endParaRPr>
                    </a:p>
                  </a:txBody>
                  <a:tcPr/>
                </a:tc>
                <a:extLst>
                  <a:ext uri="{0D108BD9-81ED-4DB2-BD59-A6C34878D82A}">
                    <a16:rowId xmlns:a16="http://schemas.microsoft.com/office/drawing/2014/main" val="10001"/>
                  </a:ext>
                </a:extLst>
              </a:tr>
              <a:tr h="370840">
                <a:tc>
                  <a:txBody>
                    <a:bodyPr/>
                    <a:lstStyle/>
                    <a:p>
                      <a:pPr algn="l"/>
                      <a:r>
                        <a:rPr kumimoji="1" lang="en-US" altLang="ja-JP" sz="2000" dirty="0">
                          <a:latin typeface="+mj-ea"/>
                          <a:ea typeface="+mj-ea"/>
                        </a:rPr>
                        <a:t>2017 Feb</a:t>
                      </a:r>
                      <a:endParaRPr kumimoji="1" lang="ja-JP" altLang="en-US" sz="2000" dirty="0">
                        <a:latin typeface="+mj-ea"/>
                        <a:ea typeface="+mj-ea"/>
                      </a:endParaRPr>
                    </a:p>
                  </a:txBody>
                  <a:tcPr/>
                </a:tc>
                <a:tc>
                  <a:txBody>
                    <a:bodyPr/>
                    <a:lstStyle/>
                    <a:p>
                      <a:pPr algn="l"/>
                      <a:r>
                        <a:rPr kumimoji="1" lang="en-US" altLang="ja-JP" sz="2000" dirty="0">
                          <a:solidFill>
                            <a:schemeClr val="tx1"/>
                          </a:solidFill>
                          <a:latin typeface="+mj-ea"/>
                          <a:ea typeface="+mn-ea"/>
                          <a:cs typeface="+mn-cs"/>
                          <a:sym typeface="Calibri"/>
                        </a:rPr>
                        <a:t>Decision on selection of Authors</a:t>
                      </a:r>
                      <a:endParaRPr kumimoji="1" lang="ja-JP" altLang="en-US" sz="2000" dirty="0">
                        <a:latin typeface="+mj-ea"/>
                        <a:ea typeface="+mj-ea"/>
                      </a:endParaRPr>
                    </a:p>
                  </a:txBody>
                  <a:tcPr/>
                </a:tc>
                <a:extLst>
                  <a:ext uri="{0D108BD9-81ED-4DB2-BD59-A6C34878D82A}">
                    <a16:rowId xmlns:a16="http://schemas.microsoft.com/office/drawing/2014/main" val="10002"/>
                  </a:ext>
                </a:extLst>
              </a:tr>
              <a:tr h="370840">
                <a:tc>
                  <a:txBody>
                    <a:bodyPr/>
                    <a:lstStyle/>
                    <a:p>
                      <a:pPr algn="l"/>
                      <a:r>
                        <a:rPr kumimoji="1" lang="en-US" altLang="ja-JP" sz="2000" dirty="0">
                          <a:latin typeface="+mj-ea"/>
                          <a:ea typeface="+mj-ea"/>
                        </a:rPr>
                        <a:t>2017 Jun</a:t>
                      </a:r>
                      <a:endParaRPr kumimoji="1" lang="ja-JP" altLang="en-US" sz="2000" dirty="0">
                        <a:latin typeface="+mj-ea"/>
                        <a:ea typeface="+mj-ea"/>
                      </a:endParaRPr>
                    </a:p>
                  </a:txBody>
                  <a:tcPr/>
                </a:tc>
                <a:tc>
                  <a:txBody>
                    <a:bodyPr/>
                    <a:lstStyle/>
                    <a:p>
                      <a:pPr marL="0" marR="0" lvl="0" indent="0" algn="l" defTabSz="457200" eaLnBrk="1" fontAlgn="auto" latinLnBrk="0" hangingPunct="1">
                        <a:lnSpc>
                          <a:spcPct val="100000"/>
                        </a:lnSpc>
                        <a:spcBef>
                          <a:spcPts val="600"/>
                        </a:spcBef>
                        <a:spcAft>
                          <a:spcPts val="0"/>
                        </a:spcAft>
                        <a:buClrTx/>
                        <a:buSzTx/>
                        <a:buFontTx/>
                        <a:buNone/>
                        <a:tabLst/>
                        <a:defRPr/>
                      </a:pPr>
                      <a:r>
                        <a:rPr kumimoji="1" lang="en-US" altLang="ja-JP" sz="2000" dirty="0">
                          <a:solidFill>
                            <a:schemeClr val="tx1"/>
                          </a:solidFill>
                          <a:latin typeface="+mj-ea"/>
                          <a:ea typeface="+mn-ea"/>
                          <a:cs typeface="+mn-cs"/>
                          <a:sym typeface="Calibri"/>
                        </a:rPr>
                        <a:t>First Lead Author Meeting (LAM1)</a:t>
                      </a:r>
                    </a:p>
                  </a:txBody>
                  <a:tcPr/>
                </a:tc>
                <a:extLst>
                  <a:ext uri="{0D108BD9-81ED-4DB2-BD59-A6C34878D82A}">
                    <a16:rowId xmlns:a16="http://schemas.microsoft.com/office/drawing/2014/main" val="10003"/>
                  </a:ext>
                </a:extLst>
              </a:tr>
              <a:tr h="370840">
                <a:tc>
                  <a:txBody>
                    <a:bodyPr/>
                    <a:lstStyle/>
                    <a:p>
                      <a:pPr algn="l"/>
                      <a:r>
                        <a:rPr kumimoji="1" lang="en-US" altLang="ja-JP" sz="2000" dirty="0">
                          <a:latin typeface="+mj-ea"/>
                          <a:ea typeface="+mj-ea"/>
                        </a:rPr>
                        <a:t>2017 Sep</a:t>
                      </a:r>
                      <a:endParaRPr kumimoji="1" lang="ja-JP" altLang="en-US" sz="2000" dirty="0">
                        <a:latin typeface="+mj-ea"/>
                        <a:ea typeface="+mj-ea"/>
                      </a:endParaRPr>
                    </a:p>
                  </a:txBody>
                  <a:tcPr/>
                </a:tc>
                <a:tc>
                  <a:txBody>
                    <a:bodyPr/>
                    <a:lstStyle/>
                    <a:p>
                      <a:pPr algn="l"/>
                      <a:r>
                        <a:rPr kumimoji="1" lang="en-US" altLang="ja-JP" sz="2000" dirty="0">
                          <a:latin typeface="+mj-ea"/>
                          <a:ea typeface="+mj-ea"/>
                        </a:rPr>
                        <a:t>Second Lead Author Meeting (LAM2)</a:t>
                      </a:r>
                      <a:endParaRPr kumimoji="1" lang="ja-JP" altLang="en-US" sz="2000" dirty="0">
                        <a:latin typeface="+mj-ea"/>
                        <a:ea typeface="+mj-ea"/>
                      </a:endParaRPr>
                    </a:p>
                  </a:txBody>
                  <a:tcPr/>
                </a:tc>
                <a:extLst>
                  <a:ext uri="{0D108BD9-81ED-4DB2-BD59-A6C34878D82A}">
                    <a16:rowId xmlns:a16="http://schemas.microsoft.com/office/drawing/2014/main" val="10004"/>
                  </a:ext>
                </a:extLst>
              </a:tr>
              <a:tr h="370840">
                <a:tc>
                  <a:txBody>
                    <a:bodyPr/>
                    <a:lstStyle/>
                    <a:p>
                      <a:pPr algn="l"/>
                      <a:r>
                        <a:rPr kumimoji="1" lang="en-US" altLang="ja-JP" sz="2000" dirty="0">
                          <a:latin typeface="+mj-ea"/>
                          <a:ea typeface="+mj-ea"/>
                        </a:rPr>
                        <a:t>2017</a:t>
                      </a:r>
                      <a:r>
                        <a:rPr kumimoji="1" lang="en-US" altLang="ja-JP" sz="2000" baseline="0" dirty="0">
                          <a:latin typeface="+mj-ea"/>
                          <a:ea typeface="+mj-ea"/>
                        </a:rPr>
                        <a:t> Dec – 2018 Feb</a:t>
                      </a:r>
                      <a:endParaRPr kumimoji="1" lang="ja-JP" altLang="en-US" sz="2000" dirty="0">
                        <a:latin typeface="+mj-ea"/>
                        <a:ea typeface="+mj-ea"/>
                      </a:endParaRPr>
                    </a:p>
                  </a:txBody>
                  <a:tcPr/>
                </a:tc>
                <a:tc>
                  <a:txBody>
                    <a:bodyPr/>
                    <a:lstStyle/>
                    <a:p>
                      <a:pPr marL="0" marR="0" lvl="0" indent="0" algn="l" defTabSz="457200" eaLnBrk="1" fontAlgn="auto" latinLnBrk="0" hangingPunct="1">
                        <a:lnSpc>
                          <a:spcPct val="100000"/>
                        </a:lnSpc>
                        <a:spcBef>
                          <a:spcPts val="600"/>
                        </a:spcBef>
                        <a:spcAft>
                          <a:spcPts val="0"/>
                        </a:spcAft>
                        <a:buClrTx/>
                        <a:buSzTx/>
                        <a:buFontTx/>
                        <a:buNone/>
                        <a:tabLst/>
                        <a:defRPr/>
                      </a:pPr>
                      <a:r>
                        <a:rPr kumimoji="1" lang="en-US" altLang="ja-JP" sz="2000" dirty="0">
                          <a:solidFill>
                            <a:schemeClr val="tx1"/>
                          </a:solidFill>
                          <a:latin typeface="+mj-ea"/>
                          <a:ea typeface="+mn-ea"/>
                          <a:cs typeface="+mn-cs"/>
                          <a:sym typeface="Calibri"/>
                        </a:rPr>
                        <a:t>First Order Draft (FOD) Expert Review</a:t>
                      </a:r>
                    </a:p>
                  </a:txBody>
                  <a:tcPr/>
                </a:tc>
                <a:extLst>
                  <a:ext uri="{0D108BD9-81ED-4DB2-BD59-A6C34878D82A}">
                    <a16:rowId xmlns:a16="http://schemas.microsoft.com/office/drawing/2014/main" val="10005"/>
                  </a:ext>
                </a:extLst>
              </a:tr>
              <a:tr h="370840">
                <a:tc>
                  <a:txBody>
                    <a:bodyPr/>
                    <a:lstStyle/>
                    <a:p>
                      <a:pPr algn="l"/>
                      <a:r>
                        <a:rPr kumimoji="1" lang="en-US" altLang="ja-JP" sz="2000" dirty="0">
                          <a:latin typeface="+mj-ea"/>
                          <a:ea typeface="+mj-ea"/>
                        </a:rPr>
                        <a:t>2018 Mar</a:t>
                      </a:r>
                      <a:endParaRPr kumimoji="1" lang="ja-JP" altLang="en-US" sz="2000" dirty="0">
                        <a:latin typeface="+mj-ea"/>
                        <a:ea typeface="+mj-ea"/>
                      </a:endParaRPr>
                    </a:p>
                  </a:txBody>
                  <a:tcPr/>
                </a:tc>
                <a:tc>
                  <a:txBody>
                    <a:bodyPr/>
                    <a:lstStyle/>
                    <a:p>
                      <a:pPr algn="l"/>
                      <a:r>
                        <a:rPr kumimoji="1" lang="en-US" altLang="ja-JP" sz="2000" dirty="0">
                          <a:latin typeface="+mj-ea"/>
                          <a:ea typeface="+mj-ea"/>
                        </a:rPr>
                        <a:t>Science Meeting</a:t>
                      </a:r>
                      <a:endParaRPr kumimoji="1" lang="ja-JP" altLang="en-US" sz="2000" dirty="0">
                        <a:latin typeface="+mj-ea"/>
                        <a:ea typeface="+mj-ea"/>
                      </a:endParaRPr>
                    </a:p>
                  </a:txBody>
                  <a:tcPr/>
                </a:tc>
                <a:extLst>
                  <a:ext uri="{0D108BD9-81ED-4DB2-BD59-A6C34878D82A}">
                    <a16:rowId xmlns:a16="http://schemas.microsoft.com/office/drawing/2014/main" val="10006"/>
                  </a:ext>
                </a:extLst>
              </a:tr>
              <a:tr h="370840">
                <a:tc>
                  <a:txBody>
                    <a:bodyPr/>
                    <a:lstStyle/>
                    <a:p>
                      <a:pPr algn="l"/>
                      <a:r>
                        <a:rPr kumimoji="1" lang="en-US" altLang="ja-JP" sz="2000" dirty="0">
                          <a:latin typeface="+mj-ea"/>
                          <a:ea typeface="+mj-ea"/>
                        </a:rPr>
                        <a:t>2018 Apr</a:t>
                      </a:r>
                      <a:endParaRPr kumimoji="1" lang="ja-JP" altLang="en-US" sz="2000" dirty="0">
                        <a:latin typeface="+mj-ea"/>
                        <a:ea typeface="+mj-ea"/>
                      </a:endParaRPr>
                    </a:p>
                  </a:txBody>
                  <a:tcPr/>
                </a:tc>
                <a:tc>
                  <a:txBody>
                    <a:bodyPr/>
                    <a:lstStyle/>
                    <a:p>
                      <a:pPr marL="0" marR="0" lvl="0" indent="0" algn="l" defTabSz="457200" eaLnBrk="1" fontAlgn="auto" latinLnBrk="0" hangingPunct="1">
                        <a:lnSpc>
                          <a:spcPct val="100000"/>
                        </a:lnSpc>
                        <a:spcBef>
                          <a:spcPts val="600"/>
                        </a:spcBef>
                        <a:spcAft>
                          <a:spcPts val="0"/>
                        </a:spcAft>
                        <a:buClrTx/>
                        <a:buSzTx/>
                        <a:buFontTx/>
                        <a:buNone/>
                        <a:tabLst/>
                        <a:defRPr/>
                      </a:pPr>
                      <a:r>
                        <a:rPr kumimoji="1" lang="en-US" altLang="ja-JP" sz="2000" dirty="0">
                          <a:solidFill>
                            <a:schemeClr val="tx1"/>
                          </a:solidFill>
                          <a:latin typeface="+mj-ea"/>
                          <a:ea typeface="+mn-ea"/>
                          <a:cs typeface="+mn-cs"/>
                          <a:sym typeface="Calibri"/>
                        </a:rPr>
                        <a:t>Third Lead Author Meeting (LAM3)</a:t>
                      </a:r>
                      <a:endParaRPr kumimoji="1" lang="ja-JP" altLang="en-US" sz="2000" dirty="0">
                        <a:solidFill>
                          <a:schemeClr val="tx1"/>
                        </a:solidFill>
                        <a:latin typeface="+mj-ea"/>
                        <a:ea typeface="+mn-ea"/>
                        <a:cs typeface="+mn-cs"/>
                        <a:sym typeface="Calibri"/>
                      </a:endParaRPr>
                    </a:p>
                  </a:txBody>
                  <a:tcPr/>
                </a:tc>
                <a:extLst>
                  <a:ext uri="{0D108BD9-81ED-4DB2-BD59-A6C34878D82A}">
                    <a16:rowId xmlns:a16="http://schemas.microsoft.com/office/drawing/2014/main" val="10007"/>
                  </a:ext>
                </a:extLst>
              </a:tr>
              <a:tr h="370840">
                <a:tc>
                  <a:txBody>
                    <a:bodyPr/>
                    <a:lstStyle/>
                    <a:p>
                      <a:pPr algn="l"/>
                      <a:r>
                        <a:rPr kumimoji="1" lang="en-US" altLang="ja-JP" sz="2000" dirty="0">
                          <a:latin typeface="+mj-ea"/>
                          <a:ea typeface="+mj-ea"/>
                        </a:rPr>
                        <a:t>2018 July - Sep</a:t>
                      </a:r>
                      <a:endParaRPr kumimoji="1" lang="ja-JP" altLang="en-US" sz="2000" dirty="0">
                        <a:latin typeface="+mj-ea"/>
                        <a:ea typeface="+mj-ea"/>
                      </a:endParaRPr>
                    </a:p>
                  </a:txBody>
                  <a:tcPr/>
                </a:tc>
                <a:tc>
                  <a:txBody>
                    <a:bodyPr/>
                    <a:lstStyle/>
                    <a:p>
                      <a:pPr marL="0" marR="0" lvl="0" indent="0" algn="l" defTabSz="457200" eaLnBrk="1" fontAlgn="auto" latinLnBrk="0" hangingPunct="1">
                        <a:lnSpc>
                          <a:spcPct val="100000"/>
                        </a:lnSpc>
                        <a:spcBef>
                          <a:spcPts val="600"/>
                        </a:spcBef>
                        <a:spcAft>
                          <a:spcPts val="0"/>
                        </a:spcAft>
                        <a:buClrTx/>
                        <a:buSzTx/>
                        <a:buFontTx/>
                        <a:buNone/>
                        <a:tabLst/>
                        <a:defRPr/>
                      </a:pPr>
                      <a:r>
                        <a:rPr kumimoji="1" lang="en-US" altLang="ja-JP" sz="2000" dirty="0">
                          <a:solidFill>
                            <a:schemeClr val="tx1"/>
                          </a:solidFill>
                          <a:latin typeface="+mj-ea"/>
                          <a:ea typeface="+mn-ea"/>
                          <a:cs typeface="+mn-cs"/>
                          <a:sym typeface="Calibri"/>
                        </a:rPr>
                        <a:t>Second Order Draft (SOD) Government &amp; Expert Review</a:t>
                      </a:r>
                    </a:p>
                  </a:txBody>
                  <a:tcPr/>
                </a:tc>
                <a:extLst>
                  <a:ext uri="{0D108BD9-81ED-4DB2-BD59-A6C34878D82A}">
                    <a16:rowId xmlns:a16="http://schemas.microsoft.com/office/drawing/2014/main" val="10008"/>
                  </a:ext>
                </a:extLst>
              </a:tr>
              <a:tr h="370840">
                <a:tc>
                  <a:txBody>
                    <a:bodyPr/>
                    <a:lstStyle/>
                    <a:p>
                      <a:pPr algn="l"/>
                      <a:r>
                        <a:rPr kumimoji="1" lang="en-US" altLang="ja-JP" sz="2000" dirty="0">
                          <a:latin typeface="+mj-ea"/>
                          <a:ea typeface="+mj-ea"/>
                        </a:rPr>
                        <a:t>2018</a:t>
                      </a:r>
                      <a:r>
                        <a:rPr kumimoji="1" lang="en-US" altLang="ja-JP" sz="2000" baseline="0" dirty="0">
                          <a:latin typeface="+mj-ea"/>
                          <a:ea typeface="+mj-ea"/>
                        </a:rPr>
                        <a:t> Oct</a:t>
                      </a:r>
                      <a:endParaRPr kumimoji="1" lang="ja-JP" altLang="en-US" sz="2000" dirty="0">
                        <a:latin typeface="+mj-ea"/>
                        <a:ea typeface="+mj-ea"/>
                      </a:endParaRPr>
                    </a:p>
                  </a:txBody>
                  <a:tcPr/>
                </a:tc>
                <a:tc>
                  <a:txBody>
                    <a:bodyPr/>
                    <a:lstStyle/>
                    <a:p>
                      <a:pPr marL="0" marR="0" lvl="0" indent="0" algn="l" defTabSz="457200" eaLnBrk="1" fontAlgn="auto" latinLnBrk="0" hangingPunct="1">
                        <a:lnSpc>
                          <a:spcPct val="100000"/>
                        </a:lnSpc>
                        <a:spcBef>
                          <a:spcPts val="600"/>
                        </a:spcBef>
                        <a:spcAft>
                          <a:spcPts val="0"/>
                        </a:spcAft>
                        <a:buClrTx/>
                        <a:buSzTx/>
                        <a:buFontTx/>
                        <a:buNone/>
                        <a:tabLst/>
                        <a:defRPr/>
                      </a:pPr>
                      <a:r>
                        <a:rPr kumimoji="1" lang="en-US" altLang="ja-JP" sz="2000" dirty="0">
                          <a:solidFill>
                            <a:schemeClr val="tx1"/>
                          </a:solidFill>
                          <a:latin typeface="+mj-ea"/>
                          <a:ea typeface="+mn-ea"/>
                          <a:cs typeface="+mn-cs"/>
                          <a:sym typeface="Calibri"/>
                        </a:rPr>
                        <a:t>Forth Lead Author Meeting (LAM4)</a:t>
                      </a:r>
                      <a:endParaRPr kumimoji="1" lang="ja-JP" altLang="en-US" sz="2000" dirty="0">
                        <a:solidFill>
                          <a:schemeClr val="tx1"/>
                        </a:solidFill>
                        <a:latin typeface="+mj-ea"/>
                        <a:ea typeface="+mn-ea"/>
                        <a:cs typeface="+mn-cs"/>
                        <a:sym typeface="Calibri"/>
                      </a:endParaRPr>
                    </a:p>
                  </a:txBody>
                  <a:tcPr/>
                </a:tc>
                <a:extLst>
                  <a:ext uri="{0D108BD9-81ED-4DB2-BD59-A6C34878D82A}">
                    <a16:rowId xmlns:a16="http://schemas.microsoft.com/office/drawing/2014/main" val="10009"/>
                  </a:ext>
                </a:extLst>
              </a:tr>
              <a:tr h="370840">
                <a:tc>
                  <a:txBody>
                    <a:bodyPr/>
                    <a:lstStyle/>
                    <a:p>
                      <a:pPr algn="l"/>
                      <a:r>
                        <a:rPr kumimoji="1" lang="en-US" altLang="ja-JP" sz="2000" dirty="0">
                          <a:latin typeface="+mj-ea"/>
                          <a:ea typeface="+mj-ea"/>
                        </a:rPr>
                        <a:t>2019 Jan - Mar</a:t>
                      </a:r>
                      <a:endParaRPr kumimoji="1" lang="ja-JP" altLang="en-US" sz="2000" dirty="0">
                        <a:latin typeface="+mj-ea"/>
                        <a:ea typeface="+mj-ea"/>
                      </a:endParaRPr>
                    </a:p>
                  </a:txBody>
                  <a:tcPr/>
                </a:tc>
                <a:tc>
                  <a:txBody>
                    <a:bodyPr/>
                    <a:lstStyle/>
                    <a:p>
                      <a:pPr algn="l"/>
                      <a:r>
                        <a:rPr kumimoji="1" lang="en-US" altLang="ja-JP" sz="2000" dirty="0">
                          <a:latin typeface="+mj-ea"/>
                          <a:ea typeface="+mj-ea"/>
                        </a:rPr>
                        <a:t>Final Government Distribution (FGD) Government Review</a:t>
                      </a:r>
                    </a:p>
                  </a:txBody>
                  <a:tcPr/>
                </a:tc>
                <a:extLst>
                  <a:ext uri="{0D108BD9-81ED-4DB2-BD59-A6C34878D82A}">
                    <a16:rowId xmlns:a16="http://schemas.microsoft.com/office/drawing/2014/main" val="10010"/>
                  </a:ext>
                </a:extLst>
              </a:tr>
              <a:tr h="370840">
                <a:tc>
                  <a:txBody>
                    <a:bodyPr/>
                    <a:lstStyle/>
                    <a:p>
                      <a:pPr algn="l"/>
                      <a:r>
                        <a:rPr kumimoji="1" lang="en-US" altLang="ja-JP" sz="2000" dirty="0">
                          <a:latin typeface="+mj-ea"/>
                          <a:ea typeface="+mj-ea"/>
                        </a:rPr>
                        <a:t>2019 May</a:t>
                      </a:r>
                      <a:endParaRPr kumimoji="1" lang="ja-JP" altLang="en-US" sz="2000" dirty="0">
                        <a:latin typeface="+mj-ea"/>
                        <a:ea typeface="+mj-ea"/>
                      </a:endParaRPr>
                    </a:p>
                  </a:txBody>
                  <a:tcPr/>
                </a:tc>
                <a:tc>
                  <a:txBody>
                    <a:bodyPr/>
                    <a:lstStyle/>
                    <a:p>
                      <a:pPr algn="l"/>
                      <a:r>
                        <a:rPr kumimoji="1" lang="en-US" altLang="ja-JP" sz="2000" dirty="0">
                          <a:solidFill>
                            <a:schemeClr val="tx1"/>
                          </a:solidFill>
                          <a:latin typeface="+mj-ea"/>
                          <a:ea typeface="+mn-ea"/>
                          <a:cs typeface="+mn-cs"/>
                          <a:sym typeface="Calibri"/>
                        </a:rPr>
                        <a:t>IPCC adoption/acceptance</a:t>
                      </a:r>
                      <a:endParaRPr kumimoji="1" lang="en-US" altLang="ja-JP" sz="2000" dirty="0">
                        <a:latin typeface="+mj-ea"/>
                        <a:ea typeface="+mj-ea"/>
                      </a:endParaRPr>
                    </a:p>
                  </a:txBody>
                  <a:tcPr/>
                </a:tc>
                <a:extLst>
                  <a:ext uri="{0D108BD9-81ED-4DB2-BD59-A6C34878D82A}">
                    <a16:rowId xmlns:a16="http://schemas.microsoft.com/office/drawing/2014/main" val="10011"/>
                  </a:ext>
                </a:extLst>
              </a:tr>
            </a:tbl>
          </a:graphicData>
        </a:graphic>
      </p:graphicFrame>
      <p:sp>
        <p:nvSpPr>
          <p:cNvPr id="4" name="コンテンツ プレースホルダー 3"/>
          <p:cNvSpPr>
            <a:spLocks noGrp="1"/>
          </p:cNvSpPr>
          <p:nvPr>
            <p:ph sz="quarter" idx="11"/>
          </p:nvPr>
        </p:nvSpPr>
        <p:spPr/>
        <p:txBody>
          <a:bodyPr/>
          <a:lstStyle/>
          <a:p>
            <a:pPr marL="0" indent="0">
              <a:buNone/>
            </a:pPr>
            <a:r>
              <a:rPr kumimoji="1" lang="en-US" altLang="ja-JP" dirty="0"/>
              <a:t>Timeline for Guidelines Refinement</a:t>
            </a:r>
            <a:endParaRPr kumimoji="1" lang="ja-JP" altLang="en-US" dirty="0"/>
          </a:p>
        </p:txBody>
      </p:sp>
    </p:spTree>
    <p:extLst>
      <p:ext uri="{BB962C8B-B14F-4D97-AF65-F5344CB8AC3E}">
        <p14:creationId xmlns:p14="http://schemas.microsoft.com/office/powerpoint/2010/main" val="890958742"/>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2"/>
          </p:nvPr>
        </p:nvSpPr>
        <p:spPr/>
        <p:txBody>
          <a:bodyPr/>
          <a:lstStyle/>
          <a:p>
            <a:pPr defTabSz="914400"/>
            <a:fld id="{86CB4B4D-7CA3-9044-876B-883B54F8677D}" type="slidenum">
              <a:rPr lang="uk-UA" smtClean="0"/>
              <a:pPr defTabSz="914400"/>
              <a:t>8</a:t>
            </a:fld>
            <a:endParaRPr lang="uk-UA" dirty="0"/>
          </a:p>
        </p:txBody>
      </p:sp>
      <p:graphicFrame>
        <p:nvGraphicFramePr>
          <p:cNvPr id="5" name="コンテンツ プレースホルダー 4"/>
          <p:cNvGraphicFramePr>
            <a:graphicFrameLocks noGrp="1"/>
          </p:cNvGraphicFramePr>
          <p:nvPr>
            <p:ph sz="quarter" idx="10"/>
            <p:extLst>
              <p:ext uri="{D42A27DB-BD31-4B8C-83A1-F6EECF244321}">
                <p14:modId xmlns:p14="http://schemas.microsoft.com/office/powerpoint/2010/main" val="2622508206"/>
              </p:ext>
            </p:extLst>
          </p:nvPr>
        </p:nvGraphicFramePr>
        <p:xfrm>
          <a:off x="228600" y="1371600"/>
          <a:ext cx="8686800" cy="4211367"/>
        </p:xfrm>
        <a:graphic>
          <a:graphicData uri="http://schemas.openxmlformats.org/drawingml/2006/table">
            <a:tbl>
              <a:tblPr firstRow="1" bandRow="1">
                <a:tableStyleId>{69012ECD-51FC-41F1-AA8D-1B2483CD663E}</a:tableStyleId>
              </a:tblPr>
              <a:tblGrid>
                <a:gridCol w="1676400">
                  <a:extLst>
                    <a:ext uri="{9D8B030D-6E8A-4147-A177-3AD203B41FA5}">
                      <a16:colId xmlns:a16="http://schemas.microsoft.com/office/drawing/2014/main" val="20000"/>
                    </a:ext>
                  </a:extLst>
                </a:gridCol>
                <a:gridCol w="4495800">
                  <a:extLst>
                    <a:ext uri="{9D8B030D-6E8A-4147-A177-3AD203B41FA5}">
                      <a16:colId xmlns:a16="http://schemas.microsoft.com/office/drawing/2014/main" val="20001"/>
                    </a:ext>
                  </a:extLst>
                </a:gridCol>
                <a:gridCol w="2514600">
                  <a:extLst>
                    <a:ext uri="{9D8B030D-6E8A-4147-A177-3AD203B41FA5}">
                      <a16:colId xmlns:a16="http://schemas.microsoft.com/office/drawing/2014/main" val="20002"/>
                    </a:ext>
                  </a:extLst>
                </a:gridCol>
              </a:tblGrid>
              <a:tr h="304800">
                <a:tc>
                  <a:txBody>
                    <a:bodyPr/>
                    <a:lstStyle/>
                    <a:p>
                      <a:pPr algn="ctr"/>
                      <a:r>
                        <a:rPr kumimoji="1" lang="en-US" altLang="ja-JP" sz="1600" dirty="0">
                          <a:latin typeface="+mj-ea"/>
                          <a:ea typeface="+mj-ea"/>
                        </a:rPr>
                        <a:t>Organization</a:t>
                      </a:r>
                      <a:endParaRPr kumimoji="1" lang="ja-JP" altLang="en-US" sz="1600" dirty="0">
                        <a:latin typeface="+mj-ea"/>
                        <a:ea typeface="+mj-ea"/>
                      </a:endParaRPr>
                    </a:p>
                  </a:txBody>
                  <a:tcPr>
                    <a:lnR w="12700" cap="flat" cmpd="sng" algn="ctr">
                      <a:solidFill>
                        <a:schemeClr val="bg1"/>
                      </a:solidFill>
                      <a:prstDash val="solid"/>
                      <a:round/>
                      <a:headEnd type="none" w="med" len="med"/>
                      <a:tailEnd type="none" w="med" len="med"/>
                    </a:lnR>
                  </a:tcPr>
                </a:tc>
                <a:tc>
                  <a:txBody>
                    <a:bodyPr/>
                    <a:lstStyle/>
                    <a:p>
                      <a:pPr algn="ctr"/>
                      <a:r>
                        <a:rPr kumimoji="1" lang="en-US" altLang="ja-JP" sz="1600" dirty="0">
                          <a:latin typeface="+mj-ea"/>
                          <a:ea typeface="+mj-ea"/>
                        </a:rPr>
                        <a:t>Activity</a:t>
                      </a:r>
                      <a:endParaRPr kumimoji="1" lang="ja-JP" altLang="en-US" sz="1600" dirty="0">
                        <a:latin typeface="+mj-ea"/>
                        <a:ea typeface="+mj-ea"/>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r>
                        <a:rPr kumimoji="1" lang="en-US" altLang="ja-JP" sz="1600" dirty="0">
                          <a:latin typeface="+mj-ea"/>
                          <a:ea typeface="+mj-ea"/>
                        </a:rPr>
                        <a:t>Expectation to CEOS</a:t>
                      </a:r>
                      <a:endParaRPr kumimoji="1" lang="ja-JP" altLang="en-US" sz="1600" dirty="0">
                        <a:latin typeface="+mj-ea"/>
                        <a:ea typeface="+mj-ea"/>
                      </a:endParaRP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10000"/>
                  </a:ext>
                </a:extLst>
              </a:tr>
              <a:tr h="704411">
                <a:tc>
                  <a:txBody>
                    <a:bodyPr/>
                    <a:lstStyle/>
                    <a:p>
                      <a:pPr algn="l"/>
                      <a:r>
                        <a:rPr kumimoji="1" lang="en-US" altLang="ja-JP" sz="1600" dirty="0">
                          <a:latin typeface="+mj-ea"/>
                          <a:ea typeface="+mj-ea"/>
                        </a:rPr>
                        <a:t>Ministry of Environment,</a:t>
                      </a:r>
                      <a:r>
                        <a:rPr kumimoji="1" lang="en-US" altLang="ja-JP" sz="1600" baseline="0" dirty="0">
                          <a:latin typeface="+mj-ea"/>
                          <a:ea typeface="+mj-ea"/>
                        </a:rPr>
                        <a:t> Japan</a:t>
                      </a:r>
                      <a:endParaRPr kumimoji="1" lang="ja-JP" altLang="en-US" sz="1600" dirty="0">
                        <a:latin typeface="+mj-ea"/>
                        <a:ea typeface="+mj-ea"/>
                      </a:endParaRPr>
                    </a:p>
                  </a:txBody>
                  <a:tcPr>
                    <a:lnR w="12700" cap="flat" cmpd="sng" algn="ctr">
                      <a:solidFill>
                        <a:schemeClr val="accent1"/>
                      </a:solidFill>
                      <a:prstDash val="solid"/>
                      <a:round/>
                      <a:headEnd type="none" w="med" len="med"/>
                      <a:tailEnd type="none" w="med" len="med"/>
                    </a:lnR>
                  </a:tcPr>
                </a:tc>
                <a:tc>
                  <a:txBody>
                    <a:bodyPr/>
                    <a:lstStyle/>
                    <a:p>
                      <a:pPr algn="l"/>
                      <a:r>
                        <a:rPr kumimoji="1" lang="en-US" altLang="ja-JP" sz="1600" dirty="0">
                          <a:solidFill>
                            <a:schemeClr val="tx1"/>
                          </a:solidFill>
                          <a:latin typeface="+mj-ea"/>
                          <a:ea typeface="+mj-ea"/>
                        </a:rPr>
                        <a:t>Develop methodology document</a:t>
                      </a:r>
                      <a:r>
                        <a:rPr kumimoji="1" lang="en-US" altLang="ja-JP" sz="1600" baseline="0" dirty="0">
                          <a:solidFill>
                            <a:schemeClr val="tx1"/>
                          </a:solidFill>
                          <a:latin typeface="+mj-ea"/>
                          <a:ea typeface="+mj-ea"/>
                        </a:rPr>
                        <a:t> </a:t>
                      </a:r>
                      <a:r>
                        <a:rPr kumimoji="1" lang="en-US" altLang="ja-JP" sz="1600" dirty="0">
                          <a:solidFill>
                            <a:schemeClr val="tx1"/>
                          </a:solidFill>
                          <a:latin typeface="+mj-ea"/>
                          <a:ea typeface="+mj-ea"/>
                        </a:rPr>
                        <a:t>to estimate anthropogenic GHG emissions and removals with satellites.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algn="l"/>
                      <a:r>
                        <a:rPr kumimoji="1" lang="en-US" altLang="ja-JP" sz="1600" dirty="0">
                          <a:latin typeface="+mj-ea"/>
                          <a:ea typeface="+mj-ea"/>
                        </a:rPr>
                        <a:t>Review of the methodology document</a:t>
                      </a:r>
                      <a:endParaRPr kumimoji="1" lang="ja-JP" altLang="en-US" sz="1600" dirty="0">
                        <a:latin typeface="+mj-ea"/>
                        <a:ea typeface="+mj-ea"/>
                      </a:endParaRPr>
                    </a:p>
                  </a:txBody>
                  <a:tcPr>
                    <a:lnL w="1270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10001"/>
                  </a:ext>
                </a:extLst>
              </a:tr>
              <a:tr h="743389">
                <a:tc>
                  <a:txBody>
                    <a:bodyPr/>
                    <a:lstStyle/>
                    <a:p>
                      <a:pPr algn="l"/>
                      <a:r>
                        <a:rPr kumimoji="1" lang="en-US" altLang="ja-JP" sz="1600" dirty="0">
                          <a:latin typeface="+mj-ea"/>
                          <a:ea typeface="+mj-ea"/>
                        </a:rPr>
                        <a:t>JAXA through WGCV</a:t>
                      </a:r>
                      <a:endParaRPr kumimoji="1" lang="ja-JP" altLang="en-US" sz="1600" dirty="0">
                        <a:latin typeface="+mj-ea"/>
                        <a:ea typeface="+mj-ea"/>
                      </a:endParaRPr>
                    </a:p>
                  </a:txBody>
                  <a:tcPr>
                    <a:lnR w="12700" cap="flat" cmpd="sng" algn="ctr">
                      <a:solidFill>
                        <a:schemeClr val="accent1"/>
                      </a:solidFill>
                      <a:prstDash val="solid"/>
                      <a:round/>
                      <a:headEnd type="none" w="med" len="med"/>
                      <a:tailEnd type="none" w="med" len="med"/>
                    </a:lnR>
                  </a:tcPr>
                </a:tc>
                <a:tc>
                  <a:txBody>
                    <a:bodyPr/>
                    <a:lstStyle/>
                    <a:p>
                      <a:pPr algn="l"/>
                      <a:r>
                        <a:rPr kumimoji="1" lang="en-US" altLang="ja-JP" sz="1600" dirty="0">
                          <a:solidFill>
                            <a:schemeClr val="tx1"/>
                          </a:solidFill>
                          <a:latin typeface="+mj-ea"/>
                          <a:ea typeface="+mj-ea"/>
                        </a:rPr>
                        <a:t>Standardize</a:t>
                      </a:r>
                      <a:r>
                        <a:rPr kumimoji="1" lang="en-US" altLang="ja-JP" sz="1600" baseline="0" dirty="0">
                          <a:solidFill>
                            <a:schemeClr val="tx1"/>
                          </a:solidFill>
                          <a:latin typeface="+mj-ea"/>
                          <a:ea typeface="+mj-ea"/>
                        </a:rPr>
                        <a:t> the validation protocol for satellite GHG data based on the experience acquired through Cal/Val using GOSAT and OCO-2 data. </a:t>
                      </a:r>
                      <a:endParaRPr kumimoji="1" lang="ja-JP" altLang="en-US" sz="1600" dirty="0">
                        <a:solidFill>
                          <a:schemeClr val="tx1"/>
                        </a:solidFill>
                        <a:latin typeface="+mj-ea"/>
                        <a:ea typeface="+mj-ea"/>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algn="l"/>
                      <a:r>
                        <a:rPr kumimoji="1" lang="en-US" altLang="ja-JP" sz="1600" dirty="0">
                          <a:latin typeface="+mj-ea"/>
                          <a:ea typeface="+mj-ea"/>
                        </a:rPr>
                        <a:t>Endorsement at CEOS Plenary 2017</a:t>
                      </a:r>
                      <a:endParaRPr kumimoji="1" lang="ja-JP" altLang="en-US" sz="1600" dirty="0">
                        <a:latin typeface="+mj-ea"/>
                        <a:ea typeface="+mj-ea"/>
                      </a:endParaRPr>
                    </a:p>
                  </a:txBody>
                  <a:tcPr>
                    <a:lnL w="1270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10003"/>
                  </a:ext>
                </a:extLst>
              </a:tr>
              <a:tr h="743389">
                <a:tc>
                  <a:txBody>
                    <a:bodyPr/>
                    <a:lstStyle/>
                    <a:p>
                      <a:pPr algn="l"/>
                      <a:r>
                        <a:rPr kumimoji="1" lang="en-US" altLang="ja-JP" sz="1600" dirty="0">
                          <a:latin typeface="+mj-ea"/>
                          <a:ea typeface="+mj-ea"/>
                        </a:rPr>
                        <a:t>Carbon</a:t>
                      </a:r>
                      <a:r>
                        <a:rPr kumimoji="1" lang="en-US" altLang="ja-JP" sz="1600" baseline="0" dirty="0">
                          <a:latin typeface="+mj-ea"/>
                          <a:ea typeface="+mj-ea"/>
                        </a:rPr>
                        <a:t> Strategy </a:t>
                      </a:r>
                      <a:r>
                        <a:rPr kumimoji="1" lang="en-US" altLang="ja-JP" sz="1600" dirty="0">
                          <a:latin typeface="+mj-ea"/>
                          <a:ea typeface="+mj-ea"/>
                        </a:rPr>
                        <a:t>Initiatives</a:t>
                      </a:r>
                      <a:endParaRPr kumimoji="1" lang="ja-JP" altLang="en-US" sz="1600" dirty="0">
                        <a:latin typeface="+mj-ea"/>
                        <a:ea typeface="+mj-ea"/>
                      </a:endParaRPr>
                    </a:p>
                  </a:txBody>
                  <a:tcPr>
                    <a:lnR w="12700" cap="flat" cmpd="sng" algn="ctr">
                      <a:solidFill>
                        <a:schemeClr val="accent1"/>
                      </a:solidFill>
                      <a:prstDash val="solid"/>
                      <a:round/>
                      <a:headEnd type="none" w="med" len="med"/>
                      <a:tailEnd type="none" w="med" len="med"/>
                    </a:lnR>
                  </a:tcPr>
                </a:tc>
                <a:tc>
                  <a:txBody>
                    <a:bodyPr/>
                    <a:lstStyle/>
                    <a:p>
                      <a:pPr algn="l"/>
                      <a:r>
                        <a:rPr kumimoji="1" lang="en-US" altLang="ja-JP" sz="1600" dirty="0">
                          <a:solidFill>
                            <a:srgbClr val="FF0000"/>
                          </a:solidFill>
                          <a:latin typeface="+mj-ea"/>
                          <a:ea typeface="+mj-ea"/>
                        </a:rPr>
                        <a:t>TO</a:t>
                      </a:r>
                      <a:r>
                        <a:rPr kumimoji="1" lang="en-US" altLang="ja-JP" sz="1600" baseline="0" dirty="0">
                          <a:solidFill>
                            <a:srgbClr val="FF0000"/>
                          </a:solidFill>
                          <a:latin typeface="+mj-ea"/>
                          <a:ea typeface="+mj-ea"/>
                        </a:rPr>
                        <a:t> BE UPDATED AFTER SIDE MEETING</a:t>
                      </a:r>
                      <a:endParaRPr kumimoji="1" lang="ja-JP" altLang="en-US" sz="1600" dirty="0">
                        <a:solidFill>
                          <a:srgbClr val="FF0000"/>
                        </a:solidFill>
                        <a:latin typeface="+mj-ea"/>
                        <a:ea typeface="+mj-ea"/>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algn="l"/>
                      <a:endParaRPr kumimoji="1" lang="ja-JP" altLang="en-US" sz="1600" dirty="0">
                        <a:latin typeface="+mj-ea"/>
                        <a:ea typeface="+mj-ea"/>
                      </a:endParaRPr>
                    </a:p>
                  </a:txBody>
                  <a:tcPr>
                    <a:lnL w="1270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10004"/>
                  </a:ext>
                </a:extLst>
              </a:tr>
              <a:tr h="743389">
                <a:tc>
                  <a:txBody>
                    <a:bodyPr/>
                    <a:lstStyle/>
                    <a:p>
                      <a:pPr algn="l"/>
                      <a:r>
                        <a:rPr kumimoji="1" lang="en-US" altLang="ja-JP" sz="1600" dirty="0">
                          <a:latin typeface="+mj-ea"/>
                          <a:ea typeface="+mj-ea"/>
                        </a:rPr>
                        <a:t>JAXA</a:t>
                      </a:r>
                      <a:endParaRPr kumimoji="1" lang="ja-JP" altLang="en-US" sz="1600" dirty="0">
                        <a:latin typeface="+mj-ea"/>
                        <a:ea typeface="+mj-ea"/>
                      </a:endParaRPr>
                    </a:p>
                  </a:txBody>
                  <a:tcPr>
                    <a:lnR w="12700" cap="flat" cmpd="sng" algn="ctr">
                      <a:solidFill>
                        <a:schemeClr val="accent1"/>
                      </a:solidFill>
                      <a:prstDash val="solid"/>
                      <a:round/>
                      <a:headEnd type="none" w="med" len="med"/>
                      <a:tailEnd type="none" w="med" len="med"/>
                    </a:lnR>
                  </a:tcPr>
                </a:tc>
                <a:tc>
                  <a:txBody>
                    <a:bodyPr/>
                    <a:lstStyle/>
                    <a:p>
                      <a:pPr algn="l"/>
                      <a:r>
                        <a:rPr kumimoji="1" lang="en-US" altLang="ja-JP" sz="1600" dirty="0">
                          <a:solidFill>
                            <a:schemeClr val="tx1"/>
                          </a:solidFill>
                          <a:latin typeface="+mj-ea"/>
                          <a:ea typeface="+mj-ea"/>
                        </a:rPr>
                        <a:t>Arrange</a:t>
                      </a:r>
                      <a:r>
                        <a:rPr kumimoji="1" lang="en-US" altLang="ja-JP" sz="1600" baseline="0" dirty="0">
                          <a:solidFill>
                            <a:schemeClr val="tx1"/>
                          </a:solidFill>
                          <a:latin typeface="+mj-ea"/>
                          <a:ea typeface="+mj-ea"/>
                        </a:rPr>
                        <a:t> the side event to engage satellite GHG observation with IPCC/UNFCCC at COP-23 </a:t>
                      </a:r>
                      <a:endParaRPr kumimoji="1" lang="ja-JP" altLang="en-US" sz="1600" dirty="0">
                        <a:solidFill>
                          <a:schemeClr val="tx1"/>
                        </a:solidFill>
                        <a:latin typeface="+mj-ea"/>
                        <a:ea typeface="+mj-ea"/>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marL="0" marR="0" indent="0" algn="l" defTabSz="457200" eaLnBrk="1" fontAlgn="auto" latinLnBrk="0" hangingPunct="1">
                        <a:lnSpc>
                          <a:spcPct val="100000"/>
                        </a:lnSpc>
                        <a:spcBef>
                          <a:spcPts val="600"/>
                        </a:spcBef>
                        <a:spcAft>
                          <a:spcPts val="0"/>
                        </a:spcAft>
                        <a:buClrTx/>
                        <a:buSzTx/>
                        <a:buFontTx/>
                        <a:buNone/>
                        <a:tabLst/>
                        <a:defRPr/>
                      </a:pPr>
                      <a:r>
                        <a:rPr kumimoji="1" lang="en-US" altLang="ja-JP" sz="1600" dirty="0">
                          <a:solidFill>
                            <a:schemeClr val="tx1"/>
                          </a:solidFill>
                          <a:latin typeface="+mj-ea"/>
                          <a:ea typeface="+mn-ea"/>
                          <a:cs typeface="+mn-cs"/>
                          <a:sym typeface="Calibri"/>
                        </a:rPr>
                        <a:t>To mobilize event partners</a:t>
                      </a:r>
                      <a:endParaRPr kumimoji="1" lang="ja-JP" altLang="en-US" sz="1600" dirty="0">
                        <a:solidFill>
                          <a:schemeClr val="tx1"/>
                        </a:solidFill>
                        <a:latin typeface="+mj-ea"/>
                        <a:ea typeface="+mn-ea"/>
                        <a:cs typeface="+mn-cs"/>
                        <a:sym typeface="Calibri"/>
                      </a:endParaRPr>
                    </a:p>
                  </a:txBody>
                  <a:tcPr>
                    <a:lnL w="1270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10005"/>
                  </a:ext>
                </a:extLst>
              </a:tr>
              <a:tr h="743389">
                <a:tc>
                  <a:txBody>
                    <a:bodyPr/>
                    <a:lstStyle/>
                    <a:p>
                      <a:pPr algn="l"/>
                      <a:r>
                        <a:rPr kumimoji="1" lang="en-US" altLang="ja-JP" sz="1600" dirty="0">
                          <a:latin typeface="+mj-ea"/>
                          <a:ea typeface="+mj-ea"/>
                        </a:rPr>
                        <a:t>GFOI/SDCG</a:t>
                      </a:r>
                      <a:endParaRPr kumimoji="1" lang="ja-JP" altLang="en-US" sz="1600" dirty="0">
                        <a:latin typeface="+mj-ea"/>
                        <a:ea typeface="+mj-ea"/>
                      </a:endParaRPr>
                    </a:p>
                  </a:txBody>
                  <a:tcPr>
                    <a:lnR w="12700" cap="flat" cmpd="sng" algn="ctr">
                      <a:solidFill>
                        <a:schemeClr val="accent1"/>
                      </a:solidFill>
                      <a:prstDash val="solid"/>
                      <a:round/>
                      <a:headEnd type="none" w="med" len="med"/>
                      <a:tailEnd type="none" w="med" len="med"/>
                    </a:lnR>
                  </a:tcPr>
                </a:tc>
                <a:tc>
                  <a:txBody>
                    <a:bodyPr/>
                    <a:lstStyle/>
                    <a:p>
                      <a:pPr marL="0" marR="0" indent="0" algn="l" defTabSz="457200" eaLnBrk="1" fontAlgn="auto" latinLnBrk="0" hangingPunct="1">
                        <a:lnSpc>
                          <a:spcPct val="100000"/>
                        </a:lnSpc>
                        <a:spcBef>
                          <a:spcPts val="600"/>
                        </a:spcBef>
                        <a:spcAft>
                          <a:spcPts val="0"/>
                        </a:spcAft>
                        <a:buClrTx/>
                        <a:buSzTx/>
                        <a:buFontTx/>
                        <a:buNone/>
                        <a:tabLst/>
                        <a:defRPr/>
                      </a:pPr>
                      <a:r>
                        <a:rPr kumimoji="1" lang="en-US" altLang="ja-JP" sz="1600" dirty="0">
                          <a:solidFill>
                            <a:srgbClr val="FF0000"/>
                          </a:solidFill>
                          <a:latin typeface="+mj-ea"/>
                          <a:ea typeface="+mn-ea"/>
                          <a:cs typeface="+mn-cs"/>
                          <a:sym typeface="Calibri"/>
                        </a:rPr>
                        <a:t>TO</a:t>
                      </a:r>
                      <a:r>
                        <a:rPr kumimoji="1" lang="en-US" altLang="ja-JP" sz="1600" baseline="0" dirty="0">
                          <a:solidFill>
                            <a:srgbClr val="FF0000"/>
                          </a:solidFill>
                          <a:latin typeface="+mj-ea"/>
                          <a:ea typeface="+mn-ea"/>
                          <a:cs typeface="+mn-cs"/>
                          <a:sym typeface="Calibri"/>
                        </a:rPr>
                        <a:t> BE UPDATED AFTER SIDE MEETING</a:t>
                      </a:r>
                      <a:endParaRPr kumimoji="1" lang="ja-JP" altLang="en-US" sz="1600" dirty="0">
                        <a:solidFill>
                          <a:srgbClr val="FF0000"/>
                        </a:solidFill>
                        <a:latin typeface="+mj-ea"/>
                        <a:ea typeface="+mn-ea"/>
                        <a:cs typeface="+mn-cs"/>
                        <a:sym typeface="Calibri"/>
                      </a:endParaRP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algn="l"/>
                      <a:endParaRPr kumimoji="1" lang="ja-JP" altLang="en-US" sz="1600" dirty="0">
                        <a:latin typeface="+mj-ea"/>
                        <a:ea typeface="+mj-ea"/>
                      </a:endParaRPr>
                    </a:p>
                  </a:txBody>
                  <a:tcPr>
                    <a:lnL w="1270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10006"/>
                  </a:ext>
                </a:extLst>
              </a:tr>
            </a:tbl>
          </a:graphicData>
        </a:graphic>
      </p:graphicFrame>
      <p:sp>
        <p:nvSpPr>
          <p:cNvPr id="4" name="コンテンツ プレースホルダー 3"/>
          <p:cNvSpPr>
            <a:spLocks noGrp="1"/>
          </p:cNvSpPr>
          <p:nvPr>
            <p:ph sz="quarter" idx="11"/>
          </p:nvPr>
        </p:nvSpPr>
        <p:spPr/>
        <p:txBody>
          <a:bodyPr/>
          <a:lstStyle/>
          <a:p>
            <a:pPr marL="0" indent="0">
              <a:buNone/>
            </a:pPr>
            <a:r>
              <a:rPr kumimoji="1" lang="en-US" altLang="ja-JP" dirty="0"/>
              <a:t>Activities</a:t>
            </a:r>
            <a:endParaRPr kumimoji="1" lang="ja-JP" altLang="en-US" dirty="0"/>
          </a:p>
        </p:txBody>
      </p:sp>
    </p:spTree>
    <p:extLst>
      <p:ext uri="{BB962C8B-B14F-4D97-AF65-F5344CB8AC3E}">
        <p14:creationId xmlns:p14="http://schemas.microsoft.com/office/powerpoint/2010/main" val="870589164"/>
      </p:ext>
    </p:extLst>
  </p:cSld>
  <p:clrMapOvr>
    <a:masterClrMapping/>
  </p:clrMapOvr>
  <p:transition spd="med"/>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9296</TotalTime>
  <Words>825</Words>
  <Application>Microsoft Office PowerPoint</Application>
  <PresentationFormat>画面に合わせる (4:3)</PresentationFormat>
  <Paragraphs>120</Paragraphs>
  <Slides>8</Slides>
  <Notes>2</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8</vt:i4>
      </vt:variant>
    </vt:vector>
  </HeadingPairs>
  <TitlesOfParts>
    <vt:vector size="19" baseType="lpstr">
      <vt:lpstr>Avenir Roman</vt:lpstr>
      <vt:lpstr>Droid Serif</vt:lpstr>
      <vt:lpstr>MS PGothic</vt:lpstr>
      <vt:lpstr>Proxima Nova Regular</vt:lpstr>
      <vt:lpstr>Arial</vt:lpstr>
      <vt:lpstr>Arial Bold</vt:lpstr>
      <vt:lpstr>Calibri</vt:lpstr>
      <vt:lpstr>Courier New</vt:lpstr>
      <vt:lpstr>Helvetica</vt:lpstr>
      <vt:lpstr>Wingdings</vt:lpstr>
      <vt:lpstr>Default</vt:lpstr>
      <vt:lpstr>UNFCCC and IPCC Engagement Status</vt:lpstr>
      <vt:lpstr>PowerPoint プレゼンテーション</vt:lpstr>
      <vt:lpstr>PowerPoint プレゼンテーション</vt:lpstr>
      <vt:lpstr>PowerPoint プレゼンテーション</vt:lpstr>
      <vt:lpstr>Structure for utilization of GHG data</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矢部　志津</cp:lastModifiedBy>
  <cp:revision>157</cp:revision>
  <dcterms:modified xsi:type="dcterms:W3CDTF">2017-04-20T09:37:54Z</dcterms:modified>
</cp:coreProperties>
</file>