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bookmarkIdSeed="3">
  <p:sldMasterIdLst>
    <p:sldMasterId id="2147483648" r:id="rId1"/>
  </p:sldMasterIdLst>
  <p:notesMasterIdLst>
    <p:notesMasterId r:id="rId40"/>
  </p:notesMasterIdLst>
  <p:handoutMasterIdLst>
    <p:handoutMasterId r:id="rId41"/>
  </p:handoutMasterIdLst>
  <p:sldIdLst>
    <p:sldId id="256" r:id="rId2"/>
    <p:sldId id="257" r:id="rId3"/>
    <p:sldId id="258" r:id="rId4"/>
    <p:sldId id="260" r:id="rId5"/>
    <p:sldId id="261" r:id="rId6"/>
    <p:sldId id="262" r:id="rId7"/>
    <p:sldId id="275" r:id="rId8"/>
    <p:sldId id="294" r:id="rId9"/>
    <p:sldId id="263" r:id="rId10"/>
    <p:sldId id="295" r:id="rId11"/>
    <p:sldId id="264" r:id="rId12"/>
    <p:sldId id="296" r:id="rId13"/>
    <p:sldId id="267" r:id="rId14"/>
    <p:sldId id="280" r:id="rId15"/>
    <p:sldId id="278" r:id="rId16"/>
    <p:sldId id="281" r:id="rId17"/>
    <p:sldId id="282" r:id="rId18"/>
    <p:sldId id="283" r:id="rId19"/>
    <p:sldId id="279" r:id="rId20"/>
    <p:sldId id="285" r:id="rId21"/>
    <p:sldId id="286" r:id="rId22"/>
    <p:sldId id="288" r:id="rId23"/>
    <p:sldId id="287" r:id="rId24"/>
    <p:sldId id="290" r:id="rId25"/>
    <p:sldId id="291" r:id="rId26"/>
    <p:sldId id="292" r:id="rId27"/>
    <p:sldId id="293" r:id="rId28"/>
    <p:sldId id="303" r:id="rId29"/>
    <p:sldId id="297" r:id="rId30"/>
    <p:sldId id="298" r:id="rId31"/>
    <p:sldId id="299" r:id="rId32"/>
    <p:sldId id="300" r:id="rId33"/>
    <p:sldId id="301" r:id="rId34"/>
    <p:sldId id="302" r:id="rId35"/>
    <p:sldId id="304" r:id="rId36"/>
    <p:sldId id="266" r:id="rId37"/>
    <p:sldId id="305" r:id="rId38"/>
    <p:sldId id="284" r:id="rId39"/>
  </p:sldIdLst>
  <p:sldSz cx="9144000" cy="6858000" type="screen4x3"/>
  <p:notesSz cx="6858000" cy="9144000"/>
  <p:defaultTextStyle>
    <a:lvl1pPr defTabSz="457200">
      <a:defRPr>
        <a:solidFill>
          <a:srgbClr val="002569"/>
        </a:solidFill>
      </a:defRPr>
    </a:lvl1pPr>
    <a:lvl2pPr indent="457200" defTabSz="457200">
      <a:defRPr>
        <a:solidFill>
          <a:srgbClr val="002569"/>
        </a:solidFill>
      </a:defRPr>
    </a:lvl2pPr>
    <a:lvl3pPr indent="914400" defTabSz="457200">
      <a:defRPr>
        <a:solidFill>
          <a:srgbClr val="002569"/>
        </a:solidFill>
      </a:defRPr>
    </a:lvl3pPr>
    <a:lvl4pPr indent="1371600" defTabSz="457200">
      <a:defRPr>
        <a:solidFill>
          <a:srgbClr val="002569"/>
        </a:solidFill>
      </a:defRPr>
    </a:lvl4pPr>
    <a:lvl5pPr indent="1828800" defTabSz="457200">
      <a:defRPr>
        <a:solidFill>
          <a:srgbClr val="002569"/>
        </a:solidFill>
      </a:defRPr>
    </a:lvl5pPr>
    <a:lvl6pPr indent="2286000" defTabSz="457200">
      <a:defRPr>
        <a:solidFill>
          <a:srgbClr val="002569"/>
        </a:solidFill>
      </a:defRPr>
    </a:lvl6pPr>
    <a:lvl7pPr indent="2743200" defTabSz="457200">
      <a:defRPr>
        <a:solidFill>
          <a:srgbClr val="002569"/>
        </a:solidFill>
      </a:defRPr>
    </a:lvl7pPr>
    <a:lvl8pPr indent="3200400" defTabSz="457200">
      <a:defRPr>
        <a:solidFill>
          <a:srgbClr val="002569"/>
        </a:solidFill>
      </a:defRPr>
    </a:lvl8pPr>
    <a:lvl9pPr indent="3657600" defTabSz="457200">
      <a:defRPr>
        <a:solidFill>
          <a:srgbClr val="002569"/>
        </a:solidFil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DDCA"/>
          </a:solidFill>
        </a:fill>
      </a:tcStyle>
    </a:wholeTbl>
    <a:band2H>
      <a:tcTxStyle/>
      <a:tcStyle>
        <a:tcBdr/>
        <a:fill>
          <a:solidFill>
            <a:srgbClr val="FFEFE6"/>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firstRow>
  </a:tblStyle>
  <a:tblStyle styleId="{C7B018BB-80A7-4F77-B60F-C8B233D01FF8}"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wholeTbl>
    <a:band2H>
      <a:tcTxStyle/>
      <a:tcStyle>
        <a:tcBdr/>
        <a:fill>
          <a:solidFill>
            <a:srgbClr val="FFFFFF"/>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Row>
  </a:tblStyle>
  <a:tblStyle styleId="{EEE7283C-3CF3-47DC-8721-378D4A62B228}"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BCBCB"/>
          </a:solidFill>
        </a:fill>
      </a:tcStyle>
    </a:wholeTbl>
    <a:band2H>
      <a:tcTxStyle/>
      <a:tcStyle>
        <a:tcBdr/>
        <a:fill>
          <a:solidFill>
            <a:srgbClr val="EEE7E7"/>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firstRow>
  </a:tblStyle>
  <a:tblStyle styleId="{CF821DB8-F4EB-4A41-A1BA-3FCAFE7338EE}" styleName="">
    <a:tblBg/>
    <a:wholeTbl>
      <a:tcTxStyle b="on" i="on">
        <a:fontRef idx="major">
          <a:srgbClr val="002569"/>
        </a:fontRef>
        <a:srgbClr val="002569"/>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7EA"/>
          </a:solidFill>
        </a:fill>
      </a:tcStyle>
    </a:wholeTbl>
    <a:band2H>
      <a:tcTxStyle/>
      <a:tcStyle>
        <a:tcBdr/>
        <a:fill>
          <a:solidFill>
            <a:srgbClr val="FFFFFF"/>
          </a:solidFill>
        </a:fill>
      </a:tcStyle>
    </a:band2H>
    <a:firstCol>
      <a:tcTxStyle b="on" i="on">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9A00"/>
          </a:solidFill>
        </a:fill>
      </a:tcStyle>
    </a:firstCol>
    <a:lastRow>
      <a:tcTxStyle b="on" i="on">
        <a:fontRef idx="major">
          <a:srgbClr val="002569"/>
        </a:fontRef>
        <a:srgbClr val="002569"/>
      </a:tcTxStyle>
      <a:tcStyle>
        <a:tcBdr>
          <a:left>
            <a:ln w="12700" cap="flat">
              <a:noFill/>
              <a:miter lim="400000"/>
            </a:ln>
          </a:left>
          <a:right>
            <a:ln w="12700" cap="flat">
              <a:noFill/>
              <a:miter lim="400000"/>
            </a:ln>
          </a:right>
          <a:top>
            <a:ln w="50800" cap="flat">
              <a:solidFill>
                <a:srgbClr val="002569"/>
              </a:solidFill>
              <a:prstDash val="solid"/>
              <a:bevel/>
            </a:ln>
          </a:top>
          <a:bottom>
            <a:ln w="25400" cap="flat">
              <a:solidFill>
                <a:srgbClr val="002569"/>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Ref idx="major">
          <a:srgbClr val="FFFFFF"/>
        </a:fontRef>
        <a:srgbClr val="FFFFFF"/>
      </a:tcTxStyle>
      <a:tcStyle>
        <a:tcBdr>
          <a:left>
            <a:ln w="12700" cap="flat">
              <a:noFill/>
              <a:miter lim="400000"/>
            </a:ln>
          </a:left>
          <a:right>
            <a:ln w="12700" cap="flat">
              <a:noFill/>
              <a:miter lim="400000"/>
            </a:ln>
          </a:right>
          <a:top>
            <a:ln w="25400" cap="flat">
              <a:solidFill>
                <a:srgbClr val="002569"/>
              </a:solidFill>
              <a:prstDash val="solid"/>
              <a:bevel/>
            </a:ln>
          </a:top>
          <a:bottom>
            <a:ln w="25400" cap="flat">
              <a:solidFill>
                <a:srgbClr val="002569"/>
              </a:solidFill>
              <a:prstDash val="solid"/>
              <a:bevel/>
            </a:ln>
          </a:bottom>
          <a:insideH>
            <a:ln w="12700" cap="flat">
              <a:noFill/>
              <a:miter lim="400000"/>
            </a:ln>
          </a:insideH>
          <a:insideV>
            <a:ln w="12700" cap="flat">
              <a:noFill/>
              <a:miter lim="400000"/>
            </a:ln>
          </a:insideV>
        </a:tcBdr>
        <a:fill>
          <a:solidFill>
            <a:srgbClr val="FF9A00"/>
          </a:solidFill>
        </a:fill>
      </a:tcStyle>
    </a:firstRow>
  </a:tblStyle>
  <a:tblStyle styleId="{33BA23B1-9221-436E-865A-0063620EA4FD}"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BD3"/>
          </a:solidFill>
        </a:fill>
      </a:tcStyle>
    </a:wholeTbl>
    <a:band2H>
      <a:tcTxStyle/>
      <a:tcStyle>
        <a:tcBdr/>
        <a:fill>
          <a:solidFill>
            <a:srgbClr val="E6E7EA"/>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firstRow>
  </a:tblStyle>
  <a:tblStyle styleId="{2708684C-4D16-4618-839F-0558EEFCDFE6}" styleName="">
    <a:tblBg/>
    <a:wholeTbl>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solidFill>
            <a:srgbClr val="002569">
              <a:alpha val="20000"/>
            </a:srgbClr>
          </a:solidFill>
        </a:fill>
      </a:tcStyle>
    </a:wholeTbl>
    <a:band2H>
      <a:tcTxStyle/>
      <a:tcStyle>
        <a:tcBdr/>
        <a:fill>
          <a:solidFill>
            <a:srgbClr val="FFFFFF"/>
          </a:solidFill>
        </a:fill>
      </a:tcStyle>
    </a:band2H>
    <a:firstCol>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solidFill>
            <a:srgbClr val="002569">
              <a:alpha val="20000"/>
            </a:srgbClr>
          </a:solidFill>
        </a:fill>
      </a:tcStyle>
    </a:firstCol>
    <a:lastRow>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508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noFill/>
        </a:fill>
      </a:tcStyle>
    </a:lastRow>
    <a:firstRow>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254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29" autoAdjust="0"/>
    <p:restoredTop sz="94660"/>
  </p:normalViewPr>
  <p:slideViewPr>
    <p:cSldViewPr>
      <p:cViewPr varScale="1">
        <p:scale>
          <a:sx n="100" d="100"/>
          <a:sy n="100" d="100"/>
        </p:scale>
        <p:origin x="78" y="2652"/>
      </p:cViewPr>
      <p:guideLst>
        <p:guide orient="horz" pos="2160"/>
        <p:guide pos="2880"/>
      </p:guideLst>
    </p:cSldViewPr>
  </p:slideViewPr>
  <p:notesTextViewPr>
    <p:cViewPr>
      <p:scale>
        <a:sx n="3" d="2"/>
        <a:sy n="3" d="2"/>
      </p:scale>
      <p:origin x="0" y="0"/>
    </p:cViewPr>
  </p:notesTextViewPr>
  <p:sorterViewPr>
    <p:cViewPr>
      <p:scale>
        <a:sx n="100" d="100"/>
        <a:sy n="100" d="100"/>
      </p:scale>
      <p:origin x="0" y="0"/>
    </p:cViewPr>
  </p:sorterViewPr>
  <p:notesViewPr>
    <p:cSldViewPr>
      <p:cViewPr varScale="1">
        <p:scale>
          <a:sx n="59" d="100"/>
          <a:sy n="59" d="100"/>
        </p:scale>
        <p:origin x="1974"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A7AE822-5B76-4584-9152-97072E48E658}" type="datetimeFigureOut">
              <a:rPr kumimoji="1" lang="ja-JP" altLang="en-US" smtClean="0"/>
              <a:pPr/>
              <a:t>2017/4/21</a:t>
            </a:fld>
            <a:endParaRPr kumimoji="1" lang="ja-JP" altLang="en-US"/>
          </a:p>
        </p:txBody>
      </p:sp>
      <p:sp>
        <p:nvSpPr>
          <p:cNvPr id="4" name="フッター プレースホルダー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88F355A-6072-486E-98A3-2FD9B75B57D9}" type="slidenum">
              <a:rPr kumimoji="1" lang="ja-JP" altLang="en-US" smtClean="0"/>
              <a:pPr/>
              <a:t>‹#›</a:t>
            </a:fld>
            <a:endParaRPr kumimoji="1" lang="ja-JP" altLang="en-US"/>
          </a:p>
        </p:txBody>
      </p:sp>
    </p:spTree>
    <p:extLst>
      <p:ext uri="{BB962C8B-B14F-4D97-AF65-F5344CB8AC3E}">
        <p14:creationId xmlns:p14="http://schemas.microsoft.com/office/powerpoint/2010/main" val="35111931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Shape 7"/>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8" name="Shape 8"/>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3530218368"/>
      </p:ext>
    </p:extLst>
  </p:cSld>
  <p:clrMap bg1="lt1" tx1="dk1" bg2="lt2" tx2="dk2" accent1="accent1" accent2="accent2" accent3="accent3" accent4="accent4" accent5="accent5" accent6="accent6" hlink="hlink" folHlink="folHlink"/>
  <p:notesStyle>
    <a:lvl1pPr defTabSz="457200">
      <a:lnSpc>
        <a:spcPct val="125000"/>
      </a:lnSpc>
      <a:defRPr sz="2400">
        <a:latin typeface="+mn-lt"/>
        <a:ea typeface="+mn-ea"/>
        <a:cs typeface="+mn-cs"/>
        <a:sym typeface="Avenir Roman"/>
      </a:defRPr>
    </a:lvl1pPr>
    <a:lvl2pPr indent="228600" defTabSz="457200">
      <a:lnSpc>
        <a:spcPct val="125000"/>
      </a:lnSpc>
      <a:defRPr sz="2400">
        <a:latin typeface="+mn-lt"/>
        <a:ea typeface="+mn-ea"/>
        <a:cs typeface="+mn-cs"/>
        <a:sym typeface="Avenir Roman"/>
      </a:defRPr>
    </a:lvl2pPr>
    <a:lvl3pPr indent="457200" defTabSz="457200">
      <a:lnSpc>
        <a:spcPct val="125000"/>
      </a:lnSpc>
      <a:defRPr sz="2400">
        <a:latin typeface="+mn-lt"/>
        <a:ea typeface="+mn-ea"/>
        <a:cs typeface="+mn-cs"/>
        <a:sym typeface="Avenir Roman"/>
      </a:defRPr>
    </a:lvl3pPr>
    <a:lvl4pPr indent="685800" defTabSz="457200">
      <a:lnSpc>
        <a:spcPct val="125000"/>
      </a:lnSpc>
      <a:defRPr sz="2400">
        <a:latin typeface="+mn-lt"/>
        <a:ea typeface="+mn-ea"/>
        <a:cs typeface="+mn-cs"/>
        <a:sym typeface="Avenir Roman"/>
      </a:defRPr>
    </a:lvl4pPr>
    <a:lvl5pPr indent="914400" defTabSz="457200">
      <a:lnSpc>
        <a:spcPct val="125000"/>
      </a:lnSpc>
      <a:defRPr sz="2400">
        <a:latin typeface="+mn-lt"/>
        <a:ea typeface="+mn-ea"/>
        <a:cs typeface="+mn-cs"/>
        <a:sym typeface="Avenir Roman"/>
      </a:defRPr>
    </a:lvl5pPr>
    <a:lvl6pPr indent="1143000" defTabSz="457200">
      <a:lnSpc>
        <a:spcPct val="125000"/>
      </a:lnSpc>
      <a:defRPr sz="2400">
        <a:latin typeface="+mn-lt"/>
        <a:ea typeface="+mn-ea"/>
        <a:cs typeface="+mn-cs"/>
        <a:sym typeface="Avenir Roman"/>
      </a:defRPr>
    </a:lvl6pPr>
    <a:lvl7pPr indent="1371600" defTabSz="457200">
      <a:lnSpc>
        <a:spcPct val="125000"/>
      </a:lnSpc>
      <a:defRPr sz="2400">
        <a:latin typeface="+mn-lt"/>
        <a:ea typeface="+mn-ea"/>
        <a:cs typeface="+mn-cs"/>
        <a:sym typeface="Avenir Roman"/>
      </a:defRPr>
    </a:lvl7pPr>
    <a:lvl8pPr indent="1600200" defTabSz="457200">
      <a:lnSpc>
        <a:spcPct val="125000"/>
      </a:lnSpc>
      <a:defRPr sz="2400">
        <a:latin typeface="+mn-lt"/>
        <a:ea typeface="+mn-ea"/>
        <a:cs typeface="+mn-cs"/>
        <a:sym typeface="Avenir Roman"/>
      </a:defRPr>
    </a:lvl8pPr>
    <a:lvl9pPr indent="1828800" defTabSz="457200">
      <a:lnSpc>
        <a:spcPct val="125000"/>
      </a:lnSpc>
      <a:defRPr sz="2400">
        <a:latin typeface="+mn-lt"/>
        <a:ea typeface="+mn-ea"/>
        <a:cs typeface="+mn-cs"/>
        <a:sym typeface="Avenir Roman"/>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pPr>
              <a:defRPr/>
            </a:pPr>
            <a:fld id="{0EA3700E-4A56-40A3-A2FF-29A2C85DB04B}" type="slidenum">
              <a:rPr lang="en-US" smtClean="0"/>
              <a:pPr>
                <a:defRPr/>
              </a:pPr>
              <a:t>14</a:t>
            </a:fld>
            <a:endParaRPr lang="en-US"/>
          </a:p>
        </p:txBody>
      </p:sp>
    </p:spTree>
    <p:extLst>
      <p:ext uri="{BB962C8B-B14F-4D97-AF65-F5344CB8AC3E}">
        <p14:creationId xmlns:p14="http://schemas.microsoft.com/office/powerpoint/2010/main" val="24672988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userDrawn="1">
  <p:cSld name="Blank">
    <p:spTree>
      <p:nvGrpSpPr>
        <p:cNvPr id="1" name=""/>
        <p:cNvGrpSpPr/>
        <p:nvPr/>
      </p:nvGrpSpPr>
      <p:grpSpPr>
        <a:xfrm>
          <a:off x="0" y="0"/>
          <a:ext cx="0" cy="0"/>
          <a:chOff x="0" y="0"/>
          <a:chExt cx="0" cy="0"/>
        </a:xfrm>
      </p:grpSpPr>
      <p:sp>
        <p:nvSpPr>
          <p:cNvPr id="6" name="Shape 6"/>
          <p:cNvSpPr>
            <a:spLocks noGrp="1"/>
          </p:cNvSpPr>
          <p:nvPr>
            <p:ph type="sldNum" sz="quarter" idx="2"/>
          </p:nvPr>
        </p:nvSpPr>
        <p:spPr>
          <a:prstGeom prst="rect">
            <a:avLst/>
          </a:prstGeom>
        </p:spPr>
        <p:txBody>
          <a:bodyPr/>
          <a:lstStyle/>
          <a:p>
            <a:pPr lvl="0"/>
            <a:fld id="{86CB4B4D-7CA3-9044-876B-883B54F8677D}" type="slidenum">
              <a:rPr/>
              <a:pPr lvl="0"/>
              <a:t>‹#›</a:t>
            </a:fld>
            <a:endParaRPr dirty="0"/>
          </a:p>
        </p:txBody>
      </p:sp>
      <p:sp>
        <p:nvSpPr>
          <p:cNvPr id="3" name="Content Placeholder 2"/>
          <p:cNvSpPr>
            <a:spLocks noGrp="1"/>
          </p:cNvSpPr>
          <p:nvPr>
            <p:ph sz="quarter" idx="10"/>
          </p:nvPr>
        </p:nvSpPr>
        <p:spPr>
          <a:xfrm>
            <a:off x="457200" y="1600200"/>
            <a:ext cx="8153400" cy="4724400"/>
          </a:xfrm>
          <a:prstGeom prst="rect">
            <a:avLst/>
          </a:prstGeom>
        </p:spPr>
        <p:txBody>
          <a:bodyPr/>
          <a:lstStyle>
            <a:lvl1pPr>
              <a:defRPr sz="2000">
                <a:latin typeface="Arial" panose="020B0604020202020204" pitchFamily="34" charset="0"/>
                <a:cs typeface="Arial" panose="020B0604020202020204" pitchFamily="34" charset="0"/>
              </a:defRPr>
            </a:lvl1pPr>
            <a:lvl2pPr marL="768927" indent="-311727">
              <a:buFont typeface="Courier New" panose="02070309020205020404" pitchFamily="49" charset="0"/>
              <a:buChar char="o"/>
              <a:defRPr sz="2000">
                <a:latin typeface="Arial" panose="020B0604020202020204" pitchFamily="34" charset="0"/>
                <a:cs typeface="Arial" panose="020B0604020202020204" pitchFamily="34" charset="0"/>
              </a:defRPr>
            </a:lvl2pPr>
            <a:lvl3pPr marL="1188719" indent="-274319">
              <a:buFont typeface="Wingdings" panose="05000000000000000000" pitchFamily="2" charset="2"/>
              <a:buChar char="§"/>
              <a:defRPr sz="20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58776" y="274638"/>
            <a:ext cx="8461374" cy="852487"/>
          </a:xfrm>
          <a:prstGeom prst="rect">
            <a:avLst/>
          </a:prstGeom>
        </p:spPr>
        <p:txBody>
          <a:bodyPr/>
          <a:lstStyle/>
          <a:p>
            <a:r>
              <a:rPr lang="en-US"/>
              <a:t>Click to edit Master title style</a:t>
            </a:r>
            <a:endParaRPr lang="en-AU"/>
          </a:p>
        </p:txBody>
      </p:sp>
      <p:sp>
        <p:nvSpPr>
          <p:cNvPr id="3" name="Content Placeholder 2"/>
          <p:cNvSpPr>
            <a:spLocks noGrp="1"/>
          </p:cNvSpPr>
          <p:nvPr>
            <p:ph idx="1"/>
          </p:nvPr>
        </p:nvSpPr>
        <p:spPr>
          <a:xfrm>
            <a:off x="358775" y="1268413"/>
            <a:ext cx="8461375" cy="4572855"/>
          </a:xfrm>
          <a:prstGeom prst="rect">
            <a:avLst/>
          </a:prstGeom>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5" name="Footer Placeholder 4"/>
          <p:cNvSpPr>
            <a:spLocks noGrp="1"/>
          </p:cNvSpPr>
          <p:nvPr>
            <p:ph type="ftr" sz="quarter" idx="11"/>
          </p:nvPr>
        </p:nvSpPr>
        <p:spPr>
          <a:xfrm>
            <a:off x="677991" y="6504332"/>
            <a:ext cx="6083845" cy="124274"/>
          </a:xfrm>
          <a:prstGeom prst="rect">
            <a:avLst/>
          </a:prstGeom>
        </p:spPr>
        <p:txBody>
          <a:bodyPr/>
          <a:lstStyle/>
          <a:p>
            <a:r>
              <a:rPr lang="en-AU"/>
              <a:t>Living Planet Symposium, Prague, 9-13 May 2016</a:t>
            </a:r>
          </a:p>
        </p:txBody>
      </p:sp>
      <p:sp>
        <p:nvSpPr>
          <p:cNvPr id="10" name="Slide Number Placeholder 17"/>
          <p:cNvSpPr>
            <a:spLocks noGrp="1"/>
          </p:cNvSpPr>
          <p:nvPr>
            <p:ph type="sldNum" sz="quarter" idx="4"/>
          </p:nvPr>
        </p:nvSpPr>
        <p:spPr>
          <a:xfrm>
            <a:off x="330200" y="6504332"/>
            <a:ext cx="288789" cy="127346"/>
          </a:xfrm>
          <a:prstGeom prst="rect">
            <a:avLst/>
          </a:prstGeom>
        </p:spPr>
        <p:txBody>
          <a:bodyPr vert="horz" lIns="0" tIns="0" rIns="0" bIns="0" rtlCol="0" anchor="ctr"/>
          <a:lstStyle>
            <a:lvl1pPr algn="r">
              <a:defRPr sz="900">
                <a:solidFill>
                  <a:schemeClr val="bg1"/>
                </a:solidFill>
              </a:defRPr>
            </a:lvl1pPr>
          </a:lstStyle>
          <a:p>
            <a:fld id="{2ABE124A-B5C5-46E0-B944-45307B126769}" type="slidenum">
              <a:rPr lang="en-AU" smtClean="0"/>
              <a:pPr/>
              <a:t>‹#›</a:t>
            </a:fld>
            <a:r>
              <a:rPr lang="en-AU" dirty="0"/>
              <a:t>  |</a:t>
            </a:r>
          </a:p>
        </p:txBody>
      </p:sp>
    </p:spTree>
    <p:extLst>
      <p:ext uri="{BB962C8B-B14F-4D97-AF65-F5344CB8AC3E}">
        <p14:creationId xmlns:p14="http://schemas.microsoft.com/office/powerpoint/2010/main" val="26551401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360363" y="269875"/>
            <a:ext cx="8459787" cy="857250"/>
          </a:xfrm>
          <a:prstGeom prst="rect">
            <a:avLst/>
          </a:prstGeom>
        </p:spPr>
        <p:txBody>
          <a:bodyPr/>
          <a:lstStyle/>
          <a:p>
            <a:r>
              <a:rPr lang="en-US"/>
              <a:t>Click to edit Master title style</a:t>
            </a:r>
            <a:endParaRPr lang="en-AU"/>
          </a:p>
        </p:txBody>
      </p:sp>
    </p:spTree>
    <p:extLst>
      <p:ext uri="{BB962C8B-B14F-4D97-AF65-F5344CB8AC3E}">
        <p14:creationId xmlns:p14="http://schemas.microsoft.com/office/powerpoint/2010/main" val="2245212014"/>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Vuota">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it-IT"/>
          </a:p>
        </p:txBody>
      </p:sp>
      <p:sp>
        <p:nvSpPr>
          <p:cNvPr id="3"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it-IT"/>
          </a:p>
        </p:txBody>
      </p:sp>
      <p:sp>
        <p:nvSpPr>
          <p:cNvPr id="4" name="Rectangle 6"/>
          <p:cNvSpPr>
            <a:spLocks noGrp="1" noChangeArrowheads="1"/>
          </p:cNvSpPr>
          <p:nvPr>
            <p:ph type="sldNum" sz="quarter" idx="12"/>
          </p:nvPr>
        </p:nvSpPr>
        <p:spPr>
          <a:ln/>
        </p:spPr>
        <p:txBody>
          <a:bodyPr/>
          <a:lstStyle>
            <a:lvl1pPr>
              <a:defRPr/>
            </a:lvl1pPr>
          </a:lstStyle>
          <a:p>
            <a:fld id="{A34FA43E-6154-4A88-A0E2-7D63BCC62AEF}" type="slidenum">
              <a:rPr lang="it-IT" altLang="en-US"/>
              <a:pPr/>
              <a:t>‹#›</a:t>
            </a:fld>
            <a:endParaRPr lang="it-IT" altLang="en-US"/>
          </a:p>
        </p:txBody>
      </p:sp>
    </p:spTree>
    <p:extLst>
      <p:ext uri="{BB962C8B-B14F-4D97-AF65-F5344CB8AC3E}">
        <p14:creationId xmlns:p14="http://schemas.microsoft.com/office/powerpoint/2010/main" val="269736199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7" cstate="print"/>
          <a:srcRect/>
          <a:stretch>
            <a:fillRect/>
          </a:stretch>
        </a:blipFill>
        <a:effectLst/>
      </p:bgPr>
    </p:bg>
    <p:spTree>
      <p:nvGrpSpPr>
        <p:cNvPr id="1" name=""/>
        <p:cNvGrpSpPr/>
        <p:nvPr/>
      </p:nvGrpSpPr>
      <p:grpSpPr>
        <a:xfrm>
          <a:off x="0" y="0"/>
          <a:ext cx="0" cy="0"/>
          <a:chOff x="0" y="0"/>
          <a:chExt cx="0" cy="0"/>
        </a:xfrm>
      </p:grpSpPr>
      <p:sp>
        <p:nvSpPr>
          <p:cNvPr id="2" name="Shape 2"/>
          <p:cNvSpPr>
            <a:spLocks noGrp="1"/>
          </p:cNvSpPr>
          <p:nvPr>
            <p:ph type="sldNum" sz="quarter" idx="2"/>
          </p:nvPr>
        </p:nvSpPr>
        <p:spPr>
          <a:xfrm>
            <a:off x="7239000" y="6546850"/>
            <a:ext cx="1905000" cy="256540"/>
          </a:xfrm>
          <a:prstGeom prst="rect">
            <a:avLst/>
          </a:prstGeom>
          <a:ln w="12700">
            <a:miter lim="400000"/>
          </a:ln>
        </p:spPr>
        <p:txBody>
          <a:bodyPr lIns="45719" rIns="45719">
            <a:spAutoFit/>
          </a:bodyPr>
          <a:lstStyle>
            <a:lvl1pPr algn="r">
              <a:spcBef>
                <a:spcPts val="600"/>
              </a:spcBef>
              <a:defRPr sz="1000">
                <a:latin typeface="Calibri"/>
                <a:ea typeface="Calibri"/>
                <a:cs typeface="Calibri"/>
                <a:sym typeface="Calibri"/>
              </a:defRPr>
            </a:lvl1pPr>
          </a:lstStyle>
          <a:p>
            <a:pPr lvl="0"/>
            <a:fld id="{86CB4B4D-7CA3-9044-876B-883B54F8677D}" type="slidenum">
              <a:rPr/>
              <a:pPr lvl="0"/>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ransition spd="med"/>
  <p:txStyles>
    <p:titleStyle>
      <a:lvl1pPr algn="r">
        <a:defRPr sz="3200">
          <a:solidFill>
            <a:srgbClr val="FFFFFF"/>
          </a:solidFill>
          <a:latin typeface="Arial Bold"/>
          <a:ea typeface="Arial Bold"/>
          <a:cs typeface="Arial Bold"/>
          <a:sym typeface="Arial Bold"/>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p:titleStyle>
    <p:body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p:bodyStyle>
    <p:otherStyle>
      <a:lvl1pPr algn="r" defTabSz="457200">
        <a:spcBef>
          <a:spcPts val="600"/>
        </a:spcBef>
        <a:defRPr sz="1000">
          <a:solidFill>
            <a:schemeClr val="tx1"/>
          </a:solidFill>
          <a:latin typeface="+mn-lt"/>
          <a:ea typeface="+mn-ea"/>
          <a:cs typeface="+mn-cs"/>
          <a:sym typeface="Calibri"/>
        </a:defRPr>
      </a:lvl1pPr>
      <a:lvl2pPr indent="457200" algn="r" defTabSz="457200">
        <a:spcBef>
          <a:spcPts val="600"/>
        </a:spcBef>
        <a:defRPr sz="1000">
          <a:solidFill>
            <a:schemeClr val="tx1"/>
          </a:solidFill>
          <a:latin typeface="+mn-lt"/>
          <a:ea typeface="+mn-ea"/>
          <a:cs typeface="+mn-cs"/>
          <a:sym typeface="Calibri"/>
        </a:defRPr>
      </a:lvl2pPr>
      <a:lvl3pPr indent="914400" algn="r" defTabSz="457200">
        <a:spcBef>
          <a:spcPts val="600"/>
        </a:spcBef>
        <a:defRPr sz="1000">
          <a:solidFill>
            <a:schemeClr val="tx1"/>
          </a:solidFill>
          <a:latin typeface="+mn-lt"/>
          <a:ea typeface="+mn-ea"/>
          <a:cs typeface="+mn-cs"/>
          <a:sym typeface="Calibri"/>
        </a:defRPr>
      </a:lvl3pPr>
      <a:lvl4pPr indent="1371600" algn="r" defTabSz="457200">
        <a:spcBef>
          <a:spcPts val="600"/>
        </a:spcBef>
        <a:defRPr sz="1000">
          <a:solidFill>
            <a:schemeClr val="tx1"/>
          </a:solidFill>
          <a:latin typeface="+mn-lt"/>
          <a:ea typeface="+mn-ea"/>
          <a:cs typeface="+mn-cs"/>
          <a:sym typeface="Calibri"/>
        </a:defRPr>
      </a:lvl4pPr>
      <a:lvl5pPr indent="1828800" algn="r" defTabSz="457200">
        <a:spcBef>
          <a:spcPts val="600"/>
        </a:spcBef>
        <a:defRPr sz="1000">
          <a:solidFill>
            <a:schemeClr val="tx1"/>
          </a:solidFill>
          <a:latin typeface="+mn-lt"/>
          <a:ea typeface="+mn-ea"/>
          <a:cs typeface="+mn-cs"/>
          <a:sym typeface="Calibri"/>
        </a:defRPr>
      </a:lvl5pPr>
      <a:lvl6pPr indent="2286000" algn="r" defTabSz="457200">
        <a:spcBef>
          <a:spcPts val="600"/>
        </a:spcBef>
        <a:defRPr sz="1000">
          <a:solidFill>
            <a:schemeClr val="tx1"/>
          </a:solidFill>
          <a:latin typeface="+mn-lt"/>
          <a:ea typeface="+mn-ea"/>
          <a:cs typeface="+mn-cs"/>
          <a:sym typeface="Calibri"/>
        </a:defRPr>
      </a:lvl6pPr>
      <a:lvl7pPr indent="2743200" algn="r" defTabSz="457200">
        <a:spcBef>
          <a:spcPts val="600"/>
        </a:spcBef>
        <a:defRPr sz="1000">
          <a:solidFill>
            <a:schemeClr val="tx1"/>
          </a:solidFill>
          <a:latin typeface="+mn-lt"/>
          <a:ea typeface="+mn-ea"/>
          <a:cs typeface="+mn-cs"/>
          <a:sym typeface="Calibri"/>
        </a:defRPr>
      </a:lvl7pPr>
      <a:lvl8pPr indent="3200400" algn="r" defTabSz="457200">
        <a:spcBef>
          <a:spcPts val="600"/>
        </a:spcBef>
        <a:defRPr sz="1000">
          <a:solidFill>
            <a:schemeClr val="tx1"/>
          </a:solidFill>
          <a:latin typeface="+mn-lt"/>
          <a:ea typeface="+mn-ea"/>
          <a:cs typeface="+mn-cs"/>
          <a:sym typeface="Calibri"/>
        </a:defRPr>
      </a:lvl8pPr>
      <a:lvl9pPr indent="3657600" algn="r" defTabSz="457200">
        <a:spcBef>
          <a:spcPts val="600"/>
        </a:spcBef>
        <a:defRPr sz="1000">
          <a:solidFill>
            <a:schemeClr val="tx1"/>
          </a:solidFill>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7.jpeg"/><Relationship Id="rId5" Type="http://schemas.openxmlformats.org/officeDocument/2006/relationships/image" Target="../media/image6.jpeg"/><Relationship Id="rId10" Type="http://schemas.openxmlformats.org/officeDocument/2006/relationships/image" Target="../media/image11.jpeg"/><Relationship Id="rId4" Type="http://schemas.openxmlformats.org/officeDocument/2006/relationships/image" Target="../media/image5.emf"/><Relationship Id="rId9" Type="http://schemas.openxmlformats.org/officeDocument/2006/relationships/image" Target="../media/image10.jpeg"/></Relationships>
</file>

<file path=ppt/slides/_rels/slide15.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image" Target="../media/image13.jpeg"/><Relationship Id="rId1" Type="http://schemas.openxmlformats.org/officeDocument/2006/relationships/slideLayout" Target="../slideLayouts/slideLayout4.xml"/><Relationship Id="rId6" Type="http://schemas.openxmlformats.org/officeDocument/2006/relationships/image" Target="../media/image17.jpeg"/><Relationship Id="rId11" Type="http://schemas.openxmlformats.org/officeDocument/2006/relationships/image" Target="../media/image22.jpeg"/><Relationship Id="rId5" Type="http://schemas.openxmlformats.org/officeDocument/2006/relationships/image" Target="../media/image16.jpeg"/><Relationship Id="rId10" Type="http://schemas.openxmlformats.org/officeDocument/2006/relationships/image" Target="../media/image21.jpeg"/><Relationship Id="rId4" Type="http://schemas.openxmlformats.org/officeDocument/2006/relationships/image" Target="../media/image15.jpeg"/><Relationship Id="rId9" Type="http://schemas.openxmlformats.org/officeDocument/2006/relationships/image" Target="../media/image20.jpeg"/></Relationships>
</file>

<file path=ppt/slides/_rels/slide17.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image" Target="../media/image23.jpeg"/><Relationship Id="rId1" Type="http://schemas.openxmlformats.org/officeDocument/2006/relationships/slideLayout" Target="../slideLayouts/slideLayout5.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png"/></Relationships>
</file>

<file path=ppt/slides/_rels/slide2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3.xml"/><Relationship Id="rId5" Type="http://schemas.openxmlformats.org/officeDocument/2006/relationships/image" Target="../media/image42.jpeg"/><Relationship Id="rId4" Type="http://schemas.openxmlformats.org/officeDocument/2006/relationships/image" Target="../media/image41.jpeg"/></Relationships>
</file>

<file path=ppt/slides/_rels/slide26.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2.xml"/><Relationship Id="rId5" Type="http://schemas.openxmlformats.org/officeDocument/2006/relationships/image" Target="../media/image46.jpeg"/><Relationship Id="rId4" Type="http://schemas.openxmlformats.org/officeDocument/2006/relationships/image" Target="../media/image45.jpeg"/></Relationships>
</file>

<file path=ppt/slides/_rels/slide27.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hyperlink" Target="mailto:arnoldgdekker@gmail.co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eos_logo.png"/>
          <p:cNvPicPr/>
          <p:nvPr/>
        </p:nvPicPr>
        <p:blipFill>
          <a:blip r:embed="rId2" cstate="print">
            <a:extLst/>
          </a:blip>
          <a:stretch>
            <a:fillRect/>
          </a:stretch>
        </p:blipFill>
        <p:spPr>
          <a:xfrm>
            <a:off x="622789" y="1217405"/>
            <a:ext cx="2507906" cy="993132"/>
          </a:xfrm>
          <a:prstGeom prst="rect">
            <a:avLst/>
          </a:prstGeom>
          <a:ln w="12700">
            <a:miter lim="400000"/>
          </a:ln>
        </p:spPr>
      </p:pic>
      <p:sp>
        <p:nvSpPr>
          <p:cNvPr id="9" name="Shape 10"/>
          <p:cNvSpPr txBox="1">
            <a:spLocks/>
          </p:cNvSpPr>
          <p:nvPr/>
        </p:nvSpPr>
        <p:spPr>
          <a:xfrm>
            <a:off x="622789" y="2246634"/>
            <a:ext cx="2806211" cy="210183"/>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lvl1pPr algn="l">
              <a:defRPr sz="4200" b="1">
                <a:solidFill>
                  <a:srgbClr val="FFFFFF"/>
                </a:solidFill>
                <a:latin typeface="Droid Serif"/>
                <a:ea typeface="Droid Serif"/>
                <a:cs typeface="Droid Serif"/>
                <a:sym typeface="Droid Serif"/>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a:lstStyle>
          <a:p>
            <a:pPr defTabSz="914400">
              <a:defRPr sz="1800" b="0">
                <a:solidFill>
                  <a:srgbClr val="000000"/>
                </a:solidFill>
              </a:defRPr>
            </a:pPr>
            <a:r>
              <a:rPr lang="en-US" sz="1050" dirty="0">
                <a:solidFill>
                  <a:schemeClr val="bg1">
                    <a:lumMod val="20000"/>
                    <a:lumOff val="80000"/>
                  </a:schemeClr>
                </a:solidFill>
              </a:rPr>
              <a:t>Committee on Earth Observation Satellites</a:t>
            </a:r>
          </a:p>
        </p:txBody>
      </p:sp>
      <p:sp>
        <p:nvSpPr>
          <p:cNvPr id="11" name="Shape 11"/>
          <p:cNvSpPr/>
          <p:nvPr/>
        </p:nvSpPr>
        <p:spPr>
          <a:xfrm>
            <a:off x="762000" y="4038600"/>
            <a:ext cx="4810858" cy="2389189"/>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p>
            <a:pPr lvl="0" defTabSz="914400">
              <a:lnSpc>
                <a:spcPct val="150000"/>
              </a:lnSpc>
              <a:defRPr>
                <a:solidFill>
                  <a:srgbClr val="000000"/>
                </a:solidFill>
              </a:defRPr>
            </a:pPr>
            <a:r>
              <a:rPr lang="en-AU" dirty="0">
                <a:solidFill>
                  <a:srgbClr val="FFFFFF"/>
                </a:solidFill>
                <a:latin typeface="Arial Bold"/>
                <a:ea typeface="Arial Bold"/>
                <a:cs typeface="Arial Bold"/>
                <a:sym typeface="Arial Bold"/>
              </a:rPr>
              <a:t>Ad-Hoc Working Group CEOS</a:t>
            </a:r>
          </a:p>
          <a:p>
            <a:pPr lvl="0" defTabSz="914400">
              <a:lnSpc>
                <a:spcPct val="150000"/>
              </a:lnSpc>
              <a:defRPr>
                <a:solidFill>
                  <a:srgbClr val="000000"/>
                </a:solidFill>
              </a:defRPr>
            </a:pPr>
            <a:r>
              <a:rPr lang="en-AU" dirty="0">
                <a:solidFill>
                  <a:srgbClr val="FFFFFF"/>
                </a:solidFill>
                <a:latin typeface="Arial Bold"/>
                <a:ea typeface="Arial Bold"/>
                <a:cs typeface="Arial Bold"/>
                <a:sym typeface="Arial Bold"/>
              </a:rPr>
              <a:t>Presented by A. Held &amp; A.G. Dekker</a:t>
            </a:r>
          </a:p>
          <a:p>
            <a:pPr lvl="0" defTabSz="914400">
              <a:lnSpc>
                <a:spcPct val="150000"/>
              </a:lnSpc>
              <a:defRPr>
                <a:solidFill>
                  <a:srgbClr val="000000"/>
                </a:solidFill>
              </a:defRPr>
            </a:pPr>
            <a:r>
              <a:rPr lang="en-AU" dirty="0">
                <a:solidFill>
                  <a:srgbClr val="FFFFFF"/>
                </a:solidFill>
                <a:latin typeface="Arial Bold"/>
                <a:ea typeface="Arial Bold"/>
                <a:cs typeface="Arial Bold"/>
                <a:sym typeface="Arial Bold"/>
              </a:rPr>
              <a:t>CEOS-SIT ………. 2017</a:t>
            </a:r>
          </a:p>
          <a:p>
            <a:pPr lvl="0" defTabSz="914400">
              <a:lnSpc>
                <a:spcPct val="150000"/>
              </a:lnSpc>
              <a:defRPr>
                <a:solidFill>
                  <a:srgbClr val="000000"/>
                </a:solidFill>
              </a:defRPr>
            </a:pPr>
            <a:endParaRPr dirty="0">
              <a:solidFill>
                <a:srgbClr val="FFFFFF"/>
              </a:solidFill>
              <a:latin typeface="Arial Bold"/>
              <a:ea typeface="Arial Bold"/>
              <a:cs typeface="Arial Bold"/>
              <a:sym typeface="Arial Bold"/>
            </a:endParaRPr>
          </a:p>
        </p:txBody>
      </p:sp>
      <p:sp>
        <p:nvSpPr>
          <p:cNvPr id="2" name="テキスト ボックス 1"/>
          <p:cNvSpPr txBox="1"/>
          <p:nvPr/>
        </p:nvSpPr>
        <p:spPr>
          <a:xfrm>
            <a:off x="609600" y="2514600"/>
            <a:ext cx="8305800" cy="132343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n-AU" sz="4000" dirty="0">
                <a:solidFill>
                  <a:srgbClr val="FFFFFF"/>
                </a:solidFill>
              </a:rPr>
              <a:t>Feasibility Study for an Aquatic Ecosystems Imaging Spectrometer</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ー 4"/>
          <p:cNvSpPr>
            <a:spLocks noGrp="1"/>
          </p:cNvSpPr>
          <p:nvPr>
            <p:ph sz="quarter" idx="10"/>
          </p:nvPr>
        </p:nvSpPr>
        <p:spPr>
          <a:xfrm>
            <a:off x="304800" y="1447800"/>
            <a:ext cx="8333680" cy="4724400"/>
          </a:xfrm>
        </p:spPr>
        <p:txBody>
          <a:bodyPr/>
          <a:lstStyle/>
          <a:p>
            <a:r>
              <a:rPr lang="en-US" i="1" dirty="0"/>
              <a:t>3.5. Instrument artefacts</a:t>
            </a:r>
            <a:endParaRPr lang="en-AU" i="1" dirty="0"/>
          </a:p>
          <a:p>
            <a:r>
              <a:rPr lang="en-US" i="1" dirty="0"/>
              <a:t>	3.5.1. </a:t>
            </a:r>
            <a:r>
              <a:rPr lang="en-US" i="1" dirty="0" err="1"/>
              <a:t>Straylight</a:t>
            </a:r>
            <a:endParaRPr lang="en-AU" i="1" dirty="0"/>
          </a:p>
          <a:p>
            <a:r>
              <a:rPr lang="en-US" i="1" dirty="0"/>
              <a:t>	3.5.2. Striping</a:t>
            </a:r>
            <a:endParaRPr lang="en-AU" i="1" dirty="0"/>
          </a:p>
          <a:p>
            <a:r>
              <a:rPr lang="en-US" i="1" dirty="0"/>
              <a:t>	3.5.3. Linearity response</a:t>
            </a:r>
            <a:endParaRPr lang="en-AU" i="1" dirty="0"/>
          </a:p>
          <a:p>
            <a:r>
              <a:rPr lang="en-US" i="1" dirty="0"/>
              <a:t>	3.5.4. </a:t>
            </a:r>
            <a:r>
              <a:rPr lang="en-US" i="1" dirty="0" err="1"/>
              <a:t>Polarisation</a:t>
            </a:r>
            <a:endParaRPr lang="en-AU" i="1" dirty="0"/>
          </a:p>
          <a:p>
            <a:r>
              <a:rPr lang="en-US" i="1" dirty="0"/>
              <a:t>3.6. Calibration and validation</a:t>
            </a:r>
            <a:endParaRPr lang="en-AU" i="1" dirty="0"/>
          </a:p>
          <a:p>
            <a:pPr lvl="1"/>
            <a:r>
              <a:rPr lang="en-US" i="1" dirty="0"/>
              <a:t>3.6.1. Pre-launch calibration and characterization</a:t>
            </a:r>
            <a:endParaRPr lang="en-AU" i="1" dirty="0"/>
          </a:p>
          <a:p>
            <a:pPr lvl="1"/>
            <a:r>
              <a:rPr lang="en-US" i="1" dirty="0"/>
              <a:t>3.6.2. Post-launch calibration and validation</a:t>
            </a:r>
            <a:endParaRPr lang="en-AU" i="1" dirty="0"/>
          </a:p>
          <a:p>
            <a:r>
              <a:rPr lang="en-US" i="1" dirty="0"/>
              <a:t>3.7. Platform requirements incl. geometric stability</a:t>
            </a:r>
            <a:endParaRPr lang="en-AU" i="1" dirty="0"/>
          </a:p>
          <a:p>
            <a:r>
              <a:rPr lang="en-US" i="1" dirty="0"/>
              <a:t>3.8. Ancillary data requirements</a:t>
            </a:r>
          </a:p>
          <a:p>
            <a:r>
              <a:rPr lang="en-US" i="1" dirty="0"/>
              <a:t>3.9. End-to-end simulation</a:t>
            </a:r>
            <a:endParaRPr lang="en-AU" dirty="0"/>
          </a:p>
          <a:p>
            <a:pPr marL="0" lvl="0" indent="0">
              <a:buNone/>
            </a:pPr>
            <a:endParaRPr lang="en-US" dirty="0"/>
          </a:p>
        </p:txBody>
      </p:sp>
      <p:sp>
        <p:nvSpPr>
          <p:cNvPr id="8" name="Title 1"/>
          <p:cNvSpPr txBox="1">
            <a:spLocks/>
          </p:cNvSpPr>
          <p:nvPr/>
        </p:nvSpPr>
        <p:spPr>
          <a:xfrm>
            <a:off x="1752600" y="361950"/>
            <a:ext cx="7315200" cy="1314450"/>
          </a:xfrm>
          <a:prstGeom prst="rect">
            <a:avLst/>
          </a:prstGeom>
        </p:spPr>
        <p:txBody>
          <a:bodyPr>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FFFFFF"/>
              </a:solidFill>
              <a:effectLst/>
              <a:uLnTx/>
              <a:uFillTx/>
              <a:latin typeface="Arial Bold"/>
              <a:ea typeface="Arial Bold"/>
              <a:cs typeface="Arial Bold"/>
              <a:sym typeface="Arial Bold"/>
            </a:endParaRPr>
          </a:p>
        </p:txBody>
      </p:sp>
      <p:sp>
        <p:nvSpPr>
          <p:cNvPr id="2" name="TextBox 1"/>
          <p:cNvSpPr txBox="1"/>
          <p:nvPr/>
        </p:nvSpPr>
        <p:spPr>
          <a:xfrm>
            <a:off x="1767840" y="188180"/>
            <a:ext cx="5808639" cy="120032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lvl="0" algn="l" rtl="0" latinLnBrk="1" hangingPunct="0"/>
            <a:r>
              <a:rPr lang="en-US" sz="2400" dirty="0">
                <a:solidFill>
                  <a:srgbClr val="FFFFFF"/>
                </a:solidFill>
              </a:rPr>
              <a:t>CEOS Report Contents</a:t>
            </a:r>
          </a:p>
          <a:p>
            <a:pPr lvl="0" algn="l" rtl="0" latinLnBrk="1" hangingPunct="0"/>
            <a:r>
              <a:rPr lang="en-US" sz="2400" dirty="0">
                <a:solidFill>
                  <a:srgbClr val="FFFFFF"/>
                </a:solidFill>
              </a:rPr>
              <a:t> “Feasibility Study Imaging Spectrometer”:</a:t>
            </a:r>
          </a:p>
          <a:p>
            <a:pPr marL="0" marR="0" indent="0" algn="l" defTabSz="457200" rtl="0" fontAlgn="auto" latinLnBrk="1" hangingPunct="0">
              <a:lnSpc>
                <a:spcPct val="100000"/>
              </a:lnSpc>
              <a:spcBef>
                <a:spcPts val="0"/>
              </a:spcBef>
              <a:spcAft>
                <a:spcPts val="0"/>
              </a:spcAft>
              <a:buClrTx/>
              <a:buSzTx/>
              <a:buFontTx/>
              <a:buNone/>
              <a:tabLst/>
            </a:pPr>
            <a:endParaRPr kumimoji="0" lang="en-AU" sz="2400" b="0" i="0" u="none" strike="noStrike" cap="none" spc="0" normalizeH="0" baseline="0" dirty="0">
              <a:ln>
                <a:noFill/>
              </a:ln>
              <a:solidFill>
                <a:srgbClr val="FFFFFF"/>
              </a:solidFill>
              <a:effectLst/>
              <a:uFillTx/>
            </a:endParaRPr>
          </a:p>
        </p:txBody>
      </p:sp>
    </p:spTree>
    <p:extLst>
      <p:ext uri="{BB962C8B-B14F-4D97-AF65-F5344CB8AC3E}">
        <p14:creationId xmlns:p14="http://schemas.microsoft.com/office/powerpoint/2010/main" val="4175333955"/>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ー 4"/>
          <p:cNvSpPr>
            <a:spLocks noGrp="1"/>
          </p:cNvSpPr>
          <p:nvPr>
            <p:ph sz="quarter" idx="10"/>
          </p:nvPr>
        </p:nvSpPr>
        <p:spPr>
          <a:xfrm>
            <a:off x="-53340" y="1219200"/>
            <a:ext cx="9144000" cy="4724400"/>
          </a:xfrm>
        </p:spPr>
        <p:txBody>
          <a:bodyPr/>
          <a:lstStyle/>
          <a:p>
            <a:pPr marL="0" indent="0">
              <a:buNone/>
            </a:pPr>
            <a:r>
              <a:rPr lang="en-US" i="1" dirty="0"/>
              <a:t>4.  Aquatic ecosystem earth observation enabling activities</a:t>
            </a:r>
            <a:endParaRPr lang="en-AU" i="1" dirty="0"/>
          </a:p>
          <a:p>
            <a:r>
              <a:rPr lang="en-US" i="1" dirty="0"/>
              <a:t>4.1. Introduction</a:t>
            </a:r>
            <a:endParaRPr lang="en-AU" i="1" dirty="0"/>
          </a:p>
          <a:p>
            <a:r>
              <a:rPr lang="en-US" i="1" dirty="0"/>
              <a:t>4.2. Studies for algorithm development</a:t>
            </a:r>
            <a:endParaRPr lang="en-AU" i="1" dirty="0"/>
          </a:p>
          <a:p>
            <a:pPr lvl="1"/>
            <a:r>
              <a:rPr lang="en-US" i="1" dirty="0"/>
              <a:t>4.2.1. Atmospheric correction</a:t>
            </a:r>
            <a:endParaRPr lang="en-AU" i="1" dirty="0"/>
          </a:p>
          <a:p>
            <a:pPr lvl="1"/>
            <a:r>
              <a:rPr lang="en-US" i="1" dirty="0"/>
              <a:t>4.2.2. Air-water interface correction</a:t>
            </a:r>
            <a:endParaRPr lang="en-AU" i="1" dirty="0"/>
          </a:p>
          <a:p>
            <a:pPr lvl="1"/>
            <a:r>
              <a:rPr lang="en-US" i="1" dirty="0"/>
              <a:t>4.2.3. In water algorithms</a:t>
            </a:r>
            <a:endParaRPr lang="en-AU" i="1" dirty="0"/>
          </a:p>
          <a:p>
            <a:pPr lvl="1"/>
            <a:r>
              <a:rPr lang="en-US" i="1" dirty="0"/>
              <a:t>4.2.3.1. Optically deep waters</a:t>
            </a:r>
            <a:endParaRPr lang="en-AU" i="1" dirty="0"/>
          </a:p>
          <a:p>
            <a:pPr lvl="1"/>
            <a:r>
              <a:rPr lang="en-US" i="1" dirty="0"/>
              <a:t>4.2.3.2. Optically shallow waters</a:t>
            </a:r>
            <a:endParaRPr lang="en-AU" i="1" dirty="0"/>
          </a:p>
        </p:txBody>
      </p:sp>
      <p:sp>
        <p:nvSpPr>
          <p:cNvPr id="8" name="Title 1"/>
          <p:cNvSpPr txBox="1">
            <a:spLocks/>
          </p:cNvSpPr>
          <p:nvPr/>
        </p:nvSpPr>
        <p:spPr>
          <a:xfrm>
            <a:off x="1752600" y="361950"/>
            <a:ext cx="7315200" cy="1314450"/>
          </a:xfrm>
          <a:prstGeom prst="rect">
            <a:avLst/>
          </a:prstGeom>
        </p:spPr>
        <p:txBody>
          <a:bodyPr>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FFFFFF"/>
              </a:solidFill>
              <a:effectLst/>
              <a:uLnTx/>
              <a:uFillTx/>
              <a:latin typeface="Arial Bold"/>
              <a:ea typeface="Arial Bold"/>
              <a:cs typeface="Arial Bold"/>
              <a:sym typeface="Arial Bold"/>
            </a:endParaRPr>
          </a:p>
        </p:txBody>
      </p:sp>
      <p:sp>
        <p:nvSpPr>
          <p:cNvPr id="2" name="TextBox 1"/>
          <p:cNvSpPr txBox="1"/>
          <p:nvPr/>
        </p:nvSpPr>
        <p:spPr>
          <a:xfrm>
            <a:off x="1767840" y="188180"/>
            <a:ext cx="5808639" cy="120032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lvl="0" algn="l" rtl="0" latinLnBrk="1" hangingPunct="0"/>
            <a:r>
              <a:rPr lang="en-US" sz="2400" dirty="0">
                <a:solidFill>
                  <a:srgbClr val="FFFFFF"/>
                </a:solidFill>
              </a:rPr>
              <a:t>CEOS Report Contents</a:t>
            </a:r>
          </a:p>
          <a:p>
            <a:pPr lvl="0" algn="l" rtl="0" latinLnBrk="1" hangingPunct="0"/>
            <a:r>
              <a:rPr lang="en-US" sz="2400" dirty="0">
                <a:solidFill>
                  <a:srgbClr val="FFFFFF"/>
                </a:solidFill>
              </a:rPr>
              <a:t> “Feasibility Study Imaging Spectrometer”:</a:t>
            </a:r>
          </a:p>
          <a:p>
            <a:pPr marL="0" marR="0" indent="0" algn="l" defTabSz="457200" rtl="0" fontAlgn="auto" latinLnBrk="1" hangingPunct="0">
              <a:lnSpc>
                <a:spcPct val="100000"/>
              </a:lnSpc>
              <a:spcBef>
                <a:spcPts val="0"/>
              </a:spcBef>
              <a:spcAft>
                <a:spcPts val="0"/>
              </a:spcAft>
              <a:buClrTx/>
              <a:buSzTx/>
              <a:buFontTx/>
              <a:buNone/>
              <a:tabLst/>
            </a:pPr>
            <a:endParaRPr kumimoji="0" lang="en-AU" sz="2400" b="0" i="0" u="none" strike="noStrike" cap="none" spc="0" normalizeH="0" baseline="0" dirty="0">
              <a:ln>
                <a:noFill/>
              </a:ln>
              <a:solidFill>
                <a:srgbClr val="FFFFFF"/>
              </a:solidFill>
              <a:effectLst/>
              <a:uFillTx/>
            </a:endParaRPr>
          </a:p>
        </p:txBody>
      </p:sp>
    </p:spTree>
    <p:extLst>
      <p:ext uri="{BB962C8B-B14F-4D97-AF65-F5344CB8AC3E}">
        <p14:creationId xmlns:p14="http://schemas.microsoft.com/office/powerpoint/2010/main" val="2299970353"/>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ー 4"/>
          <p:cNvSpPr>
            <a:spLocks noGrp="1"/>
          </p:cNvSpPr>
          <p:nvPr>
            <p:ph sz="quarter" idx="10"/>
          </p:nvPr>
        </p:nvSpPr>
        <p:spPr>
          <a:xfrm>
            <a:off x="-53340" y="1219200"/>
            <a:ext cx="9144000" cy="4724400"/>
          </a:xfrm>
        </p:spPr>
        <p:txBody>
          <a:bodyPr/>
          <a:lstStyle/>
          <a:p>
            <a:pPr marL="0" indent="0">
              <a:buNone/>
            </a:pPr>
            <a:r>
              <a:rPr lang="en-US" i="1" dirty="0"/>
              <a:t>4.3. In situ Instruments</a:t>
            </a:r>
            <a:endParaRPr lang="en-AU" i="1" dirty="0"/>
          </a:p>
          <a:p>
            <a:pPr lvl="1"/>
            <a:r>
              <a:rPr lang="en-US" i="1" dirty="0"/>
              <a:t>4.3.1. Spectroradiometers (AOP sensors) above and underwater</a:t>
            </a:r>
            <a:endParaRPr lang="en-AU" i="1" dirty="0"/>
          </a:p>
          <a:p>
            <a:pPr lvl="1"/>
            <a:r>
              <a:rPr lang="en-US" i="1" dirty="0"/>
              <a:t>4.3.2. IOP sensors</a:t>
            </a:r>
            <a:endParaRPr lang="en-AU" i="1" dirty="0"/>
          </a:p>
          <a:p>
            <a:pPr lvl="1"/>
            <a:r>
              <a:rPr lang="en-US" i="1" dirty="0"/>
              <a:t>4.3.3. Biogeochemical sensors</a:t>
            </a:r>
            <a:endParaRPr lang="en-AU" i="1" dirty="0"/>
          </a:p>
          <a:p>
            <a:r>
              <a:rPr lang="en-US" i="1" dirty="0"/>
              <a:t>4.4. Sources of uncertainties</a:t>
            </a:r>
          </a:p>
          <a:p>
            <a:r>
              <a:rPr lang="en-US" i="1" dirty="0"/>
              <a:t>4.5. Field campaigns and priorities for calibration/validation research</a:t>
            </a:r>
            <a:endParaRPr lang="en-AU" i="1" dirty="0"/>
          </a:p>
          <a:p>
            <a:r>
              <a:rPr lang="en-US" i="1" dirty="0"/>
              <a:t>4.6. Interdisciplinary science studies (data-data fusion, model-data fusion, model-data assimilation)</a:t>
            </a:r>
          </a:p>
          <a:p>
            <a:endParaRPr lang="en-US" i="1" dirty="0"/>
          </a:p>
          <a:p>
            <a:pPr marL="457200" indent="-457200">
              <a:buAutoNum type="arabicPeriod" startAt="5"/>
            </a:pPr>
            <a:r>
              <a:rPr lang="en-US" i="1" dirty="0"/>
              <a:t>Summary, conclusions, recommendations</a:t>
            </a:r>
          </a:p>
          <a:p>
            <a:pPr marL="457200" indent="-457200">
              <a:buFont typeface="Arial"/>
              <a:buAutoNum type="arabicPeriod" startAt="5"/>
            </a:pPr>
            <a:r>
              <a:rPr lang="en-US" i="1" dirty="0"/>
              <a:t>References</a:t>
            </a:r>
          </a:p>
          <a:p>
            <a:pPr marL="0" indent="0">
              <a:buNone/>
            </a:pPr>
            <a:endParaRPr lang="en-US" i="1" dirty="0"/>
          </a:p>
          <a:p>
            <a:pPr marL="0" indent="0">
              <a:buNone/>
            </a:pPr>
            <a:r>
              <a:rPr lang="en-US" i="1" dirty="0"/>
              <a:t>Appendix A: </a:t>
            </a:r>
            <a:r>
              <a:rPr lang="en-AU" i="1" dirty="0"/>
              <a:t>The forward bio-optical and atmospheric simulations</a:t>
            </a:r>
          </a:p>
          <a:p>
            <a:endParaRPr lang="en-AU" i="1" dirty="0"/>
          </a:p>
          <a:p>
            <a:pPr marL="0" lvl="0" indent="0">
              <a:buNone/>
            </a:pPr>
            <a:endParaRPr lang="en-US" dirty="0"/>
          </a:p>
        </p:txBody>
      </p:sp>
      <p:sp>
        <p:nvSpPr>
          <p:cNvPr id="8" name="Title 1"/>
          <p:cNvSpPr txBox="1">
            <a:spLocks/>
          </p:cNvSpPr>
          <p:nvPr/>
        </p:nvSpPr>
        <p:spPr>
          <a:xfrm>
            <a:off x="1752600" y="361950"/>
            <a:ext cx="7315200" cy="1314450"/>
          </a:xfrm>
          <a:prstGeom prst="rect">
            <a:avLst/>
          </a:prstGeom>
        </p:spPr>
        <p:txBody>
          <a:bodyPr>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FFFFFF"/>
              </a:solidFill>
              <a:effectLst/>
              <a:uLnTx/>
              <a:uFillTx/>
              <a:latin typeface="Arial Bold"/>
              <a:ea typeface="Arial Bold"/>
              <a:cs typeface="Arial Bold"/>
              <a:sym typeface="Arial Bold"/>
            </a:endParaRPr>
          </a:p>
        </p:txBody>
      </p:sp>
      <p:sp>
        <p:nvSpPr>
          <p:cNvPr id="2" name="TextBox 1"/>
          <p:cNvSpPr txBox="1"/>
          <p:nvPr/>
        </p:nvSpPr>
        <p:spPr>
          <a:xfrm>
            <a:off x="1767840" y="188180"/>
            <a:ext cx="5808639" cy="120032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lvl="0" algn="l" rtl="0" latinLnBrk="1" hangingPunct="0"/>
            <a:r>
              <a:rPr lang="en-US" sz="2400" dirty="0">
                <a:solidFill>
                  <a:srgbClr val="FFFFFF"/>
                </a:solidFill>
              </a:rPr>
              <a:t>CEOS Report Contents</a:t>
            </a:r>
          </a:p>
          <a:p>
            <a:pPr lvl="0" algn="l" rtl="0" latinLnBrk="1" hangingPunct="0"/>
            <a:r>
              <a:rPr lang="en-US" sz="2400" dirty="0">
                <a:solidFill>
                  <a:srgbClr val="FFFFFF"/>
                </a:solidFill>
              </a:rPr>
              <a:t> “Feasibility Study Imaging Spectrometer”:</a:t>
            </a:r>
          </a:p>
          <a:p>
            <a:pPr marL="0" marR="0" indent="0" algn="l" defTabSz="457200" rtl="0" fontAlgn="auto" latinLnBrk="1" hangingPunct="0">
              <a:lnSpc>
                <a:spcPct val="100000"/>
              </a:lnSpc>
              <a:spcBef>
                <a:spcPts val="0"/>
              </a:spcBef>
              <a:spcAft>
                <a:spcPts val="0"/>
              </a:spcAft>
              <a:buClrTx/>
              <a:buSzTx/>
              <a:buFontTx/>
              <a:buNone/>
              <a:tabLst/>
            </a:pPr>
            <a:endParaRPr kumimoji="0" lang="en-AU" sz="2400" b="0" i="0" u="none" strike="noStrike" cap="none" spc="0" normalizeH="0" baseline="0" dirty="0">
              <a:ln>
                <a:noFill/>
              </a:ln>
              <a:solidFill>
                <a:srgbClr val="FFFFFF"/>
              </a:solidFill>
              <a:effectLst/>
              <a:uFillTx/>
            </a:endParaRPr>
          </a:p>
        </p:txBody>
      </p:sp>
    </p:spTree>
    <p:extLst>
      <p:ext uri="{BB962C8B-B14F-4D97-AF65-F5344CB8AC3E}">
        <p14:creationId xmlns:p14="http://schemas.microsoft.com/office/powerpoint/2010/main" val="1884023935"/>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pPr marL="0" indent="0">
              <a:buNone/>
            </a:pPr>
            <a:endParaRPr lang="en-AU" dirty="0"/>
          </a:p>
          <a:p>
            <a:pPr marL="0" indent="0">
              <a:buNone/>
            </a:pPr>
            <a:r>
              <a:rPr lang="en-AU" dirty="0"/>
              <a:t>April 2016 	Team created</a:t>
            </a:r>
          </a:p>
          <a:p>
            <a:pPr marL="0" indent="0">
              <a:buNone/>
            </a:pPr>
            <a:r>
              <a:rPr lang="en-AU" dirty="0"/>
              <a:t>May 2016 	Contents established</a:t>
            </a:r>
          </a:p>
          <a:p>
            <a:pPr marL="0" indent="0">
              <a:buNone/>
            </a:pPr>
            <a:r>
              <a:rPr lang="en-AU" dirty="0"/>
              <a:t>June 2016:	Self-nomination process chapter leads and co-authors</a:t>
            </a:r>
          </a:p>
          <a:p>
            <a:pPr marL="0" indent="0">
              <a:buNone/>
            </a:pPr>
            <a:r>
              <a:rPr lang="en-AU" dirty="0"/>
              <a:t>Sept. 2016 	Summary presented at (CEOS-SIT) Oxford UK</a:t>
            </a:r>
          </a:p>
          <a:p>
            <a:pPr marL="0" indent="0">
              <a:buNone/>
            </a:pPr>
            <a:r>
              <a:rPr lang="en-AU" dirty="0"/>
              <a:t>Nov 2016	CEOS Plenary: Full draft approximately 80 % ready </a:t>
            </a:r>
          </a:p>
          <a:p>
            <a:pPr marL="0" indent="0">
              <a:buNone/>
            </a:pPr>
            <a:r>
              <a:rPr lang="en-AU" dirty="0"/>
              <a:t>April 2017 	All information required (especially simulations of 		benthos-water column-</a:t>
            </a:r>
            <a:r>
              <a:rPr lang="en-AU" dirty="0" err="1"/>
              <a:t>airwater</a:t>
            </a:r>
            <a:r>
              <a:rPr lang="en-AU" dirty="0"/>
              <a:t> interface and 			atmosphere) written</a:t>
            </a:r>
          </a:p>
          <a:p>
            <a:pPr marL="0" indent="0">
              <a:buNone/>
            </a:pPr>
            <a:r>
              <a:rPr lang="en-US" dirty="0"/>
              <a:t>May 2017 	Editing to a draft report suitable for review</a:t>
            </a:r>
            <a:endParaRPr lang="en-AU" dirty="0"/>
          </a:p>
          <a:p>
            <a:pPr marL="0" indent="0">
              <a:buNone/>
            </a:pPr>
            <a:endParaRPr lang="en-AU" dirty="0"/>
          </a:p>
        </p:txBody>
      </p:sp>
      <p:sp>
        <p:nvSpPr>
          <p:cNvPr id="3" name="TextBox 2"/>
          <p:cNvSpPr txBox="1"/>
          <p:nvPr/>
        </p:nvSpPr>
        <p:spPr>
          <a:xfrm flipH="1">
            <a:off x="2636519" y="381000"/>
            <a:ext cx="4145281" cy="1077216"/>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l" rtl="0" latinLnBrk="1" hangingPunct="0"/>
            <a:r>
              <a:rPr lang="en-AU" sz="3200" dirty="0">
                <a:solidFill>
                  <a:srgbClr val="FFFFFF"/>
                </a:solidFill>
              </a:rPr>
              <a:t>Current Status:</a:t>
            </a:r>
          </a:p>
          <a:p>
            <a:pPr marL="0" marR="0" indent="0" algn="l" defTabSz="457200" rtl="0" fontAlgn="auto" latinLnBrk="1" hangingPunct="0">
              <a:lnSpc>
                <a:spcPct val="100000"/>
              </a:lnSpc>
              <a:spcBef>
                <a:spcPts val="0"/>
              </a:spcBef>
              <a:spcAft>
                <a:spcPts val="0"/>
              </a:spcAft>
              <a:buClrTx/>
              <a:buSzTx/>
              <a:buFontTx/>
              <a:buNone/>
              <a:tabLst/>
            </a:pPr>
            <a:endParaRPr kumimoji="0" lang="en-AU" sz="3200" b="0" i="0" u="none" strike="noStrike" cap="none" spc="0" normalizeH="0" baseline="0" dirty="0">
              <a:ln>
                <a:noFill/>
              </a:ln>
              <a:solidFill>
                <a:srgbClr val="FFFFFF"/>
              </a:solidFill>
              <a:effectLst/>
              <a:uFillTx/>
            </a:endParaRPr>
          </a:p>
        </p:txBody>
      </p:sp>
    </p:spTree>
    <p:extLst>
      <p:ext uri="{BB962C8B-B14F-4D97-AF65-F5344CB8AC3E}">
        <p14:creationId xmlns:p14="http://schemas.microsoft.com/office/powerpoint/2010/main" val="2205388699"/>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3"/>
          <p:cNvSpPr>
            <a:spLocks noGrp="1"/>
          </p:cNvSpPr>
          <p:nvPr>
            <p:ph type="ftr" sz="quarter" idx="4294967295"/>
          </p:nvPr>
        </p:nvSpPr>
        <p:spPr>
          <a:xfrm>
            <a:off x="1138238" y="6594475"/>
            <a:ext cx="7167562" cy="250825"/>
          </a:xfrm>
          <a:prstGeom prst="rect">
            <a:avLst/>
          </a:prstGeom>
        </p:spPr>
        <p:txBody>
          <a:bodyPr/>
          <a:lstStyle/>
          <a:p>
            <a:r>
              <a:rPr lang="en-AU" dirty="0"/>
              <a:t>CSIRO</a:t>
            </a:r>
            <a:endParaRPr lang="en-AU" b="0" dirty="0">
              <a:solidFill>
                <a:schemeClr val="tx1"/>
              </a:solidFill>
            </a:endParaRPr>
          </a:p>
        </p:txBody>
      </p:sp>
      <p:sp>
        <p:nvSpPr>
          <p:cNvPr id="254979" name="Rectangle 3"/>
          <p:cNvSpPr>
            <a:spLocks noGrp="1" noChangeArrowheads="1"/>
          </p:cNvSpPr>
          <p:nvPr>
            <p:ph type="body" idx="1"/>
          </p:nvPr>
        </p:nvSpPr>
        <p:spPr>
          <a:xfrm>
            <a:off x="495366" y="1480456"/>
            <a:ext cx="3575050" cy="4865667"/>
          </a:xfrm>
        </p:spPr>
        <p:txBody>
          <a:bodyPr/>
          <a:lstStyle/>
          <a:p>
            <a:pPr>
              <a:lnSpc>
                <a:spcPct val="80000"/>
              </a:lnSpc>
            </a:pPr>
            <a:r>
              <a:rPr lang="en-GB" dirty="0">
                <a:latin typeface="Calibri" pitchFamily="34" charset="0"/>
              </a:rPr>
              <a:t>Reflectance</a:t>
            </a:r>
            <a:endParaRPr lang="en-GB" sz="2000" dirty="0">
              <a:latin typeface="Calibri" pitchFamily="34" charset="0"/>
            </a:endParaRPr>
          </a:p>
          <a:p>
            <a:pPr lvl="1">
              <a:lnSpc>
                <a:spcPct val="80000"/>
              </a:lnSpc>
            </a:pPr>
            <a:endParaRPr lang="en-GB" sz="2000" dirty="0">
              <a:latin typeface="Calibri" pitchFamily="34" charset="0"/>
            </a:endParaRPr>
          </a:p>
          <a:p>
            <a:pPr lvl="1">
              <a:lnSpc>
                <a:spcPct val="80000"/>
              </a:lnSpc>
              <a:buNone/>
            </a:pPr>
            <a:endParaRPr lang="en-AU" sz="2000" dirty="0">
              <a:latin typeface="Calibri" pitchFamily="34" charset="0"/>
            </a:endParaRPr>
          </a:p>
        </p:txBody>
      </p:sp>
      <p:pic>
        <p:nvPicPr>
          <p:cNvPr id="10" name="Picture 5" descr="C:\CLW_Dec09\field_work\201001_04_LakeBurleyGriffin\07Jan2010_LBG_1\Photos\P1070017.JPG"/>
          <p:cNvPicPr>
            <a:picLocks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4498559" y="1412399"/>
            <a:ext cx="4321591" cy="4762737"/>
          </a:xfrm>
          <a:prstGeom prst="rect">
            <a:avLst/>
          </a:prstGeom>
          <a:noFill/>
          <a:ln w="9525">
            <a:noFill/>
            <a:miter lim="800000"/>
            <a:headEnd/>
            <a:tailEnd/>
          </a:ln>
        </p:spPr>
      </p:pic>
      <p:pic>
        <p:nvPicPr>
          <p:cNvPr id="7" name="Picture 3"/>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268917" y="1858048"/>
            <a:ext cx="3446353" cy="2253837"/>
          </a:xfrm>
          <a:prstGeom prst="rect">
            <a:avLst/>
          </a:prstGeom>
          <a:noFill/>
          <a:ln w="9525">
            <a:noFill/>
            <a:miter lim="800000"/>
            <a:headEnd/>
            <a:tailEnd/>
          </a:ln>
          <a:effectLst/>
        </p:spPr>
      </p:pic>
      <p:grpSp>
        <p:nvGrpSpPr>
          <p:cNvPr id="17" name="Group 16"/>
          <p:cNvGrpSpPr/>
          <p:nvPr/>
        </p:nvGrpSpPr>
        <p:grpSpPr>
          <a:xfrm>
            <a:off x="473594" y="4512036"/>
            <a:ext cx="3241676" cy="1456676"/>
            <a:chOff x="495366" y="4653554"/>
            <a:chExt cx="3241676" cy="1456676"/>
          </a:xfrm>
        </p:grpSpPr>
        <p:pic>
          <p:nvPicPr>
            <p:cNvPr id="8" name="Picture 7" descr="DSCN1909.JP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682897" y="4653554"/>
              <a:ext cx="866614" cy="649961"/>
            </a:xfrm>
            <a:prstGeom prst="rect">
              <a:avLst/>
            </a:prstGeom>
            <a:ln w="50800">
              <a:solidFill>
                <a:srgbClr val="C00000"/>
              </a:solidFill>
            </a:ln>
          </p:spPr>
        </p:pic>
        <p:pic>
          <p:nvPicPr>
            <p:cNvPr id="9" name="Picture 8" descr="DSCN1912.JPG"/>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2870428" y="4653554"/>
              <a:ext cx="866614" cy="649961"/>
            </a:xfrm>
            <a:prstGeom prst="rect">
              <a:avLst/>
            </a:prstGeom>
            <a:ln w="50800">
              <a:solidFill>
                <a:schemeClr val="accent6">
                  <a:lumMod val="60000"/>
                  <a:lumOff val="40000"/>
                </a:schemeClr>
              </a:solidFill>
            </a:ln>
          </p:spPr>
        </p:pic>
        <p:pic>
          <p:nvPicPr>
            <p:cNvPr id="11" name="Picture 10" descr="DSCN1922.JPG"/>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495366" y="5460269"/>
              <a:ext cx="866614" cy="649961"/>
            </a:xfrm>
            <a:prstGeom prst="rect">
              <a:avLst/>
            </a:prstGeom>
            <a:ln w="50800">
              <a:solidFill>
                <a:srgbClr val="7030A0"/>
              </a:solidFill>
            </a:ln>
          </p:spPr>
        </p:pic>
        <p:pic>
          <p:nvPicPr>
            <p:cNvPr id="12" name="Picture 11" descr="DSCN1926.JPG"/>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1682897" y="5460269"/>
              <a:ext cx="866614" cy="649961"/>
            </a:xfrm>
            <a:prstGeom prst="rect">
              <a:avLst/>
            </a:prstGeom>
            <a:ln w="50800">
              <a:solidFill>
                <a:srgbClr val="00B0F0"/>
              </a:solidFill>
            </a:ln>
          </p:spPr>
        </p:pic>
        <p:pic>
          <p:nvPicPr>
            <p:cNvPr id="15" name="Picture 14" descr="DSCN1936.JPG"/>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2870428" y="5460269"/>
              <a:ext cx="866614" cy="649961"/>
            </a:xfrm>
            <a:prstGeom prst="rect">
              <a:avLst/>
            </a:prstGeom>
            <a:ln w="50800">
              <a:solidFill>
                <a:srgbClr val="E87722"/>
              </a:solidFill>
            </a:ln>
          </p:spPr>
        </p:pic>
        <p:pic>
          <p:nvPicPr>
            <p:cNvPr id="16" name="Picture 15" descr="DSCN1904.JPG"/>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495366" y="4653554"/>
              <a:ext cx="866614" cy="649961"/>
            </a:xfrm>
            <a:prstGeom prst="rect">
              <a:avLst/>
            </a:prstGeom>
            <a:ln w="50800">
              <a:solidFill>
                <a:srgbClr val="0070C0"/>
              </a:solidFill>
            </a:ln>
          </p:spPr>
        </p:pic>
      </p:grpSp>
      <p:sp>
        <p:nvSpPr>
          <p:cNvPr id="18" name="Title 1"/>
          <p:cNvSpPr>
            <a:spLocks noGrp="1"/>
          </p:cNvSpPr>
          <p:nvPr>
            <p:ph type="title"/>
          </p:nvPr>
        </p:nvSpPr>
        <p:spPr>
          <a:xfrm>
            <a:off x="1829972" y="92642"/>
            <a:ext cx="5337174" cy="852487"/>
          </a:xfrm>
        </p:spPr>
        <p:txBody>
          <a:bodyPr>
            <a:noAutofit/>
          </a:bodyPr>
          <a:lstStyle/>
          <a:p>
            <a:pPr algn="l"/>
            <a:r>
              <a:rPr lang="en-AU" sz="2000" i="1" dirty="0"/>
              <a:t>Inland waters: not so simple:</a:t>
            </a:r>
            <a:br>
              <a:rPr lang="en-AU" sz="2000" i="1" dirty="0"/>
            </a:br>
            <a:r>
              <a:rPr lang="en-AU" sz="2000" i="1" dirty="0"/>
              <a:t>land-water boundaries; lakes at -140 to 4500 m altitude</a:t>
            </a:r>
          </a:p>
        </p:txBody>
      </p:sp>
    </p:spTree>
    <p:extLst>
      <p:ext uri="{BB962C8B-B14F-4D97-AF65-F5344CB8AC3E}">
        <p14:creationId xmlns:p14="http://schemas.microsoft.com/office/powerpoint/2010/main" val="36813038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461374" cy="852487"/>
          </a:xfrm>
        </p:spPr>
        <p:txBody>
          <a:bodyPr/>
          <a:lstStyle/>
          <a:p>
            <a:pPr algn="ctr"/>
            <a:r>
              <a:rPr lang="en-AU" sz="2400" dirty="0"/>
              <a:t>Spectral simulations example of </a:t>
            </a:r>
            <a:br>
              <a:rPr lang="en-AU" sz="2400" dirty="0"/>
            </a:br>
            <a:r>
              <a:rPr lang="en-AU" sz="2400" dirty="0"/>
              <a:t>high CDOM (&amp;variable S) and medium </a:t>
            </a:r>
            <a:r>
              <a:rPr lang="en-AU" sz="2400" dirty="0" err="1"/>
              <a:t>Chl</a:t>
            </a:r>
            <a:endParaRPr lang="en-AU" sz="2400" dirty="0"/>
          </a:p>
        </p:txBody>
      </p:sp>
      <p:pic>
        <p:nvPicPr>
          <p:cNvPr id="9" name="Content Placeholder 8"/>
          <p:cNvPicPr>
            <a:picLocks noGrp="1" noChangeAspect="1"/>
          </p:cNvPicPr>
          <p:nvPr>
            <p:ph idx="1"/>
          </p:nvPr>
        </p:nvPicPr>
        <p:blipFill>
          <a:blip r:embed="rId2"/>
          <a:stretch>
            <a:fillRect/>
          </a:stretch>
        </p:blipFill>
        <p:spPr>
          <a:xfrm>
            <a:off x="2895600" y="1219200"/>
            <a:ext cx="6340157" cy="5525774"/>
          </a:xfrm>
          <a:prstGeom prst="rect">
            <a:avLst/>
          </a:prstGeom>
        </p:spPr>
      </p:pic>
      <p:sp>
        <p:nvSpPr>
          <p:cNvPr id="10" name="Rectangle 9"/>
          <p:cNvSpPr/>
          <p:nvPr/>
        </p:nvSpPr>
        <p:spPr>
          <a:xfrm>
            <a:off x="152400" y="2438400"/>
            <a:ext cx="2743200" cy="2031325"/>
          </a:xfrm>
          <a:prstGeom prst="rect">
            <a:avLst/>
          </a:prstGeom>
        </p:spPr>
        <p:txBody>
          <a:bodyPr wrap="square">
            <a:spAutoFit/>
          </a:bodyPr>
          <a:lstStyle/>
          <a:p>
            <a:pPr marL="0" indent="0">
              <a:buNone/>
            </a:pPr>
            <a:r>
              <a:rPr lang="en-US" dirty="0"/>
              <a:t>Some interesting thoughts: how to determine a representative set of concentration ranges for inland waters and coastal waters globally?</a:t>
            </a:r>
          </a:p>
        </p:txBody>
      </p:sp>
    </p:spTree>
    <p:extLst>
      <p:ext uri="{BB962C8B-B14F-4D97-AF65-F5344CB8AC3E}">
        <p14:creationId xmlns:p14="http://schemas.microsoft.com/office/powerpoint/2010/main" val="3304889371"/>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4" descr="LRMC2 Tony and shar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16463"/>
            <a:ext cx="3384550" cy="2141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7" name="Picture 2" descr="DSC0482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11525" y="4889500"/>
            <a:ext cx="2622550" cy="196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8" name="Picture 10" descr="C:\CSIRO\FS-WfO\SEWPaC-MP-II\Lihou reef\photo's\backup CLW camera\Lihou Reef Dec 08 13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82863" y="0"/>
            <a:ext cx="3636962" cy="272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9" name="Picture 3" descr="DSC0160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18200" y="0"/>
            <a:ext cx="32258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0" name="Picture 2" descr="DSC0399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2944813" cy="220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1" name="Picture 8" descr="Heron Island0021"/>
          <p:cNvPicPr>
            <a:picLocks noChangeAspect="1" noChangeArrowheads="1"/>
          </p:cNvPicPr>
          <p:nvPr/>
        </p:nvPicPr>
        <p:blipFill>
          <a:blip r:embed="rId7">
            <a:extLst>
              <a:ext uri="{28A0092B-C50C-407E-A947-70E740481C1C}">
                <a14:useLocalDpi xmlns:a14="http://schemas.microsoft.com/office/drawing/2010/main" val="0"/>
              </a:ext>
            </a:extLst>
          </a:blip>
          <a:srcRect l="19821" t="26787" b="2382"/>
          <a:stretch>
            <a:fillRect/>
          </a:stretch>
        </p:blipFill>
        <p:spPr bwMode="auto">
          <a:xfrm>
            <a:off x="5327650" y="4329113"/>
            <a:ext cx="3816350" cy="2528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8" name="Text Box 5"/>
          <p:cNvSpPr txBox="1">
            <a:spLocks noChangeArrowheads="1"/>
          </p:cNvSpPr>
          <p:nvPr/>
        </p:nvSpPr>
        <p:spPr bwMode="auto">
          <a:xfrm>
            <a:off x="755650" y="3159125"/>
            <a:ext cx="3816350" cy="646113"/>
          </a:xfrm>
          <a:prstGeom prst="rect">
            <a:avLst/>
          </a:prstGeom>
          <a:noFill/>
          <a:ln w="9525">
            <a:noFill/>
            <a:miter lim="800000"/>
            <a:headEnd/>
            <a:tailEnd/>
          </a:ln>
        </p:spPr>
        <p:txBody>
          <a:bodyPr>
            <a:spAutoFit/>
          </a:bodyPr>
          <a:lstStyle/>
          <a:p>
            <a:pPr eaLnBrk="1" hangingPunct="1">
              <a:spcBef>
                <a:spcPct val="50000"/>
              </a:spcBef>
              <a:defRPr/>
            </a:pPr>
            <a:r>
              <a:rPr lang="en-US" dirty="0">
                <a:solidFill>
                  <a:schemeClr val="bg2">
                    <a:lumMod val="25000"/>
                  </a:schemeClr>
                </a:solidFill>
              </a:rPr>
              <a:t>In situ substrate reflectance measurements (RAMSES)</a:t>
            </a:r>
            <a:endParaRPr lang="en-AU" dirty="0">
              <a:solidFill>
                <a:schemeClr val="bg2">
                  <a:lumMod val="25000"/>
                </a:schemeClr>
              </a:solidFill>
            </a:endParaRPr>
          </a:p>
        </p:txBody>
      </p:sp>
      <p:pic>
        <p:nvPicPr>
          <p:cNvPr id="36874" name="Picture 6" descr="heron island0014_r1"/>
          <p:cNvPicPr>
            <a:picLocks noChangeAspect="1" noChangeArrowheads="1"/>
          </p:cNvPicPr>
          <p:nvPr/>
        </p:nvPicPr>
        <p:blipFill>
          <a:blip r:embed="rId8">
            <a:extLst>
              <a:ext uri="{28A0092B-C50C-407E-A947-70E740481C1C}">
                <a14:useLocalDpi xmlns:a14="http://schemas.microsoft.com/office/drawing/2010/main" val="0"/>
              </a:ext>
            </a:extLst>
          </a:blip>
          <a:srcRect l="13651" t="10231"/>
          <a:stretch>
            <a:fillRect/>
          </a:stretch>
        </p:blipFill>
        <p:spPr bwMode="auto">
          <a:xfrm>
            <a:off x="5291138" y="1824038"/>
            <a:ext cx="1817687" cy="252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5" name="Picture 7" descr="heron island0009_r1"/>
          <p:cNvPicPr>
            <a:picLocks noChangeAspect="1" noChangeArrowheads="1"/>
          </p:cNvPicPr>
          <p:nvPr/>
        </p:nvPicPr>
        <p:blipFill>
          <a:blip r:embed="rId9">
            <a:lum bright="-6000" contrast="12000"/>
            <a:extLst>
              <a:ext uri="{28A0092B-C50C-407E-A947-70E740481C1C}">
                <a14:useLocalDpi xmlns:a14="http://schemas.microsoft.com/office/drawing/2010/main" val="0"/>
              </a:ext>
            </a:extLst>
          </a:blip>
          <a:srcRect l="24004" t="156" r="32607" b="59608"/>
          <a:stretch>
            <a:fillRect/>
          </a:stretch>
        </p:blipFill>
        <p:spPr bwMode="auto">
          <a:xfrm>
            <a:off x="7104063" y="1824038"/>
            <a:ext cx="2039937" cy="252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6" name="Picture 4" descr="middleton reef 20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2193925"/>
            <a:ext cx="3352800" cy="251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7" name="Picture 9" descr="C:\CSIRO\FS-WfO\SEWPaC-MP-II\Lihou reef\photo's\backup CLW camera\Lihou Reef Dec 08 033.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695575" y="2665413"/>
            <a:ext cx="2974975" cy="223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2165480" y="133906"/>
            <a:ext cx="4673074" cy="369332"/>
          </a:xfrm>
          <a:prstGeom prst="rect">
            <a:avLst/>
          </a:prstGeom>
        </p:spPr>
        <p:txBody>
          <a:bodyPr wrap="none">
            <a:spAutoFit/>
          </a:bodyPr>
          <a:lstStyle/>
          <a:p>
            <a:r>
              <a:rPr lang="it-IT" altLang="en-US" dirty="0">
                <a:solidFill>
                  <a:srgbClr val="FFFFFF"/>
                </a:solidFill>
              </a:rPr>
              <a:t>Examples of coral reef habitat and sampling</a:t>
            </a:r>
            <a:endParaRPr lang="en-AU" dirty="0"/>
          </a:p>
        </p:txBody>
      </p:sp>
    </p:spTree>
    <p:extLst>
      <p:ext uri="{BB962C8B-B14F-4D97-AF65-F5344CB8AC3E}">
        <p14:creationId xmlns:p14="http://schemas.microsoft.com/office/powerpoint/2010/main" val="4219709788"/>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5" descr="image_of_Ital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6375" y="528638"/>
            <a:ext cx="3382963" cy="288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Oval 8"/>
          <p:cNvSpPr>
            <a:spLocks noChangeArrowheads="1"/>
          </p:cNvSpPr>
          <p:nvPr/>
        </p:nvSpPr>
        <p:spPr bwMode="auto">
          <a:xfrm>
            <a:off x="3097213" y="1163638"/>
            <a:ext cx="265112" cy="463550"/>
          </a:xfrm>
          <a:prstGeom prst="ellipse">
            <a:avLst/>
          </a:prstGeom>
          <a:noFill/>
          <a:ln w="127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5125" name="Oval 9"/>
          <p:cNvSpPr>
            <a:spLocks noChangeArrowheads="1"/>
          </p:cNvSpPr>
          <p:nvPr/>
        </p:nvSpPr>
        <p:spPr bwMode="auto">
          <a:xfrm>
            <a:off x="3030538" y="1163638"/>
            <a:ext cx="200025" cy="263525"/>
          </a:xfrm>
          <a:prstGeom prst="ellipse">
            <a:avLst/>
          </a:prstGeom>
          <a:noFill/>
          <a:ln w="127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5126" name="Oval 10"/>
          <p:cNvSpPr>
            <a:spLocks noChangeArrowheads="1"/>
          </p:cNvSpPr>
          <p:nvPr/>
        </p:nvSpPr>
        <p:spPr bwMode="auto">
          <a:xfrm>
            <a:off x="3097213" y="1627188"/>
            <a:ext cx="331787" cy="131762"/>
          </a:xfrm>
          <a:prstGeom prst="ellipse">
            <a:avLst/>
          </a:prstGeom>
          <a:noFill/>
          <a:ln w="127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5127" name="Oval 11"/>
          <p:cNvSpPr>
            <a:spLocks noChangeArrowheads="1"/>
          </p:cNvSpPr>
          <p:nvPr/>
        </p:nvSpPr>
        <p:spPr bwMode="auto">
          <a:xfrm>
            <a:off x="3660775" y="2832100"/>
            <a:ext cx="331788" cy="198438"/>
          </a:xfrm>
          <a:prstGeom prst="ellipse">
            <a:avLst/>
          </a:prstGeom>
          <a:noFill/>
          <a:ln w="127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5128" name="Oval 12"/>
          <p:cNvSpPr>
            <a:spLocks noChangeArrowheads="1"/>
          </p:cNvSpPr>
          <p:nvPr/>
        </p:nvSpPr>
        <p:spPr bwMode="auto">
          <a:xfrm>
            <a:off x="2470150" y="965200"/>
            <a:ext cx="333375" cy="463550"/>
          </a:xfrm>
          <a:prstGeom prst="ellipse">
            <a:avLst/>
          </a:prstGeom>
          <a:noFill/>
          <a:ln w="127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5129" name="Text Box 13"/>
          <p:cNvSpPr txBox="1">
            <a:spLocks noChangeArrowheads="1"/>
          </p:cNvSpPr>
          <p:nvPr/>
        </p:nvSpPr>
        <p:spPr bwMode="auto">
          <a:xfrm>
            <a:off x="2073275" y="1428750"/>
            <a:ext cx="6159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b="1">
                <a:solidFill>
                  <a:srgbClr val="FF0000"/>
                </a:solidFill>
              </a:rPr>
              <a:t>Como</a:t>
            </a:r>
          </a:p>
        </p:txBody>
      </p:sp>
      <p:sp>
        <p:nvSpPr>
          <p:cNvPr id="5131" name="Text Box 15"/>
          <p:cNvSpPr txBox="1">
            <a:spLocks noChangeArrowheads="1"/>
          </p:cNvSpPr>
          <p:nvPr/>
        </p:nvSpPr>
        <p:spPr bwMode="auto">
          <a:xfrm>
            <a:off x="3295650" y="1295400"/>
            <a:ext cx="6238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b="1">
                <a:solidFill>
                  <a:srgbClr val="FF0000"/>
                </a:solidFill>
              </a:rPr>
              <a:t>Garda</a:t>
            </a:r>
          </a:p>
        </p:txBody>
      </p:sp>
      <p:sp>
        <p:nvSpPr>
          <p:cNvPr id="5132" name="Text Box 16"/>
          <p:cNvSpPr txBox="1">
            <a:spLocks noChangeArrowheads="1"/>
          </p:cNvSpPr>
          <p:nvPr/>
        </p:nvSpPr>
        <p:spPr bwMode="auto">
          <a:xfrm>
            <a:off x="2765425" y="1295400"/>
            <a:ext cx="4730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b="1">
                <a:solidFill>
                  <a:srgbClr val="FF0000"/>
                </a:solidFill>
              </a:rPr>
              <a:t>Idro</a:t>
            </a:r>
          </a:p>
        </p:txBody>
      </p:sp>
      <p:sp>
        <p:nvSpPr>
          <p:cNvPr id="5133" name="Text Box 17"/>
          <p:cNvSpPr txBox="1">
            <a:spLocks noChangeArrowheads="1"/>
          </p:cNvSpPr>
          <p:nvPr/>
        </p:nvSpPr>
        <p:spPr bwMode="auto">
          <a:xfrm>
            <a:off x="3562350" y="2616200"/>
            <a:ext cx="9540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b="1">
                <a:solidFill>
                  <a:srgbClr val="FF0000"/>
                </a:solidFill>
              </a:rPr>
              <a:t>Trasimeno</a:t>
            </a:r>
          </a:p>
        </p:txBody>
      </p:sp>
      <p:pic>
        <p:nvPicPr>
          <p:cNvPr id="5197" name="Picture 27" descr="IMG_684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6175" y="3516313"/>
            <a:ext cx="2208213" cy="1489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98" name="Text Box 28"/>
          <p:cNvSpPr txBox="1">
            <a:spLocks noChangeArrowheads="1"/>
          </p:cNvSpPr>
          <p:nvPr/>
        </p:nvSpPr>
        <p:spPr bwMode="auto">
          <a:xfrm>
            <a:off x="7235825" y="3500438"/>
            <a:ext cx="1652588" cy="155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00">
                <a:solidFill>
                  <a:srgbClr val="0000FF"/>
                </a:solidFill>
              </a:rPr>
              <a:t>Frequent</a:t>
            </a:r>
            <a:r>
              <a:rPr lang="en-US" altLang="en-US" sz="1600"/>
              <a:t> and </a:t>
            </a:r>
            <a:r>
              <a:rPr lang="en-US" altLang="en-US" sz="1600">
                <a:solidFill>
                  <a:srgbClr val="0000FF"/>
                </a:solidFill>
              </a:rPr>
              <a:t>intense</a:t>
            </a:r>
            <a:r>
              <a:rPr lang="en-US" altLang="en-US" sz="1600"/>
              <a:t> </a:t>
            </a:r>
            <a:r>
              <a:rPr lang="en-US" altLang="en-US" sz="1600">
                <a:solidFill>
                  <a:srgbClr val="FF0000"/>
                </a:solidFill>
              </a:rPr>
              <a:t>heterogeneous</a:t>
            </a:r>
            <a:r>
              <a:rPr lang="en-US" altLang="en-US" sz="1600"/>
              <a:t> bloom in </a:t>
            </a:r>
            <a:r>
              <a:rPr lang="en-US" altLang="en-US" sz="1600">
                <a:solidFill>
                  <a:srgbClr val="0000FF"/>
                </a:solidFill>
              </a:rPr>
              <a:t>hypertrophic</a:t>
            </a:r>
            <a:r>
              <a:rPr lang="en-US" altLang="en-US" sz="1600"/>
              <a:t> lakes</a:t>
            </a:r>
          </a:p>
        </p:txBody>
      </p:sp>
      <p:sp>
        <p:nvSpPr>
          <p:cNvPr id="5199" name="Text Box 30"/>
          <p:cNvSpPr txBox="1">
            <a:spLocks noChangeArrowheads="1"/>
          </p:cNvSpPr>
          <p:nvPr/>
        </p:nvSpPr>
        <p:spPr bwMode="auto">
          <a:xfrm>
            <a:off x="2698750" y="3573463"/>
            <a:ext cx="2233613" cy="131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00">
                <a:solidFill>
                  <a:srgbClr val="FF0000"/>
                </a:solidFill>
              </a:rPr>
              <a:t>Sporadic</a:t>
            </a:r>
            <a:r>
              <a:rPr lang="en-US" altLang="en-US" sz="1600"/>
              <a:t> </a:t>
            </a:r>
            <a:r>
              <a:rPr lang="en-US" altLang="en-US" sz="1600">
                <a:solidFill>
                  <a:srgbClr val="0000FF"/>
                </a:solidFill>
              </a:rPr>
              <a:t>homogeneous</a:t>
            </a:r>
            <a:r>
              <a:rPr lang="en-US" altLang="en-US" sz="1600"/>
              <a:t> blooms with </a:t>
            </a:r>
            <a:r>
              <a:rPr lang="en-US" altLang="en-US" sz="1600">
                <a:solidFill>
                  <a:srgbClr val="0000FF"/>
                </a:solidFill>
              </a:rPr>
              <a:t>vertical migration</a:t>
            </a:r>
            <a:r>
              <a:rPr lang="en-US" altLang="en-US" sz="1600"/>
              <a:t> in </a:t>
            </a:r>
            <a:r>
              <a:rPr lang="en-US" altLang="en-US" sz="1600">
                <a:solidFill>
                  <a:srgbClr val="0000FF"/>
                </a:solidFill>
              </a:rPr>
              <a:t>oligo-meso</a:t>
            </a:r>
            <a:r>
              <a:rPr lang="en-US" altLang="en-US" sz="1600"/>
              <a:t> trophic lakes</a:t>
            </a:r>
          </a:p>
        </p:txBody>
      </p:sp>
      <p:pic>
        <p:nvPicPr>
          <p:cNvPr id="5200" name="Picture 3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500438"/>
            <a:ext cx="2700338" cy="1528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201" name="Picture 4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5229225"/>
            <a:ext cx="2736850" cy="162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202" name="Text Box 28"/>
          <p:cNvSpPr txBox="1">
            <a:spLocks noChangeArrowheads="1"/>
          </p:cNvSpPr>
          <p:nvPr/>
        </p:nvSpPr>
        <p:spPr bwMode="auto">
          <a:xfrm>
            <a:off x="2698750" y="5445125"/>
            <a:ext cx="2160588" cy="106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00">
                <a:solidFill>
                  <a:srgbClr val="0000FF"/>
                </a:solidFill>
              </a:rPr>
              <a:t>Frequent</a:t>
            </a:r>
            <a:r>
              <a:rPr lang="en-US" altLang="en-US" sz="1600"/>
              <a:t> and </a:t>
            </a:r>
            <a:r>
              <a:rPr lang="en-US" altLang="en-US" sz="1600">
                <a:solidFill>
                  <a:srgbClr val="0000FF"/>
                </a:solidFill>
              </a:rPr>
              <a:t>intense</a:t>
            </a:r>
            <a:r>
              <a:rPr lang="en-US" altLang="en-US" sz="1600"/>
              <a:t> </a:t>
            </a:r>
            <a:r>
              <a:rPr lang="en-US" altLang="en-US" sz="1600">
                <a:solidFill>
                  <a:srgbClr val="0000FF"/>
                </a:solidFill>
              </a:rPr>
              <a:t>homogeneous</a:t>
            </a:r>
            <a:r>
              <a:rPr lang="en-US" altLang="en-US" sz="1600"/>
              <a:t> bloom in </a:t>
            </a:r>
            <a:r>
              <a:rPr lang="en-US" altLang="en-US" sz="1600">
                <a:solidFill>
                  <a:srgbClr val="0000FF"/>
                </a:solidFill>
              </a:rPr>
              <a:t>hypertrophic</a:t>
            </a:r>
            <a:r>
              <a:rPr lang="en-US" altLang="en-US" sz="1600"/>
              <a:t> lakes </a:t>
            </a:r>
            <a:r>
              <a:rPr lang="en-US" altLang="en-US" sz="1600">
                <a:solidFill>
                  <a:srgbClr val="FF0000"/>
                </a:solidFill>
              </a:rPr>
              <a:t>with</a:t>
            </a:r>
            <a:r>
              <a:rPr lang="en-US" altLang="en-US" sz="1600"/>
              <a:t> </a:t>
            </a:r>
            <a:r>
              <a:rPr lang="en-US" altLang="en-US" sz="1600">
                <a:solidFill>
                  <a:srgbClr val="0000FF"/>
                </a:solidFill>
              </a:rPr>
              <a:t>scums</a:t>
            </a:r>
          </a:p>
        </p:txBody>
      </p:sp>
      <p:pic>
        <p:nvPicPr>
          <p:cNvPr id="5203" name="Picture 4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32363" y="5084763"/>
            <a:ext cx="2232025" cy="1674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204" name="Text Box 28"/>
          <p:cNvSpPr txBox="1">
            <a:spLocks noChangeArrowheads="1"/>
          </p:cNvSpPr>
          <p:nvPr/>
        </p:nvSpPr>
        <p:spPr bwMode="auto">
          <a:xfrm>
            <a:off x="7235825" y="5300663"/>
            <a:ext cx="1944688" cy="131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00">
                <a:solidFill>
                  <a:srgbClr val="0000FF"/>
                </a:solidFill>
              </a:rPr>
              <a:t>Frequent</a:t>
            </a:r>
            <a:r>
              <a:rPr lang="en-US" altLang="en-US" sz="1600"/>
              <a:t> </a:t>
            </a:r>
            <a:r>
              <a:rPr lang="en-US" altLang="en-US" sz="1600">
                <a:solidFill>
                  <a:srgbClr val="0000FF"/>
                </a:solidFill>
              </a:rPr>
              <a:t>homogeneous</a:t>
            </a:r>
            <a:r>
              <a:rPr lang="en-US" altLang="en-US" sz="1600"/>
              <a:t> bloom in </a:t>
            </a:r>
            <a:r>
              <a:rPr lang="en-US" altLang="en-US" sz="1600">
                <a:solidFill>
                  <a:srgbClr val="0000FF"/>
                </a:solidFill>
              </a:rPr>
              <a:t>meso-eurtrophic</a:t>
            </a:r>
            <a:r>
              <a:rPr lang="en-US" altLang="en-US" sz="1600"/>
              <a:t> lakes </a:t>
            </a:r>
            <a:r>
              <a:rPr lang="en-US" altLang="en-US" sz="1600">
                <a:solidFill>
                  <a:srgbClr val="FF0000"/>
                </a:solidFill>
              </a:rPr>
              <a:t>without</a:t>
            </a:r>
            <a:r>
              <a:rPr lang="en-US" altLang="en-US" sz="1600"/>
              <a:t> </a:t>
            </a:r>
            <a:r>
              <a:rPr lang="en-US" altLang="en-US" sz="1600">
                <a:solidFill>
                  <a:srgbClr val="0000FF"/>
                </a:solidFill>
              </a:rPr>
              <a:t>scums</a:t>
            </a:r>
          </a:p>
        </p:txBody>
      </p:sp>
      <p:sp>
        <p:nvSpPr>
          <p:cNvPr id="5206" name="Text Box 86"/>
          <p:cNvSpPr txBox="1">
            <a:spLocks noChangeArrowheads="1"/>
          </p:cNvSpPr>
          <p:nvPr/>
        </p:nvSpPr>
        <p:spPr bwMode="auto">
          <a:xfrm>
            <a:off x="34925" y="1628775"/>
            <a:ext cx="1479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ltLang="en-US" b="1" i="1"/>
              <a:t>Italian lakes</a:t>
            </a:r>
          </a:p>
        </p:txBody>
      </p:sp>
      <p:grpSp>
        <p:nvGrpSpPr>
          <p:cNvPr id="5211" name="Group 91"/>
          <p:cNvGrpSpPr>
            <a:grpSpLocks/>
          </p:cNvGrpSpPr>
          <p:nvPr/>
        </p:nvGrpSpPr>
        <p:grpSpPr bwMode="auto">
          <a:xfrm>
            <a:off x="7308850" y="0"/>
            <a:ext cx="1700213" cy="1728788"/>
            <a:chOff x="3470" y="572"/>
            <a:chExt cx="1071" cy="1089"/>
          </a:xfrm>
        </p:grpSpPr>
        <p:pic>
          <p:nvPicPr>
            <p:cNvPr id="5207" name="Picture 5" descr="Baltic_sea_map"/>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70" y="572"/>
              <a:ext cx="1071" cy="108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5208" name="Oval 11"/>
            <p:cNvSpPr>
              <a:spLocks noChangeArrowheads="1"/>
            </p:cNvSpPr>
            <p:nvPr/>
          </p:nvSpPr>
          <p:spPr bwMode="auto">
            <a:xfrm>
              <a:off x="4059" y="1389"/>
              <a:ext cx="111" cy="102"/>
            </a:xfrm>
            <a:prstGeom prst="ellipse">
              <a:avLst/>
            </a:prstGeom>
            <a:noFill/>
            <a:ln w="28575">
              <a:solidFill>
                <a:srgbClr val="FF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solidFill>
                  <a:srgbClr val="0000FF"/>
                </a:solidFill>
                <a:latin typeface="Tahoma" panose="020B0604030504040204" pitchFamily="34" charset="0"/>
              </a:endParaRPr>
            </a:p>
          </p:txBody>
        </p:sp>
      </p:grpSp>
      <p:sp>
        <p:nvSpPr>
          <p:cNvPr id="5213" name="Text Box 93"/>
          <p:cNvSpPr txBox="1">
            <a:spLocks noChangeArrowheads="1"/>
          </p:cNvSpPr>
          <p:nvPr/>
        </p:nvSpPr>
        <p:spPr bwMode="auto">
          <a:xfrm>
            <a:off x="7275071" y="-91035"/>
            <a:ext cx="2000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ltLang="en-US" b="1" i="1" dirty="0">
                <a:solidFill>
                  <a:srgbClr val="FFFF00"/>
                </a:solidFill>
              </a:rPr>
              <a:t>Curonian lagoon</a:t>
            </a:r>
          </a:p>
        </p:txBody>
      </p:sp>
      <p:pic>
        <p:nvPicPr>
          <p:cNvPr id="5214"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92725" y="1052513"/>
            <a:ext cx="2592388"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15" name="Line 95"/>
          <p:cNvSpPr>
            <a:spLocks noChangeShapeType="1"/>
          </p:cNvSpPr>
          <p:nvPr/>
        </p:nvSpPr>
        <p:spPr bwMode="auto">
          <a:xfrm flipH="1">
            <a:off x="7380288" y="1412875"/>
            <a:ext cx="936625" cy="64770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5216" name="Text Box 17"/>
          <p:cNvSpPr txBox="1">
            <a:spLocks noChangeArrowheads="1"/>
          </p:cNvSpPr>
          <p:nvPr/>
        </p:nvSpPr>
        <p:spPr bwMode="auto">
          <a:xfrm>
            <a:off x="3059113" y="1773238"/>
            <a:ext cx="80168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b="1">
                <a:solidFill>
                  <a:srgbClr val="FF0000"/>
                </a:solidFill>
              </a:rPr>
              <a:t>Mantova</a:t>
            </a:r>
          </a:p>
        </p:txBody>
      </p:sp>
      <p:sp>
        <p:nvSpPr>
          <p:cNvPr id="2" name="Rectangle 1"/>
          <p:cNvSpPr/>
          <p:nvPr/>
        </p:nvSpPr>
        <p:spPr>
          <a:xfrm>
            <a:off x="1828800" y="-29714"/>
            <a:ext cx="5551488" cy="646331"/>
          </a:xfrm>
          <a:prstGeom prst="rect">
            <a:avLst/>
          </a:prstGeom>
        </p:spPr>
        <p:txBody>
          <a:bodyPr wrap="square">
            <a:spAutoFit/>
          </a:bodyPr>
          <a:lstStyle/>
          <a:p>
            <a:r>
              <a:rPr lang="it-IT" altLang="en-US" dirty="0">
                <a:solidFill>
                  <a:srgbClr val="FFFFFF"/>
                </a:solidFill>
              </a:rPr>
              <a:t>Study areas and potentially Harmful Algal Bloom types (courtesy C. Giardino CNR)</a:t>
            </a:r>
          </a:p>
        </p:txBody>
      </p:sp>
    </p:spTree>
    <p:extLst>
      <p:ext uri="{BB962C8B-B14F-4D97-AF65-F5344CB8AC3E}">
        <p14:creationId xmlns:p14="http://schemas.microsoft.com/office/powerpoint/2010/main" val="41584692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4"/>
          <p:cNvSpPr>
            <a:spLocks noChangeArrowheads="1"/>
          </p:cNvSpPr>
          <p:nvPr/>
        </p:nvSpPr>
        <p:spPr bwMode="auto">
          <a:xfrm>
            <a:off x="0" y="105489"/>
            <a:ext cx="753732"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Table 6.2. </a:t>
            </a:r>
            <a:endParaRPr kumimoji="0" lang="en-AU" altLang="en-US" sz="1800" b="0" i="0" u="none" strike="noStrike" cap="none" normalizeH="0" baseline="0" dirty="0">
              <a:ln>
                <a:noFill/>
              </a:ln>
              <a:solidFill>
                <a:schemeClr val="tx1"/>
              </a:solidFill>
              <a:effectLst/>
              <a:latin typeface="Arial" panose="020B0604020202020204" pitchFamily="34" charset="0"/>
            </a:endParaRPr>
          </a:p>
        </p:txBody>
      </p:sp>
      <p:sp>
        <p:nvSpPr>
          <p:cNvPr id="15" name="Rectangle 14"/>
          <p:cNvSpPr/>
          <p:nvPr/>
        </p:nvSpPr>
        <p:spPr>
          <a:xfrm>
            <a:off x="753732" y="1283910"/>
            <a:ext cx="8009268" cy="1354217"/>
          </a:xfrm>
          <a:prstGeom prst="rect">
            <a:avLst/>
          </a:prstGeom>
        </p:spPr>
        <p:txBody>
          <a:bodyPr wrap="square">
            <a:spAutoFit/>
          </a:bodyPr>
          <a:lstStyle/>
          <a:p>
            <a:pPr>
              <a:spcAft>
                <a:spcPts val="0"/>
              </a:spcAft>
            </a:pPr>
            <a:r>
              <a:rPr lang="en-US" b="1" dirty="0">
                <a:latin typeface="Arial" panose="020B0604020202020204" pitchFamily="34" charset="0"/>
                <a:ea typeface="SimSun" panose="02010600030101010101" pitchFamily="2" charset="-122"/>
                <a:cs typeface="Arial" panose="020B0604020202020204" pitchFamily="34" charset="0"/>
              </a:rPr>
              <a:t>Ground sampling distance requirements showing resolvable size class and total cumulative number and area coverage of the world’s lakes (based on assumptions using </a:t>
            </a:r>
            <a:r>
              <a:rPr lang="en-US" b="1" dirty="0" err="1">
                <a:latin typeface="Arial" panose="020B0604020202020204" pitchFamily="34" charset="0"/>
                <a:ea typeface="SimSun" panose="02010600030101010101" pitchFamily="2" charset="-122"/>
                <a:cs typeface="Arial" panose="020B0604020202020204" pitchFamily="34" charset="0"/>
              </a:rPr>
              <a:t>Verpoorter</a:t>
            </a:r>
            <a:r>
              <a:rPr lang="en-US" b="1" dirty="0">
                <a:latin typeface="Arial" panose="020B0604020202020204" pitchFamily="34" charset="0"/>
                <a:ea typeface="SimSun" panose="02010600030101010101" pitchFamily="2" charset="-122"/>
                <a:cs typeface="Arial" panose="020B0604020202020204" pitchFamily="34" charset="0"/>
              </a:rPr>
              <a:t> et al. (2014) dataset).  </a:t>
            </a:r>
          </a:p>
          <a:p>
            <a:pPr>
              <a:spcAft>
                <a:spcPts val="0"/>
              </a:spcAft>
            </a:pPr>
            <a:r>
              <a:rPr lang="en-US" b="1" dirty="0">
                <a:latin typeface="Arial" panose="020B0604020202020204" pitchFamily="34" charset="0"/>
                <a:ea typeface="SimSun" panose="02010600030101010101" pitchFamily="2" charset="-122"/>
                <a:cs typeface="Arial" panose="020B0604020202020204" pitchFamily="34" charset="0"/>
              </a:rPr>
              <a:t>(Courtesy E.L. Hestir. North Carolina State University)</a:t>
            </a:r>
            <a:endParaRPr lang="en-AU" sz="2800" dirty="0">
              <a:effectLst/>
              <a:latin typeface="Arial" panose="020B0604020202020204" pitchFamily="34" charset="0"/>
              <a:ea typeface="SimSun" panose="02010600030101010101" pitchFamily="2" charset="-122"/>
              <a:cs typeface="Arial" panose="020B0604020202020204" pitchFamily="34" charset="0"/>
            </a:endParaRPr>
          </a:p>
        </p:txBody>
      </p:sp>
      <p:graphicFrame>
        <p:nvGraphicFramePr>
          <p:cNvPr id="17" name="Content Placeholder 16"/>
          <p:cNvGraphicFramePr>
            <a:graphicFrameLocks noGrp="1"/>
          </p:cNvGraphicFramePr>
          <p:nvPr>
            <p:ph idx="1"/>
            <p:extLst>
              <p:ext uri="{D42A27DB-BD31-4B8C-83A1-F6EECF244321}">
                <p14:modId xmlns:p14="http://schemas.microsoft.com/office/powerpoint/2010/main" val="2240521519"/>
              </p:ext>
            </p:extLst>
          </p:nvPr>
        </p:nvGraphicFramePr>
        <p:xfrm>
          <a:off x="838200" y="2743200"/>
          <a:ext cx="5953444" cy="3414553"/>
        </p:xfrm>
        <a:graphic>
          <a:graphicData uri="http://schemas.openxmlformats.org/drawingml/2006/table">
            <a:tbl>
              <a:tblPr firstRow="1" firstCol="1" bandRow="1">
                <a:tableStyleId>{5940675A-B579-460E-94D1-54222C63F5DA}</a:tableStyleId>
              </a:tblPr>
              <a:tblGrid>
                <a:gridCol w="1488361">
                  <a:extLst>
                    <a:ext uri="{9D8B030D-6E8A-4147-A177-3AD203B41FA5}">
                      <a16:colId xmlns:a16="http://schemas.microsoft.com/office/drawing/2014/main" val="20000"/>
                    </a:ext>
                  </a:extLst>
                </a:gridCol>
                <a:gridCol w="1488361">
                  <a:extLst>
                    <a:ext uri="{9D8B030D-6E8A-4147-A177-3AD203B41FA5}">
                      <a16:colId xmlns:a16="http://schemas.microsoft.com/office/drawing/2014/main" val="20001"/>
                    </a:ext>
                  </a:extLst>
                </a:gridCol>
                <a:gridCol w="1488361">
                  <a:extLst>
                    <a:ext uri="{9D8B030D-6E8A-4147-A177-3AD203B41FA5}">
                      <a16:colId xmlns:a16="http://schemas.microsoft.com/office/drawing/2014/main" val="20002"/>
                    </a:ext>
                  </a:extLst>
                </a:gridCol>
                <a:gridCol w="1488361">
                  <a:extLst>
                    <a:ext uri="{9D8B030D-6E8A-4147-A177-3AD203B41FA5}">
                      <a16:colId xmlns:a16="http://schemas.microsoft.com/office/drawing/2014/main" val="20003"/>
                    </a:ext>
                  </a:extLst>
                </a:gridCol>
              </a:tblGrid>
              <a:tr h="682911">
                <a:tc>
                  <a:txBody>
                    <a:bodyPr/>
                    <a:lstStyle/>
                    <a:p>
                      <a:pPr>
                        <a:spcAft>
                          <a:spcPts val="0"/>
                        </a:spcAft>
                      </a:pPr>
                      <a:r>
                        <a:rPr lang="en-US" sz="1800" dirty="0">
                          <a:effectLst/>
                        </a:rPr>
                        <a:t>Size Class</a:t>
                      </a:r>
                      <a:endParaRPr lang="en-AU"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a:spcAft>
                          <a:spcPts val="0"/>
                        </a:spcAft>
                      </a:pPr>
                      <a:r>
                        <a:rPr lang="en-US" sz="1800">
                          <a:effectLst/>
                        </a:rPr>
                        <a:t>Required GSD*</a:t>
                      </a:r>
                      <a:endParaRPr lang="en-AU" sz="12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a:spcAft>
                          <a:spcPts val="0"/>
                        </a:spcAft>
                      </a:pPr>
                      <a:r>
                        <a:rPr lang="en-US" sz="1800">
                          <a:effectLst/>
                        </a:rPr>
                        <a:t>% Total Area</a:t>
                      </a:r>
                      <a:endParaRPr lang="en-AU" sz="12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a:spcAft>
                          <a:spcPts val="0"/>
                        </a:spcAft>
                      </a:pPr>
                      <a:r>
                        <a:rPr lang="en-US" sz="1800">
                          <a:effectLst/>
                        </a:rPr>
                        <a:t>Total number</a:t>
                      </a:r>
                      <a:endParaRPr lang="en-AU" sz="12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341455">
                <a:tc>
                  <a:txBody>
                    <a:bodyPr/>
                    <a:lstStyle/>
                    <a:p>
                      <a:pPr>
                        <a:spcAft>
                          <a:spcPts val="0"/>
                        </a:spcAft>
                      </a:pPr>
                      <a:r>
                        <a:rPr lang="en-US" sz="1800">
                          <a:effectLst/>
                        </a:rPr>
                        <a:t>≥ 10 km</a:t>
                      </a:r>
                      <a:r>
                        <a:rPr lang="en-US" sz="1800" baseline="30000">
                          <a:effectLst/>
                        </a:rPr>
                        <a:t>2</a:t>
                      </a:r>
                      <a:endParaRPr lang="en-AU" sz="12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a:spcAft>
                          <a:spcPts val="0"/>
                        </a:spcAft>
                      </a:pPr>
                      <a:r>
                        <a:rPr lang="en-US" sz="1800">
                          <a:effectLst/>
                        </a:rPr>
                        <a:t>1054 m</a:t>
                      </a:r>
                      <a:endParaRPr lang="en-AU" sz="12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a:spcAft>
                          <a:spcPts val="0"/>
                        </a:spcAft>
                      </a:pPr>
                      <a:r>
                        <a:rPr lang="en-US" sz="1800">
                          <a:effectLst/>
                        </a:rPr>
                        <a:t>44</a:t>
                      </a:r>
                      <a:endParaRPr lang="en-AU" sz="12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a:spcAft>
                          <a:spcPts val="0"/>
                        </a:spcAft>
                      </a:pPr>
                      <a:r>
                        <a:rPr lang="en-US" sz="1800">
                          <a:effectLst/>
                        </a:rPr>
                        <a:t>25,976</a:t>
                      </a:r>
                      <a:endParaRPr lang="en-AU" sz="12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341455">
                <a:tc>
                  <a:txBody>
                    <a:bodyPr/>
                    <a:lstStyle/>
                    <a:p>
                      <a:pPr>
                        <a:spcAft>
                          <a:spcPts val="0"/>
                        </a:spcAft>
                      </a:pPr>
                      <a:r>
                        <a:rPr lang="en-US" sz="1800" dirty="0">
                          <a:effectLst/>
                        </a:rPr>
                        <a:t>≥ 1 km</a:t>
                      </a:r>
                      <a:r>
                        <a:rPr lang="en-US" sz="1800" baseline="30000" dirty="0">
                          <a:effectLst/>
                        </a:rPr>
                        <a:t>2</a:t>
                      </a:r>
                      <a:endParaRPr lang="en-AU"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a:spcAft>
                          <a:spcPts val="0"/>
                        </a:spcAft>
                      </a:pPr>
                      <a:r>
                        <a:rPr lang="en-US" sz="1800">
                          <a:effectLst/>
                        </a:rPr>
                        <a:t>333 m</a:t>
                      </a:r>
                      <a:endParaRPr lang="en-AU" sz="12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a:spcAft>
                          <a:spcPts val="0"/>
                        </a:spcAft>
                      </a:pPr>
                      <a:r>
                        <a:rPr lang="en-US" sz="1800">
                          <a:effectLst/>
                        </a:rPr>
                        <a:t>60</a:t>
                      </a:r>
                      <a:endParaRPr lang="en-AU" sz="12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a:spcAft>
                          <a:spcPts val="0"/>
                        </a:spcAft>
                      </a:pPr>
                      <a:r>
                        <a:rPr lang="en-US" sz="1800">
                          <a:effectLst/>
                        </a:rPr>
                        <a:t>353,552</a:t>
                      </a:r>
                      <a:endParaRPr lang="en-AU" sz="12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341455">
                <a:tc>
                  <a:txBody>
                    <a:bodyPr/>
                    <a:lstStyle/>
                    <a:p>
                      <a:pPr>
                        <a:spcAft>
                          <a:spcPts val="0"/>
                        </a:spcAft>
                      </a:pPr>
                      <a:r>
                        <a:rPr lang="en-US" sz="1800">
                          <a:effectLst/>
                        </a:rPr>
                        <a:t>≥ 0.1 km</a:t>
                      </a:r>
                      <a:r>
                        <a:rPr lang="en-US" sz="1800" baseline="30000">
                          <a:effectLst/>
                        </a:rPr>
                        <a:t>2</a:t>
                      </a:r>
                      <a:endParaRPr lang="en-AU" sz="12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a:spcAft>
                          <a:spcPts val="0"/>
                        </a:spcAft>
                      </a:pPr>
                      <a:r>
                        <a:rPr lang="en-US" sz="1800">
                          <a:effectLst/>
                        </a:rPr>
                        <a:t>105 m</a:t>
                      </a:r>
                      <a:endParaRPr lang="en-AU" sz="12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a:spcAft>
                          <a:spcPts val="0"/>
                        </a:spcAft>
                      </a:pPr>
                      <a:r>
                        <a:rPr lang="en-US" sz="1800">
                          <a:effectLst/>
                        </a:rPr>
                        <a:t>80</a:t>
                      </a:r>
                      <a:endParaRPr lang="en-AU" sz="12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a:spcAft>
                          <a:spcPts val="0"/>
                        </a:spcAft>
                      </a:pPr>
                      <a:r>
                        <a:rPr lang="en-US" sz="1800">
                          <a:effectLst/>
                        </a:rPr>
                        <a:t>4,123,552</a:t>
                      </a:r>
                      <a:endParaRPr lang="en-AU" sz="12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341455">
                <a:tc>
                  <a:txBody>
                    <a:bodyPr/>
                    <a:lstStyle/>
                    <a:p>
                      <a:pPr>
                        <a:spcAft>
                          <a:spcPts val="0"/>
                        </a:spcAft>
                      </a:pPr>
                      <a:r>
                        <a:rPr lang="en-US" sz="1800">
                          <a:effectLst/>
                        </a:rPr>
                        <a:t>≥ 0.01 km</a:t>
                      </a:r>
                      <a:r>
                        <a:rPr lang="en-US" sz="1800" baseline="30000">
                          <a:effectLst/>
                        </a:rPr>
                        <a:t>2</a:t>
                      </a:r>
                      <a:endParaRPr lang="en-AU" sz="12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a:spcAft>
                          <a:spcPts val="0"/>
                        </a:spcAft>
                      </a:pPr>
                      <a:r>
                        <a:rPr lang="en-US" sz="1800">
                          <a:effectLst/>
                        </a:rPr>
                        <a:t>33 m</a:t>
                      </a:r>
                      <a:endParaRPr lang="en-AU" sz="12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a:spcAft>
                          <a:spcPts val="0"/>
                        </a:spcAft>
                      </a:pPr>
                      <a:r>
                        <a:rPr lang="en-US" sz="1800">
                          <a:effectLst/>
                        </a:rPr>
                        <a:t>90</a:t>
                      </a:r>
                      <a:endParaRPr lang="en-AU" sz="12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a:spcAft>
                          <a:spcPts val="0"/>
                        </a:spcAft>
                      </a:pPr>
                      <a:r>
                        <a:rPr lang="en-US" sz="1800">
                          <a:effectLst/>
                        </a:rPr>
                        <a:t>27,523,552</a:t>
                      </a:r>
                      <a:endParaRPr lang="en-AU" sz="12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r h="682911">
                <a:tc>
                  <a:txBody>
                    <a:bodyPr/>
                    <a:lstStyle/>
                    <a:p>
                      <a:pPr>
                        <a:spcAft>
                          <a:spcPts val="0"/>
                        </a:spcAft>
                      </a:pPr>
                      <a:r>
                        <a:rPr lang="en-US" sz="1800">
                          <a:effectLst/>
                        </a:rPr>
                        <a:t>≥ 0.002 km</a:t>
                      </a:r>
                      <a:r>
                        <a:rPr lang="en-US" sz="1800" baseline="30000">
                          <a:effectLst/>
                        </a:rPr>
                        <a:t>2</a:t>
                      </a:r>
                      <a:endParaRPr lang="en-AU" sz="12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a:spcAft>
                          <a:spcPts val="0"/>
                        </a:spcAft>
                      </a:pPr>
                      <a:r>
                        <a:rPr lang="en-US" sz="1800">
                          <a:effectLst/>
                        </a:rPr>
                        <a:t>15 m</a:t>
                      </a:r>
                      <a:endParaRPr lang="en-AU" sz="12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a:spcAft>
                          <a:spcPts val="0"/>
                        </a:spcAft>
                      </a:pPr>
                      <a:r>
                        <a:rPr lang="en-US" sz="1800">
                          <a:effectLst/>
                        </a:rPr>
                        <a:t>100</a:t>
                      </a:r>
                      <a:endParaRPr lang="en-AU" sz="12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a:spcAft>
                          <a:spcPts val="0"/>
                        </a:spcAft>
                      </a:pPr>
                      <a:r>
                        <a:rPr lang="en-US" sz="1800">
                          <a:effectLst/>
                        </a:rPr>
                        <a:t>117,423,552</a:t>
                      </a:r>
                      <a:endParaRPr lang="en-AU" sz="12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0005"/>
                  </a:ext>
                </a:extLst>
              </a:tr>
              <a:tr h="682911">
                <a:tc gridSpan="4">
                  <a:txBody>
                    <a:bodyPr/>
                    <a:lstStyle/>
                    <a:p>
                      <a:pPr>
                        <a:spcAft>
                          <a:spcPts val="0"/>
                        </a:spcAft>
                      </a:pPr>
                      <a:r>
                        <a:rPr lang="en-US" sz="1800" dirty="0">
                          <a:effectLst/>
                        </a:rPr>
                        <a:t>*Calculated using a box of 3 x 3 pixels sufficient to resolve the specified lake size</a:t>
                      </a:r>
                      <a:endParaRPr lang="en-AU"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hMerge="1">
                  <a:txBody>
                    <a:bodyPr/>
                    <a:lstStyle/>
                    <a:p>
                      <a:endParaRPr lang="en-AU"/>
                    </a:p>
                  </a:txBody>
                  <a:tcPr/>
                </a:tc>
                <a:tc hMerge="1">
                  <a:txBody>
                    <a:bodyPr/>
                    <a:lstStyle/>
                    <a:p>
                      <a:endParaRPr lang="en-AU"/>
                    </a:p>
                  </a:txBody>
                  <a:tcPr/>
                </a:tc>
                <a:tc hMerge="1">
                  <a:txBody>
                    <a:bodyPr/>
                    <a:lstStyle/>
                    <a:p>
                      <a:endParaRPr lang="en-AU"/>
                    </a:p>
                  </a:txBody>
                  <a:tcPr/>
                </a:tc>
                <a:extLst>
                  <a:ext uri="{0D108BD9-81ED-4DB2-BD59-A6C34878D82A}">
                    <a16:rowId xmlns:a16="http://schemas.microsoft.com/office/drawing/2014/main" val="10006"/>
                  </a:ext>
                </a:extLst>
              </a:tr>
            </a:tbl>
          </a:graphicData>
        </a:graphic>
      </p:graphicFrame>
      <p:sp>
        <p:nvSpPr>
          <p:cNvPr id="18" name="TextBox 17"/>
          <p:cNvSpPr txBox="1"/>
          <p:nvPr/>
        </p:nvSpPr>
        <p:spPr>
          <a:xfrm>
            <a:off x="2357389" y="228599"/>
            <a:ext cx="4886913" cy="120032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lvl="0" algn="l" rtl="0" latinLnBrk="1" hangingPunct="0"/>
            <a:r>
              <a:rPr lang="en-US" sz="2400" dirty="0">
                <a:solidFill>
                  <a:srgbClr val="FFFFFF"/>
                </a:solidFill>
              </a:rPr>
              <a:t>Spatial resolution for inland waters </a:t>
            </a:r>
          </a:p>
          <a:p>
            <a:pPr lvl="0" algn="l" rtl="0" latinLnBrk="1" hangingPunct="0"/>
            <a:r>
              <a:rPr lang="en-US" sz="2400" dirty="0">
                <a:solidFill>
                  <a:srgbClr val="FFFFFF"/>
                </a:solidFill>
              </a:rPr>
              <a:t>is a key driver for specifications</a:t>
            </a:r>
          </a:p>
          <a:p>
            <a:pPr marL="0" marR="0" indent="0" algn="l" defTabSz="457200" rtl="0" fontAlgn="auto" latinLnBrk="1" hangingPunct="0">
              <a:lnSpc>
                <a:spcPct val="100000"/>
              </a:lnSpc>
              <a:spcBef>
                <a:spcPts val="0"/>
              </a:spcBef>
              <a:spcAft>
                <a:spcPts val="0"/>
              </a:spcAft>
              <a:buClrTx/>
              <a:buSzTx/>
              <a:buFontTx/>
              <a:buNone/>
              <a:tabLst/>
            </a:pPr>
            <a:endParaRPr kumimoji="0" lang="en-AU" sz="2400" b="0" i="0" u="none" strike="noStrike" cap="none" spc="0" normalizeH="0" baseline="0" dirty="0">
              <a:ln>
                <a:noFill/>
              </a:ln>
              <a:solidFill>
                <a:srgbClr val="FFFFFF"/>
              </a:solidFill>
              <a:effectLst/>
              <a:uFillTx/>
            </a:endParaRPr>
          </a:p>
        </p:txBody>
      </p:sp>
      <p:sp>
        <p:nvSpPr>
          <p:cNvPr id="2" name="TextBox 1"/>
          <p:cNvSpPr txBox="1"/>
          <p:nvPr/>
        </p:nvSpPr>
        <p:spPr>
          <a:xfrm>
            <a:off x="6791644" y="3429000"/>
            <a:ext cx="2352355" cy="64632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lang="en-AU" dirty="0"/>
              <a:t>Focus of c</a:t>
            </a:r>
            <a:r>
              <a:rPr kumimoji="0" lang="en-AU" sz="1800" b="0" i="0" u="none" strike="noStrike" cap="none" spc="0" normalizeH="0" baseline="0" dirty="0">
                <a:ln>
                  <a:noFill/>
                </a:ln>
                <a:solidFill>
                  <a:srgbClr val="002569"/>
                </a:solidFill>
                <a:effectLst/>
                <a:uFillTx/>
              </a:rPr>
              <a:t>urrent and  future OC sensors</a:t>
            </a:r>
          </a:p>
        </p:txBody>
      </p:sp>
      <p:sp>
        <p:nvSpPr>
          <p:cNvPr id="4" name="Rectangle 3"/>
          <p:cNvSpPr/>
          <p:nvPr/>
        </p:nvSpPr>
        <p:spPr>
          <a:xfrm>
            <a:off x="838200" y="3441175"/>
            <a:ext cx="8305800" cy="646329"/>
          </a:xfrm>
          <a:prstGeom prst="rect">
            <a:avLst/>
          </a:prstGeom>
          <a:solidFill>
            <a:schemeClr val="accent2">
              <a:lumMod val="60000"/>
              <a:lumOff val="40000"/>
              <a:alpha val="30000"/>
            </a:schemeClr>
          </a:solidFill>
          <a:ln w="25400" cap="flat">
            <a:solidFill>
              <a:srgbClr val="FF9A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AU" sz="1800" b="0" i="0" u="none" strike="noStrike" cap="none" spc="0" normalizeH="0" baseline="0">
              <a:ln>
                <a:noFill/>
              </a:ln>
              <a:solidFill>
                <a:srgbClr val="002569"/>
              </a:solidFill>
              <a:effectLst/>
              <a:uFillTx/>
            </a:endParaRPr>
          </a:p>
        </p:txBody>
      </p:sp>
      <p:sp>
        <p:nvSpPr>
          <p:cNvPr id="5" name="Rectangle 4"/>
          <p:cNvSpPr/>
          <p:nvPr/>
        </p:nvSpPr>
        <p:spPr>
          <a:xfrm>
            <a:off x="838201" y="4076002"/>
            <a:ext cx="8305799" cy="1411071"/>
          </a:xfrm>
          <a:prstGeom prst="rect">
            <a:avLst/>
          </a:prstGeom>
          <a:solidFill>
            <a:srgbClr val="92D050">
              <a:alpha val="33000"/>
            </a:srgbClr>
          </a:solidFill>
          <a:ln w="25400" cap="flat">
            <a:solidFill>
              <a:srgbClr val="FF9A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AU" sz="1800" b="0" i="0" u="none" strike="noStrike" cap="none" spc="0" normalizeH="0" baseline="0" dirty="0">
              <a:ln>
                <a:noFill/>
              </a:ln>
              <a:solidFill>
                <a:srgbClr val="002569"/>
              </a:solidFill>
              <a:effectLst/>
              <a:uFillTx/>
            </a:endParaRPr>
          </a:p>
        </p:txBody>
      </p:sp>
      <p:sp>
        <p:nvSpPr>
          <p:cNvPr id="6" name="TextBox 5"/>
          <p:cNvSpPr txBox="1"/>
          <p:nvPr/>
        </p:nvSpPr>
        <p:spPr>
          <a:xfrm>
            <a:off x="6928993" y="4391799"/>
            <a:ext cx="2015934"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0" lang="en-AU" sz="1800" b="0" i="0" u="none" strike="noStrike" cap="none" spc="0" normalizeH="0" baseline="0" dirty="0">
                <a:ln>
                  <a:noFill/>
                </a:ln>
                <a:solidFill>
                  <a:srgbClr val="002569"/>
                </a:solidFill>
                <a:effectLst/>
                <a:uFillTx/>
              </a:rPr>
              <a:t>Focus of this study</a:t>
            </a:r>
          </a:p>
        </p:txBody>
      </p:sp>
    </p:spTree>
    <p:extLst>
      <p:ext uri="{BB962C8B-B14F-4D97-AF65-F5344CB8AC3E}">
        <p14:creationId xmlns:p14="http://schemas.microsoft.com/office/powerpoint/2010/main" val="3573373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525"/>
            <a:ext cx="8461374" cy="852487"/>
          </a:xfrm>
        </p:spPr>
        <p:txBody>
          <a:bodyPr/>
          <a:lstStyle/>
          <a:p>
            <a:pPr algn="ctr"/>
            <a:r>
              <a:rPr lang="en-AU" sz="1800" dirty="0">
                <a:latin typeface="Arial" panose="020B0604020202020204" pitchFamily="34" charset="0"/>
                <a:cs typeface="Arial" panose="020B0604020202020204" pitchFamily="34" charset="0"/>
              </a:rPr>
              <a:t>Substratum spectra: seagrass &amp; coral reef environments</a:t>
            </a:r>
            <a:br>
              <a:rPr lang="en-AU" sz="1800" dirty="0">
                <a:latin typeface="Arial" panose="020B0604020202020204" pitchFamily="34" charset="0"/>
                <a:cs typeface="Arial" panose="020B0604020202020204" pitchFamily="34" charset="0"/>
              </a:rPr>
            </a:br>
            <a:r>
              <a:rPr lang="en-AU" sz="1800" dirty="0">
                <a:latin typeface="Arial" panose="020B0604020202020204" pitchFamily="34" charset="0"/>
                <a:cs typeface="Arial" panose="020B0604020202020204" pitchFamily="34" charset="0"/>
              </a:rPr>
              <a:t>used as parametrisation for simulations of Rrs</a:t>
            </a:r>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6200" y="1295400"/>
            <a:ext cx="8610600" cy="5181600"/>
          </a:xfrm>
          <a:prstGeom prst="rect">
            <a:avLst/>
          </a:prstGeom>
          <a:noFill/>
        </p:spPr>
      </p:pic>
    </p:spTree>
    <p:extLst>
      <p:ext uri="{BB962C8B-B14F-4D97-AF65-F5344CB8AC3E}">
        <p14:creationId xmlns:p14="http://schemas.microsoft.com/office/powerpoint/2010/main" val="33717885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ー 4"/>
          <p:cNvSpPr>
            <a:spLocks noGrp="1"/>
          </p:cNvSpPr>
          <p:nvPr>
            <p:ph sz="quarter" idx="10"/>
          </p:nvPr>
        </p:nvSpPr>
        <p:spPr>
          <a:xfrm>
            <a:off x="304800" y="1447800"/>
            <a:ext cx="8333680" cy="4724400"/>
          </a:xfrm>
        </p:spPr>
        <p:txBody>
          <a:bodyPr/>
          <a:lstStyle/>
          <a:p>
            <a:r>
              <a:rPr lang="en-US" dirty="0"/>
              <a:t>The  CEOS response to (GEOSS) Water Strategy developed under the auspices of the Water Strategy Implementation Study Team (WSIST) was endorsed by CEOS at the 2015 CEOS Plenary. </a:t>
            </a:r>
          </a:p>
          <a:p>
            <a:r>
              <a:rPr lang="en-US" dirty="0"/>
              <a:t>One Water Strategy recommendation is C.10 : A feasibility assessment to determine </a:t>
            </a:r>
            <a:r>
              <a:rPr lang="en-US" b="1" dirty="0"/>
              <a:t>the benefits and technological difficulties of designing a hyperspectral satellite mission focused on water quality measurements</a:t>
            </a:r>
            <a:r>
              <a:rPr lang="en-US" dirty="0"/>
              <a:t>:</a:t>
            </a:r>
          </a:p>
          <a:p>
            <a:r>
              <a:rPr lang="en-US" dirty="0"/>
              <a:t>The GEO Water Quality community (</a:t>
            </a:r>
            <a:r>
              <a:rPr lang="en-US" dirty="0" err="1"/>
              <a:t>AquaWatch</a:t>
            </a:r>
            <a:r>
              <a:rPr lang="en-US" dirty="0"/>
              <a:t>) proposed that alternative approaches, involving </a:t>
            </a:r>
            <a:r>
              <a:rPr lang="en-US" b="1" dirty="0"/>
              <a:t>augmenting designs of </a:t>
            </a:r>
            <a:r>
              <a:rPr lang="en-US" b="1" dirty="0" err="1"/>
              <a:t>spaceborne</a:t>
            </a:r>
            <a:r>
              <a:rPr lang="en-US" b="1" dirty="0"/>
              <a:t> sensors for terrestrial and ocean colour applications to allow improved inland, near coastal waters and benthic applications</a:t>
            </a:r>
            <a:r>
              <a:rPr lang="en-US" dirty="0"/>
              <a:t>, could offer a cost-effective alternative pathway to addressing the same science and societal benefit applications. Accordingly, this CEOS study will also </a:t>
            </a:r>
            <a:r>
              <a:rPr lang="en-US" dirty="0" err="1"/>
              <a:t>analyse</a:t>
            </a:r>
            <a:r>
              <a:rPr lang="en-US" dirty="0"/>
              <a:t> the benefits and technological difficulties of this option</a:t>
            </a:r>
            <a:r>
              <a:rPr lang="en-US" b="1" dirty="0"/>
              <a:t> </a:t>
            </a:r>
          </a:p>
          <a:p>
            <a:endParaRPr lang="en-US" dirty="0"/>
          </a:p>
          <a:p>
            <a:pPr lvl="0"/>
            <a:endParaRPr lang="en-US" dirty="0"/>
          </a:p>
        </p:txBody>
      </p:sp>
      <p:sp>
        <p:nvSpPr>
          <p:cNvPr id="8" name="Title 1"/>
          <p:cNvSpPr txBox="1">
            <a:spLocks/>
          </p:cNvSpPr>
          <p:nvPr/>
        </p:nvSpPr>
        <p:spPr>
          <a:xfrm>
            <a:off x="1752600" y="361950"/>
            <a:ext cx="7315200" cy="1314450"/>
          </a:xfrm>
          <a:prstGeom prst="rect">
            <a:avLst/>
          </a:prstGeom>
        </p:spPr>
        <p:txBody>
          <a:bodyPr>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FFFFFF"/>
              </a:solidFill>
              <a:effectLst/>
              <a:uLnTx/>
              <a:uFillTx/>
              <a:latin typeface="Arial Bold"/>
              <a:ea typeface="Arial Bold"/>
              <a:cs typeface="Arial Bold"/>
              <a:sym typeface="Arial Bold"/>
            </a:endParaRPr>
          </a:p>
        </p:txBody>
      </p:sp>
      <p:sp>
        <p:nvSpPr>
          <p:cNvPr id="2" name="TextBox 1"/>
          <p:cNvSpPr txBox="1"/>
          <p:nvPr/>
        </p:nvSpPr>
        <p:spPr>
          <a:xfrm>
            <a:off x="1905000" y="0"/>
            <a:ext cx="6507549" cy="120032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0" lang="en-AU" sz="2400" b="0" i="0" u="none" strike="noStrike" cap="none" spc="0" normalizeH="0" baseline="0" dirty="0">
                <a:ln>
                  <a:noFill/>
                </a:ln>
                <a:solidFill>
                  <a:srgbClr val="FFFFFF"/>
                </a:solidFill>
                <a:effectLst/>
                <a:uFillTx/>
              </a:rPr>
              <a:t>Scope of the  Feasibility Study </a:t>
            </a:r>
          </a:p>
          <a:p>
            <a:pPr marL="0" marR="0" indent="0" algn="l" defTabSz="457200" rtl="0" fontAlgn="auto" latinLnBrk="1" hangingPunct="0">
              <a:lnSpc>
                <a:spcPct val="100000"/>
              </a:lnSpc>
              <a:spcBef>
                <a:spcPts val="0"/>
              </a:spcBef>
              <a:spcAft>
                <a:spcPts val="0"/>
              </a:spcAft>
              <a:buClrTx/>
              <a:buSzTx/>
              <a:buFontTx/>
              <a:buNone/>
              <a:tabLst/>
            </a:pPr>
            <a:r>
              <a:rPr kumimoji="0" lang="en-AU" sz="2400" b="0" i="0" u="none" strike="noStrike" cap="none" spc="0" normalizeH="0" baseline="0" dirty="0">
                <a:ln>
                  <a:noFill/>
                </a:ln>
                <a:solidFill>
                  <a:srgbClr val="FFFFFF"/>
                </a:solidFill>
                <a:effectLst/>
                <a:uFillTx/>
              </a:rPr>
              <a:t>Imaging Spectrometer  for Aquatic Ecosystems</a:t>
            </a:r>
          </a:p>
          <a:p>
            <a:pPr marL="0" marR="0" indent="0" algn="l" defTabSz="457200" rtl="0" fontAlgn="auto" latinLnBrk="1" hangingPunct="0">
              <a:lnSpc>
                <a:spcPct val="100000"/>
              </a:lnSpc>
              <a:spcBef>
                <a:spcPts val="0"/>
              </a:spcBef>
              <a:spcAft>
                <a:spcPts val="0"/>
              </a:spcAft>
              <a:buClrTx/>
              <a:buSzTx/>
              <a:buFontTx/>
              <a:buNone/>
              <a:tabLst/>
            </a:pPr>
            <a:r>
              <a:rPr lang="en-AU" sz="2400" dirty="0">
                <a:solidFill>
                  <a:srgbClr val="FFFFFF"/>
                </a:solidFill>
              </a:rPr>
              <a:t>(excluding ocean colour)</a:t>
            </a:r>
            <a:endParaRPr kumimoji="0" lang="en-AU" sz="2400" b="0" i="0" u="none" strike="noStrike" cap="none" spc="0" normalizeH="0" baseline="0" dirty="0">
              <a:ln>
                <a:noFill/>
              </a:ln>
              <a:solidFill>
                <a:srgbClr val="FFFFFF"/>
              </a:solidFill>
              <a:effectLst/>
              <a:uFillTx/>
            </a:endParaRPr>
          </a:p>
        </p:txBody>
      </p:sp>
    </p:spTree>
    <p:extLst>
      <p:ext uri="{BB962C8B-B14F-4D97-AF65-F5344CB8AC3E}">
        <p14:creationId xmlns:p14="http://schemas.microsoft.com/office/powerpoint/2010/main" val="3599088377"/>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8197"/>
            <a:ext cx="8461374" cy="852487"/>
          </a:xfrm>
        </p:spPr>
        <p:txBody>
          <a:bodyPr/>
          <a:lstStyle/>
          <a:p>
            <a:pPr algn="ctr"/>
            <a:r>
              <a:rPr lang="en-AU" sz="1800" dirty="0">
                <a:latin typeface="Arial" panose="020B0604020202020204" pitchFamily="34" charset="0"/>
                <a:cs typeface="Arial" panose="020B0604020202020204" pitchFamily="34" charset="0"/>
              </a:rPr>
              <a:t>Input specific inherent optical property (IOP)</a:t>
            </a:r>
            <a:br>
              <a:rPr lang="en-AU" sz="1800" dirty="0">
                <a:latin typeface="Arial" panose="020B0604020202020204" pitchFamily="34" charset="0"/>
                <a:cs typeface="Arial" panose="020B0604020202020204" pitchFamily="34" charset="0"/>
              </a:rPr>
            </a:br>
            <a:r>
              <a:rPr lang="en-AU" sz="1800" dirty="0">
                <a:latin typeface="Arial" panose="020B0604020202020204" pitchFamily="34" charset="0"/>
                <a:cs typeface="Arial" panose="020B0604020202020204" pitchFamily="34" charset="0"/>
              </a:rPr>
              <a:t> data for Rrs simulations</a:t>
            </a:r>
          </a:p>
        </p:txBody>
      </p:sp>
      <p:pic>
        <p:nvPicPr>
          <p:cNvPr id="4" name="Grafik 6"/>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a:xfrm>
            <a:off x="533400" y="1127125"/>
            <a:ext cx="8610600" cy="5730875"/>
          </a:xfrm>
          <a:prstGeom prst="rect">
            <a:avLst/>
          </a:prstGeom>
        </p:spPr>
      </p:pic>
    </p:spTree>
    <p:extLst>
      <p:ext uri="{BB962C8B-B14F-4D97-AF65-F5344CB8AC3E}">
        <p14:creationId xmlns:p14="http://schemas.microsoft.com/office/powerpoint/2010/main" val="28929927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1800" dirty="0">
                <a:latin typeface="Arial" panose="020B0604020202020204" pitchFamily="34" charset="0"/>
                <a:cs typeface="Arial" panose="020B0604020202020204" pitchFamily="34" charset="0"/>
              </a:rPr>
              <a:t>Simulation results Rrs (normalized) for a range of </a:t>
            </a:r>
            <a:br>
              <a:rPr lang="en-US" sz="1800" dirty="0">
                <a:latin typeface="Arial" panose="020B0604020202020204" pitchFamily="34" charset="0"/>
                <a:cs typeface="Arial" panose="020B0604020202020204" pitchFamily="34" charset="0"/>
              </a:rPr>
            </a:br>
            <a:r>
              <a:rPr lang="en-US" sz="1800" dirty="0">
                <a:latin typeface="Arial" panose="020B0604020202020204" pitchFamily="34" charset="0"/>
                <a:cs typeface="Arial" panose="020B0604020202020204" pitchFamily="34" charset="0"/>
              </a:rPr>
              <a:t>inland to coastal water types</a:t>
            </a:r>
            <a:endParaRPr lang="en-AU" sz="18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endParaRPr lang="en-AU" dirty="0"/>
          </a:p>
        </p:txBody>
      </p:sp>
      <p:pic>
        <p:nvPicPr>
          <p:cNvPr id="30" name="Picture 29"/>
          <p:cNvPicPr>
            <a:picLocks noChangeAspect="1"/>
          </p:cNvPicPr>
          <p:nvPr/>
        </p:nvPicPr>
        <p:blipFill>
          <a:blip r:embed="rId2"/>
          <a:stretch>
            <a:fillRect/>
          </a:stretch>
        </p:blipFill>
        <p:spPr>
          <a:xfrm>
            <a:off x="1981200" y="1145511"/>
            <a:ext cx="6629399" cy="5843045"/>
          </a:xfrm>
          <a:prstGeom prst="rect">
            <a:avLst/>
          </a:prstGeom>
        </p:spPr>
      </p:pic>
    </p:spTree>
    <p:extLst>
      <p:ext uri="{BB962C8B-B14F-4D97-AF65-F5344CB8AC3E}">
        <p14:creationId xmlns:p14="http://schemas.microsoft.com/office/powerpoint/2010/main" val="32588861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endParaRPr lang="en-AU" dirty="0"/>
          </a:p>
        </p:txBody>
      </p:sp>
      <p:grpSp>
        <p:nvGrpSpPr>
          <p:cNvPr id="3" name="Gruppieren 515"/>
          <p:cNvGrpSpPr/>
          <p:nvPr/>
        </p:nvGrpSpPr>
        <p:grpSpPr>
          <a:xfrm>
            <a:off x="1066800" y="1143000"/>
            <a:ext cx="7086600" cy="5715000"/>
            <a:chOff x="0" y="0"/>
            <a:chExt cx="5778575" cy="5086350"/>
          </a:xfrm>
        </p:grpSpPr>
        <p:grpSp>
          <p:nvGrpSpPr>
            <p:cNvPr id="4" name="Gruppieren 19"/>
            <p:cNvGrpSpPr/>
            <p:nvPr/>
          </p:nvGrpSpPr>
          <p:grpSpPr>
            <a:xfrm>
              <a:off x="0" y="0"/>
              <a:ext cx="5358129" cy="4607834"/>
              <a:chOff x="0" y="553"/>
              <a:chExt cx="5358383" cy="4607469"/>
            </a:xfrm>
          </p:grpSpPr>
          <p:pic>
            <p:nvPicPr>
              <p:cNvPr id="9" name="Grafik 2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53"/>
                <a:ext cx="2633471" cy="2239173"/>
              </a:xfrm>
              <a:prstGeom prst="rect">
                <a:avLst/>
              </a:prstGeom>
            </p:spPr>
          </p:pic>
          <p:pic>
            <p:nvPicPr>
              <p:cNvPr id="10" name="Grafik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24912" y="9697"/>
                <a:ext cx="2633471" cy="2239173"/>
              </a:xfrm>
              <a:prstGeom prst="rect">
                <a:avLst/>
              </a:prstGeom>
            </p:spPr>
          </p:pic>
          <p:pic>
            <p:nvPicPr>
              <p:cNvPr id="11" name="Grafik 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368849"/>
                <a:ext cx="2633471" cy="2239173"/>
              </a:xfrm>
              <a:prstGeom prst="rect">
                <a:avLst/>
              </a:prstGeom>
            </p:spPr>
          </p:pic>
          <p:grpSp>
            <p:nvGrpSpPr>
              <p:cNvPr id="12" name="Gruppieren 25"/>
              <p:cNvGrpSpPr/>
              <p:nvPr/>
            </p:nvGrpSpPr>
            <p:grpSpPr>
              <a:xfrm>
                <a:off x="329184" y="960120"/>
                <a:ext cx="3010538" cy="2594611"/>
                <a:chOff x="0" y="0"/>
                <a:chExt cx="3011647" cy="2595021"/>
              </a:xfrm>
            </p:grpSpPr>
            <p:sp>
              <p:nvSpPr>
                <p:cNvPr id="13" name="Textfeld 2"/>
                <p:cNvSpPr txBox="1">
                  <a:spLocks noChangeArrowheads="1"/>
                </p:cNvSpPr>
                <p:nvPr/>
              </p:nvSpPr>
              <p:spPr bwMode="auto">
                <a:xfrm>
                  <a:off x="0" y="13447"/>
                  <a:ext cx="214630" cy="221615"/>
                </a:xfrm>
                <a:prstGeom prst="rect">
                  <a:avLst/>
                </a:prstGeom>
                <a:solidFill>
                  <a:srgbClr val="FFFFFF"/>
                </a:solidFill>
                <a:ln w="9525">
                  <a:solidFill>
                    <a:srgbClr val="000000"/>
                  </a:solidFill>
                  <a:miter lim="800000"/>
                  <a:headEnd/>
                  <a:tailEnd/>
                </a:ln>
              </p:spPr>
              <p:txBody>
                <a:bodyPr rot="0" vert="horz" wrap="square" lIns="0" tIns="54000" rIns="0" bIns="0" anchor="ctr" anchorCtr="0">
                  <a:noAutofit/>
                </a:bodyPr>
                <a:lstStyle/>
                <a:p>
                  <a:pPr algn="ctr">
                    <a:spcAft>
                      <a:spcPts val="0"/>
                    </a:spcAft>
                  </a:pPr>
                  <a:r>
                    <a:rPr lang="de-DE" sz="900">
                      <a:effectLst/>
                      <a:latin typeface="Arial" panose="020B0604020202020204" pitchFamily="34" charset="0"/>
                      <a:ea typeface="Calibri" panose="020F0502020204030204" pitchFamily="34" charset="0"/>
                    </a:rPr>
                    <a:t>A</a:t>
                  </a:r>
                  <a:endParaRPr lang="en-AU" sz="1000">
                    <a:effectLst/>
                    <a:latin typeface="Times New Roman" panose="02020603050405020304" pitchFamily="18" charset="0"/>
                    <a:ea typeface="Calibri" panose="020F0502020204030204" pitchFamily="34" charset="0"/>
                  </a:endParaRPr>
                </a:p>
              </p:txBody>
            </p:sp>
            <p:sp>
              <p:nvSpPr>
                <p:cNvPr id="14" name="Textfeld 2"/>
                <p:cNvSpPr txBox="1">
                  <a:spLocks noChangeArrowheads="1"/>
                </p:cNvSpPr>
                <p:nvPr/>
              </p:nvSpPr>
              <p:spPr bwMode="auto">
                <a:xfrm>
                  <a:off x="0" y="2373406"/>
                  <a:ext cx="214630" cy="221615"/>
                </a:xfrm>
                <a:prstGeom prst="rect">
                  <a:avLst/>
                </a:prstGeom>
                <a:solidFill>
                  <a:srgbClr val="FFFFFF"/>
                </a:solidFill>
                <a:ln w="9525">
                  <a:solidFill>
                    <a:srgbClr val="000000"/>
                  </a:solidFill>
                  <a:miter lim="800000"/>
                  <a:headEnd/>
                  <a:tailEnd/>
                </a:ln>
              </p:spPr>
              <p:txBody>
                <a:bodyPr rot="0" vert="horz" wrap="square" lIns="0" tIns="54000" rIns="0" bIns="0" anchor="ctr" anchorCtr="0">
                  <a:noAutofit/>
                </a:bodyPr>
                <a:lstStyle/>
                <a:p>
                  <a:pPr algn="ctr">
                    <a:spcAft>
                      <a:spcPts val="0"/>
                    </a:spcAft>
                  </a:pPr>
                  <a:r>
                    <a:rPr lang="de-DE" sz="900">
                      <a:effectLst/>
                      <a:latin typeface="Arial" panose="020B0604020202020204" pitchFamily="34" charset="0"/>
                      <a:ea typeface="Calibri" panose="020F0502020204030204" pitchFamily="34" charset="0"/>
                    </a:rPr>
                    <a:t>C</a:t>
                  </a:r>
                  <a:endParaRPr lang="en-AU" sz="1000">
                    <a:effectLst/>
                    <a:latin typeface="Times New Roman" panose="02020603050405020304" pitchFamily="18" charset="0"/>
                    <a:ea typeface="Calibri" panose="020F0502020204030204" pitchFamily="34" charset="0"/>
                  </a:endParaRPr>
                </a:p>
              </p:txBody>
            </p:sp>
            <p:sp>
              <p:nvSpPr>
                <p:cNvPr id="15" name="Textfeld 2"/>
                <p:cNvSpPr txBox="1">
                  <a:spLocks noChangeArrowheads="1"/>
                </p:cNvSpPr>
                <p:nvPr/>
              </p:nvSpPr>
              <p:spPr bwMode="auto">
                <a:xfrm>
                  <a:off x="2797017" y="0"/>
                  <a:ext cx="214630" cy="221615"/>
                </a:xfrm>
                <a:prstGeom prst="rect">
                  <a:avLst/>
                </a:prstGeom>
                <a:solidFill>
                  <a:srgbClr val="FFFFFF"/>
                </a:solidFill>
                <a:ln w="9525">
                  <a:solidFill>
                    <a:srgbClr val="000000"/>
                  </a:solidFill>
                  <a:miter lim="800000"/>
                  <a:headEnd/>
                  <a:tailEnd/>
                </a:ln>
              </p:spPr>
              <p:txBody>
                <a:bodyPr rot="0" vert="horz" wrap="square" lIns="0" tIns="54000" rIns="0" bIns="0" anchor="ctr" anchorCtr="0">
                  <a:noAutofit/>
                </a:bodyPr>
                <a:lstStyle/>
                <a:p>
                  <a:pPr algn="ctr">
                    <a:spcAft>
                      <a:spcPts val="0"/>
                    </a:spcAft>
                  </a:pPr>
                  <a:r>
                    <a:rPr lang="de-DE" sz="900">
                      <a:effectLst/>
                      <a:latin typeface="Arial" panose="020B0604020202020204" pitchFamily="34" charset="0"/>
                      <a:ea typeface="Calibri" panose="020F0502020204030204" pitchFamily="34" charset="0"/>
                    </a:rPr>
                    <a:t>B</a:t>
                  </a:r>
                  <a:endParaRPr lang="en-AU" sz="1000">
                    <a:effectLst/>
                    <a:latin typeface="Times New Roman" panose="02020603050405020304" pitchFamily="18" charset="0"/>
                    <a:ea typeface="Calibri" panose="020F0502020204030204" pitchFamily="34" charset="0"/>
                  </a:endParaRPr>
                </a:p>
              </p:txBody>
            </p:sp>
          </p:grpSp>
        </p:grpSp>
        <p:sp>
          <p:nvSpPr>
            <p:cNvPr id="5" name="Textfeld 18"/>
            <p:cNvSpPr txBox="1"/>
            <p:nvPr/>
          </p:nvSpPr>
          <p:spPr>
            <a:xfrm>
              <a:off x="8965" y="4661535"/>
              <a:ext cx="5769610" cy="424815"/>
            </a:xfrm>
            <a:prstGeom prst="rect">
              <a:avLst/>
            </a:prstGeom>
            <a:solidFill>
              <a:prstClr val="white"/>
            </a:solidFill>
            <a:ln>
              <a:noFill/>
            </a:ln>
            <a:effectLst/>
          </p:spPr>
          <p:txBody>
            <a:bodyPr rot="0" spcFirstLastPara="0" vert="horz" wrap="square" lIns="0" tIns="0" rIns="0" bIns="0" numCol="1" spcCol="0" rtlCol="0" fromWordArt="0" anchor="t" anchorCtr="0" forceAA="0" compatLnSpc="1">
              <a:prstTxWarp prst="textNoShape">
                <a:avLst/>
              </a:prstTxWarp>
              <a:spAutoFit/>
            </a:bodyPr>
            <a:lstStyle/>
            <a:p>
              <a:pPr>
                <a:spcAft>
                  <a:spcPts val="1000"/>
                </a:spcAft>
              </a:pPr>
              <a:r>
                <a:rPr lang="en-US" sz="1000" b="1">
                  <a:solidFill>
                    <a:srgbClr val="4F81BD"/>
                  </a:solidFill>
                  <a:effectLst/>
                  <a:latin typeface="Cambria" panose="02040503050406030204" pitchFamily="18" charset="0"/>
                  <a:ea typeface="Times New Roman" panose="02020603050405020304" pitchFamily="18" charset="0"/>
                  <a:cs typeface="Times New Roman" panose="02020603050405020304" pitchFamily="18" charset="0"/>
                </a:rPr>
                <a:t>Figure 10: Spectral resolution for (A) TSM range 0.2 - 10 mg/l, (B) CHL range 0.2 – 5 µg/l, (C) S</a:t>
              </a:r>
              <a:r>
                <a:rPr lang="en-US" sz="1000" b="1" baseline="-25000">
                  <a:solidFill>
                    <a:srgbClr val="4F81BD"/>
                  </a:solidFill>
                  <a:effectLst/>
                  <a:latin typeface="Cambria" panose="02040503050406030204" pitchFamily="18" charset="0"/>
                  <a:ea typeface="Times New Roman" panose="02020603050405020304" pitchFamily="18" charset="0"/>
                  <a:cs typeface="Times New Roman" panose="02020603050405020304" pitchFamily="18" charset="0"/>
                </a:rPr>
                <a:t>CDOM</a:t>
              </a:r>
              <a:r>
                <a:rPr lang="en-US" sz="1000" b="1">
                  <a:solidFill>
                    <a:srgbClr val="4F81BD"/>
                  </a:solidFill>
                  <a:effectLst/>
                  <a:latin typeface="Cambria" panose="02040503050406030204" pitchFamily="18" charset="0"/>
                  <a:ea typeface="Times New Roman" panose="02020603050405020304" pitchFamily="18" charset="0"/>
                  <a:cs typeface="Times New Roman" panose="02020603050405020304" pitchFamily="18" charset="0"/>
                </a:rPr>
                <a:t> range 0.010 – 0.020 nm</a:t>
              </a:r>
              <a:r>
                <a:rPr lang="en-US" sz="1000" b="1" baseline="30000">
                  <a:solidFill>
                    <a:srgbClr val="4F81BD"/>
                  </a:solidFill>
                  <a:effectLst/>
                  <a:latin typeface="Cambria" panose="02040503050406030204" pitchFamily="18" charset="0"/>
                  <a:ea typeface="Times New Roman" panose="02020603050405020304" pitchFamily="18" charset="0"/>
                  <a:cs typeface="Times New Roman" panose="02020603050405020304" pitchFamily="18" charset="0"/>
                </a:rPr>
                <a:t>-1</a:t>
              </a:r>
              <a:r>
                <a:rPr lang="en-US" sz="1000" b="1">
                  <a:solidFill>
                    <a:srgbClr val="4F81BD"/>
                  </a:solidFill>
                  <a:effectLst/>
                  <a:latin typeface="Cambria" panose="02040503050406030204" pitchFamily="18" charset="0"/>
                  <a:ea typeface="Times New Roman" panose="02020603050405020304" pitchFamily="18" charset="0"/>
                  <a:cs typeface="Times New Roman" panose="02020603050405020304" pitchFamily="18" charset="0"/>
                </a:rPr>
                <a:t>, (D) depth range 0.01 – 10 m.</a:t>
              </a:r>
              <a:endParaRPr lang="en-AU" sz="900" b="1">
                <a:solidFill>
                  <a:srgbClr val="4F81BD"/>
                </a:solidFill>
                <a:effectLst/>
                <a:latin typeface="Cambria" panose="02040503050406030204" pitchFamily="18" charset="0"/>
                <a:ea typeface="Times New Roman" panose="02020603050405020304" pitchFamily="18" charset="0"/>
                <a:cs typeface="Times New Roman" panose="02020603050405020304" pitchFamily="18" charset="0"/>
              </a:endParaRPr>
            </a:p>
          </p:txBody>
        </p:sp>
        <p:grpSp>
          <p:nvGrpSpPr>
            <p:cNvPr id="6" name="Gruppieren 514"/>
            <p:cNvGrpSpPr/>
            <p:nvPr/>
          </p:nvGrpSpPr>
          <p:grpSpPr>
            <a:xfrm>
              <a:off x="2725335" y="2366682"/>
              <a:ext cx="2635495" cy="2241177"/>
              <a:chOff x="64" y="0"/>
              <a:chExt cx="2635495" cy="2241177"/>
            </a:xfrm>
          </p:grpSpPr>
          <p:pic>
            <p:nvPicPr>
              <p:cNvPr id="7" name="Grafik 5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 y="0"/>
                <a:ext cx="2635495" cy="2241177"/>
              </a:xfrm>
              <a:prstGeom prst="rect">
                <a:avLst/>
              </a:prstGeom>
            </p:spPr>
          </p:pic>
          <p:sp>
            <p:nvSpPr>
              <p:cNvPr id="8" name="Textfeld 2"/>
              <p:cNvSpPr txBox="1">
                <a:spLocks noChangeArrowheads="1"/>
              </p:cNvSpPr>
              <p:nvPr/>
            </p:nvSpPr>
            <p:spPr bwMode="auto">
              <a:xfrm>
                <a:off x="403412" y="896471"/>
                <a:ext cx="214541" cy="221597"/>
              </a:xfrm>
              <a:prstGeom prst="rect">
                <a:avLst/>
              </a:prstGeom>
              <a:solidFill>
                <a:srgbClr val="FFFFFF"/>
              </a:solidFill>
              <a:ln w="9525">
                <a:solidFill>
                  <a:srgbClr val="000000"/>
                </a:solidFill>
                <a:miter lim="800000"/>
                <a:headEnd/>
                <a:tailEnd/>
              </a:ln>
            </p:spPr>
            <p:txBody>
              <a:bodyPr rot="0" vert="horz" wrap="square" lIns="0" tIns="54000" rIns="0" bIns="0" anchor="ctr" anchorCtr="0">
                <a:noAutofit/>
              </a:bodyPr>
              <a:lstStyle/>
              <a:p>
                <a:pPr algn="ctr">
                  <a:spcAft>
                    <a:spcPts val="0"/>
                  </a:spcAft>
                </a:pPr>
                <a:r>
                  <a:rPr lang="de-DE" sz="900">
                    <a:effectLst/>
                    <a:latin typeface="Arial" panose="020B0604020202020204" pitchFamily="34" charset="0"/>
                    <a:ea typeface="Calibri" panose="020F0502020204030204" pitchFamily="34" charset="0"/>
                  </a:rPr>
                  <a:t>D</a:t>
                </a:r>
                <a:endParaRPr lang="en-AU" sz="1000">
                  <a:effectLst/>
                  <a:latin typeface="Times New Roman" panose="02020603050405020304" pitchFamily="18" charset="0"/>
                  <a:ea typeface="Calibri" panose="020F0502020204030204" pitchFamily="34" charset="0"/>
                </a:endParaRPr>
              </a:p>
            </p:txBody>
          </p:sp>
        </p:grpSp>
      </p:grpSp>
      <p:sp>
        <p:nvSpPr>
          <p:cNvPr id="16" name="Rectangle 15"/>
          <p:cNvSpPr/>
          <p:nvPr/>
        </p:nvSpPr>
        <p:spPr>
          <a:xfrm>
            <a:off x="1905000" y="155739"/>
            <a:ext cx="4572000" cy="923330"/>
          </a:xfrm>
          <a:prstGeom prst="rect">
            <a:avLst/>
          </a:prstGeom>
        </p:spPr>
        <p:txBody>
          <a:bodyPr>
            <a:spAutoFit/>
          </a:bodyPr>
          <a:lstStyle/>
          <a:p>
            <a:r>
              <a:rPr lang="en-US" dirty="0">
                <a:solidFill>
                  <a:srgbClr val="FFFFFF"/>
                </a:solidFill>
                <a:latin typeface="Arial" panose="020B0604020202020204" pitchFamily="34" charset="0"/>
                <a:cs typeface="Arial" panose="020B0604020202020204" pitchFamily="34" charset="0"/>
              </a:rPr>
              <a:t>Simulation results of spectral resolution for a range of inland to coastal water types </a:t>
            </a:r>
          </a:p>
          <a:p>
            <a:r>
              <a:rPr lang="en-US" dirty="0">
                <a:solidFill>
                  <a:srgbClr val="FFFFFF"/>
                </a:solidFill>
                <a:latin typeface="Arial" panose="020B0604020202020204" pitchFamily="34" charset="0"/>
                <a:cs typeface="Arial" panose="020B0604020202020204" pitchFamily="34" charset="0"/>
              </a:rPr>
              <a:t>(Y-axis is spectral resolution)</a:t>
            </a:r>
            <a:endParaRPr lang="en-AU" dirty="0">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77189085"/>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Content Placeholder 21"/>
          <p:cNvPicPr>
            <a:picLocks noGrp="1" noChangeAspect="1"/>
          </p:cNvPicPr>
          <p:nvPr>
            <p:ph sz="quarter" idx="10"/>
          </p:nvPr>
        </p:nvPicPr>
        <p:blipFill>
          <a:blip r:embed="rId2"/>
          <a:stretch>
            <a:fillRect/>
          </a:stretch>
        </p:blipFill>
        <p:spPr>
          <a:xfrm>
            <a:off x="0" y="26471"/>
            <a:ext cx="3886199" cy="6831529"/>
          </a:xfrm>
          <a:prstGeom prst="rect">
            <a:avLst/>
          </a:prstGeom>
        </p:spPr>
      </p:pic>
      <p:sp>
        <p:nvSpPr>
          <p:cNvPr id="23" name="TextBox 22"/>
          <p:cNvSpPr txBox="1"/>
          <p:nvPr/>
        </p:nvSpPr>
        <p:spPr>
          <a:xfrm>
            <a:off x="3918282" y="1295400"/>
            <a:ext cx="5225718" cy="120032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l" rtl="0" latinLnBrk="1" hangingPunct="0"/>
            <a:r>
              <a:rPr kumimoji="0" lang="en-AU" sz="2400" i="0" u="none" strike="noStrike" cap="none" spc="0" normalizeH="0" baseline="0" dirty="0">
                <a:ln>
                  <a:noFill/>
                </a:ln>
                <a:solidFill>
                  <a:schemeClr val="tx1">
                    <a:lumMod val="75000"/>
                  </a:schemeClr>
                </a:solidFill>
                <a:effectLst/>
                <a:uFillTx/>
              </a:rPr>
              <a:t>1</a:t>
            </a:r>
            <a:r>
              <a:rPr kumimoji="0" lang="en-AU" sz="2400" i="0" u="none" strike="noStrike" cap="none" spc="0" normalizeH="0" baseline="30000" dirty="0">
                <a:ln>
                  <a:noFill/>
                </a:ln>
                <a:solidFill>
                  <a:schemeClr val="tx1">
                    <a:lumMod val="75000"/>
                  </a:schemeClr>
                </a:solidFill>
                <a:effectLst/>
                <a:uFillTx/>
              </a:rPr>
              <a:t>st</a:t>
            </a:r>
            <a:r>
              <a:rPr kumimoji="0" lang="en-AU" sz="2400" i="0" u="none" strike="noStrike" cap="none" spc="0" normalizeH="0" baseline="0" dirty="0">
                <a:ln>
                  <a:noFill/>
                </a:ln>
                <a:solidFill>
                  <a:schemeClr val="tx1">
                    <a:lumMod val="75000"/>
                  </a:schemeClr>
                </a:solidFill>
                <a:effectLst/>
                <a:uFillTx/>
              </a:rPr>
              <a:t> and 2</a:t>
            </a:r>
            <a:r>
              <a:rPr kumimoji="0" lang="en-AU" sz="2400" i="0" u="none" strike="noStrike" cap="none" spc="0" normalizeH="0" baseline="30000" dirty="0">
                <a:ln>
                  <a:noFill/>
                </a:ln>
                <a:solidFill>
                  <a:schemeClr val="tx1">
                    <a:lumMod val="75000"/>
                  </a:schemeClr>
                </a:solidFill>
                <a:effectLst/>
                <a:uFillTx/>
              </a:rPr>
              <a:t>nd</a:t>
            </a:r>
            <a:r>
              <a:rPr kumimoji="0" lang="en-AU" sz="2400" i="0" u="none" strike="noStrike" cap="none" spc="0" normalizeH="0" baseline="0" dirty="0">
                <a:ln>
                  <a:noFill/>
                </a:ln>
                <a:solidFill>
                  <a:schemeClr val="tx1">
                    <a:lumMod val="75000"/>
                  </a:schemeClr>
                </a:solidFill>
                <a:effectLst/>
                <a:uFillTx/>
              </a:rPr>
              <a:t> derivatives of Rrs </a:t>
            </a:r>
            <a:r>
              <a:rPr lang="en-US" sz="2400" dirty="0">
                <a:solidFill>
                  <a:schemeClr val="tx1">
                    <a:lumMod val="75000"/>
                  </a:schemeClr>
                </a:solidFill>
                <a:latin typeface="Arial" panose="020B0604020202020204" pitchFamily="34" charset="0"/>
                <a:cs typeface="Arial" panose="020B0604020202020204" pitchFamily="34" charset="0"/>
              </a:rPr>
              <a:t>for a </a:t>
            </a:r>
          </a:p>
          <a:p>
            <a:pPr algn="l" rtl="0" latinLnBrk="1" hangingPunct="0"/>
            <a:r>
              <a:rPr lang="en-US" sz="2400" dirty="0">
                <a:solidFill>
                  <a:schemeClr val="tx1">
                    <a:lumMod val="75000"/>
                  </a:schemeClr>
                </a:solidFill>
                <a:latin typeface="Arial" panose="020B0604020202020204" pitchFamily="34" charset="0"/>
                <a:cs typeface="Arial" panose="020B0604020202020204" pitchFamily="34" charset="0"/>
              </a:rPr>
              <a:t>range of inland to coastal water types </a:t>
            </a:r>
          </a:p>
          <a:p>
            <a:pPr marL="0" marR="0" indent="0" algn="l" defTabSz="457200" rtl="0" fontAlgn="auto" latinLnBrk="1" hangingPunct="0">
              <a:lnSpc>
                <a:spcPct val="100000"/>
              </a:lnSpc>
              <a:spcBef>
                <a:spcPts val="0"/>
              </a:spcBef>
              <a:spcAft>
                <a:spcPts val="0"/>
              </a:spcAft>
              <a:buClrTx/>
              <a:buSzTx/>
              <a:buFontTx/>
              <a:buNone/>
              <a:tabLst/>
            </a:pPr>
            <a:endParaRPr kumimoji="0" lang="en-AU" sz="2400" b="1" i="0" u="none" strike="noStrike" cap="none" spc="0" normalizeH="0" baseline="0" dirty="0">
              <a:ln>
                <a:noFill/>
              </a:ln>
              <a:solidFill>
                <a:schemeClr val="bg1">
                  <a:lumMod val="20000"/>
                  <a:lumOff val="80000"/>
                </a:schemeClr>
              </a:solidFill>
              <a:effectLst/>
              <a:uFillTx/>
            </a:endParaRPr>
          </a:p>
        </p:txBody>
      </p:sp>
    </p:spTree>
    <p:extLst>
      <p:ext uri="{BB962C8B-B14F-4D97-AF65-F5344CB8AC3E}">
        <p14:creationId xmlns:p14="http://schemas.microsoft.com/office/powerpoint/2010/main" val="3318959245"/>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973" y="304800"/>
            <a:ext cx="8461374" cy="852487"/>
          </a:xfrm>
        </p:spPr>
        <p:txBody>
          <a:bodyPr/>
          <a:lstStyle/>
          <a:p>
            <a:pPr algn="ctr"/>
            <a:r>
              <a:rPr lang="de-DE" sz="1800" dirty="0">
                <a:latin typeface="Arial" panose="020B0604020202020204" pitchFamily="34" charset="0"/>
                <a:ea typeface="Calibri" panose="020F0502020204030204" pitchFamily="34" charset="0"/>
                <a:cs typeface="Arial" panose="020B0604020202020204" pitchFamily="34" charset="0"/>
              </a:rPr>
              <a:t>Spectral resolution (in 2.5 nm steps) required to </a:t>
            </a:r>
            <a:br>
              <a:rPr lang="de-DE" sz="1800" dirty="0">
                <a:latin typeface="Arial" panose="020B0604020202020204" pitchFamily="34" charset="0"/>
                <a:ea typeface="Calibri" panose="020F0502020204030204" pitchFamily="34" charset="0"/>
                <a:cs typeface="Arial" panose="020B0604020202020204" pitchFamily="34" charset="0"/>
              </a:rPr>
            </a:br>
            <a:r>
              <a:rPr lang="de-DE" sz="1800" dirty="0">
                <a:latin typeface="Arial" panose="020B0604020202020204" pitchFamily="34" charset="0"/>
                <a:ea typeface="Calibri" panose="020F0502020204030204" pitchFamily="34" charset="0"/>
                <a:cs typeface="Arial" panose="020B0604020202020204" pitchFamily="34" charset="0"/>
              </a:rPr>
              <a:t>resolve required variable concentration range reflectance: </a:t>
            </a:r>
            <a:br>
              <a:rPr lang="de-DE" sz="1800" dirty="0">
                <a:latin typeface="Arial" panose="020B0604020202020204" pitchFamily="34" charset="0"/>
                <a:ea typeface="Calibri" panose="020F0502020204030204" pitchFamily="34" charset="0"/>
                <a:cs typeface="Arial" panose="020B0604020202020204" pitchFamily="34" charset="0"/>
              </a:rPr>
            </a:br>
            <a:r>
              <a:rPr lang="de-DE" sz="1800" dirty="0">
                <a:latin typeface="Arial" panose="020B0604020202020204" pitchFamily="34" charset="0"/>
                <a:ea typeface="Calibri" panose="020F0502020204030204" pitchFamily="34" charset="0"/>
                <a:cs typeface="Arial" panose="020B0604020202020204" pitchFamily="34" charset="0"/>
              </a:rPr>
              <a:t>this varies from low to high concentrations</a:t>
            </a:r>
            <a:endParaRPr lang="en-AU" sz="1800" dirty="0">
              <a:latin typeface="Arial" panose="020B0604020202020204" pitchFamily="34" charset="0"/>
              <a:cs typeface="Arial" panose="020B0604020202020204" pitchFamily="34" charset="0"/>
            </a:endParaRPr>
          </a:p>
        </p:txBody>
      </p:sp>
      <p:pic>
        <p:nvPicPr>
          <p:cNvPr id="5" name="Content Placeholder 4"/>
          <p:cNvPicPr>
            <a:picLocks noGrp="1" noChangeAspect="1"/>
          </p:cNvPicPr>
          <p:nvPr>
            <p:ph idx="1"/>
          </p:nvPr>
        </p:nvPicPr>
        <p:blipFill>
          <a:blip r:embed="rId2"/>
          <a:stretch>
            <a:fillRect/>
          </a:stretch>
        </p:blipFill>
        <p:spPr>
          <a:xfrm>
            <a:off x="233321" y="1401763"/>
            <a:ext cx="8910679" cy="4100144"/>
          </a:xfrm>
          <a:prstGeom prst="rect">
            <a:avLst/>
          </a:prstGeom>
        </p:spPr>
      </p:pic>
    </p:spTree>
    <p:extLst>
      <p:ext uri="{BB962C8B-B14F-4D97-AF65-F5344CB8AC3E}">
        <p14:creationId xmlns:p14="http://schemas.microsoft.com/office/powerpoint/2010/main" val="9334960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1800" dirty="0">
                <a:latin typeface="Arial" panose="020B0604020202020204" pitchFamily="34" charset="0"/>
                <a:cs typeface="Arial" panose="020B0604020202020204" pitchFamily="34" charset="0"/>
              </a:rPr>
              <a:t>Simulations showing how spectral peaks shift with </a:t>
            </a:r>
            <a:br>
              <a:rPr lang="en-US" sz="1800" dirty="0">
                <a:latin typeface="Arial" panose="020B0604020202020204" pitchFamily="34" charset="0"/>
                <a:cs typeface="Arial" panose="020B0604020202020204" pitchFamily="34" charset="0"/>
              </a:rPr>
            </a:br>
            <a:r>
              <a:rPr lang="en-US" sz="1800" dirty="0">
                <a:latin typeface="Arial" panose="020B0604020202020204" pitchFamily="34" charset="0"/>
                <a:cs typeface="Arial" panose="020B0604020202020204" pitchFamily="34" charset="0"/>
              </a:rPr>
              <a:t>changing concentrations </a:t>
            </a:r>
            <a:br>
              <a:rPr lang="en-US" sz="1800" dirty="0">
                <a:latin typeface="Arial" panose="020B0604020202020204" pitchFamily="34" charset="0"/>
                <a:cs typeface="Arial" panose="020B0604020202020204" pitchFamily="34" charset="0"/>
              </a:rPr>
            </a:br>
            <a:r>
              <a:rPr lang="en-US" sz="1800" dirty="0">
                <a:latin typeface="Arial" panose="020B0604020202020204" pitchFamily="34" charset="0"/>
                <a:cs typeface="Arial" panose="020B0604020202020204" pitchFamily="34" charset="0"/>
              </a:rPr>
              <a:t>(standard concentrations scenario)</a:t>
            </a:r>
            <a:endParaRPr lang="en-AU" sz="18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endParaRPr lang="en-AU" dirty="0"/>
          </a:p>
        </p:txBody>
      </p:sp>
      <p:grpSp>
        <p:nvGrpSpPr>
          <p:cNvPr id="4" name="Gruppieren 500"/>
          <p:cNvGrpSpPr/>
          <p:nvPr/>
        </p:nvGrpSpPr>
        <p:grpSpPr>
          <a:xfrm>
            <a:off x="374818" y="1127125"/>
            <a:ext cx="8445332" cy="5672244"/>
            <a:chOff x="6848" y="0"/>
            <a:chExt cx="5881373" cy="4465940"/>
          </a:xfrm>
        </p:grpSpPr>
        <p:sp>
          <p:nvSpPr>
            <p:cNvPr id="5" name="Textfeld 287"/>
            <p:cNvSpPr txBox="1"/>
            <p:nvPr/>
          </p:nvSpPr>
          <p:spPr>
            <a:xfrm>
              <a:off x="118872" y="4078224"/>
              <a:ext cx="5769349" cy="387716"/>
            </a:xfrm>
            <a:prstGeom prst="rect">
              <a:avLst/>
            </a:prstGeom>
            <a:solidFill>
              <a:prstClr val="white"/>
            </a:solidFill>
            <a:ln>
              <a:noFill/>
            </a:ln>
            <a:effectLst/>
          </p:spPr>
          <p:txBody>
            <a:bodyPr rot="0" spcFirstLastPara="0" vert="horz" wrap="square" lIns="0" tIns="0" rIns="0" bIns="0" numCol="1" spcCol="0" rtlCol="0" fromWordArt="0" anchor="t" anchorCtr="0" forceAA="0" compatLnSpc="1">
              <a:prstTxWarp prst="textNoShape">
                <a:avLst/>
              </a:prstTxWarp>
              <a:spAutoFit/>
            </a:bodyPr>
            <a:lstStyle/>
            <a:p>
              <a:pPr>
                <a:spcAft>
                  <a:spcPts val="1000"/>
                </a:spcAft>
              </a:pPr>
              <a:r>
                <a:rPr lang="en-US" sz="1600" b="1" dirty="0">
                  <a:solidFill>
                    <a:srgbClr val="4F81BD"/>
                  </a:solidFill>
                  <a:effectLst/>
                  <a:latin typeface="Cambria" panose="02040503050406030204" pitchFamily="18" charset="0"/>
                  <a:ea typeface="Times New Roman" panose="02020603050405020304" pitchFamily="18" charset="0"/>
                  <a:cs typeface="Times New Roman" panose="02020603050405020304" pitchFamily="18" charset="0"/>
                </a:rPr>
                <a:t>Figure 35: Maximum change of R</a:t>
              </a:r>
              <a:r>
                <a:rPr lang="en-US" sz="1600" b="1" baseline="-25000" dirty="0">
                  <a:solidFill>
                    <a:srgbClr val="4F81BD"/>
                  </a:solidFill>
                  <a:effectLst/>
                  <a:latin typeface="Cambria" panose="02040503050406030204" pitchFamily="18" charset="0"/>
                  <a:ea typeface="Times New Roman" panose="02020603050405020304" pitchFamily="18" charset="0"/>
                  <a:cs typeface="Times New Roman" panose="02020603050405020304" pitchFamily="18" charset="0"/>
                </a:rPr>
                <a:t>rs</a:t>
              </a:r>
              <a:r>
                <a:rPr lang="en-US" sz="1600" b="1" dirty="0">
                  <a:solidFill>
                    <a:srgbClr val="4F81BD"/>
                  </a:solidFill>
                  <a:effectLst/>
                  <a:latin typeface="Cambria" panose="02040503050406030204" pitchFamily="18" charset="0"/>
                  <a:ea typeface="Times New Roman" panose="02020603050405020304" pitchFamily="18" charset="0"/>
                  <a:cs typeface="Times New Roman" panose="02020603050405020304" pitchFamily="18" charset="0"/>
                </a:rPr>
                <a:t> for a 10% change of the parameter indicated top right for the standard scenarios.</a:t>
              </a:r>
              <a:endParaRPr lang="en-AU" sz="1400" b="1" dirty="0">
                <a:solidFill>
                  <a:srgbClr val="4F81BD"/>
                </a:solidFill>
                <a:effectLst/>
                <a:latin typeface="Cambria" panose="02040503050406030204" pitchFamily="18" charset="0"/>
                <a:ea typeface="Times New Roman" panose="02020603050405020304" pitchFamily="18" charset="0"/>
                <a:cs typeface="Times New Roman" panose="02020603050405020304" pitchFamily="18" charset="0"/>
              </a:endParaRPr>
            </a:p>
          </p:txBody>
        </p:sp>
        <p:grpSp>
          <p:nvGrpSpPr>
            <p:cNvPr id="6" name="Gruppieren 498"/>
            <p:cNvGrpSpPr/>
            <p:nvPr/>
          </p:nvGrpSpPr>
          <p:grpSpPr>
            <a:xfrm>
              <a:off x="6848" y="0"/>
              <a:ext cx="5875039" cy="3931919"/>
              <a:chOff x="6848" y="0"/>
              <a:chExt cx="5875039" cy="3931919"/>
            </a:xfrm>
          </p:grpSpPr>
          <p:pic>
            <p:nvPicPr>
              <p:cNvPr id="7" name="Grafik 46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48" y="0"/>
                <a:ext cx="2866662" cy="1911095"/>
              </a:xfrm>
              <a:prstGeom prst="rect">
                <a:avLst/>
              </a:prstGeom>
            </p:spPr>
          </p:pic>
          <p:pic>
            <p:nvPicPr>
              <p:cNvPr id="8" name="Grafik 46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15224" y="0"/>
                <a:ext cx="2866662" cy="1911096"/>
              </a:xfrm>
              <a:prstGeom prst="rect">
                <a:avLst/>
              </a:prstGeom>
            </p:spPr>
          </p:pic>
          <p:pic>
            <p:nvPicPr>
              <p:cNvPr id="9" name="Grafik 25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48" y="2020824"/>
                <a:ext cx="2866662" cy="1911095"/>
              </a:xfrm>
              <a:prstGeom prst="rect">
                <a:avLst/>
              </a:prstGeom>
            </p:spPr>
          </p:pic>
          <p:pic>
            <p:nvPicPr>
              <p:cNvPr id="10" name="Grafik 49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15225" y="2020824"/>
                <a:ext cx="2866662" cy="1911095"/>
              </a:xfrm>
              <a:prstGeom prst="rect">
                <a:avLst/>
              </a:prstGeom>
            </p:spPr>
          </p:pic>
        </p:grpSp>
      </p:grpSp>
    </p:spTree>
    <p:extLst>
      <p:ext uri="{BB962C8B-B14F-4D97-AF65-F5344CB8AC3E}">
        <p14:creationId xmlns:p14="http://schemas.microsoft.com/office/powerpoint/2010/main" val="17553627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endParaRPr lang="en-AU" dirty="0"/>
          </a:p>
        </p:txBody>
      </p:sp>
      <p:sp>
        <p:nvSpPr>
          <p:cNvPr id="3" name="Rectangle 8"/>
          <p:cNvSpPr>
            <a:spLocks noChangeArrowheads="1"/>
          </p:cNvSpPr>
          <p:nvPr/>
        </p:nvSpPr>
        <p:spPr bwMode="auto">
          <a:xfrm>
            <a:off x="0" y="0"/>
            <a:ext cx="11791934" cy="6232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AU"/>
          </a:p>
        </p:txBody>
      </p:sp>
      <p:grpSp>
        <p:nvGrpSpPr>
          <p:cNvPr id="4" name="Gruppieren 77"/>
          <p:cNvGrpSpPr/>
          <p:nvPr/>
        </p:nvGrpSpPr>
        <p:grpSpPr>
          <a:xfrm>
            <a:off x="457201" y="1143000"/>
            <a:ext cx="7315200" cy="5647958"/>
            <a:chOff x="9180" y="0"/>
            <a:chExt cx="5878436" cy="4503064"/>
          </a:xfrm>
        </p:grpSpPr>
        <p:sp>
          <p:nvSpPr>
            <p:cNvPr id="5" name="Textfeld 78"/>
            <p:cNvSpPr txBox="1"/>
            <p:nvPr/>
          </p:nvSpPr>
          <p:spPr>
            <a:xfrm>
              <a:off x="118872" y="4078224"/>
              <a:ext cx="5768744" cy="424840"/>
            </a:xfrm>
            <a:prstGeom prst="rect">
              <a:avLst/>
            </a:prstGeom>
            <a:solidFill>
              <a:prstClr val="white"/>
            </a:solidFill>
            <a:ln>
              <a:noFill/>
            </a:ln>
            <a:effectLst/>
          </p:spPr>
          <p:txBody>
            <a:bodyPr rot="0" spcFirstLastPara="0" vert="horz" wrap="square" lIns="0" tIns="0" rIns="0" bIns="0" numCol="1" spcCol="0" rtlCol="0" fromWordArt="0" anchor="t" anchorCtr="0" forceAA="0" compatLnSpc="1">
              <a:prstTxWarp prst="textNoShape">
                <a:avLst/>
              </a:prstTxWarp>
              <a:spAutoFit/>
            </a:bodyPr>
            <a:lstStyle/>
            <a:p>
              <a:pPr>
                <a:spcAft>
                  <a:spcPts val="1000"/>
                </a:spcAft>
              </a:pPr>
              <a:r>
                <a:rPr lang="en-US" sz="1000" b="1">
                  <a:solidFill>
                    <a:srgbClr val="4F81BD"/>
                  </a:solidFill>
                  <a:effectLst/>
                  <a:latin typeface="Cambria" panose="02040503050406030204" pitchFamily="18" charset="0"/>
                  <a:ea typeface="Times New Roman" panose="02020603050405020304" pitchFamily="18" charset="0"/>
                  <a:cs typeface="Times New Roman" panose="02020603050405020304" pitchFamily="18" charset="0"/>
                </a:rPr>
                <a:t>Figure 36: Maximum change of R</a:t>
              </a:r>
              <a:r>
                <a:rPr lang="en-US" sz="1000" b="1" baseline="-25000">
                  <a:solidFill>
                    <a:srgbClr val="4F81BD"/>
                  </a:solidFill>
                  <a:effectLst/>
                  <a:latin typeface="Cambria" panose="02040503050406030204" pitchFamily="18" charset="0"/>
                  <a:ea typeface="Times New Roman" panose="02020603050405020304" pitchFamily="18" charset="0"/>
                  <a:cs typeface="Times New Roman" panose="02020603050405020304" pitchFamily="18" charset="0"/>
                </a:rPr>
                <a:t>rs</a:t>
              </a:r>
              <a:r>
                <a:rPr lang="en-US" sz="1000" b="1">
                  <a:solidFill>
                    <a:srgbClr val="4F81BD"/>
                  </a:solidFill>
                  <a:effectLst/>
                  <a:latin typeface="Cambria" panose="02040503050406030204" pitchFamily="18" charset="0"/>
                  <a:ea typeface="Times New Roman" panose="02020603050405020304" pitchFamily="18" charset="0"/>
                  <a:cs typeface="Times New Roman" panose="02020603050405020304" pitchFamily="18" charset="0"/>
                </a:rPr>
                <a:t> for a 10% change of the parameter indicated top right for the extreme scenarios. </a:t>
              </a:r>
              <a:endParaRPr lang="en-AU" sz="900" b="1">
                <a:solidFill>
                  <a:srgbClr val="4F81BD"/>
                </a:solidFill>
                <a:effectLst/>
                <a:latin typeface="Cambria" panose="02040503050406030204" pitchFamily="18" charset="0"/>
                <a:ea typeface="Times New Roman" panose="02020603050405020304" pitchFamily="18" charset="0"/>
                <a:cs typeface="Times New Roman" panose="02020603050405020304" pitchFamily="18" charset="0"/>
              </a:endParaRPr>
            </a:p>
          </p:txBody>
        </p:sp>
        <p:grpSp>
          <p:nvGrpSpPr>
            <p:cNvPr id="6" name="Gruppieren 79"/>
            <p:cNvGrpSpPr/>
            <p:nvPr/>
          </p:nvGrpSpPr>
          <p:grpSpPr>
            <a:xfrm>
              <a:off x="9180" y="0"/>
              <a:ext cx="5870478" cy="3931919"/>
              <a:chOff x="9180" y="0"/>
              <a:chExt cx="5870478" cy="3931919"/>
            </a:xfrm>
          </p:grpSpPr>
          <p:pic>
            <p:nvPicPr>
              <p:cNvPr id="7" name="Grafik 9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80" y="0"/>
                <a:ext cx="2861996" cy="1911096"/>
              </a:xfrm>
              <a:prstGeom prst="rect">
                <a:avLst/>
              </a:prstGeom>
            </p:spPr>
          </p:pic>
          <p:pic>
            <p:nvPicPr>
              <p:cNvPr id="8" name="Grafik 9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17450" y="1"/>
                <a:ext cx="2862208" cy="1911094"/>
              </a:xfrm>
              <a:prstGeom prst="rect">
                <a:avLst/>
              </a:prstGeom>
            </p:spPr>
          </p:pic>
          <p:pic>
            <p:nvPicPr>
              <p:cNvPr id="9" name="Grafik 9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81" y="2020825"/>
                <a:ext cx="2861993" cy="1911094"/>
              </a:xfrm>
              <a:prstGeom prst="rect">
                <a:avLst/>
              </a:prstGeom>
            </p:spPr>
          </p:pic>
          <p:pic>
            <p:nvPicPr>
              <p:cNvPr id="10" name="Grafik 9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17558" y="2020825"/>
                <a:ext cx="2861993" cy="1911094"/>
              </a:xfrm>
              <a:prstGeom prst="rect">
                <a:avLst/>
              </a:prstGeom>
            </p:spPr>
          </p:pic>
        </p:grpSp>
      </p:grpSp>
      <p:sp>
        <p:nvSpPr>
          <p:cNvPr id="11" name="Rectangle 10"/>
          <p:cNvSpPr>
            <a:spLocks noChangeArrowheads="1"/>
          </p:cNvSpPr>
          <p:nvPr/>
        </p:nvSpPr>
        <p:spPr bwMode="auto">
          <a:xfrm>
            <a:off x="0" y="141505"/>
            <a:ext cx="11791934" cy="67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en-US" sz="10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de-DE" altLang="en-US" sz="10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br>
            <a:endParaRPr kumimoji="0" lang="de-DE" altLang="en-US" sz="1800" b="0" i="0" u="none" strike="noStrike" cap="none" normalizeH="0" baseline="0">
              <a:ln>
                <a:noFill/>
              </a:ln>
              <a:solidFill>
                <a:schemeClr val="tx1"/>
              </a:solidFill>
              <a:effectLst/>
              <a:latin typeface="Arial" panose="020B0604020202020204" pitchFamily="34" charset="0"/>
            </a:endParaRPr>
          </a:p>
        </p:txBody>
      </p:sp>
      <p:sp>
        <p:nvSpPr>
          <p:cNvPr id="12" name="Rectangle 11"/>
          <p:cNvSpPr/>
          <p:nvPr/>
        </p:nvSpPr>
        <p:spPr>
          <a:xfrm>
            <a:off x="1828800" y="9077"/>
            <a:ext cx="5715000" cy="923330"/>
          </a:xfrm>
          <a:prstGeom prst="rect">
            <a:avLst/>
          </a:prstGeom>
        </p:spPr>
        <p:txBody>
          <a:bodyPr wrap="square">
            <a:spAutoFit/>
          </a:bodyPr>
          <a:lstStyle/>
          <a:p>
            <a:pPr algn="ctr"/>
            <a:r>
              <a:rPr lang="en-US" dirty="0">
                <a:solidFill>
                  <a:srgbClr val="FFFFFF"/>
                </a:solidFill>
              </a:rPr>
              <a:t>Simulations showing how spectral peaks shift with changing concentrations </a:t>
            </a:r>
          </a:p>
          <a:p>
            <a:pPr algn="ctr"/>
            <a:r>
              <a:rPr lang="en-US" dirty="0">
                <a:solidFill>
                  <a:srgbClr val="FFFFFF"/>
                </a:solidFill>
              </a:rPr>
              <a:t>(extreme concentrations  scenario)</a:t>
            </a:r>
            <a:endParaRPr lang="en-AU" dirty="0">
              <a:solidFill>
                <a:srgbClr val="FFFFFF"/>
              </a:solidFill>
            </a:endParaRPr>
          </a:p>
        </p:txBody>
      </p:sp>
    </p:spTree>
    <p:extLst>
      <p:ext uri="{BB962C8B-B14F-4D97-AF65-F5344CB8AC3E}">
        <p14:creationId xmlns:p14="http://schemas.microsoft.com/office/powerpoint/2010/main" val="401037872"/>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152400"/>
            <a:ext cx="5638800" cy="974725"/>
          </a:xfrm>
        </p:spPr>
        <p:txBody>
          <a:bodyPr/>
          <a:lstStyle/>
          <a:p>
            <a:r>
              <a:rPr lang="en-AU" sz="2800" dirty="0"/>
              <a:t>Possible augmentation bands to multispectral land sensors</a:t>
            </a:r>
          </a:p>
        </p:txBody>
      </p:sp>
      <p:pic>
        <p:nvPicPr>
          <p:cNvPr id="4" name="Grafik 540"/>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66800" y="1219200"/>
            <a:ext cx="7010399" cy="4343399"/>
          </a:xfrm>
          <a:prstGeom prst="rect">
            <a:avLst/>
          </a:prstGeom>
        </p:spPr>
      </p:pic>
      <p:sp>
        <p:nvSpPr>
          <p:cNvPr id="5" name="Textfeld 534"/>
          <p:cNvSpPr txBox="1"/>
          <p:nvPr/>
        </p:nvSpPr>
        <p:spPr>
          <a:xfrm>
            <a:off x="1059976" y="5654674"/>
            <a:ext cx="6636224" cy="738664"/>
          </a:xfrm>
          <a:prstGeom prst="rect">
            <a:avLst/>
          </a:prstGeom>
          <a:solidFill>
            <a:prstClr val="white"/>
          </a:solidFill>
          <a:ln>
            <a:noFill/>
          </a:ln>
          <a:effectLst/>
        </p:spPr>
        <p:txBody>
          <a:bodyPr rot="0" spcFirstLastPara="0" vert="horz" wrap="square" lIns="0" tIns="0" rIns="0" bIns="0" numCol="1" spcCol="0" rtlCol="0" fromWordArt="0" anchor="t" anchorCtr="0" forceAA="0" compatLnSpc="1">
            <a:prstTxWarp prst="textNoShape">
              <a:avLst/>
            </a:prstTxWarp>
            <a:spAutoFit/>
          </a:bodyPr>
          <a:lstStyle/>
          <a:p>
            <a:pPr>
              <a:spcAft>
                <a:spcPts val="1000"/>
              </a:spcAft>
            </a:pPr>
            <a:r>
              <a:rPr lang="en-US" sz="1600" b="1" dirty="0">
                <a:solidFill>
                  <a:schemeClr val="tx1">
                    <a:lumMod val="75000"/>
                  </a:schemeClr>
                </a:solidFill>
                <a:effectLst/>
                <a:latin typeface="Cambria" panose="02040503050406030204" pitchFamily="18" charset="0"/>
                <a:ea typeface="Times New Roman" panose="02020603050405020304" pitchFamily="18" charset="0"/>
                <a:cs typeface="Times New Roman" panose="02020603050405020304" pitchFamily="18" charset="0"/>
              </a:rPr>
              <a:t>Histograms of wavelengths of maximum: The histogram "all" is the sum of the histograms for CHL, CYA, TSM, CDOM  and S(CDOM). The labels A to H indicate the most sensitive spectral regions.</a:t>
            </a:r>
            <a:endParaRPr lang="en-AU" sz="1400" b="1" dirty="0">
              <a:solidFill>
                <a:schemeClr val="tx1">
                  <a:lumMod val="75000"/>
                </a:schemeClr>
              </a:solidFill>
              <a:effectLst/>
              <a:latin typeface="Cambria" panose="020405030504060302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214073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0"/>
            <a:ext cx="6324600" cy="1127125"/>
          </a:xfrm>
        </p:spPr>
        <p:txBody>
          <a:bodyPr/>
          <a:lstStyle/>
          <a:p>
            <a:pPr algn="ctr"/>
            <a:r>
              <a:rPr lang="en-AU" sz="1800" dirty="0">
                <a:latin typeface="Arial" panose="020B0604020202020204" pitchFamily="34" charset="0"/>
                <a:cs typeface="Arial" panose="020B0604020202020204" pitchFamily="34" charset="0"/>
              </a:rPr>
              <a:t>Trade-off between spatial, spectral and radiometric resolution</a:t>
            </a:r>
          </a:p>
        </p:txBody>
      </p:sp>
      <p:sp>
        <p:nvSpPr>
          <p:cNvPr id="3" name="Content Placeholder 2"/>
          <p:cNvSpPr>
            <a:spLocks noGrp="1"/>
          </p:cNvSpPr>
          <p:nvPr>
            <p:ph idx="1"/>
          </p:nvPr>
        </p:nvSpPr>
        <p:spPr/>
        <p:txBody>
          <a:bodyPr/>
          <a:lstStyle/>
          <a:p>
            <a:r>
              <a:rPr lang="en-AU" sz="1800" dirty="0">
                <a:latin typeface="Arial" panose="020B0604020202020204" pitchFamily="34" charset="0"/>
                <a:cs typeface="Arial" panose="020B0604020202020204" pitchFamily="34" charset="0"/>
              </a:rPr>
              <a:t>The priority in specifications for an aquatic ecosystem imaging spectrometer (or many multi-bands sensor is:</a:t>
            </a:r>
          </a:p>
          <a:p>
            <a:pPr marL="457200" indent="-457200">
              <a:buFont typeface="+mj-lt"/>
              <a:buAutoNum type="arabicPeriod"/>
            </a:pPr>
            <a:r>
              <a:rPr lang="en-AU" sz="1800" dirty="0">
                <a:latin typeface="Arial" panose="020B0604020202020204" pitchFamily="34" charset="0"/>
                <a:cs typeface="Arial" panose="020B0604020202020204" pitchFamily="34" charset="0"/>
              </a:rPr>
              <a:t>Spatial resolution (as not getting a pure pixel avoids any measurement at all)</a:t>
            </a:r>
          </a:p>
          <a:p>
            <a:pPr marL="457200" indent="-457200">
              <a:buFont typeface="+mj-lt"/>
              <a:buAutoNum type="arabicPeriod"/>
            </a:pPr>
            <a:r>
              <a:rPr lang="en-AU" sz="1800" dirty="0">
                <a:latin typeface="Arial" panose="020B0604020202020204" pitchFamily="34" charset="0"/>
                <a:cs typeface="Arial" panose="020B0604020202020204" pitchFamily="34" charset="0"/>
              </a:rPr>
              <a:t>Spectral resolution (to discriminate between all the many variables)</a:t>
            </a:r>
          </a:p>
          <a:p>
            <a:pPr marL="457200" indent="-457200">
              <a:buFont typeface="+mj-lt"/>
              <a:buAutoNum type="arabicPeriod"/>
            </a:pPr>
            <a:r>
              <a:rPr lang="en-AU" sz="1800" dirty="0">
                <a:latin typeface="Arial" panose="020B0604020202020204" pitchFamily="34" charset="0"/>
                <a:cs typeface="Arial" panose="020B0604020202020204" pitchFamily="34" charset="0"/>
              </a:rPr>
              <a:t>Radiometric resolution: should be as high as possible given priorities 1 and 2</a:t>
            </a:r>
          </a:p>
          <a:p>
            <a:pPr marL="457200" indent="-457200">
              <a:buFont typeface="+mj-lt"/>
              <a:buAutoNum type="arabicPeriod"/>
            </a:pPr>
            <a:r>
              <a:rPr lang="en-AU" sz="1800" dirty="0">
                <a:latin typeface="Arial" panose="020B0604020202020204" pitchFamily="34" charset="0"/>
                <a:cs typeface="Arial" panose="020B0604020202020204" pitchFamily="34" charset="0"/>
              </a:rPr>
              <a:t>Temporal resolution (varies from once a season to hourly intervals) can be solved by LEO+GEO and /or constellations of LEO’s</a:t>
            </a:r>
          </a:p>
        </p:txBody>
      </p:sp>
    </p:spTree>
    <p:extLst>
      <p:ext uri="{BB962C8B-B14F-4D97-AF65-F5344CB8AC3E}">
        <p14:creationId xmlns:p14="http://schemas.microsoft.com/office/powerpoint/2010/main" val="34612856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sz="1800" dirty="0"/>
              <a:t>Summary of Results: </a:t>
            </a:r>
            <a:br>
              <a:rPr lang="en-AU" sz="1800" dirty="0"/>
            </a:br>
            <a:r>
              <a:rPr lang="en-AU" sz="1800" dirty="0"/>
              <a:t>spectral resolution recommendation </a:t>
            </a:r>
            <a:br>
              <a:rPr lang="en-AU" sz="1800" dirty="0"/>
            </a:br>
            <a:r>
              <a:rPr lang="en-AU" sz="1800" dirty="0"/>
              <a:t>based on simulations</a:t>
            </a:r>
          </a:p>
        </p:txBody>
      </p:sp>
      <p:pic>
        <p:nvPicPr>
          <p:cNvPr id="5" name="Grafik 45"/>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a:xfrm>
            <a:off x="1447800" y="1127125"/>
            <a:ext cx="6019800" cy="4054475"/>
          </a:xfrm>
          <a:prstGeom prst="rect">
            <a:avLst/>
          </a:prstGeom>
        </p:spPr>
      </p:pic>
      <p:sp>
        <p:nvSpPr>
          <p:cNvPr id="6" name="Rectangle 5"/>
          <p:cNvSpPr/>
          <p:nvPr/>
        </p:nvSpPr>
        <p:spPr>
          <a:xfrm>
            <a:off x="685800" y="5334000"/>
            <a:ext cx="8134350" cy="646331"/>
          </a:xfrm>
          <a:prstGeom prst="rect">
            <a:avLst/>
          </a:prstGeom>
        </p:spPr>
        <p:txBody>
          <a:bodyPr wrap="square">
            <a:spAutoFit/>
          </a:bodyPr>
          <a:lstStyle/>
          <a:p>
            <a:r>
              <a:rPr lang="en-US" dirty="0">
                <a:latin typeface="Arial" panose="020B0604020202020204" pitchFamily="34" charset="0"/>
                <a:ea typeface="Calibri" panose="020F0502020204030204" pitchFamily="34" charset="0"/>
              </a:rPr>
              <a:t>the recommended spectral resolution of a hyperspectral sensor based on these simulations is 5 nm from 380 to 737 nm, and 15 nm from 737 to 900 nm.</a:t>
            </a:r>
            <a:endParaRPr lang="en-AU" dirty="0"/>
          </a:p>
        </p:txBody>
      </p:sp>
    </p:spTree>
    <p:extLst>
      <p:ext uri="{BB962C8B-B14F-4D97-AF65-F5344CB8AC3E}">
        <p14:creationId xmlns:p14="http://schemas.microsoft.com/office/powerpoint/2010/main" val="33071726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ー 4"/>
          <p:cNvSpPr>
            <a:spLocks noGrp="1"/>
          </p:cNvSpPr>
          <p:nvPr>
            <p:ph sz="quarter" idx="10"/>
          </p:nvPr>
        </p:nvSpPr>
        <p:spPr>
          <a:xfrm>
            <a:off x="304800" y="1447800"/>
            <a:ext cx="8333680" cy="4724400"/>
          </a:xfrm>
        </p:spPr>
        <p:txBody>
          <a:bodyPr/>
          <a:lstStyle/>
          <a:p>
            <a:pPr marL="0" indent="0">
              <a:buNone/>
            </a:pPr>
            <a:r>
              <a:rPr lang="en-US" b="1" dirty="0"/>
              <a:t>Three activities defined in this feasibility study:</a:t>
            </a:r>
          </a:p>
          <a:p>
            <a:pPr marL="457200" indent="-457200">
              <a:buFont typeface="+mj-lt"/>
              <a:buAutoNum type="arabicPeriod"/>
            </a:pPr>
            <a:r>
              <a:rPr lang="en-US" dirty="0"/>
              <a:t>A feasibility assessment of the benefits and technological difficulties of designing a hyperspectral satellite mission focused on inland, estuarine, deltaic and near coastal waters - as well as mapping macrophytes, macro-algae, seagrasses and coral reefs and shallow water bathymetry-  at significantly higher spatial resolution than 250m.</a:t>
            </a:r>
          </a:p>
          <a:p>
            <a:pPr marL="457200" indent="-457200">
              <a:buFont typeface="+mj-lt"/>
              <a:buAutoNum type="arabicPeriod"/>
            </a:pPr>
            <a:r>
              <a:rPr lang="en-US" dirty="0"/>
              <a:t>To examine threshold and baseline observation requirements for sensors suitable for aquatic ecosystem to inform CEOS Agencies when considering the potential to add this application area to their mission designs.</a:t>
            </a:r>
          </a:p>
          <a:p>
            <a:pPr marL="457200" indent="-457200">
              <a:buFont typeface="+mj-lt"/>
              <a:buAutoNum type="arabicPeriod"/>
            </a:pPr>
            <a:r>
              <a:rPr lang="en-US" dirty="0"/>
              <a:t>That the GEO Water community define inland and near-coastal water quality and benthic habitat essential variables, including an assessment of relative priority, linked to defined economic, social and environmental benefits. This information would be of great value in informing investment decisions.</a:t>
            </a:r>
            <a:endParaRPr lang="en-AU" dirty="0"/>
          </a:p>
          <a:p>
            <a:pPr marL="457200" indent="-457200">
              <a:buFont typeface="+mj-lt"/>
              <a:buAutoNum type="arabicPeriod"/>
            </a:pPr>
            <a:endParaRPr lang="en-AU" dirty="0"/>
          </a:p>
          <a:p>
            <a:endParaRPr lang="en-AU" dirty="0"/>
          </a:p>
          <a:p>
            <a:pPr lvl="0"/>
            <a:endParaRPr lang="en-US" dirty="0"/>
          </a:p>
        </p:txBody>
      </p:sp>
      <p:sp>
        <p:nvSpPr>
          <p:cNvPr id="8" name="Title 1"/>
          <p:cNvSpPr txBox="1">
            <a:spLocks/>
          </p:cNvSpPr>
          <p:nvPr/>
        </p:nvSpPr>
        <p:spPr>
          <a:xfrm>
            <a:off x="1752600" y="361950"/>
            <a:ext cx="7315200" cy="1314450"/>
          </a:xfrm>
          <a:prstGeom prst="rect">
            <a:avLst/>
          </a:prstGeom>
        </p:spPr>
        <p:txBody>
          <a:bodyPr>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FFFFFF"/>
              </a:solidFill>
              <a:effectLst/>
              <a:uLnTx/>
              <a:uFillTx/>
              <a:latin typeface="Arial Bold"/>
              <a:ea typeface="Arial Bold"/>
              <a:cs typeface="Arial Bold"/>
              <a:sym typeface="Arial Bold"/>
            </a:endParaRPr>
          </a:p>
        </p:txBody>
      </p:sp>
      <p:sp>
        <p:nvSpPr>
          <p:cNvPr id="4" name="TextBox 3"/>
          <p:cNvSpPr txBox="1"/>
          <p:nvPr/>
        </p:nvSpPr>
        <p:spPr>
          <a:xfrm>
            <a:off x="1905000" y="73880"/>
            <a:ext cx="6473886" cy="83099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0" lang="en-AU" sz="2400" b="0" i="0" u="none" strike="noStrike" cap="none" spc="0" normalizeH="0" baseline="0" dirty="0">
                <a:ln>
                  <a:noFill/>
                </a:ln>
                <a:solidFill>
                  <a:srgbClr val="FFFFFF"/>
                </a:solidFill>
                <a:effectLst/>
                <a:uFillTx/>
              </a:rPr>
              <a:t>Scope of the  Feasibility Study </a:t>
            </a:r>
          </a:p>
          <a:p>
            <a:pPr marL="0" marR="0" indent="0" algn="l" defTabSz="457200" rtl="0" fontAlgn="auto" latinLnBrk="1" hangingPunct="0">
              <a:lnSpc>
                <a:spcPct val="100000"/>
              </a:lnSpc>
              <a:spcBef>
                <a:spcPts val="0"/>
              </a:spcBef>
              <a:spcAft>
                <a:spcPts val="0"/>
              </a:spcAft>
              <a:buClrTx/>
              <a:buSzTx/>
              <a:buFontTx/>
              <a:buNone/>
              <a:tabLst/>
            </a:pPr>
            <a:r>
              <a:rPr kumimoji="0" lang="en-AU" sz="2400" b="0" i="0" u="none" strike="noStrike" cap="none" spc="0" normalizeH="0" baseline="0" dirty="0">
                <a:ln>
                  <a:noFill/>
                </a:ln>
                <a:solidFill>
                  <a:srgbClr val="FFFFFF"/>
                </a:solidFill>
                <a:effectLst/>
                <a:uFillTx/>
              </a:rPr>
              <a:t>Imaging Spectrometer  for Aquatic ecosystems</a:t>
            </a:r>
          </a:p>
        </p:txBody>
      </p:sp>
    </p:spTree>
    <p:extLst>
      <p:ext uri="{BB962C8B-B14F-4D97-AF65-F5344CB8AC3E}">
        <p14:creationId xmlns:p14="http://schemas.microsoft.com/office/powerpoint/2010/main" val="2741881794"/>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0"/>
            <a:ext cx="5867400" cy="852487"/>
          </a:xfrm>
        </p:spPr>
        <p:txBody>
          <a:bodyPr/>
          <a:lstStyle/>
          <a:p>
            <a:pPr algn="ctr"/>
            <a:r>
              <a:rPr lang="en-AU" sz="1800" dirty="0"/>
              <a:t>Summary of Results: spectral bands &amp; resolution recommendation based on essential bands from simulations and spectral pigment features from phytoplankton, macrophytes and other benthos</a:t>
            </a:r>
            <a:endParaRPr lang="en-AU"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167632"/>
              </p:ext>
            </p:extLst>
          </p:nvPr>
        </p:nvGraphicFramePr>
        <p:xfrm>
          <a:off x="0" y="1219201"/>
          <a:ext cx="8605938" cy="5051273"/>
        </p:xfrm>
        <a:graphic>
          <a:graphicData uri="http://schemas.openxmlformats.org/drawingml/2006/table">
            <a:tbl>
              <a:tblPr firstRow="1" firstCol="1" bandRow="1">
                <a:tableStyleId>{5940675A-B579-460E-94D1-54222C63F5DA}</a:tableStyleId>
              </a:tblPr>
              <a:tblGrid>
                <a:gridCol w="762000">
                  <a:extLst>
                    <a:ext uri="{9D8B030D-6E8A-4147-A177-3AD203B41FA5}">
                      <a16:colId xmlns:a16="http://schemas.microsoft.com/office/drawing/2014/main" val="3392614814"/>
                    </a:ext>
                  </a:extLst>
                </a:gridCol>
                <a:gridCol w="761034">
                  <a:extLst>
                    <a:ext uri="{9D8B030D-6E8A-4147-A177-3AD203B41FA5}">
                      <a16:colId xmlns:a16="http://schemas.microsoft.com/office/drawing/2014/main" val="3631088894"/>
                    </a:ext>
                  </a:extLst>
                </a:gridCol>
                <a:gridCol w="7082904">
                  <a:extLst>
                    <a:ext uri="{9D8B030D-6E8A-4147-A177-3AD203B41FA5}">
                      <a16:colId xmlns:a16="http://schemas.microsoft.com/office/drawing/2014/main" val="588220827"/>
                    </a:ext>
                  </a:extLst>
                </a:gridCol>
              </a:tblGrid>
              <a:tr h="358775">
                <a:tc>
                  <a:txBody>
                    <a:bodyPr/>
                    <a:lstStyle/>
                    <a:p>
                      <a:pPr algn="l">
                        <a:lnSpc>
                          <a:spcPct val="107000"/>
                        </a:lnSpc>
                        <a:spcAft>
                          <a:spcPts val="0"/>
                        </a:spcAft>
                      </a:pPr>
                      <a:r>
                        <a:rPr lang="de-DE" sz="1100" dirty="0">
                          <a:effectLst/>
                        </a:rPr>
                        <a:t>Center nm</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3499" marR="43499" marT="0" marB="0" anchor="b"/>
                </a:tc>
                <a:tc>
                  <a:txBody>
                    <a:bodyPr/>
                    <a:lstStyle/>
                    <a:p>
                      <a:pPr>
                        <a:lnSpc>
                          <a:spcPct val="107000"/>
                        </a:lnSpc>
                        <a:spcAft>
                          <a:spcPts val="0"/>
                        </a:spcAft>
                      </a:pPr>
                      <a:r>
                        <a:rPr lang="de-DE" sz="1100" dirty="0">
                          <a:effectLst/>
                        </a:rPr>
                        <a:t>FWHM nm</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3499" marR="43499" marT="0" marB="0" anchor="b"/>
                </a:tc>
                <a:tc>
                  <a:txBody>
                    <a:bodyPr/>
                    <a:lstStyle/>
                    <a:p>
                      <a:pPr algn="l">
                        <a:lnSpc>
                          <a:spcPct val="107000"/>
                        </a:lnSpc>
                        <a:spcAft>
                          <a:spcPts val="0"/>
                        </a:spcAft>
                      </a:pPr>
                      <a:r>
                        <a:rPr lang="de-DE" sz="1100" dirty="0">
                          <a:effectLst/>
                        </a:rPr>
                        <a:t>Application</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3499" marR="43499" marT="0" marB="0" anchor="b"/>
                </a:tc>
                <a:extLst>
                  <a:ext uri="{0D108BD9-81ED-4DB2-BD59-A6C34878D82A}">
                    <a16:rowId xmlns:a16="http://schemas.microsoft.com/office/drawing/2014/main" val="3335547577"/>
                  </a:ext>
                </a:extLst>
              </a:tr>
              <a:tr h="248668">
                <a:tc>
                  <a:txBody>
                    <a:bodyPr/>
                    <a:lstStyle/>
                    <a:p>
                      <a:pPr>
                        <a:lnSpc>
                          <a:spcPct val="107000"/>
                        </a:lnSpc>
                        <a:spcAft>
                          <a:spcPts val="0"/>
                        </a:spcAft>
                      </a:pPr>
                      <a:r>
                        <a:rPr lang="de-DE" sz="1100" dirty="0">
                          <a:effectLst/>
                        </a:rPr>
                        <a:t>+/- 385</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3499" marR="43499" marT="0" marB="0" anchor="b"/>
                </a:tc>
                <a:tc>
                  <a:txBody>
                    <a:bodyPr/>
                    <a:lstStyle/>
                    <a:p>
                      <a:pPr>
                        <a:lnSpc>
                          <a:spcPct val="107000"/>
                        </a:lnSpc>
                        <a:spcAft>
                          <a:spcPts val="0"/>
                        </a:spcAft>
                      </a:pPr>
                      <a:r>
                        <a:rPr lang="de-DE" sz="1100">
                          <a:effectLst/>
                        </a:rPr>
                        <a:t>6</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43499" marR="43499" marT="0" marB="0" anchor="b"/>
                </a:tc>
                <a:tc>
                  <a:txBody>
                    <a:bodyPr/>
                    <a:lstStyle/>
                    <a:p>
                      <a:pPr algn="l">
                        <a:lnSpc>
                          <a:spcPct val="107000"/>
                        </a:lnSpc>
                        <a:spcAft>
                          <a:spcPts val="0"/>
                        </a:spcAft>
                      </a:pPr>
                      <a:r>
                        <a:rPr lang="de-DE" sz="1100" dirty="0">
                          <a:effectLst/>
                        </a:rPr>
                        <a:t>CDOM ; NAP</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3499" marR="43499" marT="0" marB="0" anchor="b"/>
                </a:tc>
                <a:extLst>
                  <a:ext uri="{0D108BD9-81ED-4DB2-BD59-A6C34878D82A}">
                    <a16:rowId xmlns:a16="http://schemas.microsoft.com/office/drawing/2014/main" val="1684119515"/>
                  </a:ext>
                </a:extLst>
              </a:tr>
              <a:tr h="248668">
                <a:tc>
                  <a:txBody>
                    <a:bodyPr/>
                    <a:lstStyle/>
                    <a:p>
                      <a:pPr>
                        <a:lnSpc>
                          <a:spcPct val="107000"/>
                        </a:lnSpc>
                        <a:spcAft>
                          <a:spcPts val="0"/>
                        </a:spcAft>
                      </a:pPr>
                      <a:r>
                        <a:rPr lang="de-DE" sz="1100">
                          <a:effectLst/>
                        </a:rPr>
                        <a:t>+/- 425</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43499" marR="43499" marT="0" marB="0" anchor="b"/>
                </a:tc>
                <a:tc>
                  <a:txBody>
                    <a:bodyPr/>
                    <a:lstStyle/>
                    <a:p>
                      <a:pPr>
                        <a:lnSpc>
                          <a:spcPct val="107000"/>
                        </a:lnSpc>
                        <a:spcAft>
                          <a:spcPts val="0"/>
                        </a:spcAft>
                      </a:pPr>
                      <a:r>
                        <a:rPr lang="de-DE" sz="1100">
                          <a:effectLst/>
                        </a:rPr>
                        <a:t> 8</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43499" marR="43499" marT="0" marB="0" anchor="b"/>
                </a:tc>
                <a:tc>
                  <a:txBody>
                    <a:bodyPr/>
                    <a:lstStyle/>
                    <a:p>
                      <a:pPr algn="l">
                        <a:lnSpc>
                          <a:spcPct val="107000"/>
                        </a:lnSpc>
                        <a:spcAft>
                          <a:spcPts val="0"/>
                        </a:spcAft>
                      </a:pPr>
                      <a:r>
                        <a:rPr lang="de-DE" sz="1100" dirty="0">
                          <a:effectLst/>
                        </a:rPr>
                        <a:t>CDOM ; Blue Chl-a absorption band reference band ; NAP</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3499" marR="43499" marT="0" marB="0" anchor="b"/>
                </a:tc>
                <a:extLst>
                  <a:ext uri="{0D108BD9-81ED-4DB2-BD59-A6C34878D82A}">
                    <a16:rowId xmlns:a16="http://schemas.microsoft.com/office/drawing/2014/main" val="1282554012"/>
                  </a:ext>
                </a:extLst>
              </a:tr>
              <a:tr h="179388">
                <a:tc>
                  <a:txBody>
                    <a:bodyPr/>
                    <a:lstStyle/>
                    <a:p>
                      <a:pPr>
                        <a:lnSpc>
                          <a:spcPct val="107000"/>
                        </a:lnSpc>
                        <a:spcAft>
                          <a:spcPts val="0"/>
                        </a:spcAft>
                      </a:pPr>
                      <a:r>
                        <a:rPr lang="de-DE" sz="1100">
                          <a:effectLst/>
                        </a:rPr>
                        <a:t>443</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43499" marR="43499" marT="0" marB="0" anchor="b"/>
                </a:tc>
                <a:tc>
                  <a:txBody>
                    <a:bodyPr/>
                    <a:lstStyle/>
                    <a:p>
                      <a:pPr>
                        <a:lnSpc>
                          <a:spcPct val="107000"/>
                        </a:lnSpc>
                        <a:spcAft>
                          <a:spcPts val="0"/>
                        </a:spcAft>
                      </a:pPr>
                      <a:r>
                        <a:rPr lang="de-DE" sz="1100">
                          <a:effectLst/>
                        </a:rPr>
                        <a:t>8</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43499" marR="43499" marT="0" marB="0" anchor="b"/>
                </a:tc>
                <a:tc>
                  <a:txBody>
                    <a:bodyPr/>
                    <a:lstStyle/>
                    <a:p>
                      <a:pPr algn="l">
                        <a:lnSpc>
                          <a:spcPct val="107000"/>
                        </a:lnSpc>
                        <a:spcAft>
                          <a:spcPts val="0"/>
                        </a:spcAft>
                      </a:pPr>
                      <a:r>
                        <a:rPr lang="de-DE" sz="1100" dirty="0">
                          <a:effectLst/>
                        </a:rPr>
                        <a:t>Blue Chl-a absorption maximum</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3499" marR="43499" marT="0" marB="0" anchor="b"/>
                </a:tc>
                <a:extLst>
                  <a:ext uri="{0D108BD9-81ED-4DB2-BD59-A6C34878D82A}">
                    <a16:rowId xmlns:a16="http://schemas.microsoft.com/office/drawing/2014/main" val="2836007750"/>
                  </a:ext>
                </a:extLst>
              </a:tr>
              <a:tr h="248668">
                <a:tc>
                  <a:txBody>
                    <a:bodyPr/>
                    <a:lstStyle/>
                    <a:p>
                      <a:pPr>
                        <a:lnSpc>
                          <a:spcPct val="107000"/>
                        </a:lnSpc>
                        <a:spcAft>
                          <a:spcPts val="0"/>
                        </a:spcAft>
                      </a:pPr>
                      <a:r>
                        <a:rPr lang="de-DE" sz="1100">
                          <a:effectLst/>
                        </a:rPr>
                        <a:t>+/- 475</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43499" marR="43499" marT="0" marB="0" anchor="b"/>
                </a:tc>
                <a:tc>
                  <a:txBody>
                    <a:bodyPr/>
                    <a:lstStyle/>
                    <a:p>
                      <a:pPr>
                        <a:lnSpc>
                          <a:spcPct val="107000"/>
                        </a:lnSpc>
                        <a:spcAft>
                          <a:spcPts val="0"/>
                        </a:spcAft>
                      </a:pPr>
                      <a:r>
                        <a:rPr lang="de-DE" sz="1100">
                          <a:effectLst/>
                        </a:rPr>
                        <a:t>7</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43499" marR="43499" marT="0" marB="0" anchor="b"/>
                </a:tc>
                <a:tc>
                  <a:txBody>
                    <a:bodyPr/>
                    <a:lstStyle/>
                    <a:p>
                      <a:pPr algn="l">
                        <a:lnSpc>
                          <a:spcPct val="107000"/>
                        </a:lnSpc>
                        <a:spcAft>
                          <a:spcPts val="0"/>
                        </a:spcAft>
                      </a:pPr>
                      <a:r>
                        <a:rPr lang="de-DE" sz="1100" dirty="0">
                          <a:effectLst/>
                        </a:rPr>
                        <a:t>Accessory pigments ; Blue Chl-a absorption band reference band ; NAP</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3499" marR="43499" marT="0" marB="0" anchor="b"/>
                </a:tc>
                <a:extLst>
                  <a:ext uri="{0D108BD9-81ED-4DB2-BD59-A6C34878D82A}">
                    <a16:rowId xmlns:a16="http://schemas.microsoft.com/office/drawing/2014/main" val="3203424318"/>
                  </a:ext>
                </a:extLst>
              </a:tr>
              <a:tr h="248668">
                <a:tc>
                  <a:txBody>
                    <a:bodyPr/>
                    <a:lstStyle/>
                    <a:p>
                      <a:pPr>
                        <a:lnSpc>
                          <a:spcPct val="107000"/>
                        </a:lnSpc>
                        <a:spcAft>
                          <a:spcPts val="0"/>
                        </a:spcAft>
                      </a:pPr>
                      <a:r>
                        <a:rPr lang="de-DE" sz="1100">
                          <a:effectLst/>
                        </a:rPr>
                        <a:t>+/- 490</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43499" marR="43499" marT="0" marB="0" anchor="b"/>
                </a:tc>
                <a:tc>
                  <a:txBody>
                    <a:bodyPr/>
                    <a:lstStyle/>
                    <a:p>
                      <a:pPr>
                        <a:lnSpc>
                          <a:spcPct val="107000"/>
                        </a:lnSpc>
                        <a:spcAft>
                          <a:spcPts val="0"/>
                        </a:spcAft>
                      </a:pPr>
                      <a:r>
                        <a:rPr lang="de-DE" sz="1100">
                          <a:effectLst/>
                        </a:rPr>
                        <a:t>8</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43499" marR="43499" marT="0" marB="0" anchor="b"/>
                </a:tc>
                <a:tc>
                  <a:txBody>
                    <a:bodyPr/>
                    <a:lstStyle/>
                    <a:p>
                      <a:pPr algn="l">
                        <a:lnSpc>
                          <a:spcPct val="107000"/>
                        </a:lnSpc>
                        <a:spcAft>
                          <a:spcPts val="0"/>
                        </a:spcAft>
                      </a:pPr>
                      <a:r>
                        <a:rPr lang="de-DE" sz="1100" dirty="0">
                          <a:effectLst/>
                        </a:rPr>
                        <a:t>Chl band-ratio algorithm (in clear waters)</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3499" marR="43499" marT="0" marB="0" anchor="b"/>
                </a:tc>
                <a:extLst>
                  <a:ext uri="{0D108BD9-81ED-4DB2-BD59-A6C34878D82A}">
                    <a16:rowId xmlns:a16="http://schemas.microsoft.com/office/drawing/2014/main" val="1375236280"/>
                  </a:ext>
                </a:extLst>
              </a:tr>
              <a:tr h="248668">
                <a:tc>
                  <a:txBody>
                    <a:bodyPr/>
                    <a:lstStyle/>
                    <a:p>
                      <a:pPr>
                        <a:lnSpc>
                          <a:spcPct val="107000"/>
                        </a:lnSpc>
                        <a:spcAft>
                          <a:spcPts val="0"/>
                        </a:spcAft>
                      </a:pPr>
                      <a:r>
                        <a:rPr lang="de-DE" sz="1100">
                          <a:effectLst/>
                        </a:rPr>
                        <a:t>+/- 510</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43499" marR="43499" marT="0" marB="0" anchor="b"/>
                </a:tc>
                <a:tc>
                  <a:txBody>
                    <a:bodyPr/>
                    <a:lstStyle/>
                    <a:p>
                      <a:pPr>
                        <a:lnSpc>
                          <a:spcPct val="107000"/>
                        </a:lnSpc>
                        <a:spcAft>
                          <a:spcPts val="0"/>
                        </a:spcAft>
                      </a:pPr>
                      <a:r>
                        <a:rPr lang="de-DE" sz="1100">
                          <a:effectLst/>
                        </a:rPr>
                        <a:t>6</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43499" marR="43499" marT="0" marB="0" anchor="b"/>
                </a:tc>
                <a:tc>
                  <a:txBody>
                    <a:bodyPr/>
                    <a:lstStyle/>
                    <a:p>
                      <a:pPr algn="l">
                        <a:lnSpc>
                          <a:spcPct val="107000"/>
                        </a:lnSpc>
                        <a:spcAft>
                          <a:spcPts val="0"/>
                        </a:spcAft>
                      </a:pPr>
                      <a:r>
                        <a:rPr lang="en-AU" sz="1100" dirty="0" err="1">
                          <a:effectLst/>
                        </a:rPr>
                        <a:t>Chl</a:t>
                      </a:r>
                      <a:r>
                        <a:rPr lang="en-AU" sz="1100" dirty="0">
                          <a:effectLst/>
                        </a:rPr>
                        <a:t> band-ratio algorithm </a:t>
                      </a:r>
                      <a:r>
                        <a:rPr lang="de-DE" sz="1100" dirty="0">
                          <a:effectLst/>
                        </a:rPr>
                        <a:t>(in clear waters)</a:t>
                      </a:r>
                      <a:r>
                        <a:rPr lang="en-AU" sz="1100" dirty="0">
                          <a:effectLst/>
                        </a:rPr>
                        <a:t> ; NAP ; red tide</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3499" marR="43499" marT="0" marB="0" anchor="b"/>
                </a:tc>
                <a:extLst>
                  <a:ext uri="{0D108BD9-81ED-4DB2-BD59-A6C34878D82A}">
                    <a16:rowId xmlns:a16="http://schemas.microsoft.com/office/drawing/2014/main" val="2531995318"/>
                  </a:ext>
                </a:extLst>
              </a:tr>
              <a:tr h="248668">
                <a:tc>
                  <a:txBody>
                    <a:bodyPr/>
                    <a:lstStyle/>
                    <a:p>
                      <a:pPr>
                        <a:lnSpc>
                          <a:spcPct val="107000"/>
                        </a:lnSpc>
                        <a:spcAft>
                          <a:spcPts val="0"/>
                        </a:spcAft>
                      </a:pPr>
                      <a:r>
                        <a:rPr lang="de-DE" sz="1100">
                          <a:effectLst/>
                        </a:rPr>
                        <a:t>+/- 542</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43499" marR="43499" marT="0" marB="0" anchor="b"/>
                </a:tc>
                <a:tc>
                  <a:txBody>
                    <a:bodyPr/>
                    <a:lstStyle/>
                    <a:p>
                      <a:pPr>
                        <a:lnSpc>
                          <a:spcPct val="107000"/>
                        </a:lnSpc>
                        <a:spcAft>
                          <a:spcPts val="0"/>
                        </a:spcAft>
                      </a:pPr>
                      <a:r>
                        <a:rPr lang="de-DE" sz="1100">
                          <a:effectLst/>
                        </a:rPr>
                        <a:t>8</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43499" marR="43499" marT="0" marB="0" anchor="b"/>
                </a:tc>
                <a:tc>
                  <a:txBody>
                    <a:bodyPr/>
                    <a:lstStyle/>
                    <a:p>
                      <a:pPr algn="l">
                        <a:lnSpc>
                          <a:spcPct val="107000"/>
                        </a:lnSpc>
                        <a:spcAft>
                          <a:spcPts val="0"/>
                        </a:spcAft>
                      </a:pPr>
                      <a:r>
                        <a:rPr lang="de-DE" sz="1100">
                          <a:effectLst/>
                        </a:rPr>
                        <a:t>Suspended sediments ( as most algal pigments absorptions are low);</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43499" marR="43499" marT="0" marB="0" anchor="b"/>
                </a:tc>
                <a:extLst>
                  <a:ext uri="{0D108BD9-81ED-4DB2-BD59-A6C34878D82A}">
                    <a16:rowId xmlns:a16="http://schemas.microsoft.com/office/drawing/2014/main" val="2377263888"/>
                  </a:ext>
                </a:extLst>
              </a:tr>
              <a:tr h="248668">
                <a:tc>
                  <a:txBody>
                    <a:bodyPr/>
                    <a:lstStyle/>
                    <a:p>
                      <a:pPr>
                        <a:lnSpc>
                          <a:spcPct val="107000"/>
                        </a:lnSpc>
                        <a:spcAft>
                          <a:spcPts val="0"/>
                        </a:spcAft>
                      </a:pPr>
                      <a:r>
                        <a:rPr lang="de-DE" sz="1100">
                          <a:effectLst/>
                        </a:rPr>
                        <a:t>+/- 555</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43499" marR="43499" marT="0" marB="0" anchor="b"/>
                </a:tc>
                <a:tc>
                  <a:txBody>
                    <a:bodyPr/>
                    <a:lstStyle/>
                    <a:p>
                      <a:pPr>
                        <a:lnSpc>
                          <a:spcPct val="107000"/>
                        </a:lnSpc>
                        <a:spcAft>
                          <a:spcPts val="0"/>
                        </a:spcAft>
                      </a:pPr>
                      <a:r>
                        <a:rPr lang="de-DE" sz="1100">
                          <a:effectLst/>
                        </a:rPr>
                        <a:t>8</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43499" marR="43499" marT="0" marB="0" anchor="b"/>
                </a:tc>
                <a:tc>
                  <a:txBody>
                    <a:bodyPr/>
                    <a:lstStyle/>
                    <a:p>
                      <a:pPr algn="l">
                        <a:lnSpc>
                          <a:spcPct val="107000"/>
                        </a:lnSpc>
                        <a:spcAft>
                          <a:spcPts val="0"/>
                        </a:spcAft>
                      </a:pPr>
                      <a:r>
                        <a:rPr lang="de-DE" sz="1100" dirty="0">
                          <a:effectLst/>
                        </a:rPr>
                        <a:t>Suspended sediments ( as most algal pigments absorptions are low); Cyanophycoerythrin </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3499" marR="43499" marT="0" marB="0" anchor="b"/>
                </a:tc>
                <a:extLst>
                  <a:ext uri="{0D108BD9-81ED-4DB2-BD59-A6C34878D82A}">
                    <a16:rowId xmlns:a16="http://schemas.microsoft.com/office/drawing/2014/main" val="55596761"/>
                  </a:ext>
                </a:extLst>
              </a:tr>
              <a:tr h="179388">
                <a:tc>
                  <a:txBody>
                    <a:bodyPr/>
                    <a:lstStyle/>
                    <a:p>
                      <a:pPr>
                        <a:lnSpc>
                          <a:spcPct val="107000"/>
                        </a:lnSpc>
                        <a:spcAft>
                          <a:spcPts val="0"/>
                        </a:spcAft>
                      </a:pPr>
                      <a:r>
                        <a:rPr lang="de-DE" sz="1100">
                          <a:effectLst/>
                        </a:rPr>
                        <a:t>565</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43499" marR="43499" marT="0" marB="0" anchor="b"/>
                </a:tc>
                <a:tc>
                  <a:txBody>
                    <a:bodyPr/>
                    <a:lstStyle/>
                    <a:p>
                      <a:pPr>
                        <a:lnSpc>
                          <a:spcPct val="107000"/>
                        </a:lnSpc>
                        <a:spcAft>
                          <a:spcPts val="0"/>
                        </a:spcAft>
                      </a:pPr>
                      <a:r>
                        <a:rPr lang="de-DE" sz="1100">
                          <a:effectLst/>
                        </a:rPr>
                        <a:t>8</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43499" marR="43499" marT="0" marB="0" anchor="b"/>
                </a:tc>
                <a:tc>
                  <a:txBody>
                    <a:bodyPr/>
                    <a:lstStyle/>
                    <a:p>
                      <a:pPr algn="l">
                        <a:lnSpc>
                          <a:spcPct val="107000"/>
                        </a:lnSpc>
                        <a:spcAft>
                          <a:spcPts val="0"/>
                        </a:spcAft>
                      </a:pPr>
                      <a:r>
                        <a:rPr lang="de-DE" sz="1100">
                          <a:effectLst/>
                        </a:rPr>
                        <a:t>Cyanophycoerythrin in vivo absorption maximum</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43499" marR="43499" marT="0" marB="0" anchor="b"/>
                </a:tc>
                <a:extLst>
                  <a:ext uri="{0D108BD9-81ED-4DB2-BD59-A6C34878D82A}">
                    <a16:rowId xmlns:a16="http://schemas.microsoft.com/office/drawing/2014/main" val="1348254431"/>
                  </a:ext>
                </a:extLst>
              </a:tr>
              <a:tr h="248668">
                <a:tc>
                  <a:txBody>
                    <a:bodyPr/>
                    <a:lstStyle/>
                    <a:p>
                      <a:pPr>
                        <a:lnSpc>
                          <a:spcPct val="107000"/>
                        </a:lnSpc>
                        <a:spcAft>
                          <a:spcPts val="0"/>
                        </a:spcAft>
                      </a:pPr>
                      <a:r>
                        <a:rPr lang="de-DE" sz="1100">
                          <a:effectLst/>
                        </a:rPr>
                        <a:t>+/- 583</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43499" marR="43499" marT="0" marB="0" anchor="b"/>
                </a:tc>
                <a:tc>
                  <a:txBody>
                    <a:bodyPr/>
                    <a:lstStyle/>
                    <a:p>
                      <a:pPr>
                        <a:lnSpc>
                          <a:spcPct val="107000"/>
                        </a:lnSpc>
                        <a:spcAft>
                          <a:spcPts val="0"/>
                        </a:spcAft>
                      </a:pPr>
                      <a:r>
                        <a:rPr lang="de-DE" sz="1100">
                          <a:effectLst/>
                        </a:rPr>
                        <a:t> 8</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43499" marR="43499" marT="0" marB="0" anchor="b"/>
                </a:tc>
                <a:tc>
                  <a:txBody>
                    <a:bodyPr/>
                    <a:lstStyle/>
                    <a:p>
                      <a:pPr algn="l">
                        <a:lnSpc>
                          <a:spcPct val="107000"/>
                        </a:lnSpc>
                        <a:spcAft>
                          <a:spcPts val="0"/>
                        </a:spcAft>
                      </a:pPr>
                      <a:r>
                        <a:rPr lang="de-DE" sz="1100" dirty="0">
                          <a:effectLst/>
                        </a:rPr>
                        <a:t>Phycoerythrin ;cyanophycocyanin reference band </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3499" marR="43499" marT="0" marB="0" anchor="b"/>
                </a:tc>
                <a:extLst>
                  <a:ext uri="{0D108BD9-81ED-4DB2-BD59-A6C34878D82A}">
                    <a16:rowId xmlns:a16="http://schemas.microsoft.com/office/drawing/2014/main" val="428493134"/>
                  </a:ext>
                </a:extLst>
              </a:tr>
              <a:tr h="248668">
                <a:tc>
                  <a:txBody>
                    <a:bodyPr/>
                    <a:lstStyle/>
                    <a:p>
                      <a:pPr>
                        <a:lnSpc>
                          <a:spcPct val="107000"/>
                        </a:lnSpc>
                        <a:spcAft>
                          <a:spcPts val="0"/>
                        </a:spcAft>
                      </a:pPr>
                      <a:r>
                        <a:rPr lang="de-DE" sz="1100">
                          <a:effectLst/>
                        </a:rPr>
                        <a:t>624</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43499" marR="43499" marT="0" marB="0" anchor="b"/>
                </a:tc>
                <a:tc>
                  <a:txBody>
                    <a:bodyPr/>
                    <a:lstStyle/>
                    <a:p>
                      <a:pPr>
                        <a:lnSpc>
                          <a:spcPct val="107000"/>
                        </a:lnSpc>
                        <a:spcAft>
                          <a:spcPts val="0"/>
                        </a:spcAft>
                      </a:pPr>
                      <a:r>
                        <a:rPr lang="de-DE" sz="1100">
                          <a:effectLst/>
                        </a:rPr>
                        <a:t> 8</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43499" marR="43499" marT="0" marB="0" anchor="b"/>
                </a:tc>
                <a:tc>
                  <a:txBody>
                    <a:bodyPr/>
                    <a:lstStyle/>
                    <a:p>
                      <a:pPr algn="l">
                        <a:lnSpc>
                          <a:spcPct val="107000"/>
                        </a:lnSpc>
                        <a:spcAft>
                          <a:spcPts val="0"/>
                        </a:spcAft>
                      </a:pPr>
                      <a:r>
                        <a:rPr lang="de-DE" sz="1100" dirty="0">
                          <a:effectLst/>
                        </a:rPr>
                        <a:t>Cyanobacteria (specifically phycocyanin), suspended sediment, </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3499" marR="43499" marT="0" marB="0" anchor="b"/>
                </a:tc>
                <a:extLst>
                  <a:ext uri="{0D108BD9-81ED-4DB2-BD59-A6C34878D82A}">
                    <a16:rowId xmlns:a16="http://schemas.microsoft.com/office/drawing/2014/main" val="3147865857"/>
                  </a:ext>
                </a:extLst>
              </a:tr>
              <a:tr h="248668">
                <a:tc>
                  <a:txBody>
                    <a:bodyPr/>
                    <a:lstStyle/>
                    <a:p>
                      <a:pPr>
                        <a:lnSpc>
                          <a:spcPct val="107000"/>
                        </a:lnSpc>
                        <a:spcAft>
                          <a:spcPts val="0"/>
                        </a:spcAft>
                      </a:pPr>
                      <a:r>
                        <a:rPr lang="de-DE" sz="1100">
                          <a:effectLst/>
                        </a:rPr>
                        <a:t>+/- 640</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43499" marR="43499" marT="0" marB="0" anchor="b"/>
                </a:tc>
                <a:tc>
                  <a:txBody>
                    <a:bodyPr/>
                    <a:lstStyle/>
                    <a:p>
                      <a:pPr>
                        <a:lnSpc>
                          <a:spcPct val="107000"/>
                        </a:lnSpc>
                        <a:spcAft>
                          <a:spcPts val="0"/>
                        </a:spcAft>
                      </a:pPr>
                      <a:r>
                        <a:rPr lang="de-DE" sz="1100">
                          <a:effectLst/>
                        </a:rPr>
                        <a:t>16</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43499" marR="43499" marT="0" marB="0" anchor="b"/>
                </a:tc>
                <a:tc>
                  <a:txBody>
                    <a:bodyPr/>
                    <a:lstStyle/>
                    <a:p>
                      <a:pPr algn="l">
                        <a:lnSpc>
                          <a:spcPct val="107000"/>
                        </a:lnSpc>
                        <a:spcAft>
                          <a:spcPts val="0"/>
                        </a:spcAft>
                      </a:pPr>
                      <a:r>
                        <a:rPr lang="de-DE" sz="1100" dirty="0">
                          <a:effectLst/>
                        </a:rPr>
                        <a:t>NAP, cyanophycocyanin reference band</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3499" marR="43499" marT="0" marB="0" anchor="b"/>
                </a:tc>
                <a:extLst>
                  <a:ext uri="{0D108BD9-81ED-4DB2-BD59-A6C34878D82A}">
                    <a16:rowId xmlns:a16="http://schemas.microsoft.com/office/drawing/2014/main" val="108147668"/>
                  </a:ext>
                </a:extLst>
              </a:tr>
              <a:tr h="179388">
                <a:tc>
                  <a:txBody>
                    <a:bodyPr/>
                    <a:lstStyle/>
                    <a:p>
                      <a:pPr>
                        <a:lnSpc>
                          <a:spcPct val="107000"/>
                        </a:lnSpc>
                        <a:spcAft>
                          <a:spcPts val="0"/>
                        </a:spcAft>
                      </a:pPr>
                      <a:r>
                        <a:rPr lang="de-DE" sz="1100">
                          <a:effectLst/>
                        </a:rPr>
                        <a:t>655</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43499" marR="43499" marT="0" marB="0" anchor="b"/>
                </a:tc>
                <a:tc>
                  <a:txBody>
                    <a:bodyPr/>
                    <a:lstStyle/>
                    <a:p>
                      <a:pPr>
                        <a:lnSpc>
                          <a:spcPct val="107000"/>
                        </a:lnSpc>
                        <a:spcAft>
                          <a:spcPts val="0"/>
                        </a:spcAft>
                      </a:pPr>
                      <a:r>
                        <a:rPr lang="de-DE" sz="1100">
                          <a:effectLst/>
                        </a:rPr>
                        <a:t>3</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43499" marR="43499" marT="0" marB="0" anchor="b"/>
                </a:tc>
                <a:tc>
                  <a:txBody>
                    <a:bodyPr/>
                    <a:lstStyle/>
                    <a:p>
                      <a:pPr algn="l">
                        <a:lnSpc>
                          <a:spcPct val="107000"/>
                        </a:lnSpc>
                        <a:spcAft>
                          <a:spcPts val="0"/>
                        </a:spcAft>
                      </a:pPr>
                      <a:r>
                        <a:rPr lang="de-DE" sz="1100" dirty="0">
                          <a:effectLst/>
                        </a:rPr>
                        <a:t>Chl-b</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3499" marR="43499" marT="0" marB="0" anchor="b"/>
                </a:tc>
                <a:extLst>
                  <a:ext uri="{0D108BD9-81ED-4DB2-BD59-A6C34878D82A}">
                    <a16:rowId xmlns:a16="http://schemas.microsoft.com/office/drawing/2014/main" val="1972227946"/>
                  </a:ext>
                </a:extLst>
              </a:tr>
              <a:tr h="373002">
                <a:tc>
                  <a:txBody>
                    <a:bodyPr/>
                    <a:lstStyle/>
                    <a:p>
                      <a:pPr>
                        <a:lnSpc>
                          <a:spcPct val="107000"/>
                        </a:lnSpc>
                        <a:spcAft>
                          <a:spcPts val="0"/>
                        </a:spcAft>
                      </a:pPr>
                      <a:r>
                        <a:rPr lang="de-DE" sz="1100">
                          <a:effectLst/>
                        </a:rPr>
                        <a:t>670</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43499" marR="43499" marT="0" marB="0" anchor="b"/>
                </a:tc>
                <a:tc>
                  <a:txBody>
                    <a:bodyPr/>
                    <a:lstStyle/>
                    <a:p>
                      <a:pPr>
                        <a:lnSpc>
                          <a:spcPct val="107000"/>
                        </a:lnSpc>
                        <a:spcAft>
                          <a:spcPts val="0"/>
                        </a:spcAft>
                      </a:pPr>
                      <a:r>
                        <a:rPr lang="de-DE" sz="1100">
                          <a:effectLst/>
                        </a:rPr>
                        <a:t>7</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43499" marR="43499" marT="0" marB="0" anchor="b"/>
                </a:tc>
                <a:tc>
                  <a:txBody>
                    <a:bodyPr/>
                    <a:lstStyle/>
                    <a:p>
                      <a:pPr algn="l">
                        <a:lnSpc>
                          <a:spcPct val="107000"/>
                        </a:lnSpc>
                        <a:spcAft>
                          <a:spcPts val="0"/>
                        </a:spcAft>
                      </a:pPr>
                      <a:r>
                        <a:rPr lang="en-AU" sz="1100" dirty="0">
                          <a:effectLst/>
                        </a:rPr>
                        <a:t>Fluorescence line height (FLH) baseline; red </a:t>
                      </a:r>
                      <a:r>
                        <a:rPr lang="en-AU" sz="1100" dirty="0" err="1">
                          <a:effectLst/>
                        </a:rPr>
                        <a:t>chl</a:t>
                      </a:r>
                      <a:r>
                        <a:rPr lang="en-AU" sz="1100" dirty="0">
                          <a:effectLst/>
                        </a:rPr>
                        <a:t>-a absorption peak suitable for chlorophyll in highly turbid or CDOM rich water</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3499" marR="43499" marT="0" marB="0" anchor="b"/>
                </a:tc>
                <a:extLst>
                  <a:ext uri="{0D108BD9-81ED-4DB2-BD59-A6C34878D82A}">
                    <a16:rowId xmlns:a16="http://schemas.microsoft.com/office/drawing/2014/main" val="1504863264"/>
                  </a:ext>
                </a:extLst>
              </a:tr>
              <a:tr h="248668">
                <a:tc>
                  <a:txBody>
                    <a:bodyPr/>
                    <a:lstStyle/>
                    <a:p>
                      <a:pPr>
                        <a:lnSpc>
                          <a:spcPct val="107000"/>
                        </a:lnSpc>
                        <a:spcAft>
                          <a:spcPts val="0"/>
                        </a:spcAft>
                      </a:pPr>
                      <a:r>
                        <a:rPr lang="de-DE" sz="1100">
                          <a:effectLst/>
                        </a:rPr>
                        <a:t>676</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43499" marR="43499" marT="0" marB="0" anchor="b"/>
                </a:tc>
                <a:tc>
                  <a:txBody>
                    <a:bodyPr/>
                    <a:lstStyle/>
                    <a:p>
                      <a:pPr>
                        <a:lnSpc>
                          <a:spcPct val="107000"/>
                        </a:lnSpc>
                        <a:spcAft>
                          <a:spcPts val="0"/>
                        </a:spcAft>
                      </a:pPr>
                      <a:r>
                        <a:rPr lang="de-DE" sz="1100">
                          <a:effectLst/>
                        </a:rPr>
                        <a:t>7</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43499" marR="43499" marT="0" marB="0" anchor="b"/>
                </a:tc>
                <a:tc>
                  <a:txBody>
                    <a:bodyPr/>
                    <a:lstStyle/>
                    <a:p>
                      <a:pPr algn="l">
                        <a:lnSpc>
                          <a:spcPct val="107000"/>
                        </a:lnSpc>
                        <a:spcAft>
                          <a:spcPts val="0"/>
                        </a:spcAft>
                      </a:pPr>
                      <a:r>
                        <a:rPr lang="de-DE" sz="1100" dirty="0">
                          <a:effectLst/>
                        </a:rPr>
                        <a:t>Chlorophyll in vivo absorption maximum; Fluorescence line height</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3499" marR="43499" marT="0" marB="0" anchor="b"/>
                </a:tc>
                <a:extLst>
                  <a:ext uri="{0D108BD9-81ED-4DB2-BD59-A6C34878D82A}">
                    <a16:rowId xmlns:a16="http://schemas.microsoft.com/office/drawing/2014/main" val="1524528922"/>
                  </a:ext>
                </a:extLst>
              </a:tr>
              <a:tr h="179388">
                <a:tc>
                  <a:txBody>
                    <a:bodyPr/>
                    <a:lstStyle/>
                    <a:p>
                      <a:pPr>
                        <a:lnSpc>
                          <a:spcPct val="107000"/>
                        </a:lnSpc>
                        <a:spcAft>
                          <a:spcPts val="0"/>
                        </a:spcAft>
                      </a:pPr>
                      <a:r>
                        <a:rPr lang="de-DE" sz="1100">
                          <a:effectLst/>
                        </a:rPr>
                        <a:t>683</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43499" marR="43499" marT="0" marB="0" anchor="b"/>
                </a:tc>
                <a:tc>
                  <a:txBody>
                    <a:bodyPr/>
                    <a:lstStyle/>
                    <a:p>
                      <a:pPr>
                        <a:lnSpc>
                          <a:spcPct val="107000"/>
                        </a:lnSpc>
                        <a:spcAft>
                          <a:spcPts val="0"/>
                        </a:spcAft>
                      </a:pPr>
                      <a:r>
                        <a:rPr lang="de-DE" sz="1100">
                          <a:effectLst/>
                        </a:rPr>
                        <a:t>3</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43499" marR="43499" marT="0" marB="0" anchor="b"/>
                </a:tc>
                <a:tc>
                  <a:txBody>
                    <a:bodyPr/>
                    <a:lstStyle/>
                    <a:p>
                      <a:pPr algn="l">
                        <a:lnSpc>
                          <a:spcPct val="107000"/>
                        </a:lnSpc>
                        <a:spcAft>
                          <a:spcPts val="0"/>
                        </a:spcAft>
                      </a:pPr>
                      <a:r>
                        <a:rPr lang="de-DE" sz="1100" dirty="0">
                          <a:effectLst/>
                        </a:rPr>
                        <a:t>Chlorophyll fluorescence (FLH)band </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3499" marR="43499" marT="0" marB="0" anchor="b"/>
                </a:tc>
                <a:extLst>
                  <a:ext uri="{0D108BD9-81ED-4DB2-BD59-A6C34878D82A}">
                    <a16:rowId xmlns:a16="http://schemas.microsoft.com/office/drawing/2014/main" val="867521285"/>
                  </a:ext>
                </a:extLst>
              </a:tr>
              <a:tr h="308964">
                <a:tc>
                  <a:txBody>
                    <a:bodyPr/>
                    <a:lstStyle/>
                    <a:p>
                      <a:pPr>
                        <a:lnSpc>
                          <a:spcPct val="107000"/>
                        </a:lnSpc>
                        <a:spcAft>
                          <a:spcPts val="0"/>
                        </a:spcAft>
                      </a:pPr>
                      <a:r>
                        <a:rPr lang="de-DE" sz="1100">
                          <a:effectLst/>
                        </a:rPr>
                        <a:t>+/- 700</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43499" marR="43499" marT="0" marB="0" anchor="b"/>
                </a:tc>
                <a:tc>
                  <a:txBody>
                    <a:bodyPr/>
                    <a:lstStyle/>
                    <a:p>
                      <a:pPr>
                        <a:lnSpc>
                          <a:spcPct val="107000"/>
                        </a:lnSpc>
                        <a:spcAft>
                          <a:spcPts val="0"/>
                        </a:spcAft>
                      </a:pPr>
                      <a:r>
                        <a:rPr lang="de-DE" sz="1100">
                          <a:effectLst/>
                        </a:rPr>
                        <a:t>8</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43499" marR="43499" marT="0" marB="0" anchor="b"/>
                </a:tc>
                <a:tc>
                  <a:txBody>
                    <a:bodyPr/>
                    <a:lstStyle/>
                    <a:p>
                      <a:pPr algn="l">
                        <a:lnSpc>
                          <a:spcPct val="107000"/>
                        </a:lnSpc>
                        <a:spcAft>
                          <a:spcPts val="0"/>
                        </a:spcAft>
                      </a:pPr>
                      <a:r>
                        <a:rPr lang="en-AU" sz="1100" dirty="0">
                          <a:effectLst/>
                        </a:rPr>
                        <a:t>FLH baseline; HABs detection; NAP in highly turbid water; reference band for 2 or 3 band </a:t>
                      </a:r>
                      <a:r>
                        <a:rPr lang="en-AU" sz="1100" dirty="0" err="1">
                          <a:effectLst/>
                        </a:rPr>
                        <a:t>Chl</a:t>
                      </a:r>
                      <a:r>
                        <a:rPr lang="en-AU" sz="1100" dirty="0">
                          <a:effectLst/>
                        </a:rPr>
                        <a:t>-a algorithms</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3499" marR="43499" marT="0" marB="0" anchor="b"/>
                </a:tc>
                <a:extLst>
                  <a:ext uri="{0D108BD9-81ED-4DB2-BD59-A6C34878D82A}">
                    <a16:rowId xmlns:a16="http://schemas.microsoft.com/office/drawing/2014/main" val="1377997780"/>
                  </a:ext>
                </a:extLst>
              </a:tr>
              <a:tr h="308964">
                <a:tc>
                  <a:txBody>
                    <a:bodyPr/>
                    <a:lstStyle/>
                    <a:p>
                      <a:pPr>
                        <a:lnSpc>
                          <a:spcPct val="107000"/>
                        </a:lnSpc>
                        <a:spcAft>
                          <a:spcPts val="0"/>
                        </a:spcAft>
                      </a:pPr>
                      <a:r>
                        <a:rPr lang="de-DE" sz="1100">
                          <a:effectLst/>
                        </a:rPr>
                        <a:t>+/- 710</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43499" marR="43499" marT="0" marB="0" anchor="b"/>
                </a:tc>
                <a:tc>
                  <a:txBody>
                    <a:bodyPr/>
                    <a:lstStyle/>
                    <a:p>
                      <a:pPr>
                        <a:lnSpc>
                          <a:spcPct val="107000"/>
                        </a:lnSpc>
                        <a:spcAft>
                          <a:spcPts val="0"/>
                        </a:spcAft>
                      </a:pPr>
                      <a:r>
                        <a:rPr lang="de-DE" sz="1100">
                          <a:effectLst/>
                        </a:rPr>
                        <a:t> 8</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43499" marR="43499" marT="0" marB="0" anchor="b"/>
                </a:tc>
                <a:tc>
                  <a:txBody>
                    <a:bodyPr/>
                    <a:lstStyle/>
                    <a:p>
                      <a:pPr algn="l">
                        <a:lnSpc>
                          <a:spcPct val="107000"/>
                        </a:lnSpc>
                        <a:spcAft>
                          <a:spcPts val="0"/>
                        </a:spcAft>
                      </a:pPr>
                      <a:r>
                        <a:rPr lang="en-AU" sz="1100" dirty="0">
                          <a:effectLst/>
                        </a:rPr>
                        <a:t>FLH baseline; HABs detection; NAP in highly turbid water; reference band for 2 or 3 band </a:t>
                      </a:r>
                      <a:r>
                        <a:rPr lang="en-AU" sz="1100" dirty="0" err="1">
                          <a:effectLst/>
                        </a:rPr>
                        <a:t>Chl</a:t>
                      </a:r>
                      <a:r>
                        <a:rPr lang="en-AU" sz="1100" dirty="0">
                          <a:effectLst/>
                        </a:rPr>
                        <a:t>-a algorithms</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3499" marR="43499" marT="0" marB="0" anchor="b"/>
                </a:tc>
                <a:extLst>
                  <a:ext uri="{0D108BD9-81ED-4DB2-BD59-A6C34878D82A}">
                    <a16:rowId xmlns:a16="http://schemas.microsoft.com/office/drawing/2014/main" val="1053132857"/>
                  </a:ext>
                </a:extLst>
              </a:tr>
              <a:tr h="248668">
                <a:tc>
                  <a:txBody>
                    <a:bodyPr/>
                    <a:lstStyle/>
                    <a:p>
                      <a:pPr>
                        <a:lnSpc>
                          <a:spcPct val="107000"/>
                        </a:lnSpc>
                        <a:spcAft>
                          <a:spcPts val="0"/>
                        </a:spcAft>
                      </a:pPr>
                      <a:r>
                        <a:rPr lang="de-DE" sz="1100">
                          <a:effectLst/>
                        </a:rPr>
                        <a:t>+/- 748</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43499" marR="43499" marT="0" marB="0" anchor="b"/>
                </a:tc>
                <a:tc>
                  <a:txBody>
                    <a:bodyPr/>
                    <a:lstStyle/>
                    <a:p>
                      <a:pPr>
                        <a:lnSpc>
                          <a:spcPct val="107000"/>
                        </a:lnSpc>
                        <a:spcAft>
                          <a:spcPts val="0"/>
                        </a:spcAft>
                      </a:pPr>
                      <a:r>
                        <a:rPr lang="de-DE" sz="1100">
                          <a:effectLst/>
                        </a:rPr>
                        <a:t>9</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43499" marR="43499" marT="0" marB="0" anchor="b"/>
                </a:tc>
                <a:tc>
                  <a:txBody>
                    <a:bodyPr/>
                    <a:lstStyle/>
                    <a:p>
                      <a:pPr algn="l">
                        <a:lnSpc>
                          <a:spcPct val="107000"/>
                        </a:lnSpc>
                        <a:spcAft>
                          <a:spcPts val="0"/>
                        </a:spcAft>
                      </a:pPr>
                      <a:r>
                        <a:rPr lang="en-AU" sz="1100" dirty="0">
                          <a:effectLst/>
                        </a:rPr>
                        <a:t>NAP in highly turbid water</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3499" marR="43499" marT="0" marB="0" anchor="b"/>
                </a:tc>
                <a:extLst>
                  <a:ext uri="{0D108BD9-81ED-4DB2-BD59-A6C34878D82A}">
                    <a16:rowId xmlns:a16="http://schemas.microsoft.com/office/drawing/2014/main" val="3101521482"/>
                  </a:ext>
                </a:extLst>
              </a:tr>
            </a:tbl>
          </a:graphicData>
        </a:graphic>
      </p:graphicFrame>
      <p:sp>
        <p:nvSpPr>
          <p:cNvPr id="5" name="Rectangle 4"/>
          <p:cNvSpPr/>
          <p:nvPr/>
        </p:nvSpPr>
        <p:spPr>
          <a:xfrm>
            <a:off x="-28575" y="6270474"/>
            <a:ext cx="9029700" cy="646331"/>
          </a:xfrm>
          <a:prstGeom prst="rect">
            <a:avLst/>
          </a:prstGeom>
        </p:spPr>
        <p:txBody>
          <a:bodyPr wrap="square">
            <a:spAutoFit/>
          </a:bodyPr>
          <a:lstStyle/>
          <a:p>
            <a:pPr>
              <a:spcAft>
                <a:spcPts val="0"/>
              </a:spcAft>
            </a:pPr>
            <a:r>
              <a:rPr lang="en-US" sz="1200" b="1" dirty="0">
                <a:solidFill>
                  <a:schemeClr val="tx1">
                    <a:lumMod val="75000"/>
                  </a:schemeClr>
                </a:solidFill>
                <a:latin typeface="Calibri" panose="020F0502020204030204" pitchFamily="34" charset="0"/>
                <a:ea typeface="Times New Roman" panose="02020603050405020304" pitchFamily="18" charset="0"/>
                <a:cs typeface="Times New Roman" panose="02020603050405020304" pitchFamily="18" charset="0"/>
              </a:rPr>
              <a:t>Note that for the algal pigment absorption maxima we have included reference bands for the 3 band pigment absorption and fluorescence line height approaches. Physics based spectral inversion methods do not need these pigment reference bands. When the band center has a +/- sign it means that the wavelength center is not critical and may vary by about 5 nm.</a:t>
            </a:r>
            <a:endParaRPr lang="en-AU" sz="1100" b="1" dirty="0">
              <a:solidFill>
                <a:schemeClr val="tx1">
                  <a:lumMod val="75000"/>
                </a:schemeClr>
              </a:solidFill>
              <a:effectLst/>
              <a:latin typeface="Calibri Light" panose="020F03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944021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167712806"/>
              </p:ext>
            </p:extLst>
          </p:nvPr>
        </p:nvGraphicFramePr>
        <p:xfrm>
          <a:off x="2438400" y="2329654"/>
          <a:ext cx="4308475" cy="2477582"/>
        </p:xfrm>
        <a:graphic>
          <a:graphicData uri="http://schemas.openxmlformats.org/drawingml/2006/table">
            <a:tbl>
              <a:tblPr>
                <a:tableStyleId>{5940675A-B579-460E-94D1-54222C63F5DA}</a:tableStyleId>
              </a:tblPr>
              <a:tblGrid>
                <a:gridCol w="1143000">
                  <a:extLst>
                    <a:ext uri="{9D8B030D-6E8A-4147-A177-3AD203B41FA5}">
                      <a16:colId xmlns:a16="http://schemas.microsoft.com/office/drawing/2014/main" val="4042920603"/>
                    </a:ext>
                  </a:extLst>
                </a:gridCol>
                <a:gridCol w="3165475">
                  <a:extLst>
                    <a:ext uri="{9D8B030D-6E8A-4147-A177-3AD203B41FA5}">
                      <a16:colId xmlns:a16="http://schemas.microsoft.com/office/drawing/2014/main" val="772396566"/>
                    </a:ext>
                  </a:extLst>
                </a:gridCol>
              </a:tblGrid>
              <a:tr h="306388">
                <a:tc>
                  <a:txBody>
                    <a:bodyPr/>
                    <a:lstStyle/>
                    <a:p>
                      <a:pPr algn="l">
                        <a:lnSpc>
                          <a:spcPct val="107000"/>
                        </a:lnSpc>
                        <a:spcAft>
                          <a:spcPts val="0"/>
                        </a:spcAft>
                      </a:pPr>
                      <a:r>
                        <a:rPr lang="de-DE" sz="1100" dirty="0">
                          <a:effectLst/>
                        </a:rPr>
                        <a:t>+/- </a:t>
                      </a:r>
                      <a:r>
                        <a:rPr lang="en-AU" sz="1100" dirty="0">
                          <a:effectLst/>
                        </a:rPr>
                        <a:t>730</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tc>
                <a:tc>
                  <a:txBody>
                    <a:bodyPr/>
                    <a:lstStyle/>
                    <a:p>
                      <a:pPr algn="l">
                        <a:lnSpc>
                          <a:spcPct val="107000"/>
                        </a:lnSpc>
                        <a:spcAft>
                          <a:spcPts val="0"/>
                        </a:spcAft>
                      </a:pPr>
                      <a:r>
                        <a:rPr lang="en-AU" sz="1100" dirty="0">
                          <a:effectLst/>
                        </a:rPr>
                        <a:t>Sun and sky glint/NAP/atmospheric correction</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tc>
                <a:extLst>
                  <a:ext uri="{0D108BD9-81ED-4DB2-BD59-A6C34878D82A}">
                    <a16:rowId xmlns:a16="http://schemas.microsoft.com/office/drawing/2014/main" val="2767438783"/>
                  </a:ext>
                </a:extLst>
              </a:tr>
              <a:tr h="306388">
                <a:tc>
                  <a:txBody>
                    <a:bodyPr/>
                    <a:lstStyle/>
                    <a:p>
                      <a:pPr algn="l">
                        <a:lnSpc>
                          <a:spcPct val="107000"/>
                        </a:lnSpc>
                        <a:spcAft>
                          <a:spcPts val="0"/>
                        </a:spcAft>
                      </a:pPr>
                      <a:r>
                        <a:rPr lang="de-DE" sz="1100" dirty="0">
                          <a:effectLst/>
                        </a:rPr>
                        <a:t>+/- </a:t>
                      </a:r>
                      <a:r>
                        <a:rPr lang="en-AU" sz="1100" dirty="0">
                          <a:effectLst/>
                        </a:rPr>
                        <a:t>740</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tc>
                <a:tc>
                  <a:txBody>
                    <a:bodyPr/>
                    <a:lstStyle/>
                    <a:p>
                      <a:pPr algn="l">
                        <a:lnSpc>
                          <a:spcPct val="107000"/>
                        </a:lnSpc>
                        <a:spcAft>
                          <a:spcPts val="0"/>
                        </a:spcAft>
                      </a:pPr>
                      <a:r>
                        <a:rPr lang="en-AU" sz="1100" dirty="0">
                          <a:effectLst/>
                        </a:rPr>
                        <a:t>Sun and sky glint/NAP/atmospheric correction</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tc>
                <a:extLst>
                  <a:ext uri="{0D108BD9-81ED-4DB2-BD59-A6C34878D82A}">
                    <a16:rowId xmlns:a16="http://schemas.microsoft.com/office/drawing/2014/main" val="3455247845"/>
                  </a:ext>
                </a:extLst>
              </a:tr>
              <a:tr h="306388">
                <a:tc>
                  <a:txBody>
                    <a:bodyPr/>
                    <a:lstStyle/>
                    <a:p>
                      <a:pPr algn="l">
                        <a:lnSpc>
                          <a:spcPct val="107000"/>
                        </a:lnSpc>
                        <a:spcAft>
                          <a:spcPts val="0"/>
                        </a:spcAft>
                      </a:pPr>
                      <a:r>
                        <a:rPr lang="de-DE" sz="1100" dirty="0">
                          <a:effectLst/>
                        </a:rPr>
                        <a:t>+/- </a:t>
                      </a:r>
                      <a:r>
                        <a:rPr lang="en-AU" sz="1100" dirty="0">
                          <a:effectLst/>
                        </a:rPr>
                        <a:t>750</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tc>
                <a:tc>
                  <a:txBody>
                    <a:bodyPr/>
                    <a:lstStyle/>
                    <a:p>
                      <a:pPr algn="l">
                        <a:lnSpc>
                          <a:spcPct val="107000"/>
                        </a:lnSpc>
                        <a:spcAft>
                          <a:spcPts val="0"/>
                        </a:spcAft>
                      </a:pPr>
                      <a:r>
                        <a:rPr lang="en-AU" sz="1100" dirty="0">
                          <a:effectLst/>
                        </a:rPr>
                        <a:t>Sun and sky glint/NAP/atmospheric correction</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tc>
                <a:extLst>
                  <a:ext uri="{0D108BD9-81ED-4DB2-BD59-A6C34878D82A}">
                    <a16:rowId xmlns:a16="http://schemas.microsoft.com/office/drawing/2014/main" val="1335535583"/>
                  </a:ext>
                </a:extLst>
              </a:tr>
              <a:tr h="306388">
                <a:tc>
                  <a:txBody>
                    <a:bodyPr/>
                    <a:lstStyle/>
                    <a:p>
                      <a:pPr algn="l">
                        <a:lnSpc>
                          <a:spcPct val="107000"/>
                        </a:lnSpc>
                        <a:spcAft>
                          <a:spcPts val="0"/>
                        </a:spcAft>
                      </a:pPr>
                      <a:r>
                        <a:rPr lang="de-DE" sz="1100" dirty="0">
                          <a:effectLst/>
                        </a:rPr>
                        <a:t>+/- </a:t>
                      </a:r>
                      <a:r>
                        <a:rPr lang="en-AU" sz="1100" dirty="0">
                          <a:effectLst/>
                        </a:rPr>
                        <a:t>770</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tc>
                <a:tc>
                  <a:txBody>
                    <a:bodyPr/>
                    <a:lstStyle/>
                    <a:p>
                      <a:pPr algn="l">
                        <a:lnSpc>
                          <a:spcPct val="107000"/>
                        </a:lnSpc>
                        <a:spcAft>
                          <a:spcPts val="0"/>
                        </a:spcAft>
                      </a:pPr>
                      <a:r>
                        <a:rPr lang="en-AU" sz="1100" dirty="0">
                          <a:effectLst/>
                        </a:rPr>
                        <a:t>Sun and sky glint/NAP/atmospheric correction</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tc>
                <a:extLst>
                  <a:ext uri="{0D108BD9-81ED-4DB2-BD59-A6C34878D82A}">
                    <a16:rowId xmlns:a16="http://schemas.microsoft.com/office/drawing/2014/main" val="915623525"/>
                  </a:ext>
                </a:extLst>
              </a:tr>
              <a:tr h="306388">
                <a:tc>
                  <a:txBody>
                    <a:bodyPr/>
                    <a:lstStyle/>
                    <a:p>
                      <a:pPr algn="l">
                        <a:lnSpc>
                          <a:spcPct val="107000"/>
                        </a:lnSpc>
                        <a:spcAft>
                          <a:spcPts val="0"/>
                        </a:spcAft>
                      </a:pPr>
                      <a:r>
                        <a:rPr lang="de-DE" sz="1100" dirty="0">
                          <a:effectLst/>
                        </a:rPr>
                        <a:t>+/- </a:t>
                      </a:r>
                      <a:r>
                        <a:rPr lang="en-AU" sz="1100" dirty="0">
                          <a:effectLst/>
                        </a:rPr>
                        <a:t>865</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tc>
                <a:tc>
                  <a:txBody>
                    <a:bodyPr/>
                    <a:lstStyle/>
                    <a:p>
                      <a:pPr algn="l">
                        <a:lnSpc>
                          <a:spcPct val="107000"/>
                        </a:lnSpc>
                        <a:spcAft>
                          <a:spcPts val="0"/>
                        </a:spcAft>
                      </a:pPr>
                      <a:r>
                        <a:rPr lang="en-AU" sz="1100" dirty="0">
                          <a:effectLst/>
                        </a:rPr>
                        <a:t>Atmospheric correction</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tc>
                <a:extLst>
                  <a:ext uri="{0D108BD9-81ED-4DB2-BD59-A6C34878D82A}">
                    <a16:rowId xmlns:a16="http://schemas.microsoft.com/office/drawing/2014/main" val="2941828126"/>
                  </a:ext>
                </a:extLst>
              </a:tr>
              <a:tr h="329406">
                <a:tc>
                  <a:txBody>
                    <a:bodyPr/>
                    <a:lstStyle/>
                    <a:p>
                      <a:pPr algn="l">
                        <a:lnSpc>
                          <a:spcPct val="107000"/>
                        </a:lnSpc>
                        <a:spcAft>
                          <a:spcPts val="0"/>
                        </a:spcAft>
                      </a:pPr>
                      <a:r>
                        <a:rPr lang="en-AU" sz="1100" i="1" dirty="0">
                          <a:effectLst/>
                        </a:rPr>
                        <a:t>1240</a:t>
                      </a:r>
                      <a:r>
                        <a:rPr lang="en-AU" sz="1100" dirty="0">
                          <a:effectLst/>
                        </a:rPr>
                        <a:t> or 1238</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tc>
                <a:tc>
                  <a:txBody>
                    <a:bodyPr/>
                    <a:lstStyle/>
                    <a:p>
                      <a:pPr algn="l">
                        <a:lnSpc>
                          <a:spcPct val="107000"/>
                        </a:lnSpc>
                        <a:spcAft>
                          <a:spcPts val="0"/>
                        </a:spcAft>
                      </a:pPr>
                      <a:r>
                        <a:rPr lang="en-AU" sz="1100" dirty="0">
                          <a:effectLst/>
                        </a:rPr>
                        <a:t>Atmospheric correction (</a:t>
                      </a:r>
                      <a:r>
                        <a:rPr lang="en-AU" sz="1100" i="1" dirty="0">
                          <a:effectLst/>
                        </a:rPr>
                        <a:t>MODIS</a:t>
                      </a:r>
                      <a:r>
                        <a:rPr lang="en-AU" sz="1100" dirty="0">
                          <a:effectLst/>
                        </a:rPr>
                        <a:t> or VIIRS)</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tc>
                <a:extLst>
                  <a:ext uri="{0D108BD9-81ED-4DB2-BD59-A6C34878D82A}">
                    <a16:rowId xmlns:a16="http://schemas.microsoft.com/office/drawing/2014/main" val="2091169885"/>
                  </a:ext>
                </a:extLst>
              </a:tr>
              <a:tr h="309848">
                <a:tc>
                  <a:txBody>
                    <a:bodyPr/>
                    <a:lstStyle/>
                    <a:p>
                      <a:pPr algn="l">
                        <a:lnSpc>
                          <a:spcPct val="107000"/>
                        </a:lnSpc>
                        <a:spcAft>
                          <a:spcPts val="0"/>
                        </a:spcAft>
                      </a:pPr>
                      <a:r>
                        <a:rPr lang="en-AU" sz="1100" i="1" dirty="0">
                          <a:effectLst/>
                        </a:rPr>
                        <a:t>1640</a:t>
                      </a:r>
                      <a:r>
                        <a:rPr lang="en-AU" sz="1100" dirty="0">
                          <a:effectLst/>
                        </a:rPr>
                        <a:t> or 1600</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tc>
                <a:tc>
                  <a:txBody>
                    <a:bodyPr/>
                    <a:lstStyle/>
                    <a:p>
                      <a:pPr algn="l">
                        <a:lnSpc>
                          <a:spcPct val="107000"/>
                        </a:lnSpc>
                        <a:spcAft>
                          <a:spcPts val="0"/>
                        </a:spcAft>
                      </a:pPr>
                      <a:r>
                        <a:rPr lang="en-AU" sz="1100" dirty="0">
                          <a:effectLst/>
                        </a:rPr>
                        <a:t>Atmospheric correction(</a:t>
                      </a:r>
                      <a:r>
                        <a:rPr lang="en-AU" sz="1100" i="1" dirty="0">
                          <a:effectLst/>
                        </a:rPr>
                        <a:t>MODIS</a:t>
                      </a:r>
                      <a:r>
                        <a:rPr lang="en-AU" sz="1100" dirty="0">
                          <a:effectLst/>
                        </a:rPr>
                        <a:t> or VIIRS)</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tc>
                <a:extLst>
                  <a:ext uri="{0D108BD9-81ED-4DB2-BD59-A6C34878D82A}">
                    <a16:rowId xmlns:a16="http://schemas.microsoft.com/office/drawing/2014/main" val="1379575715"/>
                  </a:ext>
                </a:extLst>
              </a:tr>
              <a:tr h="306388">
                <a:tc>
                  <a:txBody>
                    <a:bodyPr/>
                    <a:lstStyle/>
                    <a:p>
                      <a:pPr algn="l">
                        <a:lnSpc>
                          <a:spcPct val="107000"/>
                        </a:lnSpc>
                        <a:spcAft>
                          <a:spcPts val="0"/>
                        </a:spcAft>
                      </a:pPr>
                      <a:r>
                        <a:rPr lang="en-AU" sz="1100" i="1" dirty="0">
                          <a:effectLst/>
                        </a:rPr>
                        <a:t>2130</a:t>
                      </a:r>
                      <a:r>
                        <a:rPr lang="en-AU" sz="1100" dirty="0">
                          <a:effectLst/>
                        </a:rPr>
                        <a:t> or 2257</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tc>
                <a:tc>
                  <a:txBody>
                    <a:bodyPr/>
                    <a:lstStyle/>
                    <a:p>
                      <a:pPr algn="l">
                        <a:lnSpc>
                          <a:spcPct val="107000"/>
                        </a:lnSpc>
                        <a:spcAft>
                          <a:spcPts val="0"/>
                        </a:spcAft>
                      </a:pPr>
                      <a:r>
                        <a:rPr lang="en-AU" sz="1100" dirty="0">
                          <a:effectLst/>
                        </a:rPr>
                        <a:t>Atmospheric correction (M</a:t>
                      </a:r>
                      <a:r>
                        <a:rPr lang="en-AU" sz="1100" i="1" dirty="0">
                          <a:effectLst/>
                        </a:rPr>
                        <a:t>ODIS </a:t>
                      </a:r>
                      <a:r>
                        <a:rPr lang="en-AU" sz="1100" dirty="0">
                          <a:effectLst/>
                        </a:rPr>
                        <a:t>or VIIRS)</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tc>
                <a:extLst>
                  <a:ext uri="{0D108BD9-81ED-4DB2-BD59-A6C34878D82A}">
                    <a16:rowId xmlns:a16="http://schemas.microsoft.com/office/drawing/2014/main" val="46561783"/>
                  </a:ext>
                </a:extLst>
              </a:tr>
            </a:tbl>
          </a:graphicData>
        </a:graphic>
      </p:graphicFrame>
      <p:sp>
        <p:nvSpPr>
          <p:cNvPr id="5" name="Rectangle 4"/>
          <p:cNvSpPr/>
          <p:nvPr/>
        </p:nvSpPr>
        <p:spPr>
          <a:xfrm>
            <a:off x="1752600" y="160765"/>
            <a:ext cx="5867400" cy="1080232"/>
          </a:xfrm>
          <a:prstGeom prst="rect">
            <a:avLst/>
          </a:prstGeom>
        </p:spPr>
        <p:txBody>
          <a:bodyPr wrap="square">
            <a:spAutoFit/>
          </a:bodyPr>
          <a:lstStyle/>
          <a:p>
            <a:pPr>
              <a:lnSpc>
                <a:spcPct val="107000"/>
              </a:lnSpc>
              <a:spcAft>
                <a:spcPts val="0"/>
              </a:spcAft>
            </a:pPr>
            <a:r>
              <a:rPr lang="en-AU" b="1" dirty="0">
                <a:solidFill>
                  <a:srgbClr val="FFFFFF"/>
                </a:solidFill>
                <a:latin typeface="Calibri" panose="020F0502020204030204" pitchFamily="34" charset="0"/>
                <a:ea typeface="Calibri" panose="020F0502020204030204" pitchFamily="34" charset="0"/>
                <a:cs typeface="Calibri" panose="020F0502020204030204" pitchFamily="34" charset="0"/>
              </a:rPr>
              <a:t>Recommended spectral bands for atmospheric correction purposes as well as Non Algal Particulate matter  concentration estimation.</a:t>
            </a:r>
            <a:endParaRPr lang="en-AU" sz="24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337419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1770062" y="-304800"/>
            <a:ext cx="5849938" cy="15388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en-US" sz="1100" b="0" i="0" u="none" strike="noStrike" cap="none" normalizeH="0" baseline="0" dirty="0">
                <a:ln>
                  <a:noFill/>
                </a:ln>
                <a:solidFill>
                  <a:srgbClr val="000000"/>
                </a:solidFill>
                <a:effectLst/>
                <a:latin typeface="Calibri" panose="020F0502020204030204" pitchFamily="34" charset="0"/>
                <a:ea typeface="Arial" panose="020B0604020202020204" pitchFamily="34" charset="0"/>
                <a:cs typeface="Times New Roman" panose="02020603050405020304" pitchFamily="18" charset="0"/>
              </a:rPr>
              <a:t> </a:t>
            </a:r>
            <a:endParaRPr kumimoji="0" lang="en-AU"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en-US" sz="1100" b="0" i="0" u="none" strike="noStrike" cap="none" normalizeH="0" baseline="0" dirty="0">
                <a:ln>
                  <a:noFill/>
                </a:ln>
                <a:solidFill>
                  <a:srgbClr val="000000"/>
                </a:solidFill>
                <a:effectLst/>
                <a:latin typeface="Calibri" panose="020F0502020204030204" pitchFamily="34" charset="0"/>
                <a:ea typeface="Arial" panose="020B0604020202020204" pitchFamily="34" charset="0"/>
                <a:cs typeface="Times New Roman" panose="02020603050405020304" pitchFamily="18" charset="0"/>
              </a:rPr>
              <a:t> </a:t>
            </a:r>
            <a:endParaRPr kumimoji="0" lang="en-AU"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en-US" b="0" i="0" u="none" strike="noStrike" cap="none" normalizeH="0" baseline="0" dirty="0">
                <a:ln>
                  <a:noFill/>
                </a:ln>
                <a:solidFill>
                  <a:srgbClr val="FFFFFF"/>
                </a:solidFill>
                <a:effectLst/>
                <a:latin typeface="Arial" panose="020B0604020202020204" pitchFamily="34" charset="0"/>
                <a:ea typeface="Arial" panose="020B0604020202020204" pitchFamily="34" charset="0"/>
                <a:cs typeface="Arial" panose="020B0604020202020204" pitchFamily="34" charset="0"/>
              </a:rPr>
              <a:t>Ground sampling distance requirements showing the resolvable river width class and cumulative number of total river reaches of the world’s rivers from </a:t>
            </a:r>
            <a:r>
              <a:rPr kumimoji="0" lang="en-AU" altLang="en-US" b="0" i="0" u="none" strike="noStrike" cap="none" normalizeH="0" baseline="0" dirty="0" err="1">
                <a:ln>
                  <a:noFill/>
                </a:ln>
                <a:solidFill>
                  <a:srgbClr val="FFFFFF"/>
                </a:solidFill>
                <a:effectLst/>
                <a:latin typeface="Arial" panose="020B0604020202020204" pitchFamily="34" charset="0"/>
                <a:ea typeface="Arial" panose="020B0604020202020204" pitchFamily="34" charset="0"/>
                <a:cs typeface="Arial" panose="020B0604020202020204" pitchFamily="34" charset="0"/>
              </a:rPr>
              <a:t>Pavelsky</a:t>
            </a:r>
            <a:r>
              <a:rPr kumimoji="0" lang="en-AU" altLang="en-US" b="0" i="0" u="none" strike="noStrike" cap="none" normalizeH="0" baseline="0" dirty="0">
                <a:ln>
                  <a:noFill/>
                </a:ln>
                <a:solidFill>
                  <a:srgbClr val="FFFFFF"/>
                </a:solidFill>
                <a:effectLst/>
                <a:latin typeface="Arial" panose="020B0604020202020204" pitchFamily="34" charset="0"/>
                <a:ea typeface="Arial" panose="020B0604020202020204" pitchFamily="34" charset="0"/>
                <a:cs typeface="Arial" panose="020B0604020202020204" pitchFamily="34" charset="0"/>
              </a:rPr>
              <a:t> et al. (2012) dataset.</a:t>
            </a:r>
            <a:endParaRPr kumimoji="0" lang="en-AU" altLang="en-US" b="0" i="0" u="none" strike="noStrike" cap="none" normalizeH="0" baseline="0" dirty="0">
              <a:ln>
                <a:noFill/>
              </a:ln>
              <a:solidFill>
                <a:srgbClr val="FFFFFF"/>
              </a:solidFill>
              <a:effectLst/>
              <a:latin typeface="Arial" panose="020B0604020202020204" pitchFamily="34" charset="0"/>
              <a:cs typeface="Arial" panose="020B0604020202020204" pitchFamily="34" charset="0"/>
            </a:endParaRPr>
          </a:p>
        </p:txBody>
      </p:sp>
      <p:graphicFrame>
        <p:nvGraphicFramePr>
          <p:cNvPr id="6" name="Content Placeholder 2"/>
          <p:cNvGraphicFramePr>
            <a:graphicFrameLocks/>
          </p:cNvGraphicFramePr>
          <p:nvPr>
            <p:extLst>
              <p:ext uri="{D42A27DB-BD31-4B8C-83A1-F6EECF244321}">
                <p14:modId xmlns:p14="http://schemas.microsoft.com/office/powerpoint/2010/main" val="1357247244"/>
              </p:ext>
            </p:extLst>
          </p:nvPr>
        </p:nvGraphicFramePr>
        <p:xfrm>
          <a:off x="1770062" y="1981200"/>
          <a:ext cx="5638800" cy="2886079"/>
        </p:xfrm>
        <a:graphic>
          <a:graphicData uri="http://schemas.openxmlformats.org/drawingml/2006/table">
            <a:tbl>
              <a:tblPr>
                <a:tableStyleId>{5940675A-B579-460E-94D1-54222C63F5DA}</a:tableStyleId>
              </a:tblPr>
              <a:tblGrid>
                <a:gridCol w="1504950">
                  <a:extLst>
                    <a:ext uri="{9D8B030D-6E8A-4147-A177-3AD203B41FA5}">
                      <a16:colId xmlns:a16="http://schemas.microsoft.com/office/drawing/2014/main" val="1226542340"/>
                    </a:ext>
                  </a:extLst>
                </a:gridCol>
                <a:gridCol w="1066800">
                  <a:extLst>
                    <a:ext uri="{9D8B030D-6E8A-4147-A177-3AD203B41FA5}">
                      <a16:colId xmlns:a16="http://schemas.microsoft.com/office/drawing/2014/main" val="2465781999"/>
                    </a:ext>
                  </a:extLst>
                </a:gridCol>
                <a:gridCol w="1552575">
                  <a:extLst>
                    <a:ext uri="{9D8B030D-6E8A-4147-A177-3AD203B41FA5}">
                      <a16:colId xmlns:a16="http://schemas.microsoft.com/office/drawing/2014/main" val="4209864247"/>
                    </a:ext>
                  </a:extLst>
                </a:gridCol>
                <a:gridCol w="1514475">
                  <a:extLst>
                    <a:ext uri="{9D8B030D-6E8A-4147-A177-3AD203B41FA5}">
                      <a16:colId xmlns:a16="http://schemas.microsoft.com/office/drawing/2014/main" val="359319484"/>
                    </a:ext>
                  </a:extLst>
                </a:gridCol>
              </a:tblGrid>
              <a:tr h="741363">
                <a:tc>
                  <a:txBody>
                    <a:bodyPr/>
                    <a:lstStyle/>
                    <a:p>
                      <a:pPr>
                        <a:lnSpc>
                          <a:spcPct val="107000"/>
                        </a:lnSpc>
                        <a:spcAft>
                          <a:spcPts val="0"/>
                        </a:spcAft>
                      </a:pPr>
                      <a:r>
                        <a:rPr lang="en-AU" sz="1100">
                          <a:effectLst/>
                        </a:rPr>
                        <a:t>River Reach Size Class</a:t>
                      </a:r>
                    </a:p>
                    <a:p>
                      <a:pPr>
                        <a:lnSpc>
                          <a:spcPct val="107000"/>
                        </a:lnSpc>
                        <a:spcAft>
                          <a:spcPts val="0"/>
                        </a:spcAft>
                      </a:pPr>
                      <a:r>
                        <a:rPr lang="en-AU" sz="1100">
                          <a:effectLst/>
                        </a:rPr>
                        <a:t>(width)</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tc>
                <a:tc>
                  <a:txBody>
                    <a:bodyPr/>
                    <a:lstStyle/>
                    <a:p>
                      <a:pPr>
                        <a:lnSpc>
                          <a:spcPct val="107000"/>
                        </a:lnSpc>
                        <a:spcAft>
                          <a:spcPts val="0"/>
                        </a:spcAft>
                      </a:pPr>
                      <a:r>
                        <a:rPr lang="en-AU" sz="1100">
                          <a:effectLst/>
                        </a:rPr>
                        <a:t>Required GSD*</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tc>
                <a:tc>
                  <a:txBody>
                    <a:bodyPr/>
                    <a:lstStyle/>
                    <a:p>
                      <a:pPr>
                        <a:lnSpc>
                          <a:spcPct val="107000"/>
                        </a:lnSpc>
                        <a:spcAft>
                          <a:spcPts val="0"/>
                        </a:spcAft>
                      </a:pPr>
                      <a:r>
                        <a:rPr lang="en-AU" sz="1100">
                          <a:effectLst/>
                        </a:rPr>
                        <a:t>Total number of reaches</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tc>
                <a:tc>
                  <a:txBody>
                    <a:bodyPr/>
                    <a:lstStyle/>
                    <a:p>
                      <a:pPr>
                        <a:lnSpc>
                          <a:spcPct val="107000"/>
                        </a:lnSpc>
                        <a:spcAft>
                          <a:spcPts val="0"/>
                        </a:spcAft>
                      </a:pPr>
                      <a:r>
                        <a:rPr lang="en-AU" sz="1100">
                          <a:effectLst/>
                        </a:rPr>
                        <a:t>Percent of total reaches</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tc>
                <a:extLst>
                  <a:ext uri="{0D108BD9-81ED-4DB2-BD59-A6C34878D82A}">
                    <a16:rowId xmlns:a16="http://schemas.microsoft.com/office/drawing/2014/main" val="2084004421"/>
                  </a:ext>
                </a:extLst>
              </a:tr>
              <a:tr h="306388">
                <a:tc>
                  <a:txBody>
                    <a:bodyPr/>
                    <a:lstStyle/>
                    <a:p>
                      <a:pPr>
                        <a:lnSpc>
                          <a:spcPct val="107000"/>
                        </a:lnSpc>
                        <a:spcAft>
                          <a:spcPts val="0"/>
                        </a:spcAft>
                      </a:pPr>
                      <a:r>
                        <a:rPr lang="en-AU" sz="1100">
                          <a:effectLst/>
                        </a:rPr>
                        <a:t>≥ 1.5 km</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tc>
                <a:tc>
                  <a:txBody>
                    <a:bodyPr/>
                    <a:lstStyle/>
                    <a:p>
                      <a:pPr>
                        <a:lnSpc>
                          <a:spcPct val="107000"/>
                        </a:lnSpc>
                        <a:spcAft>
                          <a:spcPts val="0"/>
                        </a:spcAft>
                      </a:pPr>
                      <a:r>
                        <a:rPr lang="en-AU" sz="1100">
                          <a:effectLst/>
                        </a:rPr>
                        <a:t>500</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tc>
                <a:tc>
                  <a:txBody>
                    <a:bodyPr/>
                    <a:lstStyle/>
                    <a:p>
                      <a:pPr>
                        <a:lnSpc>
                          <a:spcPct val="107000"/>
                        </a:lnSpc>
                        <a:spcAft>
                          <a:spcPts val="0"/>
                        </a:spcAft>
                      </a:pPr>
                      <a:r>
                        <a:rPr lang="en-AU" sz="1100" dirty="0">
                          <a:effectLst/>
                        </a:rPr>
                        <a:t>2,877</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tc>
                <a:tc>
                  <a:txBody>
                    <a:bodyPr/>
                    <a:lstStyle/>
                    <a:p>
                      <a:pPr>
                        <a:lnSpc>
                          <a:spcPct val="107000"/>
                        </a:lnSpc>
                        <a:spcAft>
                          <a:spcPts val="0"/>
                        </a:spcAft>
                      </a:pPr>
                      <a:r>
                        <a:rPr lang="en-AU" sz="1100">
                          <a:effectLst/>
                        </a:rPr>
                        <a:t>&lt; 0.1%</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tc>
                <a:extLst>
                  <a:ext uri="{0D108BD9-81ED-4DB2-BD59-A6C34878D82A}">
                    <a16:rowId xmlns:a16="http://schemas.microsoft.com/office/drawing/2014/main" val="523849211"/>
                  </a:ext>
                </a:extLst>
              </a:tr>
              <a:tr h="306388">
                <a:tc>
                  <a:txBody>
                    <a:bodyPr/>
                    <a:lstStyle/>
                    <a:p>
                      <a:pPr>
                        <a:lnSpc>
                          <a:spcPct val="107000"/>
                        </a:lnSpc>
                        <a:spcAft>
                          <a:spcPts val="0"/>
                        </a:spcAft>
                      </a:pPr>
                      <a:r>
                        <a:rPr lang="en-AU" sz="1100">
                          <a:effectLst/>
                        </a:rPr>
                        <a:t>≥ 1 km</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tc>
                <a:tc>
                  <a:txBody>
                    <a:bodyPr/>
                    <a:lstStyle/>
                    <a:p>
                      <a:pPr>
                        <a:lnSpc>
                          <a:spcPct val="107000"/>
                        </a:lnSpc>
                        <a:spcAft>
                          <a:spcPts val="0"/>
                        </a:spcAft>
                      </a:pPr>
                      <a:r>
                        <a:rPr lang="en-AU" sz="1100">
                          <a:effectLst/>
                        </a:rPr>
                        <a:t>333</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tc>
                <a:tc>
                  <a:txBody>
                    <a:bodyPr/>
                    <a:lstStyle/>
                    <a:p>
                      <a:pPr>
                        <a:lnSpc>
                          <a:spcPct val="107000"/>
                        </a:lnSpc>
                        <a:spcAft>
                          <a:spcPts val="0"/>
                        </a:spcAft>
                      </a:pPr>
                      <a:r>
                        <a:rPr lang="en-AU" sz="1100">
                          <a:effectLst/>
                        </a:rPr>
                        <a:t>8,483</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tc>
                <a:tc>
                  <a:txBody>
                    <a:bodyPr/>
                    <a:lstStyle/>
                    <a:p>
                      <a:pPr>
                        <a:lnSpc>
                          <a:spcPct val="107000"/>
                        </a:lnSpc>
                        <a:spcAft>
                          <a:spcPts val="0"/>
                        </a:spcAft>
                      </a:pPr>
                      <a:r>
                        <a:rPr lang="en-AU" sz="1100">
                          <a:effectLst/>
                        </a:rPr>
                        <a:t>&lt;1%</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tc>
                <a:extLst>
                  <a:ext uri="{0D108BD9-81ED-4DB2-BD59-A6C34878D82A}">
                    <a16:rowId xmlns:a16="http://schemas.microsoft.com/office/drawing/2014/main" val="1788799101"/>
                  </a:ext>
                </a:extLst>
              </a:tr>
              <a:tr h="306388">
                <a:tc>
                  <a:txBody>
                    <a:bodyPr/>
                    <a:lstStyle/>
                    <a:p>
                      <a:pPr>
                        <a:lnSpc>
                          <a:spcPct val="107000"/>
                        </a:lnSpc>
                        <a:spcAft>
                          <a:spcPts val="0"/>
                        </a:spcAft>
                      </a:pPr>
                      <a:r>
                        <a:rPr lang="en-AU" sz="1100">
                          <a:effectLst/>
                        </a:rPr>
                        <a:t>≥ 0.5 km</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tc>
                <a:tc>
                  <a:txBody>
                    <a:bodyPr/>
                    <a:lstStyle/>
                    <a:p>
                      <a:pPr>
                        <a:lnSpc>
                          <a:spcPct val="107000"/>
                        </a:lnSpc>
                        <a:spcAft>
                          <a:spcPts val="0"/>
                        </a:spcAft>
                      </a:pPr>
                      <a:r>
                        <a:rPr lang="en-AU" sz="1100">
                          <a:effectLst/>
                        </a:rPr>
                        <a:t>167</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tc>
                <a:tc>
                  <a:txBody>
                    <a:bodyPr/>
                    <a:lstStyle/>
                    <a:p>
                      <a:pPr>
                        <a:lnSpc>
                          <a:spcPct val="107000"/>
                        </a:lnSpc>
                        <a:spcAft>
                          <a:spcPts val="0"/>
                        </a:spcAft>
                      </a:pPr>
                      <a:r>
                        <a:rPr lang="en-AU" sz="1100">
                          <a:effectLst/>
                        </a:rPr>
                        <a:t>35,420</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tc>
                <a:tc>
                  <a:txBody>
                    <a:bodyPr/>
                    <a:lstStyle/>
                    <a:p>
                      <a:pPr>
                        <a:lnSpc>
                          <a:spcPct val="107000"/>
                        </a:lnSpc>
                        <a:spcAft>
                          <a:spcPts val="0"/>
                        </a:spcAft>
                      </a:pPr>
                      <a:r>
                        <a:rPr lang="en-AU" sz="1100">
                          <a:effectLst/>
                        </a:rPr>
                        <a:t>1%</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tc>
                <a:extLst>
                  <a:ext uri="{0D108BD9-81ED-4DB2-BD59-A6C34878D82A}">
                    <a16:rowId xmlns:a16="http://schemas.microsoft.com/office/drawing/2014/main" val="1921909735"/>
                  </a:ext>
                </a:extLst>
              </a:tr>
              <a:tr h="306388">
                <a:tc>
                  <a:txBody>
                    <a:bodyPr/>
                    <a:lstStyle/>
                    <a:p>
                      <a:pPr>
                        <a:lnSpc>
                          <a:spcPct val="107000"/>
                        </a:lnSpc>
                        <a:spcAft>
                          <a:spcPts val="0"/>
                        </a:spcAft>
                      </a:pPr>
                      <a:r>
                        <a:rPr lang="en-AU" sz="1100">
                          <a:effectLst/>
                        </a:rPr>
                        <a:t>≥ 0.1 km</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tc>
                <a:tc>
                  <a:txBody>
                    <a:bodyPr/>
                    <a:lstStyle/>
                    <a:p>
                      <a:pPr>
                        <a:lnSpc>
                          <a:spcPct val="107000"/>
                        </a:lnSpc>
                        <a:spcAft>
                          <a:spcPts val="0"/>
                        </a:spcAft>
                      </a:pPr>
                      <a:r>
                        <a:rPr lang="en-AU" sz="1100">
                          <a:effectLst/>
                        </a:rPr>
                        <a:t>33</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tc>
                <a:tc>
                  <a:txBody>
                    <a:bodyPr/>
                    <a:lstStyle/>
                    <a:p>
                      <a:pPr>
                        <a:lnSpc>
                          <a:spcPct val="107000"/>
                        </a:lnSpc>
                        <a:spcAft>
                          <a:spcPts val="0"/>
                        </a:spcAft>
                      </a:pPr>
                      <a:r>
                        <a:rPr lang="en-AU" sz="1100">
                          <a:effectLst/>
                        </a:rPr>
                        <a:t>382,466</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tc>
                <a:tc>
                  <a:txBody>
                    <a:bodyPr/>
                    <a:lstStyle/>
                    <a:p>
                      <a:pPr>
                        <a:lnSpc>
                          <a:spcPct val="107000"/>
                        </a:lnSpc>
                        <a:spcAft>
                          <a:spcPts val="0"/>
                        </a:spcAft>
                      </a:pPr>
                      <a:r>
                        <a:rPr lang="en-AU" sz="1100">
                          <a:effectLst/>
                        </a:rPr>
                        <a:t>12%</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tc>
                <a:extLst>
                  <a:ext uri="{0D108BD9-81ED-4DB2-BD59-A6C34878D82A}">
                    <a16:rowId xmlns:a16="http://schemas.microsoft.com/office/drawing/2014/main" val="161428013"/>
                  </a:ext>
                </a:extLst>
              </a:tr>
              <a:tr h="306388">
                <a:tc>
                  <a:txBody>
                    <a:bodyPr/>
                    <a:lstStyle/>
                    <a:p>
                      <a:pPr>
                        <a:lnSpc>
                          <a:spcPct val="107000"/>
                        </a:lnSpc>
                        <a:spcAft>
                          <a:spcPts val="0"/>
                        </a:spcAft>
                      </a:pPr>
                      <a:r>
                        <a:rPr lang="en-AU" sz="1100" dirty="0">
                          <a:effectLst/>
                        </a:rPr>
                        <a:t>≥ 0.05 km</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tc>
                <a:tc>
                  <a:txBody>
                    <a:bodyPr/>
                    <a:lstStyle/>
                    <a:p>
                      <a:pPr>
                        <a:lnSpc>
                          <a:spcPct val="107000"/>
                        </a:lnSpc>
                        <a:spcAft>
                          <a:spcPts val="0"/>
                        </a:spcAft>
                      </a:pPr>
                      <a:r>
                        <a:rPr lang="en-AU" sz="1100">
                          <a:effectLst/>
                        </a:rPr>
                        <a:t>17</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tc>
                <a:tc>
                  <a:txBody>
                    <a:bodyPr/>
                    <a:lstStyle/>
                    <a:p>
                      <a:pPr>
                        <a:lnSpc>
                          <a:spcPct val="107000"/>
                        </a:lnSpc>
                        <a:spcAft>
                          <a:spcPts val="0"/>
                        </a:spcAft>
                      </a:pPr>
                      <a:r>
                        <a:rPr lang="en-AU" sz="1100">
                          <a:effectLst/>
                        </a:rPr>
                        <a:t>766,303</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tc>
                <a:tc>
                  <a:txBody>
                    <a:bodyPr/>
                    <a:lstStyle/>
                    <a:p>
                      <a:pPr>
                        <a:lnSpc>
                          <a:spcPct val="107000"/>
                        </a:lnSpc>
                        <a:spcAft>
                          <a:spcPts val="0"/>
                        </a:spcAft>
                      </a:pPr>
                      <a:r>
                        <a:rPr lang="en-AU" sz="1100">
                          <a:effectLst/>
                        </a:rPr>
                        <a:t>24%</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tc>
                <a:extLst>
                  <a:ext uri="{0D108BD9-81ED-4DB2-BD59-A6C34878D82A}">
                    <a16:rowId xmlns:a16="http://schemas.microsoft.com/office/drawing/2014/main" val="4137891605"/>
                  </a:ext>
                </a:extLst>
              </a:tr>
              <a:tr h="306388">
                <a:tc>
                  <a:txBody>
                    <a:bodyPr/>
                    <a:lstStyle/>
                    <a:p>
                      <a:pPr>
                        <a:lnSpc>
                          <a:spcPct val="107000"/>
                        </a:lnSpc>
                        <a:spcAft>
                          <a:spcPts val="0"/>
                        </a:spcAft>
                      </a:pPr>
                      <a:r>
                        <a:rPr lang="en-AU" sz="1100">
                          <a:effectLst/>
                        </a:rPr>
                        <a:t>≥ 0.01 km</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tc>
                <a:tc>
                  <a:txBody>
                    <a:bodyPr/>
                    <a:lstStyle/>
                    <a:p>
                      <a:pPr>
                        <a:lnSpc>
                          <a:spcPct val="107000"/>
                        </a:lnSpc>
                        <a:spcAft>
                          <a:spcPts val="0"/>
                        </a:spcAft>
                      </a:pPr>
                      <a:r>
                        <a:rPr lang="en-AU" sz="1100">
                          <a:effectLst/>
                        </a:rPr>
                        <a:t>3</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tc>
                <a:tc>
                  <a:txBody>
                    <a:bodyPr/>
                    <a:lstStyle/>
                    <a:p>
                      <a:pPr>
                        <a:lnSpc>
                          <a:spcPct val="107000"/>
                        </a:lnSpc>
                        <a:spcAft>
                          <a:spcPts val="0"/>
                        </a:spcAft>
                      </a:pPr>
                      <a:r>
                        <a:rPr lang="en-AU" sz="1100">
                          <a:effectLst/>
                        </a:rPr>
                        <a:t>2,576,452</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tc>
                <a:tc>
                  <a:txBody>
                    <a:bodyPr/>
                    <a:lstStyle/>
                    <a:p>
                      <a:pPr>
                        <a:lnSpc>
                          <a:spcPct val="107000"/>
                        </a:lnSpc>
                        <a:spcAft>
                          <a:spcPts val="0"/>
                        </a:spcAft>
                      </a:pPr>
                      <a:r>
                        <a:rPr lang="en-AU" sz="1100">
                          <a:effectLst/>
                        </a:rPr>
                        <a:t>81%</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tc>
                <a:extLst>
                  <a:ext uri="{0D108BD9-81ED-4DB2-BD59-A6C34878D82A}">
                    <a16:rowId xmlns:a16="http://schemas.microsoft.com/office/drawing/2014/main" val="1633887587"/>
                  </a:ext>
                </a:extLst>
              </a:tr>
              <a:tr h="306388">
                <a:tc gridSpan="4">
                  <a:txBody>
                    <a:bodyPr/>
                    <a:lstStyle/>
                    <a:p>
                      <a:pPr>
                        <a:lnSpc>
                          <a:spcPct val="107000"/>
                        </a:lnSpc>
                        <a:spcAft>
                          <a:spcPts val="0"/>
                        </a:spcAft>
                      </a:pPr>
                      <a:r>
                        <a:rPr lang="en-AU" sz="1100" dirty="0">
                          <a:effectLst/>
                        </a:rPr>
                        <a:t>*Calculated using a box of 3 x 1 pixels sufficient to resolve the width of the river reach</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tc>
                <a:tc hMerge="1">
                  <a:txBody>
                    <a:bodyPr/>
                    <a:lstStyle/>
                    <a:p>
                      <a:endParaRPr lang="en-AU"/>
                    </a:p>
                  </a:txBody>
                  <a:tcPr/>
                </a:tc>
                <a:tc hMerge="1">
                  <a:txBody>
                    <a:bodyPr/>
                    <a:lstStyle/>
                    <a:p>
                      <a:endParaRPr lang="en-AU"/>
                    </a:p>
                  </a:txBody>
                  <a:tcPr/>
                </a:tc>
                <a:tc hMerge="1">
                  <a:txBody>
                    <a:bodyPr/>
                    <a:lstStyle/>
                    <a:p>
                      <a:endParaRPr lang="en-AU"/>
                    </a:p>
                  </a:txBody>
                  <a:tcPr/>
                </a:tc>
                <a:extLst>
                  <a:ext uri="{0D108BD9-81ED-4DB2-BD59-A6C34878D82A}">
                    <a16:rowId xmlns:a16="http://schemas.microsoft.com/office/drawing/2014/main" val="1793509929"/>
                  </a:ext>
                </a:extLst>
              </a:tr>
            </a:tbl>
          </a:graphicData>
        </a:graphic>
      </p:graphicFrame>
      <p:sp>
        <p:nvSpPr>
          <p:cNvPr id="8" name="Content Placeholder 7"/>
          <p:cNvSpPr>
            <a:spLocks noGrp="1"/>
          </p:cNvSpPr>
          <p:nvPr>
            <p:ph idx="1"/>
          </p:nvPr>
        </p:nvSpPr>
        <p:spPr/>
        <p:txBody>
          <a:bodyPr/>
          <a:lstStyle/>
          <a:p>
            <a:endParaRPr lang="en-AU" dirty="0"/>
          </a:p>
        </p:txBody>
      </p:sp>
    </p:spTree>
    <p:extLst>
      <p:ext uri="{BB962C8B-B14F-4D97-AF65-F5344CB8AC3E}">
        <p14:creationId xmlns:p14="http://schemas.microsoft.com/office/powerpoint/2010/main" val="11250073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1770062" y="-304800"/>
            <a:ext cx="5849938" cy="15388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en-US" sz="1100" b="0" i="0" u="none" strike="noStrike" cap="none" normalizeH="0" baseline="0" dirty="0">
                <a:ln>
                  <a:noFill/>
                </a:ln>
                <a:solidFill>
                  <a:srgbClr val="000000"/>
                </a:solidFill>
                <a:effectLst/>
                <a:latin typeface="Calibri" panose="020F0502020204030204" pitchFamily="34" charset="0"/>
                <a:ea typeface="Arial" panose="020B0604020202020204" pitchFamily="34" charset="0"/>
                <a:cs typeface="Times New Roman" panose="02020603050405020304" pitchFamily="18" charset="0"/>
              </a:rPr>
              <a:t> </a:t>
            </a:r>
            <a:endParaRPr kumimoji="0" lang="en-AU"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en-US" sz="1100" b="0" i="0" u="none" strike="noStrike" cap="none" normalizeH="0" baseline="0" dirty="0">
                <a:ln>
                  <a:noFill/>
                </a:ln>
                <a:solidFill>
                  <a:srgbClr val="000000"/>
                </a:solidFill>
                <a:effectLst/>
                <a:latin typeface="Calibri" panose="020F0502020204030204" pitchFamily="34" charset="0"/>
                <a:ea typeface="Arial" panose="020B0604020202020204" pitchFamily="34" charset="0"/>
                <a:cs typeface="Times New Roman" panose="02020603050405020304" pitchFamily="18" charset="0"/>
              </a:rPr>
              <a:t> </a:t>
            </a:r>
            <a:endParaRPr kumimoji="0" lang="en-AU"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lang="en-AU" altLang="en-US" dirty="0">
                <a:solidFill>
                  <a:srgbClr val="FFFFFF"/>
                </a:solidFill>
                <a:latin typeface="Arial" panose="020B0604020202020204" pitchFamily="34" charset="0"/>
                <a:ea typeface="Arial" panose="020B0604020202020204" pitchFamily="34" charset="0"/>
                <a:cs typeface="Arial" panose="020B0604020202020204" pitchFamily="34" charset="0"/>
              </a:rPr>
              <a:t>Ground sampling distance requirements showing resolvable size class and total cumulative number and area coverage of the world’s lakes (based on assumptions using </a:t>
            </a:r>
            <a:r>
              <a:rPr lang="en-AU" altLang="en-US" dirty="0" err="1">
                <a:solidFill>
                  <a:srgbClr val="FFFFFF"/>
                </a:solidFill>
                <a:latin typeface="Arial" panose="020B0604020202020204" pitchFamily="34" charset="0"/>
                <a:ea typeface="Arial" panose="020B0604020202020204" pitchFamily="34" charset="0"/>
                <a:cs typeface="Arial" panose="020B0604020202020204" pitchFamily="34" charset="0"/>
              </a:rPr>
              <a:t>Verpoorter</a:t>
            </a:r>
            <a:r>
              <a:rPr lang="en-AU" altLang="en-US" dirty="0">
                <a:solidFill>
                  <a:srgbClr val="FFFFFF"/>
                </a:solidFill>
                <a:latin typeface="Arial" panose="020B0604020202020204" pitchFamily="34" charset="0"/>
                <a:ea typeface="Arial" panose="020B0604020202020204" pitchFamily="34" charset="0"/>
                <a:cs typeface="Arial" panose="020B0604020202020204" pitchFamily="34" charset="0"/>
              </a:rPr>
              <a:t> et al. (2014) dataset)</a:t>
            </a:r>
            <a:endParaRPr kumimoji="0" lang="en-AU" altLang="en-US" b="0" i="0" u="none" strike="noStrike" cap="none" normalizeH="0" baseline="0" dirty="0">
              <a:ln>
                <a:noFill/>
              </a:ln>
              <a:solidFill>
                <a:srgbClr val="FFFFFF"/>
              </a:solidFill>
              <a:effectLst/>
              <a:latin typeface="Arial" panose="020B0604020202020204" pitchFamily="34" charset="0"/>
              <a:cs typeface="Arial" panose="020B0604020202020204" pitchFamily="34" charset="0"/>
            </a:endParaRPr>
          </a:p>
        </p:txBody>
      </p:sp>
      <p:graphicFrame>
        <p:nvGraphicFramePr>
          <p:cNvPr id="7" name="Content Placeholder 3"/>
          <p:cNvGraphicFramePr>
            <a:graphicFrameLocks noGrp="1"/>
          </p:cNvGraphicFramePr>
          <p:nvPr>
            <p:ph idx="1"/>
            <p:extLst>
              <p:ext uri="{D42A27DB-BD31-4B8C-83A1-F6EECF244321}">
                <p14:modId xmlns:p14="http://schemas.microsoft.com/office/powerpoint/2010/main" val="2264912465"/>
              </p:ext>
            </p:extLst>
          </p:nvPr>
        </p:nvGraphicFramePr>
        <p:xfrm>
          <a:off x="1066800" y="2133600"/>
          <a:ext cx="6342062" cy="2743200"/>
        </p:xfrm>
        <a:graphic>
          <a:graphicData uri="http://schemas.openxmlformats.org/drawingml/2006/table">
            <a:tbl>
              <a:tblPr>
                <a:tableStyleId>{5940675A-B579-460E-94D1-54222C63F5DA}</a:tableStyleId>
              </a:tblPr>
              <a:tblGrid>
                <a:gridCol w="1553377">
                  <a:extLst>
                    <a:ext uri="{9D8B030D-6E8A-4147-A177-3AD203B41FA5}">
                      <a16:colId xmlns:a16="http://schemas.microsoft.com/office/drawing/2014/main" val="3636049157"/>
                    </a:ext>
                  </a:extLst>
                </a:gridCol>
                <a:gridCol w="1596228">
                  <a:extLst>
                    <a:ext uri="{9D8B030D-6E8A-4147-A177-3AD203B41FA5}">
                      <a16:colId xmlns:a16="http://schemas.microsoft.com/office/drawing/2014/main" val="3122124708"/>
                    </a:ext>
                  </a:extLst>
                </a:gridCol>
                <a:gridCol w="1564090">
                  <a:extLst>
                    <a:ext uri="{9D8B030D-6E8A-4147-A177-3AD203B41FA5}">
                      <a16:colId xmlns:a16="http://schemas.microsoft.com/office/drawing/2014/main" val="3880789072"/>
                    </a:ext>
                  </a:extLst>
                </a:gridCol>
                <a:gridCol w="1628367">
                  <a:extLst>
                    <a:ext uri="{9D8B030D-6E8A-4147-A177-3AD203B41FA5}">
                      <a16:colId xmlns:a16="http://schemas.microsoft.com/office/drawing/2014/main" val="1172744955"/>
                    </a:ext>
                  </a:extLst>
                </a:gridCol>
              </a:tblGrid>
              <a:tr h="385135">
                <a:tc>
                  <a:txBody>
                    <a:bodyPr/>
                    <a:lstStyle/>
                    <a:p>
                      <a:pPr>
                        <a:lnSpc>
                          <a:spcPct val="107000"/>
                        </a:lnSpc>
                        <a:spcAft>
                          <a:spcPts val="0"/>
                        </a:spcAft>
                      </a:pPr>
                      <a:r>
                        <a:rPr lang="en-AU" sz="1100">
                          <a:effectLst/>
                        </a:rPr>
                        <a:t>Size Class</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tc>
                <a:tc>
                  <a:txBody>
                    <a:bodyPr/>
                    <a:lstStyle/>
                    <a:p>
                      <a:pPr>
                        <a:lnSpc>
                          <a:spcPct val="107000"/>
                        </a:lnSpc>
                        <a:spcAft>
                          <a:spcPts val="0"/>
                        </a:spcAft>
                      </a:pPr>
                      <a:r>
                        <a:rPr lang="en-AU" sz="1100">
                          <a:effectLst/>
                        </a:rPr>
                        <a:t>Required GSD*</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tc>
                <a:tc>
                  <a:txBody>
                    <a:bodyPr/>
                    <a:lstStyle/>
                    <a:p>
                      <a:pPr>
                        <a:lnSpc>
                          <a:spcPct val="107000"/>
                        </a:lnSpc>
                        <a:spcAft>
                          <a:spcPts val="0"/>
                        </a:spcAft>
                      </a:pPr>
                      <a:r>
                        <a:rPr lang="en-AU" sz="1100">
                          <a:effectLst/>
                        </a:rPr>
                        <a:t>% Total Area</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tc>
                <a:tc>
                  <a:txBody>
                    <a:bodyPr/>
                    <a:lstStyle/>
                    <a:p>
                      <a:pPr>
                        <a:lnSpc>
                          <a:spcPct val="107000"/>
                        </a:lnSpc>
                        <a:spcAft>
                          <a:spcPts val="0"/>
                        </a:spcAft>
                      </a:pPr>
                      <a:r>
                        <a:rPr lang="en-AU" sz="1100">
                          <a:effectLst/>
                        </a:rPr>
                        <a:t>Total number</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tc>
                <a:extLst>
                  <a:ext uri="{0D108BD9-81ED-4DB2-BD59-A6C34878D82A}">
                    <a16:rowId xmlns:a16="http://schemas.microsoft.com/office/drawing/2014/main" val="3094604499"/>
                  </a:ext>
                </a:extLst>
              </a:tr>
              <a:tr h="432390">
                <a:tc>
                  <a:txBody>
                    <a:bodyPr/>
                    <a:lstStyle/>
                    <a:p>
                      <a:pPr>
                        <a:lnSpc>
                          <a:spcPct val="107000"/>
                        </a:lnSpc>
                        <a:spcAft>
                          <a:spcPts val="0"/>
                        </a:spcAft>
                      </a:pPr>
                      <a:r>
                        <a:rPr lang="en-AU" sz="1100">
                          <a:effectLst/>
                        </a:rPr>
                        <a:t>≥ 10 km</a:t>
                      </a:r>
                      <a:r>
                        <a:rPr lang="en-AU" sz="1100" baseline="30000">
                          <a:effectLst/>
                        </a:rPr>
                        <a:t>2</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tc>
                <a:tc>
                  <a:txBody>
                    <a:bodyPr/>
                    <a:lstStyle/>
                    <a:p>
                      <a:pPr>
                        <a:lnSpc>
                          <a:spcPct val="107000"/>
                        </a:lnSpc>
                        <a:spcAft>
                          <a:spcPts val="0"/>
                        </a:spcAft>
                      </a:pPr>
                      <a:r>
                        <a:rPr lang="en-AU" sz="1100">
                          <a:effectLst/>
                        </a:rPr>
                        <a:t>1054 m</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tc>
                <a:tc>
                  <a:txBody>
                    <a:bodyPr/>
                    <a:lstStyle/>
                    <a:p>
                      <a:pPr>
                        <a:lnSpc>
                          <a:spcPct val="107000"/>
                        </a:lnSpc>
                        <a:spcAft>
                          <a:spcPts val="0"/>
                        </a:spcAft>
                      </a:pPr>
                      <a:r>
                        <a:rPr lang="en-AU" sz="1100">
                          <a:effectLst/>
                        </a:rPr>
                        <a:t>44</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tc>
                <a:tc>
                  <a:txBody>
                    <a:bodyPr/>
                    <a:lstStyle/>
                    <a:p>
                      <a:pPr>
                        <a:lnSpc>
                          <a:spcPct val="107000"/>
                        </a:lnSpc>
                        <a:spcAft>
                          <a:spcPts val="0"/>
                        </a:spcAft>
                      </a:pPr>
                      <a:r>
                        <a:rPr lang="en-AU" sz="1100">
                          <a:effectLst/>
                        </a:rPr>
                        <a:t>25,976</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tc>
                <a:extLst>
                  <a:ext uri="{0D108BD9-81ED-4DB2-BD59-A6C34878D82A}">
                    <a16:rowId xmlns:a16="http://schemas.microsoft.com/office/drawing/2014/main" val="3112577024"/>
                  </a:ext>
                </a:extLst>
              </a:tr>
              <a:tr h="385135">
                <a:tc>
                  <a:txBody>
                    <a:bodyPr/>
                    <a:lstStyle/>
                    <a:p>
                      <a:pPr>
                        <a:lnSpc>
                          <a:spcPct val="107000"/>
                        </a:lnSpc>
                        <a:spcAft>
                          <a:spcPts val="0"/>
                        </a:spcAft>
                      </a:pPr>
                      <a:r>
                        <a:rPr lang="en-AU" sz="1100">
                          <a:effectLst/>
                        </a:rPr>
                        <a:t>≥ 1 km</a:t>
                      </a:r>
                      <a:r>
                        <a:rPr lang="en-AU" sz="1100" baseline="30000">
                          <a:effectLst/>
                        </a:rPr>
                        <a:t>2</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tc>
                <a:tc>
                  <a:txBody>
                    <a:bodyPr/>
                    <a:lstStyle/>
                    <a:p>
                      <a:pPr>
                        <a:lnSpc>
                          <a:spcPct val="107000"/>
                        </a:lnSpc>
                        <a:spcAft>
                          <a:spcPts val="0"/>
                        </a:spcAft>
                      </a:pPr>
                      <a:r>
                        <a:rPr lang="en-AU" sz="1100">
                          <a:effectLst/>
                        </a:rPr>
                        <a:t>333 m</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tc>
                <a:tc>
                  <a:txBody>
                    <a:bodyPr/>
                    <a:lstStyle/>
                    <a:p>
                      <a:pPr>
                        <a:lnSpc>
                          <a:spcPct val="107000"/>
                        </a:lnSpc>
                        <a:spcAft>
                          <a:spcPts val="0"/>
                        </a:spcAft>
                      </a:pPr>
                      <a:r>
                        <a:rPr lang="en-AU" sz="1100">
                          <a:effectLst/>
                        </a:rPr>
                        <a:t>60</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tc>
                <a:tc>
                  <a:txBody>
                    <a:bodyPr/>
                    <a:lstStyle/>
                    <a:p>
                      <a:pPr>
                        <a:lnSpc>
                          <a:spcPct val="107000"/>
                        </a:lnSpc>
                        <a:spcAft>
                          <a:spcPts val="0"/>
                        </a:spcAft>
                      </a:pPr>
                      <a:r>
                        <a:rPr lang="en-AU" sz="1100">
                          <a:effectLst/>
                        </a:rPr>
                        <a:t>353,552</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tc>
                <a:extLst>
                  <a:ext uri="{0D108BD9-81ED-4DB2-BD59-A6C34878D82A}">
                    <a16:rowId xmlns:a16="http://schemas.microsoft.com/office/drawing/2014/main" val="2933258948"/>
                  </a:ext>
                </a:extLst>
              </a:tr>
              <a:tr h="385135">
                <a:tc>
                  <a:txBody>
                    <a:bodyPr/>
                    <a:lstStyle/>
                    <a:p>
                      <a:pPr>
                        <a:lnSpc>
                          <a:spcPct val="107000"/>
                        </a:lnSpc>
                        <a:spcAft>
                          <a:spcPts val="0"/>
                        </a:spcAft>
                      </a:pPr>
                      <a:r>
                        <a:rPr lang="en-AU" sz="1100">
                          <a:effectLst/>
                        </a:rPr>
                        <a:t>≥ 0.1 km</a:t>
                      </a:r>
                      <a:r>
                        <a:rPr lang="en-AU" sz="1100" baseline="30000">
                          <a:effectLst/>
                        </a:rPr>
                        <a:t>2</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tc>
                <a:tc>
                  <a:txBody>
                    <a:bodyPr/>
                    <a:lstStyle/>
                    <a:p>
                      <a:pPr>
                        <a:lnSpc>
                          <a:spcPct val="107000"/>
                        </a:lnSpc>
                        <a:spcAft>
                          <a:spcPts val="0"/>
                        </a:spcAft>
                      </a:pPr>
                      <a:r>
                        <a:rPr lang="en-AU" sz="1100">
                          <a:effectLst/>
                        </a:rPr>
                        <a:t>105 m</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tc>
                <a:tc>
                  <a:txBody>
                    <a:bodyPr/>
                    <a:lstStyle/>
                    <a:p>
                      <a:pPr>
                        <a:lnSpc>
                          <a:spcPct val="107000"/>
                        </a:lnSpc>
                        <a:spcAft>
                          <a:spcPts val="0"/>
                        </a:spcAft>
                      </a:pPr>
                      <a:r>
                        <a:rPr lang="en-AU" sz="1100">
                          <a:effectLst/>
                        </a:rPr>
                        <a:t>80</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tc>
                <a:tc>
                  <a:txBody>
                    <a:bodyPr/>
                    <a:lstStyle/>
                    <a:p>
                      <a:pPr>
                        <a:lnSpc>
                          <a:spcPct val="107000"/>
                        </a:lnSpc>
                        <a:spcAft>
                          <a:spcPts val="0"/>
                        </a:spcAft>
                      </a:pPr>
                      <a:r>
                        <a:rPr lang="en-AU" sz="1100">
                          <a:effectLst/>
                        </a:rPr>
                        <a:t>4,123,552</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tc>
                <a:extLst>
                  <a:ext uri="{0D108BD9-81ED-4DB2-BD59-A6C34878D82A}">
                    <a16:rowId xmlns:a16="http://schemas.microsoft.com/office/drawing/2014/main" val="3620587424"/>
                  </a:ext>
                </a:extLst>
              </a:tr>
              <a:tr h="385135">
                <a:tc>
                  <a:txBody>
                    <a:bodyPr/>
                    <a:lstStyle/>
                    <a:p>
                      <a:pPr>
                        <a:lnSpc>
                          <a:spcPct val="107000"/>
                        </a:lnSpc>
                        <a:spcAft>
                          <a:spcPts val="0"/>
                        </a:spcAft>
                      </a:pPr>
                      <a:r>
                        <a:rPr lang="en-AU" sz="1100">
                          <a:effectLst/>
                        </a:rPr>
                        <a:t>≥ 0.01 km</a:t>
                      </a:r>
                      <a:r>
                        <a:rPr lang="en-AU" sz="1100" baseline="30000">
                          <a:effectLst/>
                        </a:rPr>
                        <a:t>2</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tc>
                <a:tc>
                  <a:txBody>
                    <a:bodyPr/>
                    <a:lstStyle/>
                    <a:p>
                      <a:pPr>
                        <a:lnSpc>
                          <a:spcPct val="107000"/>
                        </a:lnSpc>
                        <a:spcAft>
                          <a:spcPts val="0"/>
                        </a:spcAft>
                      </a:pPr>
                      <a:r>
                        <a:rPr lang="en-AU" sz="1100">
                          <a:effectLst/>
                        </a:rPr>
                        <a:t>33 m</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tc>
                <a:tc>
                  <a:txBody>
                    <a:bodyPr/>
                    <a:lstStyle/>
                    <a:p>
                      <a:pPr>
                        <a:lnSpc>
                          <a:spcPct val="107000"/>
                        </a:lnSpc>
                        <a:spcAft>
                          <a:spcPts val="0"/>
                        </a:spcAft>
                      </a:pPr>
                      <a:r>
                        <a:rPr lang="en-AU" sz="1100">
                          <a:effectLst/>
                        </a:rPr>
                        <a:t>90</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tc>
                <a:tc>
                  <a:txBody>
                    <a:bodyPr/>
                    <a:lstStyle/>
                    <a:p>
                      <a:pPr>
                        <a:lnSpc>
                          <a:spcPct val="107000"/>
                        </a:lnSpc>
                        <a:spcAft>
                          <a:spcPts val="0"/>
                        </a:spcAft>
                      </a:pPr>
                      <a:r>
                        <a:rPr lang="en-AU" sz="1100">
                          <a:effectLst/>
                        </a:rPr>
                        <a:t>27,523,552</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tc>
                <a:extLst>
                  <a:ext uri="{0D108BD9-81ED-4DB2-BD59-A6C34878D82A}">
                    <a16:rowId xmlns:a16="http://schemas.microsoft.com/office/drawing/2014/main" val="2166048846"/>
                  </a:ext>
                </a:extLst>
              </a:tr>
              <a:tr h="385135">
                <a:tc>
                  <a:txBody>
                    <a:bodyPr/>
                    <a:lstStyle/>
                    <a:p>
                      <a:pPr>
                        <a:lnSpc>
                          <a:spcPct val="107000"/>
                        </a:lnSpc>
                        <a:spcAft>
                          <a:spcPts val="0"/>
                        </a:spcAft>
                      </a:pPr>
                      <a:r>
                        <a:rPr lang="en-AU" sz="1100">
                          <a:effectLst/>
                        </a:rPr>
                        <a:t>≥ 0.002 km</a:t>
                      </a:r>
                      <a:r>
                        <a:rPr lang="en-AU" sz="1100" baseline="30000">
                          <a:effectLst/>
                        </a:rPr>
                        <a:t>2</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tc>
                <a:tc>
                  <a:txBody>
                    <a:bodyPr/>
                    <a:lstStyle/>
                    <a:p>
                      <a:pPr>
                        <a:lnSpc>
                          <a:spcPct val="107000"/>
                        </a:lnSpc>
                        <a:spcAft>
                          <a:spcPts val="0"/>
                        </a:spcAft>
                      </a:pPr>
                      <a:r>
                        <a:rPr lang="en-AU" sz="1100">
                          <a:effectLst/>
                        </a:rPr>
                        <a:t>15 m</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tc>
                <a:tc>
                  <a:txBody>
                    <a:bodyPr/>
                    <a:lstStyle/>
                    <a:p>
                      <a:pPr>
                        <a:lnSpc>
                          <a:spcPct val="107000"/>
                        </a:lnSpc>
                        <a:spcAft>
                          <a:spcPts val="0"/>
                        </a:spcAft>
                      </a:pPr>
                      <a:r>
                        <a:rPr lang="en-AU" sz="1100">
                          <a:effectLst/>
                        </a:rPr>
                        <a:t>100</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tc>
                <a:tc>
                  <a:txBody>
                    <a:bodyPr/>
                    <a:lstStyle/>
                    <a:p>
                      <a:pPr>
                        <a:lnSpc>
                          <a:spcPct val="107000"/>
                        </a:lnSpc>
                        <a:spcAft>
                          <a:spcPts val="0"/>
                        </a:spcAft>
                      </a:pPr>
                      <a:r>
                        <a:rPr lang="en-AU" sz="1100">
                          <a:effectLst/>
                        </a:rPr>
                        <a:t>117,423,552</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tc>
                <a:extLst>
                  <a:ext uri="{0D108BD9-81ED-4DB2-BD59-A6C34878D82A}">
                    <a16:rowId xmlns:a16="http://schemas.microsoft.com/office/drawing/2014/main" val="2373965202"/>
                  </a:ext>
                </a:extLst>
              </a:tr>
              <a:tr h="385135">
                <a:tc gridSpan="4">
                  <a:txBody>
                    <a:bodyPr/>
                    <a:lstStyle/>
                    <a:p>
                      <a:pPr>
                        <a:lnSpc>
                          <a:spcPct val="107000"/>
                        </a:lnSpc>
                        <a:spcAft>
                          <a:spcPts val="0"/>
                        </a:spcAft>
                      </a:pPr>
                      <a:r>
                        <a:rPr lang="en-AU" sz="1100" dirty="0">
                          <a:effectLst/>
                        </a:rPr>
                        <a:t>*Calculated using a box of 3 x 3 pixels sufficient to resolve the specified lake size</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tc>
                <a:tc hMerge="1">
                  <a:txBody>
                    <a:bodyPr/>
                    <a:lstStyle/>
                    <a:p>
                      <a:endParaRPr lang="en-AU"/>
                    </a:p>
                  </a:txBody>
                  <a:tcPr/>
                </a:tc>
                <a:tc hMerge="1">
                  <a:txBody>
                    <a:bodyPr/>
                    <a:lstStyle/>
                    <a:p>
                      <a:endParaRPr lang="en-AU"/>
                    </a:p>
                  </a:txBody>
                  <a:tcPr/>
                </a:tc>
                <a:tc hMerge="1">
                  <a:txBody>
                    <a:bodyPr/>
                    <a:lstStyle/>
                    <a:p>
                      <a:endParaRPr lang="en-AU"/>
                    </a:p>
                  </a:txBody>
                  <a:tcPr/>
                </a:tc>
                <a:extLst>
                  <a:ext uri="{0D108BD9-81ED-4DB2-BD59-A6C34878D82A}">
                    <a16:rowId xmlns:a16="http://schemas.microsoft.com/office/drawing/2014/main" val="2986831503"/>
                  </a:ext>
                </a:extLst>
              </a:tr>
            </a:tbl>
          </a:graphicData>
        </a:graphic>
      </p:graphicFrame>
    </p:spTree>
    <p:extLst>
      <p:ext uri="{BB962C8B-B14F-4D97-AF65-F5344CB8AC3E}">
        <p14:creationId xmlns:p14="http://schemas.microsoft.com/office/powerpoint/2010/main" val="11735628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p:txBody>
          <a:bodyPr/>
          <a:lstStyle/>
          <a:p>
            <a:r>
              <a:rPr lang="en-AU" sz="2000" dirty="0"/>
              <a:t>The minimum spatial resolution requirement for inland water bodies can be categorized in two bins. </a:t>
            </a:r>
          </a:p>
          <a:p>
            <a:r>
              <a:rPr lang="en-AU" sz="2000" dirty="0"/>
              <a:t>A GSD of 300 m can observe the majority of the world’s lake surface area (but is a small fraction of the total number of lakes)</a:t>
            </a:r>
          </a:p>
          <a:p>
            <a:r>
              <a:rPr lang="en-AU" sz="2000" dirty="0"/>
              <a:t>A sensor with a minimum GSD of 15-17 m would enable observations for ~25%  of global river reaches and 90 to 100% of lakes 0.2 ha or larger. </a:t>
            </a:r>
          </a:p>
          <a:p>
            <a:r>
              <a:rPr lang="en-AU" sz="2000" dirty="0"/>
              <a:t>The Sentinel-3 series of satellites has 22 spectral bands, high SNR and a GSD of 300m and is thus adequate for large lakes adequately. </a:t>
            </a:r>
          </a:p>
          <a:p>
            <a:r>
              <a:rPr lang="en-AU" sz="2000" dirty="0"/>
              <a:t>The focus for new sensors should be around 5 to 8 nm spectral bands and a GSD of about 17 m, whilst a GSD of 30 m could be a compromise between costs and S:N</a:t>
            </a:r>
            <a:endParaRPr lang="en-AU" sz="2000" dirty="0"/>
          </a:p>
        </p:txBody>
      </p:sp>
    </p:spTree>
    <p:extLst>
      <p:ext uri="{BB962C8B-B14F-4D97-AF65-F5344CB8AC3E}">
        <p14:creationId xmlns:p14="http://schemas.microsoft.com/office/powerpoint/2010/main" val="9564629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76200"/>
            <a:ext cx="6172200" cy="1050925"/>
          </a:xfrm>
        </p:spPr>
        <p:txBody>
          <a:bodyPr/>
          <a:lstStyle/>
          <a:p>
            <a:pPr algn="ctr"/>
            <a:r>
              <a:rPr lang="en-AU" sz="1800" dirty="0">
                <a:latin typeface="Arial" panose="020B0604020202020204" pitchFamily="34" charset="0"/>
                <a:cs typeface="Arial" panose="020B0604020202020204" pitchFamily="34" charset="0"/>
              </a:rPr>
              <a:t>A simulation of achievable radiometric resolution within  constraints of spectral and spatial resolution</a:t>
            </a:r>
            <a:br>
              <a:rPr lang="en-AU" sz="1800" dirty="0">
                <a:latin typeface="Arial" panose="020B0604020202020204" pitchFamily="34" charset="0"/>
                <a:cs typeface="Arial" panose="020B0604020202020204" pitchFamily="34" charset="0"/>
              </a:rPr>
            </a:br>
            <a:r>
              <a:rPr lang="en-AU" sz="1800" dirty="0">
                <a:latin typeface="Arial" panose="020B0604020202020204" pitchFamily="34" charset="0"/>
                <a:cs typeface="Arial" panose="020B0604020202020204" pitchFamily="34" charset="0"/>
              </a:rPr>
              <a:t>in terms of SNR ( By M. Bergeron CSA)</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bwMode="auto">
          <a:xfrm>
            <a:off x="1219200" y="2641680"/>
            <a:ext cx="5784081" cy="406943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533400" y="1222683"/>
            <a:ext cx="7772400" cy="1323439"/>
          </a:xfrm>
          <a:prstGeom prst="rect">
            <a:avLst/>
          </a:prstGeom>
        </p:spPr>
        <p:txBody>
          <a:bodyPr wrap="square">
            <a:spAutoFit/>
          </a:bodyPr>
          <a:lstStyle/>
          <a:p>
            <a:pPr marL="457200" marR="0" algn="l">
              <a:spcBef>
                <a:spcPts val="0"/>
              </a:spcBef>
              <a:spcAft>
                <a:spcPts val="0"/>
              </a:spcAft>
            </a:pPr>
            <a:r>
              <a:rPr lang="en-AU" dirty="0">
                <a:solidFill>
                  <a:srgbClr val="1F497D"/>
                </a:solidFill>
                <a:latin typeface="Calibri" panose="020F0502020204030204" pitchFamily="34" charset="0"/>
              </a:rPr>
              <a:t>Raw GSD of 5.66 and 11 m binned (3 bins) to 17 and 33 m;</a:t>
            </a:r>
            <a:endParaRPr lang="en-AU" sz="2000" dirty="0">
              <a:solidFill>
                <a:srgbClr val="222222"/>
              </a:solidFill>
              <a:latin typeface="Times New Roman" panose="02020603050405020304" pitchFamily="18" charset="0"/>
            </a:endParaRPr>
          </a:p>
          <a:p>
            <a:pPr marL="457200" marR="0" algn="l">
              <a:spcBef>
                <a:spcPts val="0"/>
              </a:spcBef>
              <a:spcAft>
                <a:spcPts val="0"/>
              </a:spcAft>
            </a:pPr>
            <a:r>
              <a:rPr lang="en-AU" dirty="0">
                <a:solidFill>
                  <a:srgbClr val="1F497D"/>
                </a:solidFill>
                <a:latin typeface="Calibri" panose="020F0502020204030204" pitchFamily="34" charset="0"/>
              </a:rPr>
              <a:t>-</a:t>
            </a:r>
            <a:r>
              <a:rPr lang="en-AU" sz="800" dirty="0">
                <a:solidFill>
                  <a:srgbClr val="1F497D"/>
                </a:solidFill>
                <a:latin typeface="Times New Roman" panose="02020603050405020304" pitchFamily="18" charset="0"/>
              </a:rPr>
              <a:t>        </a:t>
            </a:r>
            <a:r>
              <a:rPr lang="en-AU" dirty="0">
                <a:solidFill>
                  <a:srgbClr val="1F497D"/>
                </a:solidFill>
                <a:latin typeface="Calibri" panose="020F0502020204030204" pitchFamily="34" charset="0"/>
              </a:rPr>
              <a:t>Raw SSI of 2.66 nm binned (3 bins) to 8 nm;</a:t>
            </a:r>
            <a:endParaRPr lang="en-AU" sz="2000" dirty="0">
              <a:solidFill>
                <a:srgbClr val="222222"/>
              </a:solidFill>
              <a:latin typeface="Times New Roman" panose="02020603050405020304" pitchFamily="18" charset="0"/>
            </a:endParaRPr>
          </a:p>
          <a:p>
            <a:pPr marL="457200" marR="0" algn="l">
              <a:spcBef>
                <a:spcPts val="0"/>
              </a:spcBef>
              <a:spcAft>
                <a:spcPts val="0"/>
              </a:spcAft>
            </a:pPr>
            <a:r>
              <a:rPr lang="en-AU" dirty="0">
                <a:solidFill>
                  <a:srgbClr val="1F497D"/>
                </a:solidFill>
                <a:latin typeface="Calibri" panose="020F0502020204030204" pitchFamily="34" charset="0"/>
              </a:rPr>
              <a:t>-</a:t>
            </a:r>
            <a:r>
              <a:rPr lang="en-AU" sz="800" dirty="0">
                <a:solidFill>
                  <a:srgbClr val="1F497D"/>
                </a:solidFill>
                <a:latin typeface="Times New Roman" panose="02020603050405020304" pitchFamily="18" charset="0"/>
              </a:rPr>
              <a:t>        </a:t>
            </a:r>
            <a:r>
              <a:rPr lang="en-AU" dirty="0">
                <a:solidFill>
                  <a:srgbClr val="1F497D"/>
                </a:solidFill>
                <a:latin typeface="Calibri" panose="020F0502020204030204" pitchFamily="34" charset="0"/>
              </a:rPr>
              <a:t>Assumes typical TOA radiance at 42 degrees SZA from Zia Ahmad (2012);</a:t>
            </a:r>
            <a:endParaRPr lang="en-AU" sz="2000" dirty="0">
              <a:solidFill>
                <a:srgbClr val="222222"/>
              </a:solidFill>
              <a:latin typeface="Times New Roman" panose="02020603050405020304" pitchFamily="18" charset="0"/>
            </a:endParaRPr>
          </a:p>
          <a:p>
            <a:pPr marL="457200" marR="0" algn="l">
              <a:spcBef>
                <a:spcPts val="0"/>
              </a:spcBef>
              <a:spcAft>
                <a:spcPts val="0"/>
              </a:spcAft>
            </a:pPr>
            <a:r>
              <a:rPr lang="en-AU" dirty="0">
                <a:solidFill>
                  <a:srgbClr val="1F497D"/>
                </a:solidFill>
                <a:latin typeface="Calibri" panose="020F0502020204030204" pitchFamily="34" charset="0"/>
              </a:rPr>
              <a:t>-</a:t>
            </a:r>
            <a:r>
              <a:rPr lang="en-AU" sz="800" dirty="0">
                <a:solidFill>
                  <a:srgbClr val="1F497D"/>
                </a:solidFill>
                <a:latin typeface="Times New Roman" panose="02020603050405020304" pitchFamily="18" charset="0"/>
              </a:rPr>
              <a:t>        </a:t>
            </a:r>
            <a:r>
              <a:rPr lang="en-AU" dirty="0">
                <a:solidFill>
                  <a:srgbClr val="1F497D"/>
                </a:solidFill>
                <a:latin typeface="Calibri" panose="020F0502020204030204" pitchFamily="34" charset="0"/>
              </a:rPr>
              <a:t>a 30 cm aperture for the fore optics.</a:t>
            </a:r>
            <a:endParaRPr lang="en-AU" sz="2000" b="0" i="0" dirty="0">
              <a:solidFill>
                <a:srgbClr val="222222"/>
              </a:solidFill>
              <a:effectLst/>
              <a:latin typeface="Times New Roman" panose="02020603050405020304" pitchFamily="18" charset="0"/>
            </a:endParaRPr>
          </a:p>
        </p:txBody>
      </p:sp>
    </p:spTree>
    <p:extLst>
      <p:ext uri="{BB962C8B-B14F-4D97-AF65-F5344CB8AC3E}">
        <p14:creationId xmlns:p14="http://schemas.microsoft.com/office/powerpoint/2010/main" val="2816747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ー 4"/>
          <p:cNvSpPr>
            <a:spLocks noGrp="1"/>
          </p:cNvSpPr>
          <p:nvPr>
            <p:ph sz="quarter" idx="10"/>
          </p:nvPr>
        </p:nvSpPr>
        <p:spPr>
          <a:xfrm>
            <a:off x="304800" y="1447800"/>
            <a:ext cx="8333680" cy="4724400"/>
          </a:xfrm>
        </p:spPr>
        <p:txBody>
          <a:bodyPr/>
          <a:lstStyle/>
          <a:p>
            <a:pPr marL="0" lvl="0" indent="0">
              <a:buNone/>
            </a:pPr>
            <a:r>
              <a:rPr lang="en-US" sz="1800" dirty="0"/>
              <a:t>Society needs detection, assessment and monitoring of aquatic ecosystems (multiple UN SDG’s contain aquatic ecosystem variables SDG 6, 14 and 15 specifically).</a:t>
            </a:r>
          </a:p>
          <a:p>
            <a:pPr marL="0" lvl="0" indent="0">
              <a:buNone/>
            </a:pPr>
            <a:r>
              <a:rPr lang="en-US" sz="1800" dirty="0"/>
              <a:t>Coral reefs, seagrasses, macro-algae, macrophytes (freshwater) could all possibly be measured with a fixed set of multispectral bands for each separate application</a:t>
            </a:r>
          </a:p>
          <a:p>
            <a:pPr marL="0" indent="0">
              <a:buNone/>
            </a:pPr>
            <a:r>
              <a:rPr lang="en-US" sz="1800" dirty="0"/>
              <a:t>HOWEVER…..</a:t>
            </a:r>
          </a:p>
          <a:p>
            <a:r>
              <a:rPr lang="en-US" sz="1800" dirty="0"/>
              <a:t>When measuring optically active water constituents over large ranges (optically deep water case) and needing to measure the substratum/benthic spectra through a water column (optical shallow water case), there is not one specific multispectral band set that will be able to do it all- strong indication imaging spectrometry will be required.</a:t>
            </a:r>
          </a:p>
          <a:p>
            <a:pPr marL="0" indent="0">
              <a:buNone/>
            </a:pPr>
            <a:r>
              <a:rPr lang="en-US" sz="1800" dirty="0"/>
              <a:t>HOWEVER…..</a:t>
            </a:r>
          </a:p>
          <a:p>
            <a:r>
              <a:rPr lang="en-US" sz="1800" dirty="0"/>
              <a:t>By augmenting planned land or ocean sensors spectrally or spatially, cost-effective solutions for observing aquatic ecosystems could be achieved. </a:t>
            </a:r>
          </a:p>
        </p:txBody>
      </p:sp>
      <p:sp>
        <p:nvSpPr>
          <p:cNvPr id="8" name="Title 1"/>
          <p:cNvSpPr txBox="1">
            <a:spLocks/>
          </p:cNvSpPr>
          <p:nvPr/>
        </p:nvSpPr>
        <p:spPr>
          <a:xfrm>
            <a:off x="1752600" y="361950"/>
            <a:ext cx="7315200" cy="1314450"/>
          </a:xfrm>
          <a:prstGeom prst="rect">
            <a:avLst/>
          </a:prstGeom>
        </p:spPr>
        <p:txBody>
          <a:bodyPr>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FFFFFF"/>
              </a:solidFill>
              <a:effectLst/>
              <a:uLnTx/>
              <a:uFillTx/>
              <a:latin typeface="Arial Bold"/>
              <a:ea typeface="Arial Bold"/>
              <a:cs typeface="Arial Bold"/>
              <a:sym typeface="Arial Bold"/>
            </a:endParaRPr>
          </a:p>
        </p:txBody>
      </p:sp>
      <p:sp>
        <p:nvSpPr>
          <p:cNvPr id="2" name="TextBox 1"/>
          <p:cNvSpPr txBox="1"/>
          <p:nvPr/>
        </p:nvSpPr>
        <p:spPr>
          <a:xfrm>
            <a:off x="1767840" y="188180"/>
            <a:ext cx="5808639" cy="120032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lvl="0" algn="l" rtl="0" latinLnBrk="1" hangingPunct="0"/>
            <a:r>
              <a:rPr lang="en-US" sz="2400" dirty="0">
                <a:solidFill>
                  <a:srgbClr val="FFFFFF"/>
                </a:solidFill>
              </a:rPr>
              <a:t>CEOS Report </a:t>
            </a:r>
          </a:p>
          <a:p>
            <a:pPr lvl="0" algn="l" rtl="0" latinLnBrk="1" hangingPunct="0"/>
            <a:r>
              <a:rPr lang="en-US" sz="2400" dirty="0">
                <a:solidFill>
                  <a:srgbClr val="FFFFFF"/>
                </a:solidFill>
              </a:rPr>
              <a:t> “Feasibility Study Imaging Spectrometer”:</a:t>
            </a:r>
          </a:p>
          <a:p>
            <a:pPr marL="0" marR="0" indent="0" algn="l" defTabSz="457200" rtl="0" fontAlgn="auto" latinLnBrk="1" hangingPunct="0">
              <a:lnSpc>
                <a:spcPct val="100000"/>
              </a:lnSpc>
              <a:spcBef>
                <a:spcPts val="0"/>
              </a:spcBef>
              <a:spcAft>
                <a:spcPts val="0"/>
              </a:spcAft>
              <a:buClrTx/>
              <a:buSzTx/>
              <a:buFontTx/>
              <a:buNone/>
              <a:tabLst/>
            </a:pPr>
            <a:endParaRPr kumimoji="0" lang="en-AU" sz="2400" b="0" i="0" u="none" strike="noStrike" cap="none" spc="0" normalizeH="0" baseline="0" dirty="0">
              <a:ln>
                <a:noFill/>
              </a:ln>
              <a:solidFill>
                <a:srgbClr val="FFFFFF"/>
              </a:solidFill>
              <a:effectLst/>
              <a:uFillTx/>
            </a:endParaRPr>
          </a:p>
        </p:txBody>
      </p:sp>
    </p:spTree>
    <p:extLst>
      <p:ext uri="{BB962C8B-B14F-4D97-AF65-F5344CB8AC3E}">
        <p14:creationId xmlns:p14="http://schemas.microsoft.com/office/powerpoint/2010/main" val="2346427840"/>
      </p:ext>
    </p:extLst>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0"/>
            <a:ext cx="5943600" cy="974725"/>
          </a:xfrm>
        </p:spPr>
        <p:txBody>
          <a:bodyPr/>
          <a:lstStyle/>
          <a:p>
            <a:pPr algn="ctr"/>
            <a:r>
              <a:rPr lang="en-AU" sz="1800" dirty="0">
                <a:latin typeface="Arial" panose="020B0604020202020204" pitchFamily="34" charset="0"/>
                <a:cs typeface="Arial" panose="020B0604020202020204" pitchFamily="34" charset="0"/>
              </a:rPr>
              <a:t>Cost-effective enhancements to planned </a:t>
            </a:r>
            <a:br>
              <a:rPr lang="en-AU" sz="1800" dirty="0">
                <a:latin typeface="Arial" panose="020B0604020202020204" pitchFamily="34" charset="0"/>
                <a:cs typeface="Arial" panose="020B0604020202020204" pitchFamily="34" charset="0"/>
              </a:rPr>
            </a:br>
            <a:r>
              <a:rPr lang="en-AU" sz="1800" dirty="0">
                <a:latin typeface="Arial" panose="020B0604020202020204" pitchFamily="34" charset="0"/>
                <a:cs typeface="Arial" panose="020B0604020202020204" pitchFamily="34" charset="0"/>
              </a:rPr>
              <a:t>land sensors to make them much more suitable for inland and coastal water quality , submerged vegetation and benthic measurements.</a:t>
            </a:r>
          </a:p>
        </p:txBody>
      </p:sp>
      <p:sp>
        <p:nvSpPr>
          <p:cNvPr id="4" name="Rectangle 3"/>
          <p:cNvSpPr/>
          <p:nvPr/>
        </p:nvSpPr>
        <p:spPr>
          <a:xfrm>
            <a:off x="457200" y="1752600"/>
            <a:ext cx="7981950" cy="3945054"/>
          </a:xfrm>
          <a:prstGeom prst="rect">
            <a:avLst/>
          </a:prstGeom>
        </p:spPr>
        <p:txBody>
          <a:bodyPr wrap="square">
            <a:spAutoFit/>
          </a:bodyPr>
          <a:lstStyle/>
          <a:p>
            <a:pPr>
              <a:lnSpc>
                <a:spcPct val="107000"/>
              </a:lnSpc>
              <a:spcAft>
                <a:spcPts val="0"/>
              </a:spcAft>
            </a:pPr>
            <a:r>
              <a:rPr lang="en-AU" dirty="0">
                <a:solidFill>
                  <a:srgbClr val="002060"/>
                </a:solidFill>
                <a:latin typeface="Arial" panose="020B0604020202020204" pitchFamily="34" charset="0"/>
                <a:ea typeface="Arial" panose="020B0604020202020204" pitchFamily="34" charset="0"/>
                <a:cs typeface="Times New Roman" panose="02020603050405020304" pitchFamily="18" charset="0"/>
              </a:rPr>
              <a:t>As new versions for Landsat and Sentinel-2 are foreseen, a cost effective manner to enhance these sensors and make them much more useful for inland and near-coastal water remote sensing is to add a few spectral bands and to increase the spatial resolution where possible. </a:t>
            </a:r>
          </a:p>
          <a:p>
            <a:pPr>
              <a:lnSpc>
                <a:spcPct val="107000"/>
              </a:lnSpc>
              <a:spcAft>
                <a:spcPts val="0"/>
              </a:spcAft>
            </a:pPr>
            <a:endParaRPr lang="en-AU" dirty="0">
              <a:solidFill>
                <a:srgbClr val="002060"/>
              </a:solidFill>
              <a:latin typeface="Arial" panose="020B0604020202020204" pitchFamily="34" charset="0"/>
              <a:ea typeface="Arial" panose="020B0604020202020204" pitchFamily="34" charset="0"/>
              <a:cs typeface="Times New Roman" panose="02020603050405020304" pitchFamily="18" charset="0"/>
            </a:endParaRPr>
          </a:p>
          <a:p>
            <a:pPr>
              <a:lnSpc>
                <a:spcPct val="107000"/>
              </a:lnSpc>
              <a:spcAft>
                <a:spcPts val="0"/>
              </a:spcAft>
            </a:pPr>
            <a:r>
              <a:rPr lang="en-AU" dirty="0">
                <a:solidFill>
                  <a:srgbClr val="002060"/>
                </a:solidFill>
                <a:latin typeface="Arial" panose="020B0604020202020204" pitchFamily="34" charset="0"/>
                <a:ea typeface="Arial" panose="020B0604020202020204" pitchFamily="34" charset="0"/>
                <a:cs typeface="Times New Roman" panose="02020603050405020304" pitchFamily="18" charset="0"/>
              </a:rPr>
              <a:t>Sentinel-2 : if all 13 Sentinel 2 bands could be 10 m spatial resolution that would be a significant benefit for inland water remote sensing. </a:t>
            </a:r>
          </a:p>
          <a:p>
            <a:pPr>
              <a:lnSpc>
                <a:spcPct val="107000"/>
              </a:lnSpc>
              <a:spcAft>
                <a:spcPts val="0"/>
              </a:spcAft>
            </a:pPr>
            <a:endParaRPr lang="en-AU" dirty="0">
              <a:solidFill>
                <a:srgbClr val="002060"/>
              </a:solidFill>
              <a:latin typeface="Arial" panose="020B0604020202020204" pitchFamily="34" charset="0"/>
              <a:ea typeface="Arial" panose="020B0604020202020204" pitchFamily="34" charset="0"/>
              <a:cs typeface="Times New Roman" panose="02020603050405020304" pitchFamily="18" charset="0"/>
            </a:endParaRPr>
          </a:p>
          <a:p>
            <a:pPr>
              <a:lnSpc>
                <a:spcPct val="107000"/>
              </a:lnSpc>
              <a:spcAft>
                <a:spcPts val="0"/>
              </a:spcAft>
            </a:pPr>
            <a:r>
              <a:rPr lang="en-AU" dirty="0">
                <a:solidFill>
                  <a:srgbClr val="002060"/>
                </a:solidFill>
                <a:latin typeface="Arial" panose="020B0604020202020204" pitchFamily="34" charset="0"/>
                <a:ea typeface="Arial" panose="020B0604020202020204" pitchFamily="34" charset="0"/>
                <a:cs typeface="Times New Roman" panose="02020603050405020304" pitchFamily="18" charset="0"/>
              </a:rPr>
              <a:t>For S-2 and Landsat some extra spectral bands (8 to 10 nm wide) such as at the cyanophycocyanin and red chlorophyll a suitable wavelengths </a:t>
            </a:r>
            <a:r>
              <a:rPr lang="en-AU" dirty="0" err="1">
                <a:solidFill>
                  <a:srgbClr val="002060"/>
                </a:solidFill>
                <a:latin typeface="Arial" panose="020B0604020202020204" pitchFamily="34" charset="0"/>
                <a:ea typeface="Arial" panose="020B0604020202020204" pitchFamily="34" charset="0"/>
                <a:cs typeface="Times New Roman" panose="02020603050405020304" pitchFamily="18" charset="0"/>
              </a:rPr>
              <a:t>centered</a:t>
            </a:r>
            <a:r>
              <a:rPr lang="en-AU" dirty="0">
                <a:solidFill>
                  <a:srgbClr val="002060"/>
                </a:solidFill>
                <a:latin typeface="Arial" panose="020B0604020202020204" pitchFamily="34" charset="0"/>
                <a:ea typeface="Arial" panose="020B0604020202020204" pitchFamily="34" charset="0"/>
                <a:cs typeface="Times New Roman" panose="02020603050405020304" pitchFamily="18" charset="0"/>
              </a:rPr>
              <a:t> at 624 and 676 nm resp. would significantly enhance their suitability as global missions for inland and coastal water quality as well as submerged vegetation and benthos measurements.</a:t>
            </a:r>
            <a:endParaRPr lang="en-AU" sz="1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043805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ー 4"/>
          <p:cNvSpPr>
            <a:spLocks noGrp="1"/>
          </p:cNvSpPr>
          <p:nvPr>
            <p:ph sz="quarter" idx="10"/>
          </p:nvPr>
        </p:nvSpPr>
        <p:spPr>
          <a:xfrm>
            <a:off x="304800" y="1447800"/>
            <a:ext cx="8333680" cy="4724400"/>
          </a:xfrm>
        </p:spPr>
        <p:txBody>
          <a:bodyPr/>
          <a:lstStyle/>
          <a:p>
            <a:pPr marL="0" lvl="0" indent="0">
              <a:buNone/>
            </a:pPr>
            <a:r>
              <a:rPr lang="en-US" dirty="0"/>
              <a:t>Suggestions for improvements by CEOS members appreciated.</a:t>
            </a:r>
          </a:p>
          <a:p>
            <a:pPr marL="0" lvl="0" indent="0">
              <a:buNone/>
            </a:pPr>
            <a:endParaRPr lang="en-US" dirty="0"/>
          </a:p>
          <a:p>
            <a:pPr marL="0" lvl="0" indent="0">
              <a:buNone/>
            </a:pPr>
            <a:endParaRPr lang="en-US" dirty="0"/>
          </a:p>
          <a:p>
            <a:pPr marL="0" lvl="0" indent="0">
              <a:buNone/>
            </a:pPr>
            <a:r>
              <a:rPr lang="en-US" dirty="0"/>
              <a:t>Arnold Dekker</a:t>
            </a:r>
          </a:p>
          <a:p>
            <a:pPr marL="0" lvl="0" indent="0">
              <a:buNone/>
            </a:pPr>
            <a:r>
              <a:rPr lang="en-US" dirty="0"/>
              <a:t>Honorary Professor 		- Australian National University</a:t>
            </a:r>
          </a:p>
          <a:p>
            <a:pPr marL="0" lvl="0" indent="0">
              <a:buNone/>
            </a:pPr>
            <a:r>
              <a:rPr lang="en-US" dirty="0"/>
              <a:t>Adjunct Professor 		- University of Queensland</a:t>
            </a:r>
          </a:p>
          <a:p>
            <a:pPr marL="0" lvl="0" indent="0">
              <a:buNone/>
            </a:pPr>
            <a:r>
              <a:rPr lang="en-US" dirty="0"/>
              <a:t>Honorary Science Fellow	- CSIRO</a:t>
            </a:r>
          </a:p>
          <a:p>
            <a:pPr marL="0" lvl="0" indent="0">
              <a:buNone/>
            </a:pPr>
            <a:r>
              <a:rPr lang="en-US" dirty="0"/>
              <a:t>Director SatDek Ltd</a:t>
            </a:r>
          </a:p>
          <a:p>
            <a:pPr marL="0" lvl="0" indent="0">
              <a:buNone/>
            </a:pPr>
            <a:endParaRPr lang="en-US" dirty="0">
              <a:hlinkClick r:id="rId2"/>
            </a:endParaRPr>
          </a:p>
          <a:p>
            <a:pPr marL="0" lvl="0" indent="0">
              <a:buNone/>
            </a:pPr>
            <a:r>
              <a:rPr lang="en-US" dirty="0">
                <a:hlinkClick r:id="rId2"/>
              </a:rPr>
              <a:t>arnoldgdekker@gmail.com</a:t>
            </a:r>
            <a:endParaRPr lang="en-US" dirty="0"/>
          </a:p>
          <a:p>
            <a:pPr marL="0" lvl="0" indent="0">
              <a:buNone/>
            </a:pPr>
            <a:r>
              <a:rPr lang="en-US" dirty="0"/>
              <a:t>Mob: +61 (0) 419411338</a:t>
            </a:r>
          </a:p>
        </p:txBody>
      </p:sp>
      <p:sp>
        <p:nvSpPr>
          <p:cNvPr id="8" name="Title 1"/>
          <p:cNvSpPr txBox="1">
            <a:spLocks/>
          </p:cNvSpPr>
          <p:nvPr/>
        </p:nvSpPr>
        <p:spPr>
          <a:xfrm>
            <a:off x="1752600" y="361950"/>
            <a:ext cx="7315200" cy="1314450"/>
          </a:xfrm>
          <a:prstGeom prst="rect">
            <a:avLst/>
          </a:prstGeom>
        </p:spPr>
        <p:txBody>
          <a:bodyPr>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FFFFFF"/>
              </a:solidFill>
              <a:effectLst/>
              <a:uLnTx/>
              <a:uFillTx/>
              <a:latin typeface="Arial Bold"/>
              <a:ea typeface="Arial Bold"/>
              <a:cs typeface="Arial Bold"/>
              <a:sym typeface="Arial Bold"/>
            </a:endParaRPr>
          </a:p>
        </p:txBody>
      </p:sp>
      <p:sp>
        <p:nvSpPr>
          <p:cNvPr id="2" name="TextBox 1"/>
          <p:cNvSpPr txBox="1"/>
          <p:nvPr/>
        </p:nvSpPr>
        <p:spPr>
          <a:xfrm>
            <a:off x="1767840" y="188180"/>
            <a:ext cx="5808639" cy="120032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lvl="0" algn="l" rtl="0" latinLnBrk="1" hangingPunct="0"/>
            <a:r>
              <a:rPr lang="en-US" sz="2400" dirty="0">
                <a:solidFill>
                  <a:srgbClr val="FFFFFF"/>
                </a:solidFill>
              </a:rPr>
              <a:t>CEOS Report </a:t>
            </a:r>
          </a:p>
          <a:p>
            <a:pPr lvl="0" algn="l" rtl="0" latinLnBrk="1" hangingPunct="0"/>
            <a:r>
              <a:rPr lang="en-US" sz="2400" dirty="0">
                <a:solidFill>
                  <a:srgbClr val="FFFFFF"/>
                </a:solidFill>
              </a:rPr>
              <a:t> “Feasibility Study Imaging Spectrometer”:</a:t>
            </a:r>
          </a:p>
          <a:p>
            <a:pPr marL="0" marR="0" indent="0" algn="l" defTabSz="457200" rtl="0" fontAlgn="auto" latinLnBrk="1" hangingPunct="0">
              <a:lnSpc>
                <a:spcPct val="100000"/>
              </a:lnSpc>
              <a:spcBef>
                <a:spcPts val="0"/>
              </a:spcBef>
              <a:spcAft>
                <a:spcPts val="0"/>
              </a:spcAft>
              <a:buClrTx/>
              <a:buSzTx/>
              <a:buFontTx/>
              <a:buNone/>
              <a:tabLst/>
            </a:pPr>
            <a:endParaRPr kumimoji="0" lang="en-AU" sz="2400" b="0" i="0" u="none" strike="noStrike" cap="none" spc="0" normalizeH="0" baseline="0" dirty="0">
              <a:ln>
                <a:noFill/>
              </a:ln>
              <a:solidFill>
                <a:srgbClr val="FFFFFF"/>
              </a:solidFill>
              <a:effectLst/>
              <a:uFillTx/>
            </a:endParaRPr>
          </a:p>
        </p:txBody>
      </p:sp>
    </p:spTree>
    <p:extLst>
      <p:ext uri="{BB962C8B-B14F-4D97-AF65-F5344CB8AC3E}">
        <p14:creationId xmlns:p14="http://schemas.microsoft.com/office/powerpoint/2010/main" val="1863729714"/>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ー 4"/>
          <p:cNvSpPr>
            <a:spLocks noGrp="1"/>
          </p:cNvSpPr>
          <p:nvPr>
            <p:ph sz="quarter" idx="10"/>
          </p:nvPr>
        </p:nvSpPr>
        <p:spPr>
          <a:xfrm>
            <a:off x="228600" y="1143000"/>
            <a:ext cx="8839200" cy="4724400"/>
          </a:xfrm>
        </p:spPr>
        <p:txBody>
          <a:bodyPr/>
          <a:lstStyle/>
          <a:p>
            <a:pPr marL="0" lvl="0" indent="0">
              <a:buNone/>
            </a:pPr>
            <a:r>
              <a:rPr lang="en-US" dirty="0"/>
              <a:t>Lead: CSIRO - Arnold Dekker; Coordinator: DLR - Nicole Pinnel</a:t>
            </a:r>
          </a:p>
          <a:p>
            <a:pPr marL="0" lvl="0" indent="0">
              <a:buNone/>
            </a:pPr>
            <a:r>
              <a:rPr lang="en-US" dirty="0"/>
              <a:t>Members: (for non-CEOS </a:t>
            </a:r>
            <a:r>
              <a:rPr lang="en-US" dirty="0" err="1"/>
              <a:t>organisations</a:t>
            </a:r>
            <a:r>
              <a:rPr lang="en-US" dirty="0"/>
              <a:t> the country is given)	</a:t>
            </a:r>
          </a:p>
          <a:p>
            <a:pPr marL="0" lvl="0" indent="0">
              <a:buNone/>
            </a:pPr>
            <a:r>
              <a:rPr lang="en-US" sz="1800" dirty="0"/>
              <a:t>CNES		Marie-Jose Lefevre &amp; Xavier Briottet</a:t>
            </a:r>
          </a:p>
          <a:p>
            <a:pPr marL="0" lvl="0" indent="0">
              <a:buNone/>
            </a:pPr>
            <a:r>
              <a:rPr lang="en-US" sz="1800" dirty="0"/>
              <a:t>DLR		Peter Gege, Harald Krawczyk, </a:t>
            </a:r>
            <a:r>
              <a:rPr lang="en-US" sz="1800" dirty="0" err="1"/>
              <a:t>Bingfried</a:t>
            </a:r>
            <a:r>
              <a:rPr lang="en-US" sz="1800" dirty="0"/>
              <a:t> </a:t>
            </a:r>
            <a:r>
              <a:rPr lang="en-US" sz="1800" dirty="0" err="1"/>
              <a:t>Pflug</a:t>
            </a:r>
            <a:r>
              <a:rPr lang="en-US" sz="1800" dirty="0"/>
              <a:t>, Birgit </a:t>
            </a:r>
            <a:r>
              <a:rPr lang="en-US" sz="1800" dirty="0" err="1"/>
              <a:t>Gerasch</a:t>
            </a:r>
            <a:endParaRPr lang="en-US" sz="1800" dirty="0"/>
          </a:p>
          <a:p>
            <a:pPr marL="0" lvl="0" indent="0">
              <a:buNone/>
            </a:pPr>
            <a:r>
              <a:rPr lang="en-US" sz="1800" dirty="0"/>
              <a:t>EOMAP		Thomas Heege (Germany)</a:t>
            </a:r>
          </a:p>
          <a:p>
            <a:pPr marL="0" lvl="0" indent="0">
              <a:buNone/>
            </a:pPr>
            <a:r>
              <a:rPr lang="en-US" sz="1800" dirty="0"/>
              <a:t>CNR		Federica Braga, Claudia Giardino &amp; Vittorio Brando (Italy)</a:t>
            </a:r>
          </a:p>
          <a:p>
            <a:pPr marL="0" lvl="0" indent="0">
              <a:buNone/>
            </a:pPr>
            <a:r>
              <a:rPr lang="en-US" sz="1800" dirty="0"/>
              <a:t>NASA		Kevin Turpie &amp; </a:t>
            </a:r>
            <a:r>
              <a:rPr lang="en-AU" sz="1800" dirty="0" err="1"/>
              <a:t>Nima</a:t>
            </a:r>
            <a:r>
              <a:rPr lang="en-AU" sz="1800" dirty="0"/>
              <a:t> </a:t>
            </a:r>
            <a:r>
              <a:rPr lang="en-AU" sz="1800" dirty="0" err="1"/>
              <a:t>Pahlevan</a:t>
            </a:r>
            <a:r>
              <a:rPr lang="en-AU" sz="1800" dirty="0"/>
              <a:t> </a:t>
            </a:r>
            <a:endParaRPr lang="en-US" sz="1800" dirty="0"/>
          </a:p>
          <a:p>
            <a:pPr marL="0" indent="0">
              <a:buNone/>
            </a:pPr>
            <a:r>
              <a:rPr lang="en-US" sz="1800" dirty="0"/>
              <a:t>CSA		Martin Bergeron &amp; Maycira Costa</a:t>
            </a:r>
          </a:p>
          <a:p>
            <a:pPr marL="0" indent="0">
              <a:buNone/>
            </a:pPr>
            <a:r>
              <a:rPr lang="en-US" sz="1800" dirty="0"/>
              <a:t>USGS		Thomas Cecere</a:t>
            </a:r>
          </a:p>
          <a:p>
            <a:pPr marL="0" indent="0">
              <a:buNone/>
            </a:pPr>
            <a:r>
              <a:rPr lang="en-US" sz="1800" dirty="0" err="1"/>
              <a:t>WaterInsight</a:t>
            </a:r>
            <a:r>
              <a:rPr lang="en-US" sz="1800" dirty="0"/>
              <a:t>	Steef Peters (Netherlands) </a:t>
            </a:r>
          </a:p>
          <a:p>
            <a:pPr marL="0" indent="0">
              <a:buNone/>
            </a:pPr>
            <a:r>
              <a:rPr lang="en-US" sz="1800" dirty="0"/>
              <a:t>TNO		Andy Court (Netherlands) </a:t>
            </a:r>
          </a:p>
          <a:p>
            <a:pPr marL="0" lvl="0" indent="0">
              <a:buNone/>
            </a:pPr>
            <a:r>
              <a:rPr lang="en-US" sz="1800" dirty="0"/>
              <a:t>(NSO)		Mark Loos &amp; Joost </a:t>
            </a:r>
            <a:r>
              <a:rPr lang="en-US" sz="1800" dirty="0" err="1"/>
              <a:t>Carpaaij</a:t>
            </a:r>
            <a:endParaRPr lang="en-US" sz="1800" dirty="0"/>
          </a:p>
          <a:p>
            <a:pPr marL="0" lvl="0" indent="0">
              <a:buNone/>
            </a:pPr>
            <a:r>
              <a:rPr lang="en-US" sz="1800" dirty="0"/>
              <a:t>(EC)		Astrid-Christine Koch &amp; Catharina </a:t>
            </a:r>
            <a:r>
              <a:rPr lang="en-US" sz="1800" dirty="0" err="1"/>
              <a:t>Bamps</a:t>
            </a:r>
            <a:endParaRPr lang="en-US" sz="1800" dirty="0"/>
          </a:p>
          <a:p>
            <a:pPr marL="0" lvl="0" indent="0">
              <a:buNone/>
            </a:pPr>
            <a:r>
              <a:rPr lang="en-US" sz="1800" dirty="0"/>
              <a:t>CSIRO		</a:t>
            </a:r>
            <a:r>
              <a:rPr lang="en-US" sz="1800" dirty="0" err="1"/>
              <a:t>Hannelie</a:t>
            </a:r>
            <a:r>
              <a:rPr lang="en-US" sz="1800" dirty="0"/>
              <a:t> Botha &amp; Antonio Robles-Kelly</a:t>
            </a:r>
          </a:p>
        </p:txBody>
      </p:sp>
      <p:sp>
        <p:nvSpPr>
          <p:cNvPr id="8" name="Title 1"/>
          <p:cNvSpPr txBox="1">
            <a:spLocks/>
          </p:cNvSpPr>
          <p:nvPr/>
        </p:nvSpPr>
        <p:spPr>
          <a:xfrm>
            <a:off x="1752600" y="361950"/>
            <a:ext cx="7315200" cy="1314450"/>
          </a:xfrm>
          <a:prstGeom prst="rect">
            <a:avLst/>
          </a:prstGeom>
        </p:spPr>
        <p:txBody>
          <a:bodyPr>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FFFFFF"/>
              </a:solidFill>
              <a:effectLst/>
              <a:uLnTx/>
              <a:uFillTx/>
              <a:latin typeface="Arial Bold"/>
              <a:ea typeface="Arial Bold"/>
              <a:cs typeface="Arial Bold"/>
              <a:sym typeface="Arial Bold"/>
            </a:endParaRPr>
          </a:p>
        </p:txBody>
      </p:sp>
      <p:sp>
        <p:nvSpPr>
          <p:cNvPr id="2" name="TextBox 1"/>
          <p:cNvSpPr txBox="1"/>
          <p:nvPr/>
        </p:nvSpPr>
        <p:spPr>
          <a:xfrm>
            <a:off x="1905000" y="76200"/>
            <a:ext cx="6019800" cy="120032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lvl="0" algn="l" rtl="0" latinLnBrk="1" hangingPunct="0"/>
            <a:r>
              <a:rPr lang="en-US" sz="2400" dirty="0">
                <a:solidFill>
                  <a:srgbClr val="FFFFFF"/>
                </a:solidFill>
              </a:rPr>
              <a:t>CEOS Team</a:t>
            </a:r>
          </a:p>
          <a:p>
            <a:pPr lvl="0" algn="l" rtl="0" latinLnBrk="1" hangingPunct="0"/>
            <a:r>
              <a:rPr lang="en-US" sz="2400" dirty="0">
                <a:solidFill>
                  <a:srgbClr val="FFFFFF"/>
                </a:solidFill>
              </a:rPr>
              <a:t> “Feasibility Study Imaging Spectrometer”:</a:t>
            </a:r>
          </a:p>
          <a:p>
            <a:pPr marL="0" marR="0" indent="0" algn="l" defTabSz="457200" rtl="0" fontAlgn="auto" latinLnBrk="1" hangingPunct="0">
              <a:lnSpc>
                <a:spcPct val="100000"/>
              </a:lnSpc>
              <a:spcBef>
                <a:spcPts val="0"/>
              </a:spcBef>
              <a:spcAft>
                <a:spcPts val="0"/>
              </a:spcAft>
              <a:buClrTx/>
              <a:buSzTx/>
              <a:buFontTx/>
              <a:buNone/>
              <a:tabLst/>
            </a:pPr>
            <a:endParaRPr kumimoji="0" lang="en-AU" sz="2400" b="0" i="0" u="none" strike="noStrike" cap="none" spc="0" normalizeH="0" baseline="0" dirty="0">
              <a:ln>
                <a:noFill/>
              </a:ln>
              <a:solidFill>
                <a:srgbClr val="FFFFFF"/>
              </a:solidFill>
              <a:effectLst/>
              <a:uFillTx/>
            </a:endParaRPr>
          </a:p>
        </p:txBody>
      </p:sp>
    </p:spTree>
    <p:extLst>
      <p:ext uri="{BB962C8B-B14F-4D97-AF65-F5344CB8AC3E}">
        <p14:creationId xmlns:p14="http://schemas.microsoft.com/office/powerpoint/2010/main" val="2695511099"/>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ー 4"/>
          <p:cNvSpPr>
            <a:spLocks noGrp="1"/>
          </p:cNvSpPr>
          <p:nvPr>
            <p:ph sz="quarter" idx="10"/>
          </p:nvPr>
        </p:nvSpPr>
        <p:spPr>
          <a:xfrm>
            <a:off x="152400" y="1143000"/>
            <a:ext cx="8333680" cy="4724400"/>
          </a:xfrm>
        </p:spPr>
        <p:txBody>
          <a:bodyPr/>
          <a:lstStyle/>
          <a:p>
            <a:r>
              <a:rPr lang="en-US" b="1" dirty="0"/>
              <a:t>Table of Contents: </a:t>
            </a:r>
            <a:r>
              <a:rPr lang="en-US" dirty="0"/>
              <a:t>Feasibility Study for an Imaging Spectrometer for Water Quality vs 3.0  20 April 2016</a:t>
            </a:r>
          </a:p>
          <a:p>
            <a:endParaRPr lang="en-AU" dirty="0"/>
          </a:p>
          <a:p>
            <a:pPr marL="0" indent="0">
              <a:buNone/>
            </a:pPr>
            <a:r>
              <a:rPr lang="en-US" i="1" dirty="0"/>
              <a:t>1.  Background</a:t>
            </a:r>
            <a:endParaRPr lang="en-AU" i="1" dirty="0"/>
          </a:p>
          <a:p>
            <a:r>
              <a:rPr lang="en-US" i="1" dirty="0"/>
              <a:t>1.1.  Overview</a:t>
            </a:r>
            <a:endParaRPr lang="en-AU" dirty="0"/>
          </a:p>
          <a:p>
            <a:r>
              <a:rPr lang="en-US" i="1" dirty="0"/>
              <a:t>1.2.  Strategic direction for studying inland waters, coastal waters, benthos and shallow water bathymetry</a:t>
            </a:r>
          </a:p>
          <a:p>
            <a:pPr lvl="1"/>
            <a:r>
              <a:rPr lang="en-US" i="1" dirty="0"/>
              <a:t>1.2.1. RS of Inland waters and variables</a:t>
            </a:r>
          </a:p>
          <a:p>
            <a:pPr lvl="1"/>
            <a:r>
              <a:rPr lang="en-US" i="1" cap="small" dirty="0"/>
              <a:t>1.2.2. RS </a:t>
            </a:r>
            <a:r>
              <a:rPr lang="en-US" i="1" dirty="0"/>
              <a:t>Coastal and optically shallow waters</a:t>
            </a:r>
            <a:endParaRPr lang="en-AU" i="1" dirty="0"/>
          </a:p>
          <a:p>
            <a:r>
              <a:rPr lang="en-US" i="1" dirty="0"/>
              <a:t>1.3. Introduction to the physics of light interaction in water bodies</a:t>
            </a:r>
          </a:p>
          <a:p>
            <a:r>
              <a:rPr lang="en-US" i="1" dirty="0"/>
              <a:t>1.4. Introduction to algorithms  to derive information from RS data</a:t>
            </a:r>
          </a:p>
          <a:p>
            <a:r>
              <a:rPr lang="en-US" i="1" dirty="0"/>
              <a:t>1.5. Benefits to society / societal impacts</a:t>
            </a:r>
            <a:endParaRPr lang="en-AU" dirty="0"/>
          </a:p>
          <a:p>
            <a:r>
              <a:rPr lang="en-US" i="1" dirty="0"/>
              <a:t>1.6. What we propose to do</a:t>
            </a:r>
            <a:endParaRPr lang="en-AU" dirty="0"/>
          </a:p>
          <a:p>
            <a:pPr marL="0" lvl="0" indent="0">
              <a:buNone/>
            </a:pPr>
            <a:endParaRPr lang="en-US" dirty="0"/>
          </a:p>
        </p:txBody>
      </p:sp>
      <p:sp>
        <p:nvSpPr>
          <p:cNvPr id="8" name="Title 1"/>
          <p:cNvSpPr txBox="1">
            <a:spLocks/>
          </p:cNvSpPr>
          <p:nvPr/>
        </p:nvSpPr>
        <p:spPr>
          <a:xfrm>
            <a:off x="1752600" y="361950"/>
            <a:ext cx="7315200" cy="1314450"/>
          </a:xfrm>
          <a:prstGeom prst="rect">
            <a:avLst/>
          </a:prstGeom>
        </p:spPr>
        <p:txBody>
          <a:bodyPr>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FFFFFF"/>
              </a:solidFill>
              <a:effectLst/>
              <a:uLnTx/>
              <a:uFillTx/>
              <a:latin typeface="Arial Bold"/>
              <a:ea typeface="Arial Bold"/>
              <a:cs typeface="Arial Bold"/>
              <a:sym typeface="Arial Bold"/>
            </a:endParaRPr>
          </a:p>
        </p:txBody>
      </p:sp>
      <p:sp>
        <p:nvSpPr>
          <p:cNvPr id="2" name="TextBox 1"/>
          <p:cNvSpPr txBox="1"/>
          <p:nvPr/>
        </p:nvSpPr>
        <p:spPr>
          <a:xfrm>
            <a:off x="1767840" y="188180"/>
            <a:ext cx="5808639" cy="120032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lvl="0" algn="l" rtl="0" latinLnBrk="1" hangingPunct="0"/>
            <a:r>
              <a:rPr lang="en-US" sz="2400" dirty="0">
                <a:solidFill>
                  <a:srgbClr val="FFFFFF"/>
                </a:solidFill>
              </a:rPr>
              <a:t>CEOS Report Contents</a:t>
            </a:r>
          </a:p>
          <a:p>
            <a:pPr lvl="0" algn="l" rtl="0" latinLnBrk="1" hangingPunct="0"/>
            <a:r>
              <a:rPr lang="en-US" sz="2400" dirty="0">
                <a:solidFill>
                  <a:srgbClr val="FFFFFF"/>
                </a:solidFill>
              </a:rPr>
              <a:t> “Feasibility Study Imaging Spectrometer”:</a:t>
            </a:r>
          </a:p>
          <a:p>
            <a:pPr marL="0" marR="0" indent="0" algn="l" defTabSz="457200" rtl="0" fontAlgn="auto" latinLnBrk="1" hangingPunct="0">
              <a:lnSpc>
                <a:spcPct val="100000"/>
              </a:lnSpc>
              <a:spcBef>
                <a:spcPts val="0"/>
              </a:spcBef>
              <a:spcAft>
                <a:spcPts val="0"/>
              </a:spcAft>
              <a:buClrTx/>
              <a:buSzTx/>
              <a:buFontTx/>
              <a:buNone/>
              <a:tabLst/>
            </a:pPr>
            <a:endParaRPr kumimoji="0" lang="en-AU" sz="2400" b="0" i="0" u="none" strike="noStrike" cap="none" spc="0" normalizeH="0" baseline="0" dirty="0">
              <a:ln>
                <a:noFill/>
              </a:ln>
              <a:solidFill>
                <a:srgbClr val="FFFFFF"/>
              </a:solidFill>
              <a:effectLst/>
              <a:uFillTx/>
            </a:endParaRPr>
          </a:p>
        </p:txBody>
      </p:sp>
    </p:spTree>
    <p:extLst>
      <p:ext uri="{BB962C8B-B14F-4D97-AF65-F5344CB8AC3E}">
        <p14:creationId xmlns:p14="http://schemas.microsoft.com/office/powerpoint/2010/main" val="338987952"/>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ー 4"/>
          <p:cNvSpPr>
            <a:spLocks noGrp="1"/>
          </p:cNvSpPr>
          <p:nvPr>
            <p:ph sz="quarter" idx="10"/>
          </p:nvPr>
        </p:nvSpPr>
        <p:spPr>
          <a:xfrm>
            <a:off x="304800" y="1447800"/>
            <a:ext cx="8333680" cy="4724400"/>
          </a:xfrm>
        </p:spPr>
        <p:txBody>
          <a:bodyPr/>
          <a:lstStyle/>
          <a:p>
            <a:pPr marL="0" indent="0">
              <a:buNone/>
            </a:pPr>
            <a:r>
              <a:rPr lang="en-US" dirty="0"/>
              <a:t>2.  </a:t>
            </a:r>
            <a:r>
              <a:rPr lang="en-US" i="1" dirty="0"/>
              <a:t>Science and Applications Traceability Matrix</a:t>
            </a:r>
            <a:endParaRPr lang="en-AU" i="1" dirty="0"/>
          </a:p>
          <a:p>
            <a:r>
              <a:rPr lang="en-US" i="1" dirty="0"/>
              <a:t>2.1.  Introduction to the science questions</a:t>
            </a:r>
            <a:endParaRPr lang="en-AU" dirty="0"/>
          </a:p>
          <a:p>
            <a:r>
              <a:rPr lang="en-US" i="1" dirty="0"/>
              <a:t>2.2.  </a:t>
            </a:r>
            <a:r>
              <a:rPr lang="en-AU" i="1" dirty="0"/>
              <a:t>Science question per application</a:t>
            </a:r>
          </a:p>
          <a:p>
            <a:pPr lvl="1"/>
            <a:r>
              <a:rPr lang="en-AU" i="1" dirty="0"/>
              <a:t>2.2.1. Inland waters </a:t>
            </a:r>
          </a:p>
          <a:p>
            <a:pPr lvl="1"/>
            <a:r>
              <a:rPr lang="en-AU" i="1" dirty="0"/>
              <a:t>2.2.2. Aquatic macrophytes in wetlands</a:t>
            </a:r>
          </a:p>
          <a:p>
            <a:pPr lvl="1"/>
            <a:r>
              <a:rPr lang="en-AU" i="1" dirty="0"/>
              <a:t>2.2.3. Estuarine, deltaic and lagoon waters</a:t>
            </a:r>
          </a:p>
          <a:p>
            <a:pPr lvl="1"/>
            <a:r>
              <a:rPr lang="en-AU" i="1" dirty="0"/>
              <a:t>2.2.4. Seagrass, coral reefs, kelp</a:t>
            </a:r>
          </a:p>
          <a:p>
            <a:pPr lvl="1"/>
            <a:r>
              <a:rPr lang="en-AU" i="1" dirty="0"/>
              <a:t>2.2.5. Shallow water bathymetry</a:t>
            </a:r>
          </a:p>
          <a:p>
            <a:r>
              <a:rPr lang="en-US" i="1" dirty="0"/>
              <a:t>2.3. Science and applications traceability matrix (inland waters &amp; wetlands, estuarine, delta's and lagoons, </a:t>
            </a:r>
            <a:r>
              <a:rPr lang="en-US" i="1" dirty="0" err="1"/>
              <a:t>seagrassess</a:t>
            </a:r>
            <a:r>
              <a:rPr lang="en-US" i="1" dirty="0"/>
              <a:t> and coral reef, kelp, shallow water bathymetry)</a:t>
            </a:r>
          </a:p>
          <a:p>
            <a:pPr marL="0" lvl="0" indent="0">
              <a:buNone/>
            </a:pPr>
            <a:endParaRPr lang="en-US" dirty="0"/>
          </a:p>
        </p:txBody>
      </p:sp>
      <p:sp>
        <p:nvSpPr>
          <p:cNvPr id="8" name="Title 1"/>
          <p:cNvSpPr txBox="1">
            <a:spLocks/>
          </p:cNvSpPr>
          <p:nvPr/>
        </p:nvSpPr>
        <p:spPr>
          <a:xfrm>
            <a:off x="1752600" y="361950"/>
            <a:ext cx="7315200" cy="1314450"/>
          </a:xfrm>
          <a:prstGeom prst="rect">
            <a:avLst/>
          </a:prstGeom>
        </p:spPr>
        <p:txBody>
          <a:bodyPr>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FFFFFF"/>
              </a:solidFill>
              <a:effectLst/>
              <a:uLnTx/>
              <a:uFillTx/>
              <a:latin typeface="Arial Bold"/>
              <a:ea typeface="Arial Bold"/>
              <a:cs typeface="Arial Bold"/>
              <a:sym typeface="Arial Bold"/>
            </a:endParaRPr>
          </a:p>
        </p:txBody>
      </p:sp>
      <p:sp>
        <p:nvSpPr>
          <p:cNvPr id="2" name="TextBox 1"/>
          <p:cNvSpPr txBox="1"/>
          <p:nvPr/>
        </p:nvSpPr>
        <p:spPr>
          <a:xfrm>
            <a:off x="1767840" y="188180"/>
            <a:ext cx="5808639" cy="120032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lvl="0" algn="l" rtl="0" latinLnBrk="1" hangingPunct="0"/>
            <a:r>
              <a:rPr lang="en-US" sz="2400" dirty="0">
                <a:solidFill>
                  <a:srgbClr val="FFFFFF"/>
                </a:solidFill>
              </a:rPr>
              <a:t>CEOS Report Contents</a:t>
            </a:r>
          </a:p>
          <a:p>
            <a:pPr lvl="0" algn="l" rtl="0" latinLnBrk="1" hangingPunct="0"/>
            <a:r>
              <a:rPr lang="en-US" sz="2400" dirty="0">
                <a:solidFill>
                  <a:srgbClr val="FFFFFF"/>
                </a:solidFill>
              </a:rPr>
              <a:t> “Feasibility Study Imaging Spectrometer”:</a:t>
            </a:r>
          </a:p>
          <a:p>
            <a:pPr marL="0" marR="0" indent="0" algn="l" defTabSz="457200" rtl="0" fontAlgn="auto" latinLnBrk="1" hangingPunct="0">
              <a:lnSpc>
                <a:spcPct val="100000"/>
              </a:lnSpc>
              <a:spcBef>
                <a:spcPts val="0"/>
              </a:spcBef>
              <a:spcAft>
                <a:spcPts val="0"/>
              </a:spcAft>
              <a:buClrTx/>
              <a:buSzTx/>
              <a:buFontTx/>
              <a:buNone/>
              <a:tabLst/>
            </a:pPr>
            <a:endParaRPr kumimoji="0" lang="en-AU" sz="2400" b="0" i="0" u="none" strike="noStrike" cap="none" spc="0" normalizeH="0" baseline="0" dirty="0">
              <a:ln>
                <a:noFill/>
              </a:ln>
              <a:solidFill>
                <a:srgbClr val="FFFFFF"/>
              </a:solidFill>
              <a:effectLst/>
              <a:uFillTx/>
            </a:endParaRPr>
          </a:p>
        </p:txBody>
      </p:sp>
    </p:spTree>
    <p:extLst>
      <p:ext uri="{BB962C8B-B14F-4D97-AF65-F5344CB8AC3E}">
        <p14:creationId xmlns:p14="http://schemas.microsoft.com/office/powerpoint/2010/main" val="1231498107"/>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ー 4"/>
          <p:cNvSpPr>
            <a:spLocks noGrp="1"/>
          </p:cNvSpPr>
          <p:nvPr>
            <p:ph sz="quarter" idx="10"/>
          </p:nvPr>
        </p:nvSpPr>
        <p:spPr>
          <a:xfrm>
            <a:off x="304800" y="1447800"/>
            <a:ext cx="8333680" cy="4724400"/>
          </a:xfrm>
        </p:spPr>
        <p:txBody>
          <a:bodyPr/>
          <a:lstStyle/>
          <a:p>
            <a:r>
              <a:rPr lang="en-US" i="1" dirty="0"/>
              <a:t>2.4. Determining the sensor requirements </a:t>
            </a:r>
          </a:p>
          <a:p>
            <a:pPr lvl="1"/>
            <a:r>
              <a:rPr lang="en-US" i="1" dirty="0"/>
              <a:t>2.4.1. Bio-optical simulations of remote sensing reflectance and water leaving radiance</a:t>
            </a:r>
          </a:p>
          <a:p>
            <a:pPr lvl="2"/>
            <a:r>
              <a:rPr lang="en-US" i="1" dirty="0"/>
              <a:t>2.4.1.1. Theory</a:t>
            </a:r>
          </a:p>
          <a:p>
            <a:pPr lvl="2"/>
            <a:r>
              <a:rPr lang="en-US" i="1" dirty="0"/>
              <a:t>2.4.1.2.Spectral intervals and resolution</a:t>
            </a:r>
          </a:p>
          <a:p>
            <a:pPr lvl="2"/>
            <a:r>
              <a:rPr lang="en-US" i="1" dirty="0"/>
              <a:t>2.4.1.3. Radiometric sensitivity (SNR , </a:t>
            </a:r>
            <a:r>
              <a:rPr lang="en-US" i="1" dirty="0" err="1"/>
              <a:t>NEdL</a:t>
            </a:r>
            <a:r>
              <a:rPr lang="en-US" i="1" dirty="0"/>
              <a:t> and </a:t>
            </a:r>
            <a:r>
              <a:rPr lang="en-US" i="1" dirty="0" err="1"/>
              <a:t>NEdR</a:t>
            </a:r>
            <a:r>
              <a:rPr lang="en-US" i="1" dirty="0"/>
              <a:t>)</a:t>
            </a:r>
          </a:p>
          <a:p>
            <a:pPr lvl="1"/>
            <a:r>
              <a:rPr lang="en-US" i="1" dirty="0"/>
              <a:t>2.4.2. Top of atmosphere simulations (SNR , </a:t>
            </a:r>
            <a:r>
              <a:rPr lang="en-US" i="1" dirty="0" err="1"/>
              <a:t>NEdL</a:t>
            </a:r>
            <a:r>
              <a:rPr lang="en-US" i="1" dirty="0"/>
              <a:t> and </a:t>
            </a:r>
            <a:r>
              <a:rPr lang="en-US" i="1" dirty="0" err="1"/>
              <a:t>NEdR</a:t>
            </a:r>
            <a:r>
              <a:rPr lang="en-US" i="1" dirty="0"/>
              <a:t>)</a:t>
            </a:r>
          </a:p>
          <a:p>
            <a:pPr lvl="1"/>
            <a:r>
              <a:rPr lang="en-US" i="1" dirty="0"/>
              <a:t>2.4.3. Spatial resolution and geometric accuracy requirement</a:t>
            </a:r>
          </a:p>
          <a:p>
            <a:pPr lvl="1"/>
            <a:r>
              <a:rPr lang="en-US" i="1" dirty="0"/>
              <a:t>2.4.4. Temporal resolution requirements</a:t>
            </a:r>
          </a:p>
          <a:p>
            <a:pPr lvl="1"/>
            <a:r>
              <a:rPr lang="en-US" i="1" dirty="0"/>
              <a:t>2.4.5. Atmospheric, adjacency effect and air-water interface correction requirements</a:t>
            </a:r>
          </a:p>
          <a:p>
            <a:pPr lvl="1"/>
            <a:r>
              <a:rPr lang="en-US" i="1" dirty="0"/>
              <a:t>2.4.6. Summary of sensor specifications</a:t>
            </a:r>
            <a:endParaRPr lang="en-AU" i="1" dirty="0"/>
          </a:p>
        </p:txBody>
      </p:sp>
      <p:sp>
        <p:nvSpPr>
          <p:cNvPr id="8" name="Title 1"/>
          <p:cNvSpPr txBox="1">
            <a:spLocks/>
          </p:cNvSpPr>
          <p:nvPr/>
        </p:nvSpPr>
        <p:spPr>
          <a:xfrm>
            <a:off x="1752600" y="361950"/>
            <a:ext cx="7315200" cy="1314450"/>
          </a:xfrm>
          <a:prstGeom prst="rect">
            <a:avLst/>
          </a:prstGeom>
        </p:spPr>
        <p:txBody>
          <a:bodyPr>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FFFFFF"/>
              </a:solidFill>
              <a:effectLst/>
              <a:uLnTx/>
              <a:uFillTx/>
              <a:latin typeface="Arial Bold"/>
              <a:ea typeface="Arial Bold"/>
              <a:cs typeface="Arial Bold"/>
              <a:sym typeface="Arial Bold"/>
            </a:endParaRPr>
          </a:p>
        </p:txBody>
      </p:sp>
      <p:sp>
        <p:nvSpPr>
          <p:cNvPr id="2" name="TextBox 1"/>
          <p:cNvSpPr txBox="1"/>
          <p:nvPr/>
        </p:nvSpPr>
        <p:spPr>
          <a:xfrm>
            <a:off x="1767840" y="188180"/>
            <a:ext cx="5808639" cy="120032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lvl="0" algn="l" rtl="0" latinLnBrk="1" hangingPunct="0"/>
            <a:r>
              <a:rPr lang="en-US" sz="2400" dirty="0">
                <a:solidFill>
                  <a:srgbClr val="FFFFFF"/>
                </a:solidFill>
              </a:rPr>
              <a:t>CEOS Report Contents</a:t>
            </a:r>
          </a:p>
          <a:p>
            <a:pPr lvl="0" algn="l" rtl="0" latinLnBrk="1" hangingPunct="0"/>
            <a:r>
              <a:rPr lang="en-US" sz="2400" dirty="0">
                <a:solidFill>
                  <a:srgbClr val="FFFFFF"/>
                </a:solidFill>
              </a:rPr>
              <a:t> “Feasibility Study Imaging Spectrometer”:</a:t>
            </a:r>
          </a:p>
          <a:p>
            <a:pPr marL="0" marR="0" indent="0" algn="l" defTabSz="457200" rtl="0" fontAlgn="auto" latinLnBrk="1" hangingPunct="0">
              <a:lnSpc>
                <a:spcPct val="100000"/>
              </a:lnSpc>
              <a:spcBef>
                <a:spcPts val="0"/>
              </a:spcBef>
              <a:spcAft>
                <a:spcPts val="0"/>
              </a:spcAft>
              <a:buClrTx/>
              <a:buSzTx/>
              <a:buFontTx/>
              <a:buNone/>
              <a:tabLst/>
            </a:pPr>
            <a:endParaRPr kumimoji="0" lang="en-AU" sz="2400" b="0" i="0" u="none" strike="noStrike" cap="none" spc="0" normalizeH="0" baseline="0" dirty="0">
              <a:ln>
                <a:noFill/>
              </a:ln>
              <a:solidFill>
                <a:srgbClr val="FFFFFF"/>
              </a:solidFill>
              <a:effectLst/>
              <a:uFillTx/>
            </a:endParaRPr>
          </a:p>
        </p:txBody>
      </p:sp>
    </p:spTree>
    <p:extLst>
      <p:ext uri="{BB962C8B-B14F-4D97-AF65-F5344CB8AC3E}">
        <p14:creationId xmlns:p14="http://schemas.microsoft.com/office/powerpoint/2010/main" val="524990063"/>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ー 4"/>
          <p:cNvSpPr>
            <a:spLocks noGrp="1"/>
          </p:cNvSpPr>
          <p:nvPr>
            <p:ph sz="quarter" idx="10"/>
          </p:nvPr>
        </p:nvSpPr>
        <p:spPr>
          <a:xfrm>
            <a:off x="304800" y="1447800"/>
            <a:ext cx="8333680" cy="4724400"/>
          </a:xfrm>
        </p:spPr>
        <p:txBody>
          <a:bodyPr/>
          <a:lstStyle/>
          <a:p>
            <a:r>
              <a:rPr lang="en-US" i="1" dirty="0"/>
              <a:t>2.5.	Suitability assessment of past, current and near-future earth observing sensors</a:t>
            </a:r>
          </a:p>
          <a:p>
            <a:r>
              <a:rPr lang="en-US" i="1" dirty="0"/>
              <a:t>2.6.	</a:t>
            </a:r>
            <a:r>
              <a:rPr lang="en-AU" i="1" dirty="0"/>
              <a:t>Proposed modifications to planned future sensors to make them more suitable for (non-oceanic) aquatic ecosystems</a:t>
            </a:r>
          </a:p>
          <a:p>
            <a:pPr lvl="1"/>
            <a:r>
              <a:rPr lang="en-US" i="1" dirty="0"/>
              <a:t>2.6.1.Modifications to planned land sensors</a:t>
            </a:r>
          </a:p>
          <a:p>
            <a:pPr lvl="1"/>
            <a:r>
              <a:rPr lang="en-US" i="1" dirty="0"/>
              <a:t>2.6.2.Modifications to planned ocean </a:t>
            </a:r>
            <a:r>
              <a:rPr lang="en-US" i="1" dirty="0" err="1"/>
              <a:t>colour</a:t>
            </a:r>
            <a:r>
              <a:rPr lang="en-US" i="1" dirty="0"/>
              <a:t> sensors	</a:t>
            </a:r>
          </a:p>
          <a:p>
            <a:pPr marL="0" lvl="0" indent="0">
              <a:buNone/>
            </a:pPr>
            <a:endParaRPr lang="en-US" dirty="0"/>
          </a:p>
          <a:p>
            <a:endParaRPr lang="en-AU" i="1" dirty="0"/>
          </a:p>
        </p:txBody>
      </p:sp>
      <p:sp>
        <p:nvSpPr>
          <p:cNvPr id="8" name="Title 1"/>
          <p:cNvSpPr txBox="1">
            <a:spLocks/>
          </p:cNvSpPr>
          <p:nvPr/>
        </p:nvSpPr>
        <p:spPr>
          <a:xfrm>
            <a:off x="1752600" y="361950"/>
            <a:ext cx="7315200" cy="1314450"/>
          </a:xfrm>
          <a:prstGeom prst="rect">
            <a:avLst/>
          </a:prstGeom>
        </p:spPr>
        <p:txBody>
          <a:bodyPr>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FFFFFF"/>
              </a:solidFill>
              <a:effectLst/>
              <a:uLnTx/>
              <a:uFillTx/>
              <a:latin typeface="Arial Bold"/>
              <a:ea typeface="Arial Bold"/>
              <a:cs typeface="Arial Bold"/>
              <a:sym typeface="Arial Bold"/>
            </a:endParaRPr>
          </a:p>
        </p:txBody>
      </p:sp>
      <p:sp>
        <p:nvSpPr>
          <p:cNvPr id="2" name="TextBox 1"/>
          <p:cNvSpPr txBox="1"/>
          <p:nvPr/>
        </p:nvSpPr>
        <p:spPr>
          <a:xfrm>
            <a:off x="1767840" y="188180"/>
            <a:ext cx="5808639" cy="120032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lvl="0" algn="l" rtl="0" latinLnBrk="1" hangingPunct="0"/>
            <a:r>
              <a:rPr lang="en-US" sz="2400" dirty="0">
                <a:solidFill>
                  <a:srgbClr val="FFFFFF"/>
                </a:solidFill>
              </a:rPr>
              <a:t>CEOS Report Contents</a:t>
            </a:r>
          </a:p>
          <a:p>
            <a:pPr lvl="0" algn="l" rtl="0" latinLnBrk="1" hangingPunct="0"/>
            <a:r>
              <a:rPr lang="en-US" sz="2400" dirty="0">
                <a:solidFill>
                  <a:srgbClr val="FFFFFF"/>
                </a:solidFill>
              </a:rPr>
              <a:t> “Feasibility Study Imaging Spectrometer”:</a:t>
            </a:r>
          </a:p>
          <a:p>
            <a:pPr marL="0" marR="0" indent="0" algn="l" defTabSz="457200" rtl="0" fontAlgn="auto" latinLnBrk="1" hangingPunct="0">
              <a:lnSpc>
                <a:spcPct val="100000"/>
              </a:lnSpc>
              <a:spcBef>
                <a:spcPts val="0"/>
              </a:spcBef>
              <a:spcAft>
                <a:spcPts val="0"/>
              </a:spcAft>
              <a:buClrTx/>
              <a:buSzTx/>
              <a:buFontTx/>
              <a:buNone/>
              <a:tabLst/>
            </a:pPr>
            <a:endParaRPr kumimoji="0" lang="en-AU" sz="2400" b="0" i="0" u="none" strike="noStrike" cap="none" spc="0" normalizeH="0" baseline="0" dirty="0">
              <a:ln>
                <a:noFill/>
              </a:ln>
              <a:solidFill>
                <a:srgbClr val="FFFFFF"/>
              </a:solidFill>
              <a:effectLst/>
              <a:uFillTx/>
            </a:endParaRPr>
          </a:p>
        </p:txBody>
      </p:sp>
    </p:spTree>
    <p:extLst>
      <p:ext uri="{BB962C8B-B14F-4D97-AF65-F5344CB8AC3E}">
        <p14:creationId xmlns:p14="http://schemas.microsoft.com/office/powerpoint/2010/main" val="2163324415"/>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ー 4"/>
          <p:cNvSpPr>
            <a:spLocks noGrp="1"/>
          </p:cNvSpPr>
          <p:nvPr>
            <p:ph sz="quarter" idx="10"/>
          </p:nvPr>
        </p:nvSpPr>
        <p:spPr>
          <a:xfrm>
            <a:off x="304800" y="1447800"/>
            <a:ext cx="8333680" cy="4724400"/>
          </a:xfrm>
        </p:spPr>
        <p:txBody>
          <a:bodyPr/>
          <a:lstStyle/>
          <a:p>
            <a:pPr marL="0" indent="0">
              <a:buNone/>
            </a:pPr>
            <a:r>
              <a:rPr lang="en-US" dirty="0"/>
              <a:t>3. </a:t>
            </a:r>
            <a:r>
              <a:rPr lang="en-US" i="1" dirty="0"/>
              <a:t>Instrument, platform and mission design considerations</a:t>
            </a:r>
            <a:endParaRPr lang="en-AU" i="1" dirty="0"/>
          </a:p>
          <a:p>
            <a:r>
              <a:rPr lang="en-US" i="1" dirty="0"/>
              <a:t>3.1.  LEO orbit sensors</a:t>
            </a:r>
          </a:p>
          <a:p>
            <a:r>
              <a:rPr lang="en-US" i="1" dirty="0"/>
              <a:t>3.2.  Geostationary orbit sensors</a:t>
            </a:r>
            <a:endParaRPr lang="en-AU" dirty="0"/>
          </a:p>
          <a:p>
            <a:r>
              <a:rPr lang="en-US" i="1" dirty="0"/>
              <a:t>3.3. Scanning time and coverage </a:t>
            </a:r>
          </a:p>
          <a:p>
            <a:r>
              <a:rPr lang="en-US" i="1" dirty="0"/>
              <a:t>3.4. Atmospheric and air-water interface corrections</a:t>
            </a:r>
            <a:endParaRPr lang="en-AU" i="1" dirty="0"/>
          </a:p>
          <a:p>
            <a:pPr lvl="1"/>
            <a:r>
              <a:rPr lang="en-US" i="1" dirty="0"/>
              <a:t>3.4.1. Aerosols</a:t>
            </a:r>
            <a:endParaRPr lang="en-AU" i="1" dirty="0"/>
          </a:p>
          <a:p>
            <a:pPr lvl="1"/>
            <a:r>
              <a:rPr lang="en-US" i="1" dirty="0"/>
              <a:t>3.4.2. Ozone and NO</a:t>
            </a:r>
            <a:r>
              <a:rPr lang="en-US" i="1" baseline="-25000" dirty="0"/>
              <a:t>2</a:t>
            </a:r>
            <a:endParaRPr lang="en-AU" i="1" dirty="0"/>
          </a:p>
          <a:p>
            <a:pPr lvl="1"/>
            <a:r>
              <a:rPr lang="en-US" i="1" dirty="0"/>
              <a:t>3.4.3. Water </a:t>
            </a:r>
            <a:r>
              <a:rPr lang="en-US" i="1" dirty="0" err="1"/>
              <a:t>vapour</a:t>
            </a:r>
            <a:endParaRPr lang="en-AU" i="1" dirty="0"/>
          </a:p>
          <a:p>
            <a:pPr lvl="1"/>
            <a:r>
              <a:rPr lang="en-US" i="1" dirty="0"/>
              <a:t>3.4.4. Sun glint avoidance and mitigation strategies</a:t>
            </a:r>
            <a:endParaRPr lang="en-AU" i="1" dirty="0"/>
          </a:p>
          <a:p>
            <a:pPr lvl="1"/>
            <a:r>
              <a:rPr lang="en-US" i="1" dirty="0"/>
              <a:t>3.4.5. Polarization</a:t>
            </a:r>
            <a:endParaRPr lang="en-AU" i="1" dirty="0"/>
          </a:p>
          <a:p>
            <a:pPr lvl="1"/>
            <a:r>
              <a:rPr lang="en-US" i="1" dirty="0"/>
              <a:t>3.4.6. Adjacency effect </a:t>
            </a:r>
            <a:endParaRPr lang="en-AU" i="1" dirty="0"/>
          </a:p>
          <a:p>
            <a:pPr marL="0" lvl="0" indent="0">
              <a:buNone/>
            </a:pPr>
            <a:endParaRPr lang="en-US" dirty="0"/>
          </a:p>
        </p:txBody>
      </p:sp>
      <p:sp>
        <p:nvSpPr>
          <p:cNvPr id="8" name="Title 1"/>
          <p:cNvSpPr txBox="1">
            <a:spLocks/>
          </p:cNvSpPr>
          <p:nvPr/>
        </p:nvSpPr>
        <p:spPr>
          <a:xfrm>
            <a:off x="1752600" y="361950"/>
            <a:ext cx="7315200" cy="1314450"/>
          </a:xfrm>
          <a:prstGeom prst="rect">
            <a:avLst/>
          </a:prstGeom>
        </p:spPr>
        <p:txBody>
          <a:bodyPr>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FFFFFF"/>
              </a:solidFill>
              <a:effectLst/>
              <a:uLnTx/>
              <a:uFillTx/>
              <a:latin typeface="Arial Bold"/>
              <a:ea typeface="Arial Bold"/>
              <a:cs typeface="Arial Bold"/>
              <a:sym typeface="Arial Bold"/>
            </a:endParaRPr>
          </a:p>
        </p:txBody>
      </p:sp>
      <p:sp>
        <p:nvSpPr>
          <p:cNvPr id="2" name="TextBox 1"/>
          <p:cNvSpPr txBox="1"/>
          <p:nvPr/>
        </p:nvSpPr>
        <p:spPr>
          <a:xfrm>
            <a:off x="1767840" y="188180"/>
            <a:ext cx="5808639" cy="120032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lvl="0" algn="l" rtl="0" latinLnBrk="1" hangingPunct="0"/>
            <a:r>
              <a:rPr lang="en-US" sz="2400" dirty="0">
                <a:solidFill>
                  <a:srgbClr val="FFFFFF"/>
                </a:solidFill>
              </a:rPr>
              <a:t>CEOS Report Contents</a:t>
            </a:r>
          </a:p>
          <a:p>
            <a:pPr lvl="0" algn="l" rtl="0" latinLnBrk="1" hangingPunct="0"/>
            <a:r>
              <a:rPr lang="en-US" sz="2400" dirty="0">
                <a:solidFill>
                  <a:srgbClr val="FFFFFF"/>
                </a:solidFill>
              </a:rPr>
              <a:t> “Feasibility Study Imaging Spectrometer”:</a:t>
            </a:r>
          </a:p>
          <a:p>
            <a:pPr marL="0" marR="0" indent="0" algn="l" defTabSz="457200" rtl="0" fontAlgn="auto" latinLnBrk="1" hangingPunct="0">
              <a:lnSpc>
                <a:spcPct val="100000"/>
              </a:lnSpc>
              <a:spcBef>
                <a:spcPts val="0"/>
              </a:spcBef>
              <a:spcAft>
                <a:spcPts val="0"/>
              </a:spcAft>
              <a:buClrTx/>
              <a:buSzTx/>
              <a:buFontTx/>
              <a:buNone/>
              <a:tabLst/>
            </a:pPr>
            <a:endParaRPr kumimoji="0" lang="en-AU" sz="2400" b="0" i="0" u="none" strike="noStrike" cap="none" spc="0" normalizeH="0" baseline="0" dirty="0">
              <a:ln>
                <a:noFill/>
              </a:ln>
              <a:solidFill>
                <a:srgbClr val="FFFFFF"/>
              </a:solidFill>
              <a:effectLst/>
              <a:uFillTx/>
            </a:endParaRPr>
          </a:p>
        </p:txBody>
      </p:sp>
    </p:spTree>
    <p:extLst>
      <p:ext uri="{BB962C8B-B14F-4D97-AF65-F5344CB8AC3E}">
        <p14:creationId xmlns:p14="http://schemas.microsoft.com/office/powerpoint/2010/main" val="3970451029"/>
      </p:ext>
    </p:extLst>
  </p:cSld>
  <p:clrMapOvr>
    <a:masterClrMapping/>
  </p:clrMapOvr>
  <p:transition spd="med"/>
</p:sld>
</file>

<file path=ppt/theme/theme1.xml><?xml version="1.0" encoding="utf-8"?>
<a:theme xmlns:a="http://schemas.openxmlformats.org/drawingml/2006/main" name="Default">
  <a:themeElements>
    <a:clrScheme name="Default">
      <a:dk1>
        <a:srgbClr val="002569"/>
      </a:dk1>
      <a:lt1>
        <a:srgbClr val="696969"/>
      </a:lt1>
      <a:dk2>
        <a:srgbClr val="A7A7A7"/>
      </a:dk2>
      <a:lt2>
        <a:srgbClr val="535353"/>
      </a:lt2>
      <a:accent1>
        <a:srgbClr val="FF9A00"/>
      </a:accent1>
      <a:accent2>
        <a:srgbClr val="9F2D20"/>
      </a:accent2>
      <a:accent3>
        <a:srgbClr val="8F8F8F"/>
      </a:accent3>
      <a:accent4>
        <a:srgbClr val="001E59"/>
      </a:accent4>
      <a:accent5>
        <a:srgbClr val="FFCAAA"/>
      </a:accent5>
      <a:accent6>
        <a:srgbClr val="90281C"/>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FF9A00"/>
      </a:accent1>
      <a:accent2>
        <a:srgbClr val="9F2D20"/>
      </a:accent2>
      <a:accent3>
        <a:srgbClr val="8F8F8F"/>
      </a:accent3>
      <a:accent4>
        <a:srgbClr val="001E59"/>
      </a:accent4>
      <a:accent5>
        <a:srgbClr val="FFCAAA"/>
      </a:accent5>
      <a:accent6>
        <a:srgbClr val="90281C"/>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12564</TotalTime>
  <Words>2513</Words>
  <Application>Microsoft Office PowerPoint</Application>
  <PresentationFormat>On-screen Show (4:3)</PresentationFormat>
  <Paragraphs>394</Paragraphs>
  <Slides>38</Slides>
  <Notes>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38</vt:i4>
      </vt:variant>
    </vt:vector>
  </HeadingPairs>
  <TitlesOfParts>
    <vt:vector size="51" baseType="lpstr">
      <vt:lpstr>SimSun</vt:lpstr>
      <vt:lpstr>Arial</vt:lpstr>
      <vt:lpstr>Arial Bold</vt:lpstr>
      <vt:lpstr>Avenir Roman</vt:lpstr>
      <vt:lpstr>Calibri</vt:lpstr>
      <vt:lpstr>Calibri Light</vt:lpstr>
      <vt:lpstr>Cambria</vt:lpstr>
      <vt:lpstr>Courier New</vt:lpstr>
      <vt:lpstr>Droid Serif</vt:lpstr>
      <vt:lpstr>Tahoma</vt:lpstr>
      <vt:lpstr>Times New Roman</vt:lpstr>
      <vt:lpstr>Wingdings</vt:lpstr>
      <vt:lpstr>Default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Inland waters: not so simple: land-water boundaries; lakes at -140 to 4500 m altitude</vt:lpstr>
      <vt:lpstr>Spectral simulations example of  high CDOM (&amp;variable S) and medium Chl</vt:lpstr>
      <vt:lpstr>PowerPoint Presentation</vt:lpstr>
      <vt:lpstr>PowerPoint Presentation</vt:lpstr>
      <vt:lpstr>PowerPoint Presentation</vt:lpstr>
      <vt:lpstr>Substratum spectra: seagrass &amp; coral reef environments used as parametrisation for simulations of Rrs</vt:lpstr>
      <vt:lpstr>Input specific inherent optical property (IOP)  data for Rrs simulations</vt:lpstr>
      <vt:lpstr>Simulation results Rrs (normalized) for a range of  inland to coastal water types</vt:lpstr>
      <vt:lpstr>PowerPoint Presentation</vt:lpstr>
      <vt:lpstr>PowerPoint Presentation</vt:lpstr>
      <vt:lpstr>Spectral resolution (in 2.5 nm steps) required to  resolve required variable concentration range reflectance:  this varies from low to high concentrations</vt:lpstr>
      <vt:lpstr>Simulations showing how spectral peaks shift with  changing concentrations  (standard concentrations scenario)</vt:lpstr>
      <vt:lpstr>PowerPoint Presentation</vt:lpstr>
      <vt:lpstr>Possible augmentation bands to multispectral land sensors</vt:lpstr>
      <vt:lpstr>Trade-off between spatial, spectral and radiometric resolution</vt:lpstr>
      <vt:lpstr>Summary of Results:  spectral resolution recommendation  based on simulations</vt:lpstr>
      <vt:lpstr>Summary of Results: spectral bands &amp; resolution recommendation based on essential bands from simulations and spectral pigment features from phytoplankton, macrophytes and other benthos</vt:lpstr>
      <vt:lpstr>PowerPoint Presentation</vt:lpstr>
      <vt:lpstr>PowerPoint Presentation</vt:lpstr>
      <vt:lpstr>PowerPoint Presentation</vt:lpstr>
      <vt:lpstr>PowerPoint Presentation</vt:lpstr>
      <vt:lpstr>A simulation of achievable radiometric resolution within  constraints of spectral and spatial resolution in terms of SNR ( By M. Bergeron CSA)</vt:lpstr>
      <vt:lpstr>PowerPoint Presentation</vt:lpstr>
      <vt:lpstr>Cost-effective enhancements to planned  land sensors to make them much more suitable for inland and coastal water quality , submerged vegetation and benthic measurements.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Goes Here</dc:title>
  <dc:creator>Brian R. Williams</dc:creator>
  <cp:lastModifiedBy>Arnold Dekker</cp:lastModifiedBy>
  <cp:revision>121</cp:revision>
  <dcterms:modified xsi:type="dcterms:W3CDTF">2017-04-21T10:18:20Z</dcterms:modified>
</cp:coreProperties>
</file>