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317" r:id="rId2"/>
    <p:sldId id="407" r:id="rId3"/>
    <p:sldId id="412" r:id="rId4"/>
    <p:sldId id="408" r:id="rId5"/>
    <p:sldId id="406" r:id="rId6"/>
    <p:sldId id="405" r:id="rId7"/>
    <p:sldId id="409" r:id="rId8"/>
    <p:sldId id="411" r:id="rId9"/>
    <p:sldId id="389" r:id="rId10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AA"/>
    <a:srgbClr val="3595B7"/>
    <a:srgbClr val="FFFFFF"/>
    <a:srgbClr val="E02F0C"/>
    <a:srgbClr val="E01D0E"/>
    <a:srgbClr val="008C7D"/>
    <a:srgbClr val="6EAAB4"/>
    <a:srgbClr val="5D9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2" autoAdjust="0"/>
    <p:restoredTop sz="93095" autoAdjust="0"/>
  </p:normalViewPr>
  <p:slideViewPr>
    <p:cSldViewPr>
      <p:cViewPr varScale="1">
        <p:scale>
          <a:sx n="93" d="100"/>
          <a:sy n="93" d="100"/>
        </p:scale>
        <p:origin x="-7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731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0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731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>
              <a:defRPr sz="1300" smtClean="0"/>
            </a:lvl1pPr>
          </a:lstStyle>
          <a:p>
            <a:pPr>
              <a:defRPr/>
            </a:pPr>
            <a:fld id="{A1709E57-6E7A-488E-A672-085C9194CF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069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 userDrawn="1"/>
        </p:nvSpPr>
        <p:spPr bwMode="auto">
          <a:xfrm>
            <a:off x="6012159" y="5013175"/>
            <a:ext cx="91440" cy="91440"/>
          </a:xfrm>
          <a:prstGeom prst="donut">
            <a:avLst/>
          </a:prstGeom>
          <a:solidFill>
            <a:srgbClr val="005FAA"/>
          </a:solidFill>
          <a:ln>
            <a:solidFill>
              <a:srgbClr val="005FAA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" b="1552"/>
          <a:stretch>
            <a:fillRect/>
          </a:stretch>
        </p:blipFill>
        <p:spPr bwMode="auto">
          <a:xfrm>
            <a:off x="107504" y="1405177"/>
            <a:ext cx="9041970" cy="548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908720"/>
            <a:ext cx="8532812" cy="5545138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pPr eaLnBrk="1" hangingPunct="1"/>
            <a:r>
              <a:rPr lang="fr-CH" altLang="en-US" sz="4400" dirty="0" err="1" smtClean="0">
                <a:latin typeface="Arial Narrow"/>
                <a:cs typeface="Arial Narrow"/>
              </a:rPr>
              <a:t>Overview</a:t>
            </a:r>
            <a:r>
              <a:rPr lang="fr-CH" altLang="en-US" sz="4400" dirty="0" smtClean="0">
                <a:latin typeface="Arial Narrow"/>
                <a:cs typeface="Arial Narrow"/>
              </a:rPr>
              <a:t> of GEO</a:t>
            </a:r>
            <a:r>
              <a:rPr lang="fr-CH" altLang="en-US" sz="4800" dirty="0" smtClean="0">
                <a:latin typeface="Arial Narrow"/>
                <a:cs typeface="Arial Narrow"/>
              </a:rPr>
              <a:t/>
            </a:r>
            <a:br>
              <a:rPr lang="fr-CH" altLang="en-US" sz="4800" dirty="0" smtClean="0">
                <a:latin typeface="Arial Narrow"/>
                <a:cs typeface="Arial Narrow"/>
              </a:rPr>
            </a:br>
            <a:r>
              <a:rPr lang="fr-CH" altLang="en-US" sz="4800" dirty="0" smtClean="0">
                <a:latin typeface="Arial Narrow"/>
                <a:cs typeface="Arial Narrow"/>
              </a:rPr>
              <a:t/>
            </a:r>
            <a:br>
              <a:rPr lang="fr-CH" altLang="en-US" sz="4800" dirty="0" smtClean="0">
                <a:latin typeface="Arial Narrow"/>
                <a:cs typeface="Arial Narrow"/>
              </a:rPr>
            </a:br>
            <a:r>
              <a:rPr lang="fr-CH" altLang="en-US" sz="3200" dirty="0" smtClean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fr-CH" altLang="en-US" sz="3200" dirty="0" smtClean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fr-CH" altLang="en-US" sz="3200" dirty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fr-CH" altLang="en-US" sz="3200" dirty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fr-CH" altLang="en-US" sz="3200" dirty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fr-CH" altLang="en-US" sz="3200" dirty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fr-CH" altLang="en-US" sz="3200" dirty="0" smtClean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fr-CH" altLang="en-US" sz="3200" dirty="0" smtClean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fr-CH" altLang="en-US" sz="2400" dirty="0">
                <a:latin typeface="Arial Narrow"/>
                <a:cs typeface="Arial Narrow"/>
              </a:rPr>
              <a:t>N</a:t>
            </a:r>
            <a:r>
              <a:rPr lang="fr-CH" altLang="en-US" sz="2400" dirty="0" smtClean="0">
                <a:latin typeface="Arial Narrow"/>
                <a:cs typeface="Arial Narrow"/>
              </a:rPr>
              <a:t>ame</a:t>
            </a:r>
            <a:br>
              <a:rPr lang="fr-CH" altLang="en-US" sz="2400" dirty="0" smtClean="0">
                <a:latin typeface="Arial Narrow"/>
                <a:cs typeface="Arial Narrow"/>
              </a:rPr>
            </a:br>
            <a:r>
              <a:rPr lang="fr-CH" altLang="en-US" sz="2400" dirty="0" err="1">
                <a:latin typeface="Arial Narrow"/>
                <a:cs typeface="Arial Narrow"/>
              </a:rPr>
              <a:t>T</a:t>
            </a:r>
            <a:r>
              <a:rPr lang="fr-CH" altLang="en-US" sz="2400" dirty="0" err="1" smtClean="0">
                <a:latin typeface="Arial Narrow"/>
                <a:cs typeface="Arial Narrow"/>
              </a:rPr>
              <a:t>itle</a:t>
            </a:r>
            <a:r>
              <a:rPr lang="fr-CH" altLang="en-US" sz="2400" dirty="0" smtClean="0">
                <a:latin typeface="Arial Narrow"/>
                <a:cs typeface="Arial Narrow"/>
              </a:rPr>
              <a:t/>
            </a:r>
            <a:br>
              <a:rPr lang="fr-CH" altLang="en-US" sz="2400" dirty="0" smtClean="0">
                <a:latin typeface="Arial Narrow"/>
                <a:cs typeface="Arial Narrow"/>
              </a:rPr>
            </a:br>
            <a:r>
              <a:rPr lang="fr-CH" altLang="en-US" sz="2400" dirty="0">
                <a:latin typeface="Arial Narrow"/>
                <a:cs typeface="Arial Narrow"/>
              </a:rPr>
              <a:t/>
            </a:r>
            <a:br>
              <a:rPr lang="fr-CH" altLang="en-US" sz="2400" dirty="0">
                <a:latin typeface="Arial Narrow"/>
                <a:cs typeface="Arial Narrow"/>
              </a:rPr>
            </a:br>
            <a:r>
              <a:rPr lang="fr-CH" altLang="en-US" sz="2400" dirty="0" smtClean="0">
                <a:latin typeface="Arial Narrow"/>
                <a:cs typeface="Arial Narrow"/>
              </a:rPr>
              <a:t>Date</a:t>
            </a:r>
            <a:br>
              <a:rPr lang="fr-CH" altLang="en-US" sz="2400" dirty="0" smtClean="0">
                <a:latin typeface="Arial Narrow"/>
                <a:cs typeface="Arial Narrow"/>
              </a:rPr>
            </a:br>
            <a:r>
              <a:rPr lang="fr-CH" altLang="en-US" sz="2400" dirty="0" smtClean="0">
                <a:latin typeface="Arial Narrow"/>
                <a:cs typeface="Arial Narrow"/>
              </a:rPr>
              <a:t>Location</a:t>
            </a:r>
            <a:endParaRPr lang="en-US" alt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339213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620688"/>
            <a:ext cx="8352928" cy="718592"/>
          </a:xfrm>
        </p:spPr>
        <p:txBody>
          <a:bodyPr/>
          <a:lstStyle/>
          <a:p>
            <a:r>
              <a:rPr lang="en-GB" dirty="0" smtClean="0"/>
              <a:t>GEO partnership 106 Participating Organizations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568952" cy="49685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84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772816"/>
            <a:ext cx="4100264" cy="4752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100264" cy="4752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303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781126"/>
            <a:ext cx="410185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574056"/>
            <a:ext cx="41018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81126"/>
            <a:ext cx="4103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4056"/>
            <a:ext cx="4103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97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6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395536" y="5517232"/>
            <a:ext cx="8352928" cy="42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FA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Click to edit Master title style</a:t>
            </a:r>
            <a:endParaRPr lang="en-GB" kern="0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1628800"/>
            <a:ext cx="8352928" cy="37444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6093296"/>
            <a:ext cx="8352928" cy="4418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86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08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96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" y="-2504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92622" y="620688"/>
            <a:ext cx="7772400" cy="71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en-US" sz="4400" dirty="0" err="1" smtClean="0">
                <a:latin typeface="Arial Narrow"/>
                <a:cs typeface="Arial Narrow"/>
              </a:rPr>
              <a:t>Overview</a:t>
            </a:r>
            <a:r>
              <a:rPr lang="fr-CH" altLang="en-US" sz="4400" dirty="0" smtClean="0">
                <a:latin typeface="Arial Narrow"/>
                <a:cs typeface="Arial Narrow"/>
              </a:rPr>
              <a:t> of GEO</a:t>
            </a:r>
            <a:endParaRPr lang="en-US" altLang="en-US" dirty="0" smtClean="0"/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6792"/>
            <a:ext cx="813467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3" r:id="rId2"/>
    <p:sldLayoutId id="2147483745" r:id="rId3"/>
    <p:sldLayoutId id="2147483746" r:id="rId4"/>
    <p:sldLayoutId id="2147483747" r:id="rId5"/>
    <p:sldLayoutId id="2147483751" r:id="rId6"/>
    <p:sldLayoutId id="2147483748" r:id="rId7"/>
    <p:sldLayoutId id="2147483753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FAA"/>
          </a:solidFill>
          <a:latin typeface="Arial Narrow" panose="020B0606020202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9pPr>
    </p:titleStyle>
    <p:bodyStyle>
      <a:lvl1pPr marL="174625" indent="-174625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005FAA"/>
          </a:solidFill>
          <a:latin typeface="Arial Narrow" panose="020B0606020202030204" pitchFamily="34" charset="0"/>
          <a:ea typeface="+mn-ea"/>
          <a:cs typeface="+mn-cs"/>
        </a:defRPr>
      </a:lvl1pPr>
      <a:lvl2pPr marL="361950" indent="-169863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3595B7"/>
          </a:solidFill>
          <a:latin typeface="Arial Narrow" panose="020B0606020202030204" pitchFamily="34" charset="0"/>
        </a:defRPr>
      </a:lvl2pPr>
      <a:lvl3pPr marL="542925" indent="-158750" algn="l" rtl="0" eaLnBrk="0" fontAlgn="base" hangingPunct="0">
        <a:spcBef>
          <a:spcPct val="20000"/>
        </a:spcBef>
        <a:spcAft>
          <a:spcPct val="0"/>
        </a:spcAft>
        <a:buChar char="•"/>
        <a:defRPr sz="2000" b="1" i="1">
          <a:solidFill>
            <a:srgbClr val="3595B7"/>
          </a:solidFill>
          <a:latin typeface="Arial Narrow" panose="020B0606020202030204" pitchFamily="34" charset="0"/>
        </a:defRPr>
      </a:lvl3pPr>
      <a:lvl4pPr marL="708025" indent="-165100" algn="l" rtl="0" eaLnBrk="0" fontAlgn="base" hangingPunct="0">
        <a:spcBef>
          <a:spcPct val="20000"/>
        </a:spcBef>
        <a:spcAft>
          <a:spcPct val="0"/>
        </a:spcAft>
        <a:buChar char="–"/>
        <a:defRPr sz="1600" b="1" i="1">
          <a:solidFill>
            <a:srgbClr val="3595B7"/>
          </a:solidFill>
          <a:latin typeface="Arial Narrow" panose="020B0606020202030204" pitchFamily="34" charset="0"/>
        </a:defRPr>
      </a:lvl4pPr>
      <a:lvl5pPr marL="889000" indent="-176213" algn="l" rtl="0" eaLnBrk="0" fontAlgn="base" hangingPunct="0">
        <a:spcBef>
          <a:spcPct val="20000"/>
        </a:spcBef>
        <a:spcAft>
          <a:spcPct val="0"/>
        </a:spcAft>
        <a:buChar char="»"/>
        <a:defRPr sz="1600" b="1" i="1">
          <a:solidFill>
            <a:srgbClr val="3595B7"/>
          </a:solidFill>
          <a:latin typeface="Arial Narrow" panose="020B0606020202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david.arctur@utexas.edu" TargetMode="External"/><Relationship Id="rId3" Type="http://schemas.openxmlformats.org/officeDocument/2006/relationships/hyperlink" Target="mailto:peter.salamon@jrc.ec.europa.eu" TargetMode="External"/><Relationship Id="rId7" Type="http://schemas.openxmlformats.org/officeDocument/2006/relationships/hyperlink" Target="mailto:ofranco@ideam.gov.co" TargetMode="External"/><Relationship Id="rId2" Type="http://schemas.openxmlformats.org/officeDocument/2006/relationships/hyperlink" Target="mailto:angelica.gutierrez@noaa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esar.garay@cirmag.org.co" TargetMode="External"/><Relationship Id="rId5" Type="http://schemas.openxmlformats.org/officeDocument/2006/relationships/hyperlink" Target="mailto:nlbooth@usgs.gov" TargetMode="External"/><Relationship Id="rId4" Type="http://schemas.openxmlformats.org/officeDocument/2006/relationships/hyperlink" Target="mailto:bradley.doorn@nasa.gov" TargetMode="External"/><Relationship Id="rId9" Type="http://schemas.openxmlformats.org/officeDocument/2006/relationships/hyperlink" Target="mailto:Richard.Lawford@morgan.ed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earthobservations.org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908050"/>
            <a:ext cx="8532812" cy="5545138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800" dirty="0" smtClean="0">
                <a:latin typeface="Arial Narrow"/>
                <a:cs typeface="Arial Narrow"/>
              </a:rPr>
              <a:t/>
            </a:r>
            <a:br>
              <a:rPr lang="en-US" altLang="en-US" sz="4800" dirty="0" smtClean="0">
                <a:latin typeface="Arial Narrow"/>
                <a:cs typeface="Arial Narrow"/>
              </a:rPr>
            </a:br>
            <a:r>
              <a:rPr lang="en-US" altLang="en-US" sz="4800" dirty="0" smtClean="0">
                <a:latin typeface="Arial Narrow"/>
                <a:cs typeface="Arial Narrow"/>
              </a:rPr>
              <a:t/>
            </a:r>
            <a:br>
              <a:rPr lang="en-US" altLang="en-US" sz="4800" dirty="0" smtClean="0">
                <a:latin typeface="Arial Narrow"/>
                <a:cs typeface="Arial Narrow"/>
              </a:rPr>
            </a:br>
            <a:r>
              <a:rPr lang="en-US" altLang="en-US" sz="4800" dirty="0" smtClean="0">
                <a:latin typeface="Arial Narrow"/>
                <a:cs typeface="Arial Narrow"/>
              </a:rPr>
              <a:t/>
            </a:r>
            <a:br>
              <a:rPr lang="en-US" altLang="en-US" sz="4800" dirty="0" smtClean="0">
                <a:latin typeface="Arial Narrow"/>
                <a:cs typeface="Arial Narrow"/>
              </a:rPr>
            </a:br>
            <a:r>
              <a:rPr lang="en-US" altLang="en-US" dirty="0" smtClean="0">
                <a:solidFill>
                  <a:srgbClr val="3595B7"/>
                </a:solidFill>
                <a:latin typeface="Arial Narrow"/>
                <a:cs typeface="Arial Narrow"/>
              </a:rPr>
              <a:t>CEOS SIT-32</a:t>
            </a:r>
            <a:r>
              <a:rPr lang="en-US" altLang="en-US" sz="3200" dirty="0" smtClean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en-US" altLang="en-US" sz="3200" dirty="0" smtClean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en-US" altLang="en-US" sz="3200" dirty="0" smtClean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en-US" altLang="en-US" sz="3200" dirty="0" smtClean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en-US" altLang="en-US" sz="2400" dirty="0" smtClean="0">
                <a:latin typeface="Arial Narrow"/>
                <a:cs typeface="Arial Narrow"/>
              </a:rPr>
              <a:t>Barbara Ryan</a:t>
            </a:r>
            <a:br>
              <a:rPr lang="en-US" altLang="en-US" sz="2400" dirty="0" smtClean="0">
                <a:latin typeface="Arial Narrow"/>
                <a:cs typeface="Arial Narrow"/>
              </a:rPr>
            </a:br>
            <a:r>
              <a:rPr lang="en-US" altLang="en-US" sz="2400" dirty="0" smtClean="0">
                <a:latin typeface="Arial Narrow"/>
                <a:cs typeface="Arial Narrow"/>
              </a:rPr>
              <a:t>Director, GEO </a:t>
            </a:r>
            <a:r>
              <a:rPr lang="en-US" altLang="en-US" sz="2400" dirty="0" smtClean="0">
                <a:latin typeface="Arial Narrow"/>
                <a:cs typeface="Arial Narrow"/>
              </a:rPr>
              <a:t>Secretariat</a:t>
            </a:r>
            <a:r>
              <a:rPr lang="en-US" altLang="en-US" sz="2400" dirty="0" smtClean="0">
                <a:latin typeface="Arial Narrow"/>
                <a:cs typeface="Arial Narrow"/>
              </a:rPr>
              <a:t/>
            </a:r>
            <a:br>
              <a:rPr lang="en-US" altLang="en-US" sz="2400" dirty="0" smtClean="0">
                <a:latin typeface="Arial Narrow"/>
                <a:cs typeface="Arial Narrow"/>
              </a:rPr>
            </a:br>
            <a:r>
              <a:rPr lang="en-US" altLang="en-US" sz="2400" dirty="0" smtClean="0">
                <a:latin typeface="Arial Narrow"/>
                <a:cs typeface="Arial Narrow"/>
              </a:rPr>
              <a:t>April 26-27, 2017</a:t>
            </a:r>
            <a:br>
              <a:rPr lang="en-US" altLang="en-US" sz="2400" dirty="0" smtClean="0">
                <a:latin typeface="Arial Narrow"/>
                <a:cs typeface="Arial Narrow"/>
              </a:rPr>
            </a:br>
            <a:r>
              <a:rPr lang="en-US" altLang="en-US" sz="2400" dirty="0" smtClean="0">
                <a:latin typeface="Arial Narrow"/>
                <a:cs typeface="Arial Narrow"/>
              </a:rPr>
              <a:t>Paris, France</a:t>
            </a:r>
            <a:endParaRPr lang="en-US" altLang="en-US" b="0" dirty="0" smtClean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80" y="1268760"/>
            <a:ext cx="6014401" cy="2376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4968552"/>
          </a:xfrm>
        </p:spPr>
        <p:txBody>
          <a:bodyPr/>
          <a:lstStyle/>
          <a:p>
            <a:pPr marL="457200" lvl="0" indent="-44450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AutoNum type="arabicParenR"/>
            </a:pPr>
            <a:r>
              <a:rPr lang="en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Strengthen capacity </a:t>
            </a:r>
            <a:r>
              <a:rPr lang="en" sz="24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understand water data needs and develop user-driven applications products from EO data and applications</a:t>
            </a:r>
          </a:p>
          <a:p>
            <a:pPr marL="457200" lvl="0" indent="-444500">
              <a:spcBef>
                <a:spcPts val="44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AutoNum type="arabicParenR"/>
            </a:pPr>
            <a:r>
              <a:rPr lang="en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Engage end users and boundary organizations to understand needs </a:t>
            </a:r>
            <a:r>
              <a:rPr lang="en" sz="24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region and decision making process and prioritize activities based on vulnerability analyses</a:t>
            </a:r>
          </a:p>
          <a:p>
            <a:pPr marL="457200" lvl="0" indent="-444500">
              <a:spcBef>
                <a:spcPts val="44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AutoNum type="arabicParenR"/>
            </a:pPr>
            <a:r>
              <a:rPr lang="en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Coordinate and leverage GEOGLOWS partners </a:t>
            </a:r>
            <a:r>
              <a:rPr lang="en" sz="24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more effectively provide information and expertise to </a:t>
            </a:r>
            <a:r>
              <a:rPr lang="en" sz="2400" b="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stakeholder </a:t>
            </a:r>
            <a:r>
              <a:rPr lang="en" sz="24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end user communities</a:t>
            </a:r>
          </a:p>
          <a:p>
            <a:pPr marL="457200" lvl="0" indent="-444500">
              <a:spcBef>
                <a:spcPts val="44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AutoNum type="arabicParenR"/>
            </a:pPr>
            <a:r>
              <a:rPr lang="en" sz="2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Strengthen capacity </a:t>
            </a:r>
            <a:r>
              <a:rPr lang="en" sz="2400" b="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use water EO and science effectively across spatial and temporal scales</a:t>
            </a:r>
          </a:p>
          <a:p>
            <a:pPr marL="457200" lvl="0" indent="-444500">
              <a:spcBef>
                <a:spcPts val="44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AutoNum type="arabicParenR"/>
            </a:pPr>
            <a:r>
              <a:rPr lang="en" sz="2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Contribute </a:t>
            </a:r>
            <a:r>
              <a:rPr lang="en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the assessments</a:t>
            </a:r>
            <a:r>
              <a:rPr lang="en" sz="24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impacts of </a:t>
            </a:r>
            <a:r>
              <a:rPr lang="en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climate change </a:t>
            </a:r>
            <a:r>
              <a:rPr lang="en" sz="24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</a:t>
            </a:r>
            <a:r>
              <a:rPr lang="en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population</a:t>
            </a:r>
            <a:r>
              <a:rPr lang="en" sz="24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economic growth on water resources </a:t>
            </a:r>
            <a:r>
              <a:rPr lang="en" sz="24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their availability, and to inform planning and adaptation activities</a:t>
            </a:r>
          </a:p>
          <a:p>
            <a:pPr marL="457200" lvl="0" indent="-45720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endParaRPr lang="en" sz="2400" b="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endParaRPr lang="en" sz="24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8477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GEOGLOWS </a:t>
            </a:r>
            <a:r>
              <a:rPr lang="fr-FR" dirty="0" err="1" smtClean="0"/>
              <a:t>activities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The GEOGLOWS </a:t>
            </a:r>
            <a:r>
              <a:rPr lang="fr-FR" dirty="0" err="1"/>
              <a:t>framework</a:t>
            </a:r>
            <a:r>
              <a:rPr lang="fr-FR" dirty="0"/>
              <a:t> </a:t>
            </a:r>
            <a:r>
              <a:rPr lang="fr-FR" dirty="0" err="1"/>
              <a:t>seeks</a:t>
            </a:r>
            <a:r>
              <a:rPr lang="fr-FR" dirty="0"/>
              <a:t> collaboration and coordination </a:t>
            </a:r>
            <a:r>
              <a:rPr lang="fr-FR" dirty="0" err="1"/>
              <a:t>facilitating</a:t>
            </a:r>
            <a:r>
              <a:rPr lang="fr-FR" dirty="0"/>
              <a:t> the use of </a:t>
            </a:r>
            <a:r>
              <a:rPr lang="fr-FR" dirty="0" err="1"/>
              <a:t>Earth</a:t>
            </a:r>
            <a:r>
              <a:rPr lang="fr-FR" dirty="0"/>
              <a:t> Observations to </a:t>
            </a:r>
            <a:r>
              <a:rPr lang="fr-FR" dirty="0" err="1"/>
              <a:t>address</a:t>
            </a:r>
            <a:r>
              <a:rPr lang="fr-FR" dirty="0"/>
              <a:t> water </a:t>
            </a:r>
            <a:r>
              <a:rPr lang="fr-FR" dirty="0" err="1"/>
              <a:t>shortages</a:t>
            </a:r>
            <a:r>
              <a:rPr lang="fr-FR" dirty="0"/>
              <a:t> and </a:t>
            </a:r>
            <a:r>
              <a:rPr lang="fr-FR" dirty="0" err="1"/>
              <a:t>excesses</a:t>
            </a:r>
            <a:r>
              <a:rPr lang="fr-FR" dirty="0"/>
              <a:t>, as </a:t>
            </a:r>
            <a:r>
              <a:rPr lang="fr-FR" dirty="0" err="1"/>
              <a:t>well</a:t>
            </a:r>
            <a:r>
              <a:rPr lang="fr-FR" dirty="0"/>
              <a:t> as </a:t>
            </a:r>
            <a:r>
              <a:rPr lang="fr-FR" dirty="0" err="1"/>
              <a:t>degraded</a:t>
            </a:r>
            <a:r>
              <a:rPr lang="fr-FR" dirty="0"/>
              <a:t> </a:t>
            </a:r>
            <a:r>
              <a:rPr lang="fr-FR" dirty="0" smtClean="0"/>
              <a:t>water.</a:t>
            </a:r>
          </a:p>
          <a:p>
            <a:pPr marL="531813" lvl="1" indent="-447675"/>
            <a:r>
              <a:rPr lang="fr-FR" dirty="0"/>
              <a:t>Analyses of the Essential Water Variables (</a:t>
            </a:r>
            <a:r>
              <a:rPr lang="fr-FR" dirty="0" err="1"/>
              <a:t>EWVs</a:t>
            </a:r>
            <a:r>
              <a:rPr lang="fr-FR" dirty="0" smtClean="0"/>
              <a:t>)</a:t>
            </a:r>
          </a:p>
          <a:p>
            <a:pPr marL="531813" lvl="1" indent="-447675"/>
            <a:r>
              <a:rPr lang="fr-FR" dirty="0" err="1" smtClean="0"/>
              <a:t>Enhance</a:t>
            </a:r>
            <a:r>
              <a:rPr lang="fr-FR" dirty="0" smtClean="0"/>
              <a:t> </a:t>
            </a:r>
            <a:r>
              <a:rPr lang="fr-FR" dirty="0" err="1"/>
              <a:t>observational</a:t>
            </a:r>
            <a:r>
              <a:rPr lang="fr-FR" dirty="0"/>
              <a:t> programs</a:t>
            </a:r>
          </a:p>
          <a:p>
            <a:pPr marL="531813" lvl="1" indent="-447675"/>
            <a:r>
              <a:rPr lang="fr-FR" dirty="0" err="1" smtClean="0"/>
              <a:t>Implements</a:t>
            </a:r>
            <a:r>
              <a:rPr lang="fr-FR" dirty="0" smtClean="0"/>
              <a:t> </a:t>
            </a:r>
            <a:r>
              <a:rPr lang="fr-FR" dirty="0" err="1"/>
              <a:t>systems</a:t>
            </a:r>
            <a:r>
              <a:rPr lang="fr-FR" dirty="0"/>
              <a:t> for data and </a:t>
            </a:r>
            <a:r>
              <a:rPr lang="fr-FR" dirty="0" err="1"/>
              <a:t>product</a:t>
            </a:r>
            <a:r>
              <a:rPr lang="fr-FR" dirty="0"/>
              <a:t> </a:t>
            </a:r>
            <a:r>
              <a:rPr lang="fr-FR" dirty="0" err="1"/>
              <a:t>dissemination</a:t>
            </a:r>
            <a:endParaRPr lang="fr-FR" dirty="0"/>
          </a:p>
          <a:p>
            <a:pPr marL="531813" lvl="1" indent="-447675"/>
            <a:r>
              <a:rPr lang="fr-FR" dirty="0" err="1" smtClean="0"/>
              <a:t>Innovates</a:t>
            </a:r>
            <a:r>
              <a:rPr lang="fr-FR" dirty="0" smtClean="0"/>
              <a:t> </a:t>
            </a:r>
            <a:r>
              <a:rPr lang="fr-FR" dirty="0" err="1"/>
              <a:t>ways</a:t>
            </a:r>
            <a:r>
              <a:rPr lang="fr-FR" dirty="0"/>
              <a:t> to </a:t>
            </a:r>
            <a:r>
              <a:rPr lang="fr-FR" dirty="0" err="1"/>
              <a:t>make</a:t>
            </a:r>
            <a:r>
              <a:rPr lang="fr-FR" dirty="0"/>
              <a:t> more effective use of data </a:t>
            </a:r>
            <a:r>
              <a:rPr lang="fr-FR" dirty="0" err="1"/>
              <a:t>through</a:t>
            </a:r>
            <a:r>
              <a:rPr lang="fr-FR" dirty="0"/>
              <a:t> applications and </a:t>
            </a:r>
            <a:r>
              <a:rPr lang="fr-FR" dirty="0" err="1"/>
              <a:t>research</a:t>
            </a:r>
            <a:endParaRPr lang="fr-FR" dirty="0"/>
          </a:p>
          <a:p>
            <a:pPr marL="531813" lvl="1" indent="-447675"/>
            <a:r>
              <a:rPr lang="fr-FR" dirty="0" err="1" smtClean="0"/>
              <a:t>Promotes</a:t>
            </a:r>
            <a:r>
              <a:rPr lang="fr-FR" dirty="0" smtClean="0"/>
              <a:t> </a:t>
            </a:r>
            <a:r>
              <a:rPr lang="fr-FR" dirty="0"/>
              <a:t>and </a:t>
            </a:r>
            <a:r>
              <a:rPr lang="fr-FR" dirty="0" err="1"/>
              <a:t>implements</a:t>
            </a:r>
            <a:r>
              <a:rPr lang="fr-FR" dirty="0"/>
              <a:t> free and open data exchange and GEO </a:t>
            </a:r>
            <a:r>
              <a:rPr lang="fr-FR" dirty="0" err="1"/>
              <a:t>principles</a:t>
            </a:r>
            <a:r>
              <a:rPr lang="fr-FR" dirty="0"/>
              <a:t> of data management.</a:t>
            </a:r>
          </a:p>
          <a:p>
            <a:pPr marL="187325" lvl="1" indent="0">
              <a:buNone/>
            </a:pPr>
            <a:endParaRPr lang="fr-FR" dirty="0"/>
          </a:p>
          <a:p>
            <a:pPr marL="187325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9021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GEOGLOWS Components</a:t>
            </a:r>
            <a:endParaRPr lang="fr-FR" dirty="0"/>
          </a:p>
        </p:txBody>
      </p:sp>
      <p:graphicFrame>
        <p:nvGraphicFramePr>
          <p:cNvPr id="4" name="Shape 366"/>
          <p:cNvGraphicFramePr/>
          <p:nvPr>
            <p:extLst>
              <p:ext uri="{D42A27DB-BD31-4B8C-83A1-F6EECF244321}">
                <p14:modId xmlns:p14="http://schemas.microsoft.com/office/powerpoint/2010/main" val="1607415824"/>
              </p:ext>
            </p:extLst>
          </p:nvPr>
        </p:nvGraphicFramePr>
        <p:xfrm>
          <a:off x="0" y="1484784"/>
          <a:ext cx="9143999" cy="522421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08230"/>
                <a:gridCol w="3303930"/>
                <a:gridCol w="3131839"/>
              </a:tblGrid>
              <a:tr h="288031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Enhancing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" sz="16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Global </a:t>
                      </a:r>
                      <a:r>
                        <a:rPr lang="en" sz="16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Water </a:t>
                      </a:r>
                      <a:r>
                        <a:rPr lang="en" sz="1600" b="1" dirty="0" err="1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Sustainab</a:t>
                      </a:r>
                      <a:r>
                        <a:rPr lang="en-US" sz="1600" b="1" dirty="0" err="1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ility</a:t>
                      </a:r>
                      <a:endParaRPr lang="en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254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  <a:p>
                      <a:pPr marL="268288" lvl="0" indent="-1682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/>
                        <a:buChar char="•"/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Sustainable Development Goals</a:t>
                      </a:r>
                      <a:endParaRPr lang="en" sz="16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268288" lvl="0" indent="-1682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/>
                        <a:buChar char="•"/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Water </a:t>
                      </a:r>
                      <a:r>
                        <a:rPr lang="en" sz="16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Scarcity </a:t>
                      </a:r>
                      <a:r>
                        <a:rPr lang="en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and </a:t>
                      </a:r>
                      <a:r>
                        <a:rPr lang="en" sz="16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Access</a:t>
                      </a:r>
                      <a:endParaRPr lang="en" sz="16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268288" lvl="0" indent="-1682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/>
                        <a:buChar char="•"/>
                      </a:pPr>
                      <a:r>
                        <a:rPr lang="en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Climate </a:t>
                      </a:r>
                      <a:r>
                        <a:rPr lang="en" sz="16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Change</a:t>
                      </a:r>
                      <a:endParaRPr lang="en" sz="16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268288" lvl="0" indent="-1682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/>
                        <a:buChar char="•"/>
                      </a:pPr>
                      <a:r>
                        <a:rPr lang="en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Cold </a:t>
                      </a:r>
                      <a:r>
                        <a:rPr lang="en" sz="16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Regions </a:t>
                      </a:r>
                      <a:endParaRPr lang="en" sz="16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 Minimizing Basin and Regional </a:t>
                      </a:r>
                      <a:r>
                        <a:rPr lang="en" sz="16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Risk</a:t>
                      </a:r>
                      <a:endParaRPr lang="en" sz="16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285750" lvl="0" indent="-20161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  <a:tabLst>
                          <a:tab pos="352425" algn="l"/>
                        </a:tabLst>
                      </a:pPr>
                      <a:r>
                        <a:rPr lang="en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Integrated Water Prediction (IWP)</a:t>
                      </a:r>
                    </a:p>
                    <a:p>
                      <a:pPr marL="285750" lvl="0" indent="-20161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  <a:tabLst>
                          <a:tab pos="352425" algn="l"/>
                        </a:tabLst>
                      </a:pPr>
                      <a:r>
                        <a:rPr lang="en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Floods</a:t>
                      </a:r>
                    </a:p>
                    <a:p>
                      <a:pPr marL="285750" lvl="0" indent="-20161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  <a:tabLst>
                          <a:tab pos="352425" algn="l"/>
                        </a:tabLst>
                      </a:pPr>
                      <a:r>
                        <a:rPr lang="en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Droughts</a:t>
                      </a:r>
                    </a:p>
                    <a:p>
                      <a:pPr marL="285750" lvl="0" indent="-20161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  <a:tabLst>
                          <a:tab pos="352425" algn="l"/>
                        </a:tabLst>
                      </a:pPr>
                      <a:r>
                        <a:rPr lang="en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Transboundary Issues (IWRM)</a:t>
                      </a:r>
                    </a:p>
                    <a:p>
                      <a:pPr marL="285750" lvl="0" indent="-20161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  <a:tabLst>
                          <a:tab pos="352425" algn="l"/>
                        </a:tabLst>
                      </a:pPr>
                      <a:r>
                        <a:rPr lang="en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Water-Energy-Food-Environment-Health Nexus</a:t>
                      </a:r>
                    </a:p>
                    <a:p>
                      <a:pPr marL="285750" lvl="0" indent="-201613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  <a:tabLst>
                          <a:tab pos="352425" algn="l"/>
                        </a:tabLst>
                      </a:pPr>
                      <a:r>
                        <a:rPr lang="en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Climate Change Adaptation</a:t>
                      </a:r>
                    </a:p>
                  </a:txBody>
                  <a:tcPr marL="68575" marR="68575" marT="91425" marB="914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 Essential</a:t>
                      </a:r>
                      <a:r>
                        <a:rPr lang="en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" sz="16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Water Variable (EWV) </a:t>
                      </a:r>
                      <a:r>
                        <a:rPr lang="en" sz="16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Understanding</a:t>
                      </a:r>
                      <a:endParaRPr lang="en" sz="16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11150" lvl="0" indent="-22701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/>
                        <a:buChar char="•"/>
                        <a:tabLst>
                          <a:tab pos="352425" algn="l"/>
                        </a:tabLst>
                      </a:pPr>
                      <a:r>
                        <a:rPr lang="en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Water </a:t>
                      </a:r>
                      <a:r>
                        <a:rPr lang="en" sz="16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Quality</a:t>
                      </a:r>
                      <a:endParaRPr lang="en" sz="16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11150" lvl="0" indent="-22701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  <a:tabLst>
                          <a:tab pos="352425" algn="l"/>
                        </a:tabLst>
                      </a:pPr>
                      <a:r>
                        <a:rPr lang="en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Water Use </a:t>
                      </a:r>
                      <a:endParaRPr sz="16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11150" lvl="0" indent="-227013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  <a:tabLst>
                          <a:tab pos="352425" algn="l"/>
                        </a:tabLst>
                      </a:pPr>
                      <a:r>
                        <a:rPr lang="en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Water Cycle Variables (Precipitation, Soil Moisture, Groundwater, Evapotranspiration, Stream Flow, Surface Water Storage (Includes Snow Pack))</a:t>
                      </a:r>
                    </a:p>
                  </a:txBody>
                  <a:tcPr marL="68575" marR="68575" marT="91425" marB="914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8893">
                <a:tc gridSpan="3">
                  <a:txBody>
                    <a:bodyPr/>
                    <a:lstStyle/>
                    <a:p>
                      <a:pPr marL="84138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  Earth Observations, Integrated Data Products and Applications, and Tool Development</a:t>
                      </a:r>
                    </a:p>
                    <a:p>
                      <a:pPr marL="84138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  <a:p>
                      <a:pPr marL="84138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  Data Sharing, Dissemination of Data, Information, Products, and Knowledge</a:t>
                      </a:r>
                    </a:p>
                    <a:p>
                      <a:pPr marL="84138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  <a:p>
                      <a:pPr marL="84138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AutoNum type="arabicPeriod" startAt="6"/>
                      </a:pPr>
                      <a:r>
                        <a:rPr lang="en" sz="16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User </a:t>
                      </a:r>
                      <a:r>
                        <a:rPr lang="en" sz="16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Engagement, Capacity Building and </a:t>
                      </a:r>
                      <a:r>
                        <a:rPr lang="en" sz="16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AmeriGEOSS</a:t>
                      </a:r>
                      <a:endParaRPr lang="fr-CH" sz="1600" b="1" dirty="0" smtClean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84138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fr-CH" sz="1600" b="1" dirty="0" smtClean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84138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fr-CH" sz="1600" b="1" dirty="0" smtClean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84138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-CH" sz="20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  <a:sym typeface="Wingdings"/>
                        </a:rPr>
                        <a:t> </a:t>
                      </a:r>
                      <a:r>
                        <a:rPr lang="fr-CH" sz="20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These efforts include the satellite aspects of water observations through CEOS and space agencies</a:t>
                      </a:r>
                      <a:endParaRPr lang="en" sz="20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98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Functions</a:t>
            </a:r>
            <a:r>
              <a:rPr lang="fr-FR" dirty="0" smtClean="0"/>
              <a:t> of the </a:t>
            </a:r>
            <a:r>
              <a:rPr lang="fr-FR" dirty="0" err="1" smtClean="0"/>
              <a:t>Present</a:t>
            </a:r>
            <a:r>
              <a:rPr lang="fr-FR" dirty="0" smtClean="0"/>
              <a:t> IGWCO </a:t>
            </a:r>
            <a:r>
              <a:rPr lang="fr-FR" dirty="0" err="1" smtClean="0"/>
              <a:t>CoP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484784"/>
            <a:ext cx="9036496" cy="4968552"/>
          </a:xfrm>
        </p:spPr>
        <p:txBody>
          <a:bodyPr/>
          <a:lstStyle/>
          <a:p>
            <a:r>
              <a:rPr lang="en-US" altLang="en-US" sz="3000" b="0" dirty="0" smtClean="0"/>
              <a:t>Assists </a:t>
            </a:r>
            <a:r>
              <a:rPr lang="en-US" altLang="en-US" sz="3000" b="0" dirty="0"/>
              <a:t>in the coordination of the GEO Water </a:t>
            </a:r>
            <a:r>
              <a:rPr lang="en-US" altLang="en-US" sz="3000" b="0" dirty="0" smtClean="0"/>
              <a:t>Task</a:t>
            </a:r>
            <a:endParaRPr lang="en-US" altLang="en-US" sz="3000" b="0" dirty="0"/>
          </a:p>
          <a:p>
            <a:r>
              <a:rPr lang="en-US" altLang="en-US" sz="3000" b="0" dirty="0"/>
              <a:t>Serves as an incubator for new ideas</a:t>
            </a:r>
            <a:r>
              <a:rPr lang="en-US" altLang="en-US" sz="3000" b="0" dirty="0" smtClean="0"/>
              <a:t>.</a:t>
            </a:r>
            <a:endParaRPr lang="en-US" altLang="en-US" sz="3000" b="0" dirty="0"/>
          </a:p>
          <a:p>
            <a:r>
              <a:rPr lang="en-US" altLang="en-US" sz="3000" b="0" dirty="0"/>
              <a:t>Contributes to the assessment of the progress of the GEO Water Task</a:t>
            </a:r>
            <a:r>
              <a:rPr lang="en-US" altLang="en-US" sz="3000" b="0" dirty="0" smtClean="0"/>
              <a:t>.</a:t>
            </a:r>
            <a:endParaRPr lang="en-US" altLang="en-US" sz="3000" b="0" dirty="0"/>
          </a:p>
          <a:p>
            <a:r>
              <a:rPr lang="en-US" altLang="en-US" sz="3000" b="0" dirty="0"/>
              <a:t>Coordinates the implementation of the </a:t>
            </a:r>
            <a:r>
              <a:rPr lang="en-US" altLang="en-US" sz="3000" b="0" dirty="0" smtClean="0"/>
              <a:t>GEOSS </a:t>
            </a:r>
            <a:r>
              <a:rPr lang="en-US" altLang="en-US" sz="3000" b="0" dirty="0"/>
              <a:t>Water Strategy</a:t>
            </a:r>
            <a:r>
              <a:rPr lang="en-US" altLang="en-US" sz="3000" b="0" dirty="0" smtClean="0"/>
              <a:t>.</a:t>
            </a:r>
            <a:endParaRPr lang="en-US" altLang="en-US" sz="3000" b="0" dirty="0"/>
          </a:p>
          <a:p>
            <a:r>
              <a:rPr lang="en-US" altLang="en-US" sz="3000" b="0" dirty="0"/>
              <a:t>Develops the User interaction component for GEO Water</a:t>
            </a:r>
            <a:r>
              <a:rPr lang="en-US" altLang="en-US" sz="3000" b="0" dirty="0" smtClean="0"/>
              <a:t>.</a:t>
            </a:r>
            <a:endParaRPr lang="en-US" altLang="en-US" sz="3000" b="0" dirty="0"/>
          </a:p>
          <a:p>
            <a:r>
              <a:rPr lang="en-US" altLang="en-US" sz="3000" b="0" dirty="0"/>
              <a:t>Serves as a venue for exchanging information of relevant water activities</a:t>
            </a:r>
            <a:r>
              <a:rPr lang="en-US" altLang="en-US" sz="3000" b="0" dirty="0" smtClean="0"/>
              <a:t>.</a:t>
            </a:r>
          </a:p>
          <a:p>
            <a:pPr marL="0" indent="0" algn="ctr">
              <a:buNone/>
            </a:pPr>
            <a:r>
              <a:rPr lang="en-US" altLang="ja-JP" sz="3000" dirty="0">
                <a:solidFill>
                  <a:srgbClr val="008000"/>
                </a:solidFill>
              </a:rPr>
              <a:t>Who can join? Anyone with an interest in water</a:t>
            </a:r>
          </a:p>
        </p:txBody>
      </p:sp>
    </p:spTree>
    <p:extLst>
      <p:ext uri="{BB962C8B-B14F-4D97-AF65-F5344CB8AC3E}">
        <p14:creationId xmlns:p14="http://schemas.microsoft.com/office/powerpoint/2010/main" val="316043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" dirty="0" smtClean="0">
                <a:latin typeface="Arial"/>
                <a:ea typeface="Arial"/>
                <a:cs typeface="Arial"/>
                <a:sym typeface="Arial"/>
              </a:rPr>
              <a:t>he </a:t>
            </a:r>
            <a:r>
              <a:rPr lang="en" dirty="0">
                <a:latin typeface="Arial"/>
                <a:ea typeface="Arial"/>
                <a:cs typeface="Arial"/>
                <a:sym typeface="Arial"/>
              </a:rPr>
              <a:t>GEOSS Water Strategy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51920" y="1484784"/>
            <a:ext cx="5292080" cy="5373216"/>
          </a:xfrm>
        </p:spPr>
        <p:txBody>
          <a:bodyPr/>
          <a:lstStyle/>
          <a:p>
            <a:pPr marL="0" lvl="0" indent="0" algn="just">
              <a:buNone/>
            </a:pPr>
            <a:r>
              <a:rPr lang="en" sz="2000" b="0" dirty="0">
                <a:sym typeface="Times New Roman"/>
              </a:rPr>
              <a:t>GEOGLOWS addresses five of the six priority areas </a:t>
            </a:r>
            <a:r>
              <a:rPr lang="fr-CH" sz="2000" b="0" dirty="0">
                <a:sym typeface="Times New Roman"/>
              </a:rPr>
              <a:t>from the GEOSS Water Strategy </a:t>
            </a:r>
            <a:r>
              <a:rPr lang="en" sz="2000" b="0" dirty="0">
                <a:sym typeface="Times New Roman"/>
              </a:rPr>
              <a:t>with its strategies and on-going activities, and provides a framework for enabling GEO Members to address many of the Water Strategy’s 58 recommendations</a:t>
            </a:r>
            <a:endParaRPr lang="fr-CH" sz="2000" b="0" dirty="0">
              <a:sym typeface="Times New Roman"/>
            </a:endParaRPr>
          </a:p>
          <a:p>
            <a:pPr marL="0" lvl="0" indent="0" algn="just">
              <a:buNone/>
            </a:pPr>
            <a:endParaRPr lang="en" sz="2000" b="0" dirty="0">
              <a:solidFill>
                <a:srgbClr val="0070C0"/>
              </a:solidFill>
              <a:latin typeface="Arial"/>
              <a:ea typeface="Times New Roman"/>
              <a:cs typeface="Arial"/>
              <a:sym typeface="Times New Roman"/>
            </a:endParaRPr>
          </a:p>
          <a:p>
            <a:pPr marL="0" indent="0">
              <a:buNone/>
            </a:pPr>
            <a:r>
              <a:rPr lang="en" sz="2000" dirty="0"/>
              <a:t>JAXA had withdrawn its funding but NASA continuing in connection with GEOGLOWS</a:t>
            </a:r>
          </a:p>
          <a:p>
            <a:pPr marL="0" indent="0">
              <a:buNone/>
            </a:pPr>
            <a:endParaRPr lang="fr-CH" sz="2000" dirty="0"/>
          </a:p>
          <a:p>
            <a:pPr marL="0" indent="0">
              <a:buNone/>
            </a:pPr>
            <a:r>
              <a:rPr lang="fr-CH" sz="2000" dirty="0" smtClean="0"/>
              <a:t>M</a:t>
            </a:r>
            <a:r>
              <a:rPr lang="en" sz="2000" dirty="0" smtClean="0"/>
              <a:t>ovements planned</a:t>
            </a:r>
            <a:r>
              <a:rPr lang="fr-CH" sz="2000" dirty="0" smtClean="0"/>
              <a:t> </a:t>
            </a:r>
            <a:r>
              <a:rPr lang="en" sz="2000" dirty="0" smtClean="0"/>
              <a:t>on </a:t>
            </a:r>
            <a:r>
              <a:rPr lang="en" sz="2000" dirty="0"/>
              <a:t>the GEOGLOWS front for the next </a:t>
            </a:r>
            <a:r>
              <a:rPr lang="en" sz="2000" dirty="0" smtClean="0"/>
              <a:t>year</a:t>
            </a:r>
            <a:r>
              <a:rPr lang="fr-CH" sz="2000" dirty="0" smtClean="0"/>
              <a:t>: </a:t>
            </a:r>
            <a:r>
              <a:rPr lang="en" sz="2000" dirty="0" smtClean="0"/>
              <a:t>implement </a:t>
            </a:r>
            <a:r>
              <a:rPr lang="en" sz="2000" dirty="0"/>
              <a:t>the GEOGLOWS </a:t>
            </a:r>
            <a:r>
              <a:rPr lang="en" sz="2000" dirty="0" smtClean="0"/>
              <a:t>structure</a:t>
            </a:r>
            <a:r>
              <a:rPr lang="fr-CH" sz="2000" dirty="0" smtClean="0"/>
              <a:t>. I</a:t>
            </a:r>
            <a:r>
              <a:rPr lang="fr-FR" sz="2000" dirty="0" err="1" smtClean="0"/>
              <a:t>ncluding</a:t>
            </a:r>
            <a:r>
              <a:rPr lang="fr-FR" sz="2000" dirty="0" smtClean="0"/>
              <a:t> </a:t>
            </a:r>
            <a:r>
              <a:rPr lang="fr-FR" sz="2000" dirty="0"/>
              <a:t>IGWCO and the </a:t>
            </a:r>
            <a:r>
              <a:rPr lang="fr-FR" sz="2000" dirty="0" err="1"/>
              <a:t>work</a:t>
            </a:r>
            <a:r>
              <a:rPr lang="fr-FR" sz="2000" dirty="0"/>
              <a:t>/expertise </a:t>
            </a:r>
            <a:r>
              <a:rPr lang="fr-FR" sz="2000" dirty="0" err="1"/>
              <a:t>from</a:t>
            </a:r>
            <a:r>
              <a:rPr lang="fr-FR" sz="2000" dirty="0"/>
              <a:t> </a:t>
            </a:r>
            <a:r>
              <a:rPr lang="fr-FR" sz="2000" dirty="0" err="1"/>
              <a:t>that</a:t>
            </a:r>
            <a:r>
              <a:rPr lang="fr-FR" sz="2000" dirty="0"/>
              <a:t> </a:t>
            </a:r>
            <a:r>
              <a:rPr lang="fr-FR" sz="2000" dirty="0" err="1"/>
              <a:t>CoP</a:t>
            </a:r>
            <a:r>
              <a:rPr lang="fr-FR" sz="2000" dirty="0"/>
              <a:t> and GEOSS Water </a:t>
            </a:r>
            <a:r>
              <a:rPr lang="fr-FR" sz="2000" dirty="0" err="1"/>
              <a:t>Strategy</a:t>
            </a:r>
            <a:r>
              <a:rPr lang="fr-FR" sz="2000" dirty="0"/>
              <a:t>.</a:t>
            </a:r>
          </a:p>
          <a:p>
            <a:pPr marL="0" indent="0">
              <a:buNone/>
            </a:pPr>
            <a:endParaRPr lang="en" sz="2000" dirty="0"/>
          </a:p>
          <a:p>
            <a:pPr marL="0" indent="0">
              <a:buNone/>
            </a:pPr>
            <a:r>
              <a:rPr lang="fr-CH" sz="2000" dirty="0" smtClean="0"/>
              <a:t>IGWCO</a:t>
            </a:r>
            <a:r>
              <a:rPr lang="en" sz="2000" dirty="0" smtClean="0"/>
              <a:t> </a:t>
            </a:r>
            <a:r>
              <a:rPr lang="en" sz="2000" dirty="0"/>
              <a:t>actively </a:t>
            </a:r>
            <a:r>
              <a:rPr lang="en" sz="2000" dirty="0" smtClean="0"/>
              <a:t>track</a:t>
            </a:r>
            <a:r>
              <a:rPr lang="fr-CH" sz="2000" dirty="0" smtClean="0"/>
              <a:t>s</a:t>
            </a:r>
            <a:r>
              <a:rPr lang="en" sz="2000" dirty="0" smtClean="0"/>
              <a:t> </a:t>
            </a:r>
            <a:r>
              <a:rPr lang="en" sz="2000" dirty="0"/>
              <a:t>the actions of the</a:t>
            </a:r>
          </a:p>
          <a:p>
            <a:pPr marL="0" indent="0">
              <a:buNone/>
            </a:pPr>
            <a:r>
              <a:rPr lang="en" sz="2000" dirty="0"/>
              <a:t>GEOSS Water </a:t>
            </a:r>
            <a:r>
              <a:rPr lang="en" sz="2000" dirty="0" smtClean="0"/>
              <a:t>Strategy</a:t>
            </a:r>
            <a:endParaRPr lang="en" sz="2000" dirty="0"/>
          </a:p>
        </p:txBody>
      </p:sp>
      <p:pic>
        <p:nvPicPr>
          <p:cNvPr id="8" name="Image 7" descr="Capture d’écran 2017-04-14 à 23.22.4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84784"/>
            <a:ext cx="3814148" cy="538836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86000" y="79751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297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GEOGLOWS/IGWCO Business meeting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4968552"/>
          </a:xfrm>
        </p:spPr>
        <p:txBody>
          <a:bodyPr/>
          <a:lstStyle/>
          <a:p>
            <a:pPr marL="0" indent="0" algn="ctr">
              <a:buNone/>
            </a:pPr>
            <a:r>
              <a:rPr lang="fr-FR" sz="2400" i="1" dirty="0" smtClean="0"/>
              <a:t>16 </a:t>
            </a:r>
            <a:r>
              <a:rPr lang="fr-FR" sz="2400" i="1" dirty="0"/>
              <a:t>to 19 May </a:t>
            </a:r>
            <a:r>
              <a:rPr lang="fr-FR" sz="2400" i="1" dirty="0" smtClean="0"/>
              <a:t>2017, National </a:t>
            </a:r>
            <a:r>
              <a:rPr lang="fr-FR" sz="2400" i="1" dirty="0"/>
              <a:t>Water Centre in </a:t>
            </a:r>
            <a:r>
              <a:rPr lang="fr-FR" sz="2400" i="1" dirty="0" smtClean="0"/>
              <a:t>Tuscaloosa</a:t>
            </a:r>
          </a:p>
          <a:p>
            <a:pPr marL="0" indent="0" algn="ctr">
              <a:buNone/>
            </a:pPr>
            <a:endParaRPr lang="fr-FR" sz="1800" i="1" dirty="0" smtClean="0"/>
          </a:p>
          <a:p>
            <a:pPr>
              <a:buFont typeface="Wingdings" charset="0"/>
              <a:buChar char="à"/>
            </a:pPr>
            <a:r>
              <a:rPr lang="fr-FR" dirty="0" smtClean="0"/>
              <a:t> </a:t>
            </a:r>
            <a:r>
              <a:rPr lang="fr-FR" dirty="0" err="1" smtClean="0"/>
              <a:t>Developing</a:t>
            </a:r>
            <a:r>
              <a:rPr lang="fr-FR" dirty="0" smtClean="0"/>
              <a:t> GEOGLOWS as an international initiative</a:t>
            </a:r>
          </a:p>
          <a:p>
            <a:pPr>
              <a:buFont typeface="Wingdings" charset="0"/>
              <a:buChar char="à"/>
            </a:pPr>
            <a:r>
              <a:rPr lang="fr-FR" dirty="0"/>
              <a:t> </a:t>
            </a:r>
            <a:r>
              <a:rPr lang="fr-FR" dirty="0" smtClean="0"/>
              <a:t>4 </a:t>
            </a:r>
            <a:r>
              <a:rPr lang="fr-FR" dirty="0" err="1" smtClean="0"/>
              <a:t>Working</a:t>
            </a:r>
            <a:r>
              <a:rPr lang="fr-FR" dirty="0" smtClean="0"/>
              <a:t> </a:t>
            </a:r>
            <a:r>
              <a:rPr lang="fr-FR" dirty="0"/>
              <a:t>Groups </a:t>
            </a:r>
            <a:r>
              <a:rPr lang="fr-FR" dirty="0" err="1"/>
              <a:t>includes</a:t>
            </a:r>
            <a:r>
              <a:rPr lang="fr-FR" dirty="0" smtClean="0"/>
              <a:t>:</a:t>
            </a:r>
            <a:endParaRPr lang="fr-FR" dirty="0"/>
          </a:p>
          <a:p>
            <a:pPr marL="649287" lvl="1" indent="-457200">
              <a:buFont typeface="+mj-lt"/>
              <a:buAutoNum type="arabicPeriod"/>
            </a:pPr>
            <a:r>
              <a:rPr lang="fr-FR" dirty="0" smtClean="0"/>
              <a:t>Science</a:t>
            </a:r>
            <a:r>
              <a:rPr lang="fr-FR" dirty="0"/>
              <a:t>, applications, </a:t>
            </a:r>
            <a:r>
              <a:rPr lang="fr-FR" dirty="0" err="1"/>
              <a:t>product</a:t>
            </a:r>
            <a:r>
              <a:rPr lang="fr-FR" dirty="0"/>
              <a:t> </a:t>
            </a:r>
            <a:r>
              <a:rPr lang="fr-FR" dirty="0" err="1"/>
              <a:t>development</a:t>
            </a:r>
            <a:r>
              <a:rPr lang="fr-FR" dirty="0"/>
              <a:t> and </a:t>
            </a:r>
            <a:r>
              <a:rPr lang="fr-FR" dirty="0" err="1"/>
              <a:t>testing</a:t>
            </a:r>
            <a:r>
              <a:rPr lang="fr-FR" dirty="0" smtClean="0"/>
              <a:t>;</a:t>
            </a:r>
          </a:p>
          <a:p>
            <a:pPr marL="649287" lvl="1" indent="-457200">
              <a:buFont typeface="+mj-lt"/>
              <a:buAutoNum type="arabicPeriod"/>
            </a:pPr>
            <a:r>
              <a:rPr lang="fr-FR" dirty="0" smtClean="0"/>
              <a:t>Essential </a:t>
            </a:r>
            <a:r>
              <a:rPr lang="fr-FR" dirty="0"/>
              <a:t>Water Variables (</a:t>
            </a:r>
            <a:r>
              <a:rPr lang="fr-FR" dirty="0" err="1"/>
              <a:t>EWVs</a:t>
            </a:r>
            <a:r>
              <a:rPr lang="fr-FR" dirty="0"/>
              <a:t>) and </a:t>
            </a:r>
            <a:r>
              <a:rPr lang="fr-FR" dirty="0" err="1"/>
              <a:t>observational</a:t>
            </a:r>
            <a:r>
              <a:rPr lang="fr-FR" dirty="0"/>
              <a:t> issues</a:t>
            </a:r>
            <a:r>
              <a:rPr lang="fr-FR" dirty="0" smtClean="0"/>
              <a:t>;</a:t>
            </a:r>
            <a:endParaRPr lang="fr-FR" dirty="0"/>
          </a:p>
          <a:p>
            <a:pPr marL="649287" lvl="1" indent="-457200">
              <a:buFont typeface="+mj-lt"/>
              <a:buAutoNum type="arabicPeriod"/>
            </a:pPr>
            <a:r>
              <a:rPr lang="fr-FR" dirty="0" smtClean="0"/>
              <a:t>Data </a:t>
            </a:r>
            <a:r>
              <a:rPr lang="fr-FR" dirty="0" err="1"/>
              <a:t>dissemination</a:t>
            </a:r>
            <a:r>
              <a:rPr lang="fr-FR" dirty="0"/>
              <a:t>, </a:t>
            </a:r>
            <a:r>
              <a:rPr lang="fr-FR" dirty="0" err="1"/>
              <a:t>community</a:t>
            </a:r>
            <a:r>
              <a:rPr lang="fr-FR" dirty="0"/>
              <a:t> </a:t>
            </a:r>
            <a:r>
              <a:rPr lang="fr-FR" dirty="0" err="1"/>
              <a:t>portals</a:t>
            </a:r>
            <a:r>
              <a:rPr lang="fr-FR" dirty="0"/>
              <a:t>, </a:t>
            </a:r>
            <a:r>
              <a:rPr lang="fr-FR" dirty="0" err="1"/>
              <a:t>capacity</a:t>
            </a:r>
            <a:r>
              <a:rPr lang="fr-FR" dirty="0"/>
              <a:t> building and </a:t>
            </a:r>
            <a:r>
              <a:rPr lang="fr-FR" dirty="0" smtClean="0"/>
              <a:t>user engagement;</a:t>
            </a:r>
          </a:p>
          <a:p>
            <a:pPr marL="649287" lvl="1" indent="-457200">
              <a:buFont typeface="+mj-lt"/>
              <a:buAutoNum type="arabicPeriod"/>
            </a:pPr>
            <a:r>
              <a:rPr lang="fr-FR" dirty="0" err="1" smtClean="0"/>
              <a:t>Socio</a:t>
            </a:r>
            <a:r>
              <a:rPr lang="fr-FR" dirty="0" err="1"/>
              <a:t>-Economic</a:t>
            </a:r>
            <a:r>
              <a:rPr lang="fr-FR" dirty="0"/>
              <a:t> issues of the water </a:t>
            </a:r>
            <a:r>
              <a:rPr lang="fr-FR" dirty="0" err="1"/>
              <a:t>crisis</a:t>
            </a:r>
            <a:r>
              <a:rPr lang="fr-FR" dirty="0"/>
              <a:t> and Policy </a:t>
            </a:r>
            <a:r>
              <a:rPr lang="fr-FR" dirty="0" smtClean="0"/>
              <a:t>linkages</a:t>
            </a:r>
            <a:endParaRPr lang="fr-FR" dirty="0"/>
          </a:p>
          <a:p>
            <a:pPr marL="192087" lvl="1" indent="0">
              <a:buNone/>
            </a:pPr>
            <a:endParaRPr lang="fr-FR" sz="1800" dirty="0" smtClean="0"/>
          </a:p>
          <a:p>
            <a:pPr marL="4762" indent="0">
              <a:buNone/>
            </a:pPr>
            <a:r>
              <a:rPr lang="fr-FR" dirty="0" smtClean="0">
                <a:solidFill>
                  <a:srgbClr val="008000"/>
                </a:solidFill>
                <a:sym typeface="Wingdings"/>
              </a:rPr>
              <a:t></a:t>
            </a:r>
            <a:r>
              <a:rPr lang="fr-FR" dirty="0" smtClean="0">
                <a:solidFill>
                  <a:srgbClr val="008000"/>
                </a:solidFill>
              </a:rPr>
              <a:t>Paul </a:t>
            </a:r>
            <a:r>
              <a:rPr lang="fr-FR" dirty="0" err="1">
                <a:solidFill>
                  <a:srgbClr val="008000"/>
                </a:solidFill>
              </a:rPr>
              <a:t>DiGiacomo</a:t>
            </a:r>
            <a:r>
              <a:rPr lang="fr-FR" dirty="0">
                <a:solidFill>
                  <a:srgbClr val="008000"/>
                </a:solidFill>
              </a:rPr>
              <a:t> of NOAA has been </a:t>
            </a:r>
            <a:r>
              <a:rPr lang="fr-FR" dirty="0" err="1">
                <a:solidFill>
                  <a:srgbClr val="008000"/>
                </a:solidFill>
              </a:rPr>
              <a:t>nominated</a:t>
            </a:r>
            <a:r>
              <a:rPr lang="fr-FR" dirty="0">
                <a:solidFill>
                  <a:srgbClr val="008000"/>
                </a:solidFill>
              </a:rPr>
              <a:t> to serve as CEOS </a:t>
            </a:r>
            <a:r>
              <a:rPr lang="fr-FR" dirty="0" err="1" smtClean="0">
                <a:solidFill>
                  <a:srgbClr val="008000"/>
                </a:solidFill>
              </a:rPr>
              <a:t>representative</a:t>
            </a:r>
            <a:endParaRPr lang="fr-FR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5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Contact information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75000"/>
              <a:buFont typeface="Wingdings" charset="2"/>
              <a:buChar char="v"/>
            </a:pPr>
            <a:r>
              <a:rPr lang="en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Angelica Gutierrez </a:t>
            </a:r>
            <a:r>
              <a:rPr lang="en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2"/>
              </a:rPr>
              <a:t>angelica.gutierrez@noaa.gov</a:t>
            </a:r>
            <a:r>
              <a:rPr lang="en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b="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75000"/>
              <a:buFont typeface="Wingdings" charset="2"/>
              <a:buChar char="v"/>
            </a:pPr>
            <a:r>
              <a:rPr lang="en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Peter Salamon </a:t>
            </a:r>
            <a:r>
              <a:rPr lang="en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peter.salamon@jrc.ec.europa.eu</a:t>
            </a:r>
            <a:r>
              <a:rPr lang="fr-CH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" b="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>
              <a:lnSpc>
                <a:spcPct val="115000"/>
              </a:lnSpc>
              <a:spcBef>
                <a:spcPts val="0"/>
              </a:spcBef>
              <a:buClr>
                <a:srgbClr val="0070C0"/>
              </a:buClr>
              <a:buSzPct val="75000"/>
              <a:buFont typeface="Wingdings" charset="2"/>
              <a:buChar char="v"/>
            </a:pPr>
            <a:r>
              <a:rPr lang="en" b="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Brad Doorn </a:t>
            </a:r>
            <a:r>
              <a:rPr lang="en" b="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bradley.doorn@nasa.gov</a:t>
            </a:r>
            <a:r>
              <a:rPr lang="fr-CH" b="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" b="0" dirty="0" smtClean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indent="-34290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75000"/>
              <a:buFont typeface="Wingdings" charset="2"/>
              <a:buChar char="v"/>
            </a:pPr>
            <a:r>
              <a:rPr lang="en" b="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Nate </a:t>
            </a:r>
            <a:r>
              <a:rPr lang="en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Booth </a:t>
            </a:r>
            <a:r>
              <a:rPr lang="en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nlbooth@usgs.gov</a:t>
            </a:r>
            <a:r>
              <a:rPr lang="en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indent="-34290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75000"/>
              <a:buFont typeface="Wingdings" charset="2"/>
              <a:buChar char="v"/>
            </a:pPr>
            <a:r>
              <a:rPr lang="en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Cesar Garay </a:t>
            </a:r>
            <a:r>
              <a:rPr lang="en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cesar.garay@cirmag.org.co</a:t>
            </a:r>
            <a:r>
              <a:rPr lang="fr-CH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indent="-34290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75000"/>
              <a:buFont typeface="Wingdings" charset="2"/>
              <a:buChar char="v"/>
            </a:pPr>
            <a:r>
              <a:rPr lang="en" b="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Omar </a:t>
            </a:r>
            <a:r>
              <a:rPr lang="en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Franco </a:t>
            </a:r>
            <a:r>
              <a:rPr lang="en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ofranco@ideam.gov.co</a:t>
            </a:r>
          </a:p>
          <a:p>
            <a:pPr lvl="0" indent="-34290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75000"/>
              <a:buFont typeface="Wingdings" charset="2"/>
              <a:buChar char="v"/>
            </a:pPr>
            <a:r>
              <a:rPr lang="en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Arctur  </a:t>
            </a:r>
            <a:r>
              <a:rPr lang="en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david.arctur@utexas.edu</a:t>
            </a:r>
            <a:r>
              <a:rPr lang="fr-CH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indent="-34290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75000"/>
              <a:buFont typeface="Wingdings" charset="2"/>
              <a:buChar char="v"/>
            </a:pPr>
            <a:r>
              <a:rPr lang="en" b="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Richard </a:t>
            </a:r>
            <a:r>
              <a:rPr lang="en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Lawford </a:t>
            </a:r>
            <a:r>
              <a:rPr lang="en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Richard.Lawford@morgan.edu</a:t>
            </a:r>
            <a:r>
              <a:rPr lang="fr-CH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" b="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458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2708920"/>
            <a:ext cx="44374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7200" b="1" kern="0" dirty="0" smtClean="0">
                <a:solidFill>
                  <a:srgbClr val="005FAA"/>
                </a:solidFill>
                <a:latin typeface="Arial Narrow"/>
                <a:cs typeface="Arial Narrow"/>
              </a:rPr>
              <a:t>Thank you !</a:t>
            </a:r>
            <a:endParaRPr lang="en-US" sz="72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39552" y="4077072"/>
            <a:ext cx="7918648" cy="22322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ja-JP" i="1" dirty="0" smtClean="0">
                <a:solidFill>
                  <a:srgbClr val="0070C0"/>
                </a:solidFill>
                <a:ea typeface="宋体" pitchFamily="2" charset="-122"/>
                <a:hlinkClick r:id="rId2"/>
              </a:rPr>
              <a:t>www.earthobservations.org</a:t>
            </a:r>
            <a:r>
              <a:rPr lang="en-US" altLang="ja-JP" i="1" dirty="0" smtClean="0">
                <a:solidFill>
                  <a:srgbClr val="0070C0"/>
                </a:solidFill>
                <a:ea typeface="宋体" pitchFamily="2" charset="-122"/>
              </a:rPr>
              <a:t>  </a:t>
            </a:r>
          </a:p>
          <a:p>
            <a:pPr marL="0" indent="0">
              <a:buNone/>
            </a:pPr>
            <a:endParaRPr lang="en-US" altLang="ja-JP" sz="1000" i="1" dirty="0" smtClean="0">
              <a:solidFill>
                <a:srgbClr val="0070C0"/>
              </a:solidFill>
              <a:ea typeface="宋体" pitchFamily="2" charset="-122"/>
            </a:endParaRPr>
          </a:p>
          <a:p>
            <a:pPr marL="0" indent="0">
              <a:buNone/>
            </a:pPr>
            <a:r>
              <a:rPr lang="en-US" altLang="ja-JP" i="1" dirty="0" smtClean="0">
                <a:solidFill>
                  <a:srgbClr val="0070C0"/>
                </a:solidFill>
                <a:ea typeface="宋体" pitchFamily="2" charset="-122"/>
              </a:rPr>
              <a:t>	</a:t>
            </a:r>
            <a:r>
              <a:rPr lang="en-US" altLang="ja-JP" i="1" dirty="0" err="1" smtClean="0">
                <a:solidFill>
                  <a:srgbClr val="0070C0"/>
                </a:solidFill>
                <a:ea typeface="宋体" pitchFamily="2" charset="-122"/>
              </a:rPr>
              <a:t>bryan@geosec.org</a:t>
            </a:r>
            <a:endParaRPr lang="en-US" altLang="ja-JP" i="1" dirty="0" smtClean="0">
              <a:solidFill>
                <a:srgbClr val="0070C0"/>
              </a:solidFill>
              <a:ea typeface="宋体" pitchFamily="2" charset="-122"/>
            </a:endParaRPr>
          </a:p>
          <a:p>
            <a:pPr marL="0" indent="0">
              <a:buNone/>
            </a:pPr>
            <a:endParaRPr lang="en-US" altLang="ja-JP" sz="1000" i="1" dirty="0" smtClean="0">
              <a:solidFill>
                <a:srgbClr val="0070C0"/>
              </a:solidFill>
              <a:ea typeface="宋体" pitchFamily="2" charset="-122"/>
            </a:endParaRPr>
          </a:p>
          <a:p>
            <a:pPr marL="0" indent="0">
              <a:buNone/>
            </a:pPr>
            <a:r>
              <a:rPr lang="en-US" altLang="ja-JP" i="1" dirty="0" smtClean="0">
                <a:solidFill>
                  <a:srgbClr val="0070C0"/>
                </a:solidFill>
                <a:ea typeface="宋体" pitchFamily="2" charset="-122"/>
              </a:rPr>
              <a:t>	@geosec2025</a:t>
            </a:r>
          </a:p>
          <a:p>
            <a:pPr marL="0" indent="0">
              <a:buNone/>
            </a:pPr>
            <a:endParaRPr lang="en-US" altLang="ja-JP" sz="1000" i="1" dirty="0" smtClean="0">
              <a:solidFill>
                <a:srgbClr val="0070C0"/>
              </a:solidFill>
              <a:ea typeface="宋体" pitchFamily="2" charset="-122"/>
            </a:endParaRPr>
          </a:p>
          <a:p>
            <a:pPr marL="0" indent="0">
              <a:buNone/>
            </a:pPr>
            <a:r>
              <a:rPr lang="en-US" altLang="ja-JP" i="1" dirty="0" smtClean="0">
                <a:solidFill>
                  <a:srgbClr val="0070C0"/>
                </a:solidFill>
                <a:ea typeface="宋体" pitchFamily="2" charset="-122"/>
              </a:rPr>
              <a:t>	Group </a:t>
            </a:r>
            <a:r>
              <a:rPr lang="en-US" altLang="ja-JP" i="1" dirty="0">
                <a:solidFill>
                  <a:srgbClr val="0070C0"/>
                </a:solidFill>
                <a:ea typeface="宋体" pitchFamily="2" charset="-122"/>
              </a:rPr>
              <a:t>on Earth </a:t>
            </a:r>
            <a:r>
              <a:rPr lang="en-US" altLang="ja-JP" i="1" dirty="0" smtClean="0">
                <a:solidFill>
                  <a:srgbClr val="0070C0"/>
                </a:solidFill>
                <a:ea typeface="宋体" pitchFamily="2" charset="-122"/>
              </a:rPr>
              <a:t>Observations</a:t>
            </a:r>
            <a:r>
              <a:rPr lang="en-US" altLang="ja-JP" i="1" dirty="0">
                <a:solidFill>
                  <a:srgbClr val="0070C0"/>
                </a:solidFill>
                <a:ea typeface="宋体" pitchFamily="2" charset="-122"/>
              </a:rPr>
              <a:t/>
            </a:r>
            <a:br>
              <a:rPr lang="en-US" altLang="ja-JP" i="1" dirty="0">
                <a:solidFill>
                  <a:srgbClr val="0070C0"/>
                </a:solidFill>
                <a:ea typeface="宋体" pitchFamily="2" charset="-122"/>
              </a:rPr>
            </a:br>
            <a:endParaRPr lang="en-US" kern="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725144"/>
            <a:ext cx="533400" cy="5334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01208"/>
            <a:ext cx="533400" cy="53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7272"/>
            <a:ext cx="533400" cy="52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65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3910</TotalTime>
  <Words>594</Words>
  <Application>Microsoft Office PowerPoint</Application>
  <PresentationFormat>On-screen Show (4:3)</PresentationFormat>
  <Paragraphs>86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 Presentation</vt:lpstr>
      <vt:lpstr>   CEOS SIT-32  Barbara Ryan Director, GEO Secretariat April 26-27, 2017 Paris, France</vt:lpstr>
      <vt:lpstr>Objectives</vt:lpstr>
      <vt:lpstr>GEOGLOWS activities</vt:lpstr>
      <vt:lpstr>GEOGLOWS Components</vt:lpstr>
      <vt:lpstr>Functions of the Present IGWCO CoP</vt:lpstr>
      <vt:lpstr>The GEOSS Water Strategy </vt:lpstr>
      <vt:lpstr>The GEOGLOWS/IGWCO Business meeting</vt:lpstr>
      <vt:lpstr>Contact information</vt:lpstr>
      <vt:lpstr>PowerPoint Presentation</vt:lpstr>
    </vt:vector>
  </TitlesOfParts>
  <Company>ꀀ穼훼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Nick Walters</dc:creator>
  <cp:lastModifiedBy>Osamu OCHIAI</cp:lastModifiedBy>
  <cp:revision>344</cp:revision>
  <cp:lastPrinted>2015-10-27T14:02:28Z</cp:lastPrinted>
  <dcterms:created xsi:type="dcterms:W3CDTF">2007-10-16T08:11:19Z</dcterms:created>
  <dcterms:modified xsi:type="dcterms:W3CDTF">2017-04-18T14:21:53Z</dcterms:modified>
</cp:coreProperties>
</file>