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0" r:id="rId2"/>
  </p:sldMasterIdLst>
  <p:notesMasterIdLst>
    <p:notesMasterId r:id="rId21"/>
  </p:notesMasterIdLst>
  <p:handoutMasterIdLst>
    <p:handoutMasterId r:id="rId22"/>
  </p:handoutMasterIdLst>
  <p:sldIdLst>
    <p:sldId id="256" r:id="rId3"/>
    <p:sldId id="271" r:id="rId4"/>
    <p:sldId id="292" r:id="rId5"/>
    <p:sldId id="293" r:id="rId6"/>
    <p:sldId id="290" r:id="rId7"/>
    <p:sldId id="283" r:id="rId8"/>
    <p:sldId id="291" r:id="rId9"/>
    <p:sldId id="284" r:id="rId10"/>
    <p:sldId id="297" r:id="rId11"/>
    <p:sldId id="282" r:id="rId12"/>
    <p:sldId id="296" r:id="rId13"/>
    <p:sldId id="285" r:id="rId14"/>
    <p:sldId id="298" r:id="rId15"/>
    <p:sldId id="286" r:id="rId16"/>
    <p:sldId id="287" r:id="rId17"/>
    <p:sldId id="295" r:id="rId18"/>
    <p:sldId id="294" r:id="rId19"/>
    <p:sldId id="280" r:id="rId20"/>
  </p:sldIdLst>
  <p:sldSz cx="9144000" cy="6858000" type="screen4x3"/>
  <p:notesSz cx="7010400" cy="92964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van Petiteville" initials="I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4"/>
    <p:restoredTop sz="93312"/>
  </p:normalViewPr>
  <p:slideViewPr>
    <p:cSldViewPr>
      <p:cViewPr varScale="1">
        <p:scale>
          <a:sx n="68" d="100"/>
          <a:sy n="68" d="100"/>
        </p:scale>
        <p:origin x="-12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4-07T15:07:48.301" idx="1">
    <p:pos x="10" y="10"/>
    <p:text>3 for Asia, 1 for Africa for the time being, and 1 for South / Latin 
not enough for South America
not enough for Africa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B83230-CA58-4E76-8DB7-5EBAFE4E98A6}" type="datetimeFigureOut">
              <a:rPr lang="en-GB" smtClean="0"/>
              <a:t>13/04/2017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4C987D3-FD70-4071-A3A9-C4D772306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956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561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694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780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208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940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696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93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597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133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SIT-32,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ESA HQ, 26-27 Apr 2017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/>
              <a:t>13/04/2017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Shape 6"/>
          <p:cNvSpPr txBox="1">
            <a:spLocks/>
          </p:cNvSpPr>
          <p:nvPr userDrawn="1"/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 w="25400" cap="flat" cmpd="sng" algn="ctr">
            <a:solidFill>
              <a:schemeClr val="tx2">
                <a:alpha val="60000"/>
              </a:schemeClr>
            </a:solidFill>
            <a:prstDash val="solid"/>
            <a:miter lim="4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 defTabSz="457200">
              <a:spcBef>
                <a:spcPts val="600"/>
              </a:spcBef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  <a:sym typeface="Calibri"/>
              </a:defRPr>
            </a:lvl1pPr>
            <a:lvl2pPr indent="4572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indent="9144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indent="13716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indent="18288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indent="22860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indent="27432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indent="32004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indent="36576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fld id="{86CB4B4D-7CA3-9044-876B-883B54F8677D}" type="slidenum">
              <a:rPr lang="en-GB" smtClean="0"/>
              <a:pPr defTabSz="914400"/>
              <a:t>‹#›</a:t>
            </a:fld>
            <a:endParaRPr lang="en-GB" dirty="0"/>
          </a:p>
        </p:txBody>
      </p:sp>
      <p:sp>
        <p:nvSpPr>
          <p:cNvPr id="10" name="Shape 3"/>
          <p:cNvSpPr/>
          <p:nvPr userDrawn="1"/>
        </p:nvSpPr>
        <p:spPr>
          <a:xfrm>
            <a:off x="76200" y="6629400"/>
            <a:ext cx="2133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SIT-32,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ESA HQ, 26-27 Apr 2017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223707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/>
              <a:t>13/04/2017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Shape 6"/>
          <p:cNvSpPr txBox="1">
            <a:spLocks/>
          </p:cNvSpPr>
          <p:nvPr userDrawn="1"/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 w="25400" cap="flat" cmpd="sng" algn="ctr">
            <a:solidFill>
              <a:schemeClr val="tx2">
                <a:alpha val="60000"/>
              </a:schemeClr>
            </a:solidFill>
            <a:prstDash val="solid"/>
            <a:miter lim="4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 defTabSz="457200">
              <a:spcBef>
                <a:spcPts val="600"/>
              </a:spcBef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  <a:sym typeface="Calibri"/>
              </a:defRPr>
            </a:lvl1pPr>
            <a:lvl2pPr indent="4572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indent="9144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indent="13716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indent="18288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indent="22860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indent="27432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indent="32004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indent="36576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fld id="{86CB4B4D-7CA3-9044-876B-883B54F8677D}" type="slidenum">
              <a:rPr lang="en-GB" smtClean="0"/>
              <a:pPr defTabSz="914400"/>
              <a:t>‹#›</a:t>
            </a:fld>
            <a:endParaRPr lang="en-GB" dirty="0"/>
          </a:p>
        </p:txBody>
      </p:sp>
      <p:sp>
        <p:nvSpPr>
          <p:cNvPr id="10" name="Shape 3"/>
          <p:cNvSpPr/>
          <p:nvPr userDrawn="1"/>
        </p:nvSpPr>
        <p:spPr>
          <a:xfrm>
            <a:off x="76200" y="6629400"/>
            <a:ext cx="2133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SIT-32,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ESA HQ, 26-27 Apr 2017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850459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/>
              <a:t>13/04/2017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hape 6"/>
          <p:cNvSpPr txBox="1">
            <a:spLocks/>
          </p:cNvSpPr>
          <p:nvPr userDrawn="1"/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 w="25400" cap="flat" cmpd="sng" algn="ctr">
            <a:solidFill>
              <a:schemeClr val="tx2">
                <a:alpha val="60000"/>
              </a:schemeClr>
            </a:solidFill>
            <a:prstDash val="solid"/>
            <a:miter lim="4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 defTabSz="457200">
              <a:spcBef>
                <a:spcPts val="600"/>
              </a:spcBef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  <a:sym typeface="Calibri"/>
              </a:defRPr>
            </a:lvl1pPr>
            <a:lvl2pPr indent="4572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indent="9144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indent="13716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indent="18288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indent="22860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indent="27432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indent="32004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indent="36576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fld id="{86CB4B4D-7CA3-9044-876B-883B54F8677D}" type="slidenum">
              <a:rPr lang="en-GB" smtClean="0"/>
              <a:pPr defTabSz="914400"/>
              <a:t>‹#›</a:t>
            </a:fld>
            <a:endParaRPr lang="en-GB" dirty="0"/>
          </a:p>
        </p:txBody>
      </p:sp>
      <p:sp>
        <p:nvSpPr>
          <p:cNvPr id="10" name="Shape 3"/>
          <p:cNvSpPr/>
          <p:nvPr userDrawn="1"/>
        </p:nvSpPr>
        <p:spPr>
          <a:xfrm>
            <a:off x="76200" y="6629400"/>
            <a:ext cx="2133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SIT-32,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ESA HQ, 26-27 Apr 2017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832845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/>
              <a:t>13/04/2017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Shape 6"/>
          <p:cNvSpPr txBox="1">
            <a:spLocks/>
          </p:cNvSpPr>
          <p:nvPr userDrawn="1"/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 w="25400" cap="flat" cmpd="sng" algn="ctr">
            <a:solidFill>
              <a:schemeClr val="tx2">
                <a:alpha val="60000"/>
              </a:schemeClr>
            </a:solidFill>
            <a:prstDash val="solid"/>
            <a:miter lim="4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 defTabSz="457200">
              <a:spcBef>
                <a:spcPts val="600"/>
              </a:spcBef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  <a:sym typeface="Calibri"/>
              </a:defRPr>
            </a:lvl1pPr>
            <a:lvl2pPr indent="4572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indent="9144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indent="13716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indent="18288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indent="22860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indent="27432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indent="32004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indent="36576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fld id="{86CB4B4D-7CA3-9044-876B-883B54F8677D}" type="slidenum">
              <a:rPr lang="en-GB" smtClean="0"/>
              <a:pPr defTabSz="914400"/>
              <a:t>‹#›</a:t>
            </a:fld>
            <a:endParaRPr lang="en-GB" dirty="0"/>
          </a:p>
        </p:txBody>
      </p:sp>
      <p:sp>
        <p:nvSpPr>
          <p:cNvPr id="10" name="Shape 3"/>
          <p:cNvSpPr/>
          <p:nvPr userDrawn="1"/>
        </p:nvSpPr>
        <p:spPr>
          <a:xfrm>
            <a:off x="76200" y="6629400"/>
            <a:ext cx="2133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SIT-32,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ESA HQ, 26-27 Apr 2017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594958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6880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>
                <a:solidFill>
                  <a:srgbClr val="1F497D"/>
                </a:solidFill>
              </a:rPr>
              <a:pPr defTabSz="914400"/>
              <a:t>‹#›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133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rgbClr val="1F497D"/>
                </a:solidFill>
                <a:latin typeface="Helvetica"/>
                <a:ea typeface="+mj-ea"/>
                <a:cs typeface="Proxima Nova Regular"/>
                <a:sym typeface="Proxima Nova Regular"/>
              </a:rPr>
              <a:t>SIT-31, ESRIN, 19-20 </a:t>
            </a:r>
            <a:r>
              <a:rPr lang="en-AU" sz="1100" i="1" smtClean="0">
                <a:solidFill>
                  <a:srgbClr val="1F497D"/>
                </a:solidFill>
                <a:latin typeface="Helvetica"/>
                <a:ea typeface="+mj-ea"/>
                <a:cs typeface="Proxima Nova Regular"/>
                <a:sym typeface="Proxima Nova Regular"/>
              </a:rPr>
              <a:t>Apr 2016</a:t>
            </a:r>
            <a:endParaRPr sz="1100" i="1" dirty="0">
              <a:solidFill>
                <a:srgbClr val="1F497D"/>
              </a:solidFill>
              <a:latin typeface="Helvetica"/>
              <a:ea typeface="+mj-ea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1815358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024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702" r:id="rId6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196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reuters.com/article/us-technology-satellites-humanitarian-idUSKBN1661KH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ceos.org/ourwork/workinggroups/disasters/geo-darma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2057400" y="15240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algn="ctr">
              <a:defRPr sz="1800" b="0">
                <a:solidFill>
                  <a:srgbClr val="000000"/>
                </a:solidFill>
              </a:defRPr>
            </a:pPr>
            <a:r>
              <a:rPr lang="en-US" sz="4400" dirty="0">
                <a:solidFill>
                  <a:schemeClr val="bg1"/>
                </a:solidFill>
                <a:latin typeface="+mj-lt"/>
              </a:rPr>
              <a:t>UN-WCDRR</a:t>
            </a:r>
            <a:br>
              <a:rPr lang="en-US" sz="4400" dirty="0">
                <a:solidFill>
                  <a:schemeClr val="bg1"/>
                </a:solidFill>
                <a:latin typeface="+mj-lt"/>
              </a:rPr>
            </a:b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Process 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Update and CEOS Way Forward </a:t>
            </a:r>
            <a:endParaRPr sz="4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 err="1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I.Petiteville</a:t>
            </a:r>
            <a:r>
              <a:rPr lang="en-GB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(ESA, CEOS WGDisasters)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SIT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-32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#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20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Strategic 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Implementation Team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ESA Headquarters, Paris, France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26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-27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April 2017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524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457200" y="1181629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2400" y="1371600"/>
            <a:ext cx="9144000" cy="4953000"/>
          </a:xfrm>
        </p:spPr>
        <p:txBody>
          <a:bodyPr/>
          <a:lstStyle/>
          <a:p>
            <a:r>
              <a:rPr lang="en-GB" b="1" dirty="0" smtClean="0"/>
              <a:t>GEO-DARMA in GEO 2017-2019 WP; endorsed at 2016 GEO Plenary</a:t>
            </a:r>
          </a:p>
          <a:p>
            <a:endParaRPr lang="en-GB" sz="1000" dirty="0"/>
          </a:p>
          <a:p>
            <a:r>
              <a:rPr lang="en-GB" b="1" dirty="0"/>
              <a:t>Steering committee </a:t>
            </a:r>
            <a:r>
              <a:rPr lang="en-GB" b="1" dirty="0" smtClean="0"/>
              <a:t>being assembled with </a:t>
            </a:r>
            <a:r>
              <a:rPr lang="en-GB" b="1" dirty="0"/>
              <a:t>major </a:t>
            </a:r>
            <a:r>
              <a:rPr lang="en-GB" b="1" dirty="0" smtClean="0"/>
              <a:t>stakeholders:</a:t>
            </a:r>
            <a:r>
              <a:rPr lang="en-GB" dirty="0" smtClean="0"/>
              <a:t> </a:t>
            </a:r>
            <a:endParaRPr lang="en-GB" dirty="0"/>
          </a:p>
          <a:p>
            <a:pPr lvl="1"/>
            <a:r>
              <a:rPr lang="en-GB" dirty="0" smtClean="0"/>
              <a:t>e.g. </a:t>
            </a:r>
            <a:r>
              <a:rPr lang="en-GB" b="1" dirty="0" smtClean="0"/>
              <a:t>GFDRR</a:t>
            </a:r>
            <a:r>
              <a:rPr lang="en-GB" dirty="0" smtClean="0"/>
              <a:t> </a:t>
            </a:r>
            <a:r>
              <a:rPr lang="en-GB" sz="1800" i="1" dirty="0"/>
              <a:t>(Global Facility for DRR </a:t>
            </a:r>
            <a:r>
              <a:rPr lang="en-GB" sz="1800" i="1" dirty="0" smtClean="0"/>
              <a:t>; lead </a:t>
            </a:r>
            <a:r>
              <a:rPr lang="en-GB" sz="1800" i="1" dirty="0"/>
              <a:t>by WB</a:t>
            </a:r>
            <a:r>
              <a:rPr lang="en-GB" sz="1800" i="1" dirty="0" smtClean="0"/>
              <a:t>) </a:t>
            </a:r>
            <a:r>
              <a:rPr lang="en-GB" dirty="0" smtClean="0"/>
              <a:t>or </a:t>
            </a:r>
            <a:r>
              <a:rPr lang="en-GB" b="1" dirty="0" smtClean="0"/>
              <a:t>UNESCAP</a:t>
            </a:r>
            <a:r>
              <a:rPr lang="en-GB" dirty="0" smtClean="0"/>
              <a:t> </a:t>
            </a:r>
            <a:r>
              <a:rPr lang="en-GB" sz="1800" i="1" dirty="0"/>
              <a:t>(UN </a:t>
            </a:r>
            <a:r>
              <a:rPr lang="en-US" sz="1800" i="1" dirty="0"/>
              <a:t>Economic and Social Commission for Asia and the Pacific)</a:t>
            </a:r>
            <a:r>
              <a:rPr lang="en-US" dirty="0" smtClean="0"/>
              <a:t> </a:t>
            </a:r>
            <a:endParaRPr lang="en-GB" dirty="0" smtClean="0"/>
          </a:p>
          <a:p>
            <a:pPr lvl="1"/>
            <a:r>
              <a:rPr lang="en-GB" dirty="0" smtClean="0"/>
              <a:t>10% of WB’s annual budget is allocated to disaster management</a:t>
            </a:r>
          </a:p>
          <a:p>
            <a:pPr lvl="1"/>
            <a:r>
              <a:rPr lang="en-GB" dirty="0" smtClean="0"/>
              <a:t>GFDRR </a:t>
            </a:r>
            <a:r>
              <a:rPr lang="en-GB" dirty="0"/>
              <a:t>already </a:t>
            </a:r>
            <a:r>
              <a:rPr lang="en-GB" dirty="0" smtClean="0"/>
              <a:t>cooperates with CEOS WGDisasters in </a:t>
            </a:r>
            <a:r>
              <a:rPr lang="en-GB" dirty="0"/>
              <a:t>RO </a:t>
            </a:r>
            <a:endParaRPr lang="en-GB" dirty="0" smtClean="0"/>
          </a:p>
          <a:p>
            <a:pPr lvl="1"/>
            <a:r>
              <a:rPr lang="en-GB" dirty="0" smtClean="0"/>
              <a:t>8 members confirmed so far (out of 12 expected)</a:t>
            </a:r>
          </a:p>
          <a:p>
            <a:pPr lvl="1"/>
            <a:r>
              <a:rPr lang="en-GB" dirty="0" smtClean="0"/>
              <a:t>Related to the Future Partnerships with Banks and UN system</a:t>
            </a:r>
          </a:p>
          <a:p>
            <a:pPr lvl="1"/>
            <a:endParaRPr lang="en-GB" sz="1000" dirty="0"/>
          </a:p>
          <a:p>
            <a:r>
              <a:rPr lang="en-GB" b="1" dirty="0" smtClean="0"/>
              <a:t>GEO-DARMA workshop </a:t>
            </a:r>
            <a:r>
              <a:rPr lang="en-GB" dirty="0"/>
              <a:t>(25 </a:t>
            </a:r>
            <a:r>
              <a:rPr lang="en-GB" dirty="0" smtClean="0"/>
              <a:t>May) </a:t>
            </a:r>
            <a:r>
              <a:rPr lang="en-GB" b="1" dirty="0" smtClean="0"/>
              <a:t>at GPDRR</a:t>
            </a:r>
            <a:r>
              <a:rPr lang="en-GB" dirty="0" smtClean="0"/>
              <a:t> (22-26 May 2017).</a:t>
            </a:r>
          </a:p>
          <a:p>
            <a:endParaRPr lang="en-GB" sz="1000" dirty="0" smtClean="0"/>
          </a:p>
          <a:p>
            <a:r>
              <a:rPr lang="en-GB" b="1" dirty="0" smtClean="0"/>
              <a:t>Meetings with individual Regional Institutions during Summer 2017</a:t>
            </a:r>
            <a:r>
              <a:rPr lang="en-GB" dirty="0" smtClean="0"/>
              <a:t>. </a:t>
            </a:r>
            <a:endParaRPr lang="en-GB" dirty="0"/>
          </a:p>
          <a:p>
            <a:pPr marL="0" indent="0">
              <a:buNone/>
            </a:pPr>
            <a:endParaRPr lang="en-GB" sz="1000" dirty="0"/>
          </a:p>
          <a:p>
            <a:r>
              <a:rPr lang="en-GB" b="1" dirty="0" smtClean="0"/>
              <a:t>Opportunity to take stock of current CEOS Pilots.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Could be an opportunity to extend the current Pilots with new objectives.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200" b="1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Where do we stand ?</a:t>
            </a:r>
          </a:p>
        </p:txBody>
      </p:sp>
    </p:spTree>
    <p:extLst>
      <p:ext uri="{BB962C8B-B14F-4D97-AF65-F5344CB8AC3E}">
        <p14:creationId xmlns:p14="http://schemas.microsoft.com/office/powerpoint/2010/main" val="22615498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27" descr="Screen Shot 2016-09-07 at 19.11.3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7200" y="2775237"/>
            <a:ext cx="8229600" cy="2175889"/>
          </a:xfrm>
        </p:spPr>
      </p:pic>
      <p:sp>
        <p:nvSpPr>
          <p:cNvPr id="33" name="Rectangle 32"/>
          <p:cNvSpPr/>
          <p:nvPr/>
        </p:nvSpPr>
        <p:spPr>
          <a:xfrm>
            <a:off x="930479" y="1855204"/>
            <a:ext cx="4610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Work Logic – Conceptual Phase (KO – M8)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307776" y="218262"/>
            <a:ext cx="713518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Work Flow – Concept Phase </a:t>
            </a:r>
          </a:p>
          <a:p>
            <a:pPr algn="ctr"/>
            <a:r>
              <a:rPr lang="en-GB" dirty="0" smtClean="0">
                <a:solidFill>
                  <a:srgbClr val="FFFFFF"/>
                </a:solidFill>
              </a:rPr>
              <a:t>(KO to 8 Mo)</a:t>
            </a:r>
            <a:endParaRPr lang="en-GB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8769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381" y="1319347"/>
            <a:ext cx="8805643" cy="51219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Francis </a:t>
            </a:r>
            <a:r>
              <a:rPr lang="en-US" b="1" dirty="0" err="1">
                <a:solidFill>
                  <a:schemeClr val="bg1"/>
                </a:solidFill>
              </a:rPr>
              <a:t>Ghesquiere</a:t>
            </a:r>
            <a:r>
              <a:rPr lang="en-US" b="1" dirty="0">
                <a:solidFill>
                  <a:schemeClr val="bg1"/>
                </a:solidFill>
              </a:rPr>
              <a:t>, Head, </a:t>
            </a:r>
            <a:r>
              <a:rPr lang="en-US" b="1" dirty="0" smtClean="0">
                <a:solidFill>
                  <a:schemeClr val="bg1"/>
                </a:solidFill>
              </a:rPr>
              <a:t>GFDRR  (lead by WB)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Michael </a:t>
            </a:r>
            <a:r>
              <a:rPr lang="en-US" b="1" dirty="0" err="1" smtClean="0">
                <a:solidFill>
                  <a:schemeClr val="bg1"/>
                </a:solidFill>
              </a:rPr>
              <a:t>Szoenyi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>
                <a:solidFill>
                  <a:schemeClr val="bg1"/>
                </a:solidFill>
              </a:rPr>
              <a:t>Group Head of Flood Resilience, Zurich Insurance </a:t>
            </a:r>
            <a:r>
              <a:rPr lang="en-US" b="1" dirty="0" smtClean="0">
                <a:solidFill>
                  <a:schemeClr val="bg1"/>
                </a:solidFill>
              </a:rPr>
              <a:t>group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 b="1" dirty="0">
                <a:solidFill>
                  <a:srgbClr val="FFFF00"/>
                </a:solidFill>
              </a:rPr>
              <a:t>Ronald Jackson, Executive Director, Caribbean Disaster and Emergency Management Agency (CDEMA) </a:t>
            </a: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Mohammed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Ibrahim, Principal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programme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officer, ECOWAS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Commission</a:t>
            </a:r>
            <a:r>
              <a:rPr lang="en-US" b="1" dirty="0">
                <a:solidFill>
                  <a:schemeClr val="bg1"/>
                </a:solidFill>
              </a:rPr>
              <a:t> </a:t>
            </a: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 b="1" dirty="0" err="1">
                <a:solidFill>
                  <a:schemeClr val="bg1"/>
                </a:solidFill>
              </a:rPr>
              <a:t>Tiziana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Bonapace</a:t>
            </a:r>
            <a:r>
              <a:rPr lang="en-US" b="1" dirty="0">
                <a:solidFill>
                  <a:schemeClr val="bg1"/>
                </a:solidFill>
              </a:rPr>
              <a:t>, Director ICT and DRR, UNESCAP</a:t>
            </a: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Faisal </a:t>
            </a:r>
            <a:r>
              <a:rPr lang="en-US" b="1" dirty="0" err="1">
                <a:solidFill>
                  <a:schemeClr val="bg1"/>
                </a:solidFill>
              </a:rPr>
              <a:t>Djalal</a:t>
            </a:r>
            <a:r>
              <a:rPr lang="en-US" b="1" dirty="0">
                <a:solidFill>
                  <a:schemeClr val="bg1"/>
                </a:solidFill>
              </a:rPr>
              <a:t>, Chairperson, Asia-Pacific Alliance for Disaster </a:t>
            </a:r>
            <a:r>
              <a:rPr lang="en-US" b="1" dirty="0" smtClean="0">
                <a:solidFill>
                  <a:schemeClr val="bg1"/>
                </a:solidFill>
              </a:rPr>
              <a:t>Management</a:t>
            </a: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 b="1" dirty="0" err="1">
                <a:solidFill>
                  <a:schemeClr val="bg1"/>
                </a:solidFill>
              </a:rPr>
              <a:t>Peeranan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Towashiraporn</a:t>
            </a:r>
            <a:r>
              <a:rPr lang="en-US" b="1" dirty="0">
                <a:solidFill>
                  <a:schemeClr val="bg1"/>
                </a:solidFill>
              </a:rPr>
              <a:t>, Capacity Development Specialist, Asian Disaster Preparedness Center (ADPC)  </a:t>
            </a:r>
          </a:p>
          <a:p>
            <a:pPr marL="285750" indent="-285750">
              <a:spcAft>
                <a:spcPts val="300"/>
              </a:spcAft>
              <a:buFont typeface="Arial"/>
              <a:buChar char="•"/>
            </a:pPr>
            <a:r>
              <a:rPr lang="en-US" b="1" dirty="0">
                <a:solidFill>
                  <a:schemeClr val="bg1"/>
                </a:solidFill>
              </a:rPr>
              <a:t>Ivan Petiteville, GEO-DARMA </a:t>
            </a:r>
            <a:r>
              <a:rPr lang="en-US" b="1" dirty="0" err="1">
                <a:solidFill>
                  <a:schemeClr val="bg1"/>
                </a:solidFill>
              </a:rPr>
              <a:t>PoC</a:t>
            </a:r>
            <a:r>
              <a:rPr lang="en-US" b="1" dirty="0">
                <a:solidFill>
                  <a:schemeClr val="bg1"/>
                </a:solidFill>
              </a:rPr>
              <a:t>,  CEOS /  </a:t>
            </a:r>
            <a:r>
              <a:rPr lang="en-US" b="1" dirty="0" smtClean="0">
                <a:solidFill>
                  <a:schemeClr val="bg1"/>
                </a:solidFill>
              </a:rPr>
              <a:t>ESA</a:t>
            </a:r>
            <a:r>
              <a:rPr lang="en-US" b="1" dirty="0">
                <a:solidFill>
                  <a:schemeClr val="bg1"/>
                </a:solidFill>
              </a:rPr>
              <a:t> </a:t>
            </a: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 sz="1600" dirty="0" err="1" smtClean="0">
                <a:solidFill>
                  <a:schemeClr val="bg1"/>
                </a:solidFill>
              </a:rPr>
              <a:t>Mamadou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Toure</a:t>
            </a:r>
            <a:r>
              <a:rPr lang="en-US" sz="1600" dirty="0">
                <a:solidFill>
                  <a:schemeClr val="bg1"/>
                </a:solidFill>
              </a:rPr>
              <a:t>, Founder and Chairman, Africa 2.0 </a:t>
            </a:r>
            <a:r>
              <a:rPr lang="en-US" sz="1600" dirty="0" smtClean="0">
                <a:solidFill>
                  <a:schemeClr val="bg1"/>
                </a:solidFill>
              </a:rPr>
              <a:t>Foundation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Joseph </a:t>
            </a:r>
            <a:r>
              <a:rPr lang="en-US" sz="1600" dirty="0" err="1">
                <a:solidFill>
                  <a:schemeClr val="bg1"/>
                </a:solidFill>
              </a:rPr>
              <a:t>Tocco</a:t>
            </a:r>
            <a:r>
              <a:rPr lang="en-US" sz="1600" dirty="0">
                <a:solidFill>
                  <a:schemeClr val="bg1"/>
                </a:solidFill>
              </a:rPr>
              <a:t>, Chief Executive, Americas, XL Catlin 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DG-GROW, 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European Commission </a:t>
            </a:r>
            <a:r>
              <a:rPr lang="en-US" sz="1600" dirty="0">
                <a:solidFill>
                  <a:schemeClr val="bg1"/>
                </a:solidFill>
              </a:rPr>
              <a:t> </a:t>
            </a: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Irene </a:t>
            </a:r>
            <a:r>
              <a:rPr lang="en-US" sz="1600" dirty="0" err="1">
                <a:solidFill>
                  <a:schemeClr val="bg1"/>
                </a:solidFill>
              </a:rPr>
              <a:t>Céspedes</a:t>
            </a:r>
            <a:r>
              <a:rPr lang="en-US" sz="1600" dirty="0">
                <a:solidFill>
                  <a:schemeClr val="bg1"/>
                </a:solidFill>
              </a:rPr>
              <a:t>, General Director, Regional Center for Disaster Information for Latin America and the Caribbean (CRID)  </a:t>
            </a:r>
          </a:p>
          <a:p>
            <a:pPr marL="285750" indent="-285750">
              <a:spcAft>
                <a:spcPts val="300"/>
              </a:spcAft>
              <a:buFont typeface="Arial"/>
              <a:buChar char="•"/>
            </a:pPr>
            <a:endParaRPr kumimoji="0" lang="en-US" sz="1600" b="1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764885" y="187820"/>
            <a:ext cx="6244600" cy="94856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Proposed GEO-DARMA Steering Committee Members (in bold confirmed)</a:t>
            </a:r>
            <a:endParaRPr lang="en-US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109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13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Arial Bold"/>
              </a:rPr>
              <a:t>World</a:t>
            </a:r>
            <a:r>
              <a:rPr lang="en-GB" dirty="0" smtClean="0"/>
              <a:t> </a:t>
            </a:r>
            <a:r>
              <a:rPr lang="en-GB" sz="2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Arial Bold"/>
              </a:rPr>
              <a:t>Risk </a:t>
            </a:r>
            <a:r>
              <a:rPr lang="en-GB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 Bold"/>
              </a:rPr>
              <a:t>Index 2016</a:t>
            </a:r>
            <a:endParaRPr lang="en-GB" sz="2800" b="1" dirty="0">
              <a:solidFill>
                <a:schemeClr val="bg1">
                  <a:lumMod val="20000"/>
                  <a:lumOff val="80000"/>
                </a:schemeClr>
              </a:solidFill>
              <a:latin typeface="Arial 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3" y="1371600"/>
            <a:ext cx="9014157" cy="507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446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i="1" dirty="0" smtClean="0"/>
              <a:t>.</a:t>
            </a:r>
          </a:p>
          <a:p>
            <a:pPr marL="0" indent="0">
              <a:buNone/>
            </a:pPr>
            <a:endParaRPr lang="en-CA" i="1" dirty="0"/>
          </a:p>
          <a:p>
            <a:pPr marL="0" indent="0">
              <a:buNone/>
            </a:pPr>
            <a:endParaRPr lang="en-CA" i="1" dirty="0" smtClean="0"/>
          </a:p>
          <a:p>
            <a:pPr marL="0" indent="0">
              <a:buNone/>
            </a:pPr>
            <a:endParaRPr lang="en-CA" i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16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554288" y="304800"/>
            <a:ext cx="6589712" cy="5334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GEO-DARMA Potential Regional Institutions</a:t>
            </a:r>
            <a:endParaRPr lang="en-US" sz="28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6" descr="800px-UN_regional_groups[1]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648200"/>
          </a:xfrm>
          <a:prstGeom prst="rect">
            <a:avLst/>
          </a:prstGeom>
        </p:spPr>
      </p:pic>
      <p:pic>
        <p:nvPicPr>
          <p:cNvPr id="8" name="Picture 7" descr="Screen Shot 2016-03-22 at 13.44.22[1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3000"/>
            <a:ext cx="3124199" cy="126990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977030" y="2599343"/>
            <a:ext cx="2528169" cy="3258631"/>
          </a:xfrm>
          <a:prstGeom prst="ellipse">
            <a:avLst/>
          </a:prstGeom>
          <a:noFill/>
          <a:ln w="38100" cap="flat">
            <a:solidFill>
              <a:srgbClr val="EA4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3581400" y="2667000"/>
            <a:ext cx="2133600" cy="2743200"/>
          </a:xfrm>
          <a:prstGeom prst="ellipse">
            <a:avLst/>
          </a:prstGeom>
          <a:noFill/>
          <a:ln w="38100" cap="flat">
            <a:solidFill>
              <a:srgbClr val="0000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638800" y="1828800"/>
            <a:ext cx="2286000" cy="2590800"/>
          </a:xfrm>
          <a:prstGeom prst="ellipse">
            <a:avLst/>
          </a:prstGeom>
          <a:noFill/>
          <a:ln w="38100" cap="flat">
            <a:solidFill>
              <a:srgbClr val="168015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1981200"/>
            <a:ext cx="1905000" cy="2585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spc="0" normalizeH="0" baseline="0" dirty="0" smtClean="0">
              <a:ln>
                <a:noFill/>
              </a:ln>
              <a:solidFill>
                <a:srgbClr val="7F4D00"/>
              </a:solidFill>
              <a:effectLst/>
              <a:uFillTx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ASEAN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ADRC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SDMC (SAARC)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UNESCAP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APEC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LAS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PIFS</a:t>
            </a:r>
            <a:endParaRPr kumimoji="0" lang="en-US" sz="1800" b="1" i="1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3276600"/>
            <a:ext cx="1676400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="1" i="1" dirty="0" smtClean="0"/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CDEMA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CEPRELAC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INDM (OAS)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CAPRADE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CRID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ECLAC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800" y="2971800"/>
            <a:ext cx="1676400" cy="2585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SADC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</a:rPr>
              <a:t>LAS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ECOWAS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CILSS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IGAD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UNECA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spc="0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5867400"/>
            <a:ext cx="8915400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International: consider regional</a:t>
            </a:r>
            <a:r>
              <a:rPr kumimoji="0" lang="en-US" sz="1600" b="1" i="1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processes and </a:t>
            </a:r>
            <a:r>
              <a:rPr kumimoji="0" lang="en-US" sz="1600" b="1" i="1" u="none" strike="noStrike" cap="none" spc="0" normalizeH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programmes</a:t>
            </a:r>
            <a:r>
              <a:rPr kumimoji="0" lang="en-US" sz="1600" b="1" i="1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of World Bank, </a:t>
            </a:r>
            <a:r>
              <a:rPr kumimoji="0" lang="en-US" sz="16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GFDRR, UNDP, UNEP, UNESCO, UNISDR, across all regions, especially in areas where there is no regional </a:t>
            </a:r>
            <a:r>
              <a:rPr kumimoji="0" lang="en-US" sz="1600" b="1" i="1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organisation</a:t>
            </a:r>
            <a:r>
              <a:rPr kumimoji="0" lang="en-US" sz="1600" b="1" i="1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(e.g. </a:t>
            </a:r>
            <a:r>
              <a:rPr lang="en-US" sz="1600" b="1" i="1" dirty="0" smtClean="0"/>
              <a:t>C</a:t>
            </a:r>
            <a:r>
              <a:rPr kumimoji="0" lang="en-US" sz="1600" b="1" i="1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entral </a:t>
            </a:r>
            <a:r>
              <a:rPr lang="en-US" sz="1600" b="1" i="1" dirty="0" smtClean="0"/>
              <a:t>A</a:t>
            </a:r>
            <a:r>
              <a:rPr kumimoji="0" lang="en-US" sz="1600" b="1" i="1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sia)</a:t>
            </a:r>
            <a:endParaRPr kumimoji="0" lang="en-US" sz="1600" b="1" i="1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510" y="2599343"/>
            <a:ext cx="168251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D70FC9"/>
                </a:solidFill>
                <a:effectLst/>
                <a:uFillTx/>
              </a:rPr>
              <a:t>Latin America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D70FC9"/>
                </a:solidFill>
                <a:effectLst/>
                <a:uFillTx/>
              </a:rPr>
              <a:t>Caribbean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D70FC9"/>
              </a:solidFill>
              <a:effectLst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60490" y="2460192"/>
            <a:ext cx="74661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</a:rPr>
              <a:t>Africa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66780" y="2090862"/>
            <a:ext cx="140102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</a:rPr>
              <a:t>Asia-Pacific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126959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Organized on 25 May, during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Global Platform for Disaster Risk Reduction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(GPDRR,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22-26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2017):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international forum dedicated to the disaster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agenda.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Organized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Nations Office for Disaster Risk Reduction (UNISDR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5,000 participants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including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Makers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 Risk Managers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GPDRR: first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opportunity for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to review global progress on the implementation of the Sendai Framework for Disaster Risk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Reduction (2015).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904999" y="152400"/>
            <a:ext cx="6589047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None/>
            </a:pPr>
            <a:r>
              <a:rPr lang="en-US" sz="28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GEO-DARMA 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Kick-Off Workshop </a:t>
            </a:r>
          </a:p>
          <a:p>
            <a:pPr marL="0" indent="0" defTabSz="914400">
              <a:buNone/>
            </a:pPr>
            <a:r>
              <a:rPr lang="en-US" sz="28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&amp; Steering Committee meeting</a:t>
            </a:r>
            <a:endParaRPr lang="en-US" sz="28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431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8686800" y="6629400"/>
            <a:ext cx="381000" cy="228599"/>
          </a:xfrm>
        </p:spPr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16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86000" y="6629400"/>
            <a:ext cx="6248400" cy="609600"/>
          </a:xfrm>
        </p:spPr>
        <p:txBody>
          <a:bodyPr/>
          <a:lstStyle/>
          <a:p>
            <a:pPr marL="0" indent="0">
              <a:buNone/>
            </a:pPr>
            <a:r>
              <a:rPr lang="en-GB" sz="1200" dirty="0" smtClean="0">
                <a:hlinkClick r:id="rId2"/>
              </a:rPr>
              <a:t>http</a:t>
            </a:r>
            <a:r>
              <a:rPr lang="en-GB" sz="1200" dirty="0">
                <a:hlinkClick r:id="rId2"/>
              </a:rPr>
              <a:t>://</a:t>
            </a:r>
            <a:r>
              <a:rPr lang="en-GB" sz="1200" dirty="0" smtClean="0">
                <a:hlinkClick r:id="rId2"/>
              </a:rPr>
              <a:t>www.reuters.com/article/us-technology-satellites-humanitarian-idUSKBN1661KH</a:t>
            </a:r>
            <a:r>
              <a:rPr lang="en-US" sz="1200" dirty="0"/>
              <a:t/>
            </a:r>
            <a:br>
              <a:rPr lang="en-US" sz="1200" dirty="0"/>
            </a:br>
            <a:endParaRPr lang="en-GB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410200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Using </a:t>
            </a:r>
            <a:r>
              <a:rPr lang="en-US" dirty="0"/>
              <a:t>satellites to save the </a:t>
            </a:r>
            <a:r>
              <a:rPr lang="en-US" dirty="0" smtClean="0"/>
              <a:t>world …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2" y="1219200"/>
            <a:ext cx="3276600" cy="22479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219200"/>
            <a:ext cx="5791200" cy="25146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GB" dirty="0" err="1" smtClean="0"/>
              <a:t>B.Gates</a:t>
            </a:r>
            <a:r>
              <a:rPr lang="en-GB" dirty="0" smtClean="0"/>
              <a:t> and </a:t>
            </a:r>
            <a:r>
              <a:rPr lang="en-GB" dirty="0" err="1" smtClean="0"/>
              <a:t>P.Omidyar</a:t>
            </a:r>
            <a:r>
              <a:rPr lang="en-GB" dirty="0" smtClean="0"/>
              <a:t> (</a:t>
            </a:r>
            <a:r>
              <a:rPr lang="en-GB" dirty="0" err="1" smtClean="0"/>
              <a:t>Ebay</a:t>
            </a:r>
            <a:r>
              <a:rPr lang="en-GB" dirty="0" smtClean="0"/>
              <a:t>) will fund the </a:t>
            </a:r>
            <a:r>
              <a:rPr lang="en-GB" b="1" dirty="0" smtClean="0"/>
              <a:t>Radiant Earth</a:t>
            </a:r>
            <a:r>
              <a:rPr lang="en-GB" dirty="0" smtClean="0"/>
              <a:t> project</a:t>
            </a:r>
          </a:p>
          <a:p>
            <a:pPr marL="0" indent="0" defTabSz="914400">
              <a:buFont typeface="Arial"/>
              <a:buNone/>
            </a:pPr>
            <a:endParaRPr lang="en-GB" sz="1200" dirty="0" smtClean="0"/>
          </a:p>
          <a:p>
            <a:pPr marL="0" indent="0" defTabSz="914400">
              <a:buNone/>
            </a:pPr>
            <a:r>
              <a:rPr lang="en-US" b="1" u="sng" dirty="0" smtClean="0"/>
              <a:t>A powerful </a:t>
            </a:r>
            <a:r>
              <a:rPr lang="en-US" b="1" u="sng" dirty="0"/>
              <a:t>digital platform </a:t>
            </a:r>
            <a:r>
              <a:rPr lang="en-US" b="1" u="sng" dirty="0" smtClean="0"/>
              <a:t>to</a:t>
            </a:r>
            <a:r>
              <a:rPr lang="en-US" u="sng" dirty="0" smtClean="0"/>
              <a:t>:</a:t>
            </a:r>
          </a:p>
          <a:p>
            <a:pPr defTabSz="914400"/>
            <a:r>
              <a:rPr lang="en-US" dirty="0" smtClean="0"/>
              <a:t>Harness </a:t>
            </a:r>
            <a:r>
              <a:rPr lang="en-US" dirty="0"/>
              <a:t>the avalanche of data sent from satellites each day - and make it freely available for humanitarian and environmental </a:t>
            </a:r>
            <a:r>
              <a:rPr lang="en-US" dirty="0" smtClean="0"/>
              <a:t>causes </a:t>
            </a:r>
            <a:r>
              <a:rPr lang="en-US" sz="1800" i="1" dirty="0" smtClean="0"/>
              <a:t>(e.g. </a:t>
            </a:r>
            <a:r>
              <a:rPr lang="en-US" sz="1800" i="1" dirty="0"/>
              <a:t>planning and management of </a:t>
            </a:r>
            <a:r>
              <a:rPr lang="en-US" sz="1800" i="1" dirty="0" smtClean="0"/>
              <a:t>issues</a:t>
            </a:r>
            <a:endParaRPr lang="en-GB" i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3733800"/>
            <a:ext cx="8915400" cy="2362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426027" lvl="1" indent="0" defTabSz="914400">
              <a:buNone/>
            </a:pPr>
            <a:r>
              <a:rPr lang="en-US" sz="1800" i="1" dirty="0"/>
              <a:t>such as land tenure, global health, sustainable development, food security and disaster response.</a:t>
            </a:r>
            <a:r>
              <a:rPr lang="en-GB" sz="1800" i="1" dirty="0"/>
              <a:t> </a:t>
            </a:r>
            <a:r>
              <a:rPr lang="en-GB" sz="1800" i="1" dirty="0" smtClean="0"/>
              <a:t>)</a:t>
            </a:r>
            <a:endParaRPr lang="en-US" dirty="0" smtClean="0"/>
          </a:p>
          <a:p>
            <a:pPr defTabSz="914400"/>
            <a:endParaRPr lang="en-US" sz="1000" dirty="0"/>
          </a:p>
          <a:p>
            <a:pPr defTabSz="914400"/>
            <a:r>
              <a:rPr lang="en-US" dirty="0" smtClean="0"/>
              <a:t>Foster </a:t>
            </a:r>
            <a:r>
              <a:rPr lang="en-US" dirty="0"/>
              <a:t>more informed decision-making about the Earth's </a:t>
            </a:r>
            <a:r>
              <a:rPr lang="en-US" dirty="0" smtClean="0"/>
              <a:t>resources.</a:t>
            </a:r>
          </a:p>
          <a:p>
            <a:pPr defTabSz="914400"/>
            <a:endParaRPr lang="en-US" sz="1000" dirty="0"/>
          </a:p>
          <a:p>
            <a:pPr defTabSz="914400"/>
            <a:r>
              <a:rPr lang="en-US" dirty="0" smtClean="0"/>
              <a:t>Find </a:t>
            </a:r>
            <a:r>
              <a:rPr lang="en-US" dirty="0"/>
              <a:t>ways to combine and analyze Earth data and imagery and offer it free of charge in formats that do not require specific expertise to understand</a:t>
            </a:r>
            <a:r>
              <a:rPr lang="en-US" dirty="0" smtClean="0"/>
              <a:t>.” </a:t>
            </a:r>
          </a:p>
          <a:p>
            <a:pPr marL="0" indent="0" defTabSz="914400">
              <a:buNone/>
            </a:pPr>
            <a:endParaRPr lang="en-US" sz="1000" dirty="0" smtClean="0"/>
          </a:p>
          <a:p>
            <a:pPr marL="0" indent="0" defTabSz="91440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Any potential opportunity for CEOS, GEO, Copernicus, …?</a:t>
            </a:r>
          </a:p>
          <a:p>
            <a:pPr marL="0" indent="0" defTabSz="91440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48600" y="3472192"/>
            <a:ext cx="1081384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1100" dirty="0"/>
              <a:t>© 2017 Reuters</a:t>
            </a:r>
            <a:endParaRPr kumimoji="0" lang="en-GB" sz="11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653519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17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ESAtitle" panose="00000400000000000000" pitchFamily="2" charset="0"/>
            </a:endParaRPr>
          </a:p>
          <a:p>
            <a:pPr marL="0" indent="0">
              <a:buNone/>
            </a:pPr>
            <a:endParaRPr lang="en-US" dirty="0">
              <a:latin typeface="ESAtitle" panose="000004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ESAtitle" panose="00000400000000000000" pitchFamily="2" charset="0"/>
              </a:rPr>
              <a:t>Thank you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more information see  </a:t>
            </a:r>
            <a:r>
              <a:rPr lang="en-US" dirty="0">
                <a:hlinkClick r:id="rId2"/>
              </a:rPr>
              <a:t>http://ceos.org/ourwork/workinggroups/disasters/geo-darma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905000" y="274637"/>
            <a:ext cx="4495800" cy="1325563"/>
          </a:xfrm>
          <a:prstGeom prst="rect">
            <a:avLst/>
          </a:prstGeom>
        </p:spPr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0563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18288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Backup Materials</a:t>
            </a:r>
            <a:endParaRPr sz="4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 err="1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I.Petiteville</a:t>
            </a:r>
            <a:r>
              <a:rPr lang="en-GB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 (ESA, CEOS WGDisasters)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SIT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-32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#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20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Strategic 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Implementation Team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ESA Headquarters, Paris, France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26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-27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April 2017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4572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1486429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052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u="sng" dirty="0" smtClean="0"/>
              <a:t>GEO-DARMA</a:t>
            </a:r>
            <a:endParaRPr lang="en-US" sz="2800" b="1" u="sng" dirty="0"/>
          </a:p>
          <a:p>
            <a:pPr marL="0" indent="0">
              <a:buNone/>
            </a:pPr>
            <a:endParaRPr lang="en-US" sz="2800" b="1" dirty="0" smtClean="0"/>
          </a:p>
          <a:p>
            <a:pPr lvl="1"/>
            <a:r>
              <a:rPr lang="en-US" sz="2800" b="1" dirty="0" smtClean="0"/>
              <a:t>Recall GEO-DARMA </a:t>
            </a:r>
            <a:r>
              <a:rPr lang="en-US" sz="2800" b="1" dirty="0"/>
              <a:t>Principles</a:t>
            </a:r>
          </a:p>
          <a:p>
            <a:pPr marL="426027" lvl="1" indent="0">
              <a:buNone/>
            </a:pPr>
            <a:endParaRPr lang="en-US" sz="2800" b="1" dirty="0"/>
          </a:p>
          <a:p>
            <a:pPr lvl="1"/>
            <a:r>
              <a:rPr lang="en-US" sz="2800" b="1" dirty="0" smtClean="0"/>
              <a:t>Report on current status on GEO-DARMA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u="sng" dirty="0" smtClean="0"/>
              <a:t>A multi-M$  initiative …</a:t>
            </a:r>
            <a:endParaRPr lang="en-US" b="1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2</a:t>
            </a:fld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2286000" y="228600"/>
            <a:ext cx="3487491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</a:rPr>
              <a:t>Session objectives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60509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9" y="1268760"/>
            <a:ext cx="8496944" cy="4031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2400" b="1" dirty="0" smtClean="0"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Growing awareness of decision makers and key stakeholders on the need to use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ALL data sources</a:t>
            </a:r>
            <a:r>
              <a:rPr lang="en-US" sz="2400" dirty="0" smtClean="0"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 </a:t>
            </a:r>
            <a:r>
              <a:rPr lang="en-US" dirty="0" smtClean="0"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(in-situ, remote sensing, socio-economic, models,…)</a:t>
            </a:r>
            <a:r>
              <a:rPr lang="en-US" sz="2400" dirty="0" smtClean="0"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 for </a:t>
            </a:r>
            <a:r>
              <a:rPr lang="en-US" sz="2400" b="1" dirty="0" smtClean="0"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taking better- informed disaster risk reduction decision and resilience measures</a:t>
            </a:r>
            <a:r>
              <a:rPr lang="en-US" sz="2400" dirty="0" smtClean="0"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.</a:t>
            </a:r>
          </a:p>
          <a:p>
            <a:endParaRPr lang="en-US" sz="2400" dirty="0" smtClean="0">
              <a:latin typeface="Arial" pitchFamily="34" charset="0"/>
              <a:ea typeface="Arial Bold"/>
              <a:cs typeface="Arial" pitchFamily="34" charset="0"/>
              <a:sym typeface="Arial Bold"/>
            </a:endParaRPr>
          </a:p>
          <a:p>
            <a:endParaRPr lang="en-US" sz="2400" dirty="0">
              <a:latin typeface="Arial" pitchFamily="34" charset="0"/>
              <a:ea typeface="Arial Bold"/>
              <a:cs typeface="Arial" pitchFamily="34" charset="0"/>
              <a:sym typeface="Arial Bold"/>
            </a:endParaRPr>
          </a:p>
          <a:p>
            <a:r>
              <a:rPr lang="en-US" sz="2400" b="1" dirty="0" smtClean="0"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Need for sustained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end-to-end solutions </a:t>
            </a:r>
            <a:r>
              <a:rPr lang="en-US" sz="2400" b="1" dirty="0" smtClean="0"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with involvement of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ALL relevant actors </a:t>
            </a:r>
            <a:r>
              <a:rPr lang="en-US" sz="2400" b="1" dirty="0" smtClean="0"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from data / information providers down to final end users</a:t>
            </a:r>
            <a:r>
              <a:rPr lang="en-US" sz="2400" dirty="0" smtClean="0"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.</a:t>
            </a:r>
          </a:p>
          <a:p>
            <a:endParaRPr lang="en-US" sz="2400" dirty="0">
              <a:latin typeface="Arial" pitchFamily="34" charset="0"/>
              <a:ea typeface="Arial Bold"/>
              <a:cs typeface="Arial" pitchFamily="34" charset="0"/>
              <a:sym typeface="Arial Bold"/>
            </a:endParaRPr>
          </a:p>
          <a:p>
            <a:pPr algn="l" rtl="0" latinLnBrk="1" hangingPunct="0"/>
            <a:endParaRPr lang="en-GB" sz="14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259632" y="-568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Expectations </a:t>
            </a:r>
            <a:r>
              <a:rPr lang="en-US" dirty="0" smtClean="0">
                <a:solidFill>
                  <a:srgbClr val="FFFFFF"/>
                </a:solidFill>
                <a:sym typeface="Arial Bold"/>
              </a:rPr>
              <a:t>After </a:t>
            </a:r>
            <a:r>
              <a:rPr lang="en-US" dirty="0">
                <a:solidFill>
                  <a:srgbClr val="FFFFFF"/>
                </a:solidFill>
                <a:sym typeface="Arial Bold"/>
              </a:rPr>
              <a:t>Sendai</a:t>
            </a:r>
            <a:r>
              <a:rPr lang="en-GB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0869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>
                <a:solidFill>
                  <a:srgbClr val="1F497D"/>
                </a:solidFill>
              </a:rPr>
              <a:pPr defTabSz="914400"/>
              <a:t>4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2400" y="1295400"/>
            <a:ext cx="8991600" cy="53340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/>
              <a:t>“Sendai Framework for Disaster Risk Reduction 2015-2030”:</a:t>
            </a:r>
          </a:p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 1</a:t>
            </a:r>
            <a:r>
              <a:rPr lang="en-US" sz="2400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time in 20 y, explicit references to satellite EO.</a:t>
            </a:r>
          </a:p>
          <a:p>
            <a:r>
              <a:rPr lang="en-US" sz="2400" b="1" dirty="0" smtClean="0"/>
              <a:t>UN ISDR requested concrete follow-on actions to both CEOS &amp; GEO representatives.</a:t>
            </a:r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Some on-going disaster-related activities initiated by space agencies </a:t>
            </a:r>
            <a:r>
              <a:rPr lang="en-US" sz="2400" dirty="0"/>
              <a:t>(CEOS or non-CEOS)</a:t>
            </a:r>
            <a:r>
              <a:rPr lang="en-US" sz="2400" b="1" dirty="0"/>
              <a:t> </a:t>
            </a:r>
            <a:r>
              <a:rPr lang="en-US" sz="2400" b="1" u="sng" dirty="0" smtClean="0"/>
              <a:t>before Sendai</a:t>
            </a:r>
            <a:r>
              <a:rPr lang="en-US" sz="2400" b="1" dirty="0" smtClean="0"/>
              <a:t>, address some recommendations from the Sendai Framework.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u="sng" dirty="0" smtClean="0"/>
              <a:t>After Sendai</a:t>
            </a:r>
            <a:r>
              <a:rPr lang="en-US" sz="2400" b="1" dirty="0" smtClean="0"/>
              <a:t>, CEOS  WGDisasters &amp; GEO SEC developed  a new GEO initiative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GEO-DARMA</a:t>
            </a:r>
            <a:r>
              <a:rPr lang="en-US" sz="2400" b="1" dirty="0"/>
              <a:t> </a:t>
            </a:r>
            <a:r>
              <a:rPr lang="en-US" sz="2400" b="1" dirty="0" smtClean="0"/>
              <a:t>directly linked to Sendai Framework. Endorse</a:t>
            </a:r>
            <a:r>
              <a:rPr lang="en-US" sz="2400" b="1" dirty="0"/>
              <a:t>d at </a:t>
            </a:r>
            <a:r>
              <a:rPr lang="en-US" sz="2400" b="1" dirty="0" smtClean="0"/>
              <a:t>last GEO Plenary (</a:t>
            </a:r>
            <a:r>
              <a:rPr lang="en-US" sz="2400" b="1" dirty="0"/>
              <a:t>N</a:t>
            </a:r>
            <a:r>
              <a:rPr lang="en-US" sz="2400" b="1" dirty="0" smtClean="0"/>
              <a:t>ov. 2016).</a:t>
            </a:r>
          </a:p>
          <a:p>
            <a:pPr lvl="1"/>
            <a:r>
              <a:rPr lang="en-GB" sz="2400" dirty="0" smtClean="0"/>
              <a:t>as </a:t>
            </a:r>
            <a:r>
              <a:rPr lang="en-GB" sz="2400" dirty="0"/>
              <a:t>per </a:t>
            </a:r>
            <a:r>
              <a:rPr lang="en-GB" sz="2400" dirty="0" smtClean="0"/>
              <a:t>SDGs, linked </a:t>
            </a:r>
            <a:r>
              <a:rPr lang="en-GB" sz="2400" dirty="0"/>
              <a:t>to </a:t>
            </a:r>
            <a:r>
              <a:rPr lang="en-GB" sz="2400" dirty="0" smtClean="0"/>
              <a:t>indicators </a:t>
            </a:r>
            <a:r>
              <a:rPr lang="en-GB" sz="2400" dirty="0"/>
              <a:t>and to </a:t>
            </a:r>
            <a:r>
              <a:rPr lang="en-GB" sz="2400" dirty="0" smtClean="0"/>
              <a:t>targets.</a:t>
            </a:r>
            <a:endParaRPr lang="en-GB" sz="2400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u="sng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b="1" dirty="0" smtClean="0"/>
              <a:t>Follow-on Actions After Sendai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316996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914400" y="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GEO-DARMA 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smtClean="0">
                <a:solidFill>
                  <a:srgbClr val="FFFFFF"/>
                </a:solidFill>
              </a:rPr>
              <a:t>Concept Phase</a:t>
            </a:r>
            <a:endParaRPr lang="en-GB" b="0" dirty="0">
              <a:solidFill>
                <a:srgbClr val="FFFFFF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Data providers (e.g. Space agencies) not fully aware of DRR priorities &amp; user needs ….</a:t>
            </a:r>
          </a:p>
          <a:p>
            <a:pPr marL="0" indent="0">
              <a:buNone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/>
              <a:buChar char="à"/>
            </a:pP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Support from knowledgeable bodies sought for </a:t>
            </a: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independent assessment of DRR priorities for 2015-2030:</a:t>
            </a:r>
            <a:endParaRPr lang="en-US" sz="1600" b="1" dirty="0" smtClean="0">
              <a:solidFill>
                <a:schemeClr val="tx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marL="450850" indent="-450850">
              <a:buFont typeface="+mj-lt"/>
              <a:buAutoNum type="arabicPeriod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At regional level, 2 or 3 independent and authoritative regional institutions such as World Bank, GFDRR, UNESCAP, UNISDR, UNDP, UNOOSA, RCMRD, others, … </a:t>
            </a:r>
            <a:endParaRPr lang="en-US" sz="1400" b="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Three initial </a:t>
            </a:r>
            <a:r>
              <a:rPr lang="en-US" sz="1400" b="0" u="sng" dirty="0" smtClean="0">
                <a:latin typeface="Arial" pitchFamily="34" charset="0"/>
                <a:cs typeface="Arial" pitchFamily="34" charset="0"/>
              </a:rPr>
              <a:t>regions:</a:t>
            </a:r>
            <a:r>
              <a:rPr lang="en-US" sz="1400" b="0" dirty="0" smtClean="0">
                <a:latin typeface="Arial" pitchFamily="34" charset="0"/>
                <a:cs typeface="Arial" pitchFamily="34" charset="0"/>
              </a:rPr>
              <a:t> South-East Asia, Latin America &amp; Caribbean, Southern Africa)</a:t>
            </a:r>
            <a:endParaRPr lang="en-US" sz="1600" b="0" dirty="0" smtClean="0">
              <a:latin typeface="Arial" pitchFamily="34" charset="0"/>
              <a:cs typeface="Arial" pitchFamily="34" charset="0"/>
            </a:endParaRPr>
          </a:p>
          <a:p>
            <a:pPr marL="450850" indent="-450850">
              <a:buFont typeface="+mj-lt"/>
              <a:buAutoNum type="arabicPeriod"/>
            </a:pP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0850" indent="-450850">
              <a:buFont typeface="+mj-lt"/>
              <a:buAutoNum type="arabicPeriod"/>
            </a:pP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Identification of hazards affecting most of the countries in the region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that require regional and multi-country involvement. </a:t>
            </a:r>
            <a:endParaRPr lang="en-US" sz="16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11777" lvl="1" indent="-285750"/>
            <a:r>
              <a:rPr lang="en-US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e.g. highest human and economic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losses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transboundary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risks</a:t>
            </a:r>
          </a:p>
          <a:p>
            <a:pPr marL="450850" indent="-450850">
              <a:buFont typeface="+mj-lt"/>
              <a:buAutoNum type="arabicPeriod"/>
            </a:pP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0850" indent="-450850">
              <a:buFont typeface="+mj-lt"/>
              <a:buAutoNum type="arabicPeriod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Identification of 1</a:t>
            </a:r>
            <a:r>
              <a:rPr lang="en-US" sz="1600" b="1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set of countries within the region that are ready to actively participate in future projects at the very beginning.</a:t>
            </a:r>
          </a:p>
        </p:txBody>
      </p:sp>
    </p:spTree>
    <p:extLst>
      <p:ext uri="{BB962C8B-B14F-4D97-AF65-F5344CB8AC3E}">
        <p14:creationId xmlns:p14="http://schemas.microsoft.com/office/powerpoint/2010/main" val="186467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4to14window.com/wp-content/uploads/2013/06/regions-1024x5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" y="1825532"/>
            <a:ext cx="8778240" cy="435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259632" y="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GEO-DARMA – 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smtClean="0">
                <a:solidFill>
                  <a:srgbClr val="FFFFFF"/>
                </a:solidFill>
              </a:rPr>
              <a:t>Just an Example !</a:t>
            </a:r>
            <a:endParaRPr lang="en-GB" b="0" dirty="0">
              <a:solidFill>
                <a:srgbClr val="FFFFFF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339788" y="3544820"/>
            <a:ext cx="5741894" cy="2778256"/>
            <a:chOff x="2339788" y="3402106"/>
            <a:chExt cx="5741894" cy="2778256"/>
          </a:xfrm>
        </p:grpSpPr>
        <p:sp>
          <p:nvSpPr>
            <p:cNvPr id="2" name="Oval 1"/>
            <p:cNvSpPr/>
            <p:nvPr/>
          </p:nvSpPr>
          <p:spPr bwMode="auto">
            <a:xfrm>
              <a:off x="5674659" y="3402106"/>
              <a:ext cx="2407023" cy="1532965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4489437" y="4693024"/>
              <a:ext cx="1059986" cy="952499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339788" y="4168588"/>
              <a:ext cx="1488232" cy="2011774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4141694" y="4002947"/>
              <a:ext cx="746312" cy="761795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pic>
        <p:nvPicPr>
          <p:cNvPr id="1028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16" y="5377795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007" y="4901545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459" y="4296540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667" y="4984394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043" y="3467492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40" y="3730942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491" y="4418797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58195" y="5657671"/>
            <a:ext cx="3300687" cy="120032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For each region: </a:t>
            </a:r>
          </a:p>
          <a:p>
            <a:r>
              <a:rPr lang="en-GB" b="1" dirty="0" smtClean="0">
                <a:solidFill>
                  <a:schemeClr val="tx2"/>
                </a:solidFill>
              </a:rPr>
              <a:t>Types of hazards, </a:t>
            </a:r>
          </a:p>
          <a:p>
            <a:r>
              <a:rPr lang="en-GB" b="1" dirty="0" smtClean="0">
                <a:solidFill>
                  <a:schemeClr val="tx2"/>
                </a:solidFill>
              </a:rPr>
              <a:t>DRR Issues to be solved,</a:t>
            </a:r>
          </a:p>
          <a:p>
            <a:r>
              <a:rPr lang="en-GB" b="1" dirty="0" smtClean="0">
                <a:solidFill>
                  <a:schemeClr val="tx2"/>
                </a:solidFill>
              </a:rPr>
              <a:t>Initial countries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14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219" y="4564267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rved Right Arrow 21"/>
          <p:cNvSpPr/>
          <p:nvPr/>
        </p:nvSpPr>
        <p:spPr bwMode="auto">
          <a:xfrm rot="3940438">
            <a:off x="1046671" y="4386707"/>
            <a:ext cx="593809" cy="1859744"/>
          </a:xfrm>
          <a:prstGeom prst="curved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" name="Curved Right Arrow 25"/>
          <p:cNvSpPr/>
          <p:nvPr/>
        </p:nvSpPr>
        <p:spPr bwMode="auto">
          <a:xfrm rot="3064333" flipH="1">
            <a:off x="4307610" y="5240915"/>
            <a:ext cx="335621" cy="1488971"/>
          </a:xfrm>
          <a:prstGeom prst="curvedRightArrow">
            <a:avLst>
              <a:gd name="adj1" fmla="val 25000"/>
              <a:gd name="adj2" fmla="val 50000"/>
              <a:gd name="adj3" fmla="val 13618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7" name="Curved Right Arrow 26"/>
          <p:cNvSpPr/>
          <p:nvPr/>
        </p:nvSpPr>
        <p:spPr bwMode="auto">
          <a:xfrm rot="3566343" flipH="1">
            <a:off x="5138054" y="4881964"/>
            <a:ext cx="670491" cy="2563181"/>
          </a:xfrm>
          <a:prstGeom prst="curvedRightArrow">
            <a:avLst>
              <a:gd name="adj1" fmla="val 25000"/>
              <a:gd name="adj2" fmla="val 50000"/>
              <a:gd name="adj3" fmla="val 13618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547" y="1456202"/>
            <a:ext cx="7211267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Identification</a:t>
            </a:r>
            <a:r>
              <a:rPr kumimoji="0" lang="en-GB" sz="20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 of users needs and DRR priorities per region</a:t>
            </a:r>
            <a:endParaRPr kumimoji="0" lang="en-GB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6107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167309" y="1371600"/>
            <a:ext cx="8824292" cy="5257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1. Realistic assessment of recommendations from Regional Institutions, given resources from the potential actors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(e.g. data providers, value-added information providers, ..).</a:t>
            </a:r>
          </a:p>
          <a:p>
            <a:pPr marL="0" indent="0">
              <a:buNone/>
            </a:pPr>
            <a:endParaRPr lang="en-US" sz="105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2. Define and implement possible prototype projects at country level to address recommended priorities;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800" b="0" dirty="0" smtClean="0">
                <a:latin typeface="Arial" pitchFamily="34" charset="0"/>
                <a:cs typeface="Arial" pitchFamily="34" charset="0"/>
              </a:rPr>
              <a:t>Close iterations with end users. </a:t>
            </a:r>
          </a:p>
          <a:p>
            <a:r>
              <a:rPr lang="en-US" sz="1800" b="0" dirty="0" smtClean="0">
                <a:latin typeface="Arial" pitchFamily="34" charset="0"/>
                <a:cs typeface="Arial" pitchFamily="34" charset="0"/>
              </a:rPr>
              <a:t>Maximum reuse of existing initiatives / activities (operational, research, capacity building) e.g. CEOS Disaster Pilots, SERVIR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Copernicus EMS</a:t>
            </a:r>
            <a:endParaRPr lang="en-US" sz="2000" b="0" dirty="0" smtClean="0">
              <a:latin typeface="Arial" pitchFamily="34" charset="0"/>
              <a:cs typeface="Arial" pitchFamily="34" charset="0"/>
            </a:endParaRPr>
          </a:p>
          <a:p>
            <a:endParaRPr lang="en-US" sz="105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3. Progressive extension to neighboring countries where applicable. </a:t>
            </a:r>
          </a:p>
          <a:p>
            <a:pPr marL="0" indent="0">
              <a:buNone/>
            </a:pPr>
            <a:endParaRPr lang="en-US" sz="105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4. If “successful” prototype project and if strong request from end users to continue 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Assess transition to operation with identification of donors for future operational phase.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90600" y="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GEO-DARMA 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smtClean="0">
                <a:solidFill>
                  <a:srgbClr val="FFFFFF"/>
                </a:solidFill>
              </a:rPr>
              <a:t>Prototype Phase</a:t>
            </a:r>
            <a:endParaRPr lang="en-GB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249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4to14window.com/wp-content/uploads/2013/06/regions-1024x5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68" y="1825532"/>
            <a:ext cx="8778240" cy="435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259632" y="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GEO-DARMA – Just an Example !</a:t>
            </a:r>
            <a:endParaRPr lang="en-GB" b="0" dirty="0">
              <a:solidFill>
                <a:srgbClr val="FFFFFF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339788" y="3544820"/>
            <a:ext cx="5741894" cy="2778256"/>
            <a:chOff x="2339788" y="3402106"/>
            <a:chExt cx="5741894" cy="2778256"/>
          </a:xfrm>
        </p:grpSpPr>
        <p:sp>
          <p:nvSpPr>
            <p:cNvPr id="2" name="Oval 1"/>
            <p:cNvSpPr/>
            <p:nvPr/>
          </p:nvSpPr>
          <p:spPr bwMode="auto">
            <a:xfrm>
              <a:off x="5674659" y="3402106"/>
              <a:ext cx="2407023" cy="1532965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4489437" y="4693024"/>
              <a:ext cx="1059986" cy="952499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339788" y="4168588"/>
              <a:ext cx="1488232" cy="2011774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4141694" y="4002947"/>
              <a:ext cx="746312" cy="761795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2710748" y="4645289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 bwMode="auto">
          <a:xfrm>
            <a:off x="2901854" y="5178587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 bwMode="auto">
          <a:xfrm>
            <a:off x="2901854" y="5799464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 bwMode="auto">
          <a:xfrm>
            <a:off x="4148823" y="4153823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 bwMode="auto">
          <a:xfrm>
            <a:off x="4636594" y="4988138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5035209" y="4797689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 bwMode="auto">
          <a:xfrm>
            <a:off x="6007880" y="3812498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 bwMode="auto">
          <a:xfrm>
            <a:off x="6691592" y="3955212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 bwMode="auto">
          <a:xfrm>
            <a:off x="6657414" y="4797689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 bwMode="auto">
          <a:xfrm>
            <a:off x="6194458" y="4336110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6" name="Oval 35"/>
          <p:cNvSpPr>
            <a:spLocks noChangeAspect="1"/>
          </p:cNvSpPr>
          <p:nvPr/>
        </p:nvSpPr>
        <p:spPr bwMode="auto">
          <a:xfrm>
            <a:off x="4636594" y="4404216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 bwMode="auto">
          <a:xfrm>
            <a:off x="3259321" y="4680632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 bwMode="auto">
          <a:xfrm>
            <a:off x="6489325" y="3544820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7128061" y="3759559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0" name="Oval 39"/>
          <p:cNvSpPr>
            <a:spLocks noChangeAspect="1"/>
          </p:cNvSpPr>
          <p:nvPr/>
        </p:nvSpPr>
        <p:spPr bwMode="auto">
          <a:xfrm>
            <a:off x="5960815" y="4153823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 bwMode="auto">
          <a:xfrm>
            <a:off x="4360053" y="4543170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 bwMode="auto">
          <a:xfrm>
            <a:off x="5084424" y="4490183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456202"/>
            <a:ext cx="861068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Prototype projects</a:t>
            </a:r>
            <a:r>
              <a:rPr kumimoji="0" lang="en-GB" sz="20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 – progressive extension to neighbouring countries</a:t>
            </a:r>
            <a:endParaRPr kumimoji="0" lang="en-GB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0562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Arial" pitchFamily="34" charset="0"/>
              </a:rPr>
              <a:t>a Steering Committee </a:t>
            </a:r>
            <a:endParaRPr lang="en-US" sz="2400" b="1" u="sng" dirty="0" smtClean="0">
              <a:latin typeface="Arial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itchFamily="34" charset="0"/>
              </a:rPr>
              <a:t>high </a:t>
            </a:r>
            <a:r>
              <a:rPr lang="en-US" sz="2400" dirty="0">
                <a:latin typeface="Arial" pitchFamily="34" charset="0"/>
              </a:rPr>
              <a:t>level </a:t>
            </a:r>
            <a:r>
              <a:rPr lang="en-US" sz="2400" dirty="0" smtClean="0">
                <a:latin typeface="Arial" pitchFamily="34" charset="0"/>
              </a:rPr>
              <a:t>persons, </a:t>
            </a:r>
            <a:r>
              <a:rPr lang="en-US" sz="2400" dirty="0">
                <a:latin typeface="Arial" pitchFamily="34" charset="0"/>
              </a:rPr>
              <a:t>representing International </a:t>
            </a:r>
            <a:r>
              <a:rPr lang="en-US" sz="2400" dirty="0" err="1">
                <a:latin typeface="Arial" pitchFamily="34" charset="0"/>
              </a:rPr>
              <a:t>Organisations</a:t>
            </a:r>
            <a:r>
              <a:rPr lang="en-US" sz="2400" dirty="0">
                <a:latin typeface="Arial" pitchFamily="34" charset="0"/>
              </a:rPr>
              <a:t>, </a:t>
            </a:r>
            <a:r>
              <a:rPr lang="en-US" sz="2400" dirty="0" smtClean="0">
                <a:latin typeface="Arial" pitchFamily="34" charset="0"/>
              </a:rPr>
              <a:t>Financial Institutions, end-User </a:t>
            </a:r>
            <a:r>
              <a:rPr lang="en-US" sz="2400" dirty="0">
                <a:latin typeface="Arial" pitchFamily="34" charset="0"/>
              </a:rPr>
              <a:t>Communities, Scientific communities, National Disaster Management Agencies, National Resource Management Agencies, </a:t>
            </a:r>
            <a:r>
              <a:rPr lang="en-US" sz="2400" dirty="0" smtClean="0">
                <a:latin typeface="Arial" pitchFamily="34" charset="0"/>
              </a:rPr>
              <a:t>…</a:t>
            </a:r>
            <a:r>
              <a:rPr lang="en-US" sz="2400" b="1" dirty="0" smtClean="0">
                <a:latin typeface="Arial" pitchFamily="34" charset="0"/>
              </a:rPr>
              <a:t>.</a:t>
            </a:r>
            <a:endParaRPr lang="en-US" sz="2400" b="1" dirty="0">
              <a:latin typeface="Arial" pitchFamily="34" charset="0"/>
            </a:endParaRPr>
          </a:p>
          <a:p>
            <a:pPr>
              <a:buFontTx/>
              <a:buChar char="-"/>
            </a:pPr>
            <a:endParaRPr lang="en-US" sz="2400" b="1" dirty="0">
              <a:latin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Arial" pitchFamily="34" charset="0"/>
              </a:rPr>
              <a:t>a Technical Committee.</a:t>
            </a:r>
          </a:p>
          <a:p>
            <a:pPr>
              <a:buFontTx/>
              <a:buChar char="-"/>
            </a:pPr>
            <a:endParaRPr lang="en-US" sz="2400" b="1" dirty="0">
              <a:latin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Arial" pitchFamily="34" charset="0"/>
              </a:rPr>
              <a:t>Project </a:t>
            </a:r>
            <a:r>
              <a:rPr lang="en-US" sz="2400" b="1" u="sng" dirty="0" smtClean="0">
                <a:latin typeface="Arial" pitchFamily="34" charset="0"/>
              </a:rPr>
              <a:t>teams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itchFamily="34" charset="0"/>
              </a:rPr>
              <a:t>similar to CEOS Pilot teams: one per project. To be set up at end of Concept phase</a:t>
            </a:r>
            <a:endParaRPr lang="en-US" sz="2400" dirty="0">
              <a:latin typeface="Arial" pitchFamily="34" charset="0"/>
            </a:endParaRPr>
          </a:p>
          <a:p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562600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b="1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GEO-DARMA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sz="3200" b="1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Governance</a:t>
            </a:r>
          </a:p>
        </p:txBody>
      </p:sp>
    </p:spTree>
    <p:extLst>
      <p:ext uri="{BB962C8B-B14F-4D97-AF65-F5344CB8AC3E}">
        <p14:creationId xmlns:p14="http://schemas.microsoft.com/office/powerpoint/2010/main" val="27839955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4_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1120</Words>
  <Application>Microsoft Office PowerPoint</Application>
  <PresentationFormat>On-screen Show (4:3)</PresentationFormat>
  <Paragraphs>175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</vt:lpstr>
      <vt:lpstr>4_Default</vt:lpstr>
      <vt:lpstr>UN-WCDRR Process Update and CEOS Way Forward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 Materials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Ivan Petiteville</cp:lastModifiedBy>
  <cp:revision>366</cp:revision>
  <cp:lastPrinted>2017-04-13T11:25:29Z</cp:lastPrinted>
  <dcterms:modified xsi:type="dcterms:W3CDTF">2017-04-18T06:51:45Z</dcterms:modified>
</cp:coreProperties>
</file>