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256" r:id="rId2"/>
    <p:sldId id="398" r:id="rId3"/>
    <p:sldId id="394" r:id="rId4"/>
    <p:sldId id="395" r:id="rId5"/>
    <p:sldId id="396" r:id="rId6"/>
    <p:sldId id="397" r:id="rId7"/>
    <p:sldId id="362" r:id="rId8"/>
    <p:sldId id="363" r:id="rId9"/>
    <p:sldId id="370" r:id="rId10"/>
    <p:sldId id="344" r:id="rId11"/>
    <p:sldId id="357" r:id="rId12"/>
    <p:sldId id="347" r:id="rId13"/>
    <p:sldId id="348" r:id="rId14"/>
    <p:sldId id="353" r:id="rId15"/>
    <p:sldId id="335" r:id="rId16"/>
    <p:sldId id="371" r:id="rId17"/>
    <p:sldId id="356" r:id="rId18"/>
    <p:sldId id="349" r:id="rId19"/>
    <p:sldId id="361" r:id="rId20"/>
    <p:sldId id="391" r:id="rId21"/>
    <p:sldId id="392" r:id="rId22"/>
    <p:sldId id="393" r:id="rId23"/>
  </p:sldIdLst>
  <p:sldSz cx="9144000" cy="6858000" type="screen4x3"/>
  <p:notesSz cx="7010400" cy="92964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7">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royc" initials="p"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1CB5"/>
    <a:srgbClr val="FFFFFF"/>
    <a:srgbClr val="00FF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6" autoAdjust="0"/>
    <p:restoredTop sz="87453" autoAdjust="0"/>
  </p:normalViewPr>
  <p:slideViewPr>
    <p:cSldViewPr>
      <p:cViewPr>
        <p:scale>
          <a:sx n="90" d="100"/>
          <a:sy n="90" d="100"/>
        </p:scale>
        <p:origin x="-1938" y="-21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p:scale>
          <a:sx n="80" d="100"/>
          <a:sy n="80" d="100"/>
        </p:scale>
        <p:origin x="-3630" y="-126"/>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81100" y="696913"/>
            <a:ext cx="4648200" cy="3486150"/>
          </a:xfrm>
          <a:prstGeom prst="rect">
            <a:avLst/>
          </a:prstGeom>
        </p:spPr>
        <p:txBody>
          <a:bodyPr lIns="93177" tIns="46589" rIns="93177" bIns="46589"/>
          <a:lstStyle/>
          <a:p>
            <a:pPr lvl="0"/>
            <a:endParaRPr/>
          </a:p>
        </p:txBody>
      </p:sp>
      <p:sp>
        <p:nvSpPr>
          <p:cNvPr id="8" name="Shape 8"/>
          <p:cNvSpPr>
            <a:spLocks noGrp="1"/>
          </p:cNvSpPr>
          <p:nvPr>
            <p:ph type="body" sz="quarter" idx="1"/>
          </p:nvPr>
        </p:nvSpPr>
        <p:spPr>
          <a:xfrm>
            <a:off x="934722" y="4415791"/>
            <a:ext cx="5140960" cy="4183380"/>
          </a:xfrm>
          <a:prstGeom prst="rect">
            <a:avLst/>
          </a:prstGeom>
        </p:spPr>
        <p:txBody>
          <a:bodyPr lIns="93177" tIns="46589" rIns="93177" bIns="46589"/>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87916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800" dirty="0"/>
          </a:p>
        </p:txBody>
      </p:sp>
    </p:spTree>
    <p:extLst>
      <p:ext uri="{BB962C8B-B14F-4D97-AF65-F5344CB8AC3E}">
        <p14:creationId xmlns:p14="http://schemas.microsoft.com/office/powerpoint/2010/main" val="880681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000" dirty="0"/>
          </a:p>
        </p:txBody>
      </p:sp>
    </p:spTree>
    <p:extLst>
      <p:ext uri="{BB962C8B-B14F-4D97-AF65-F5344CB8AC3E}">
        <p14:creationId xmlns:p14="http://schemas.microsoft.com/office/powerpoint/2010/main" val="3344121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4053124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smtClean="0"/>
          </a:p>
        </p:txBody>
      </p:sp>
    </p:spTree>
    <p:extLst>
      <p:ext uri="{BB962C8B-B14F-4D97-AF65-F5344CB8AC3E}">
        <p14:creationId xmlns:p14="http://schemas.microsoft.com/office/powerpoint/2010/main" val="2838599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p>
        </p:txBody>
      </p:sp>
    </p:spTree>
    <p:extLst>
      <p:ext uri="{BB962C8B-B14F-4D97-AF65-F5344CB8AC3E}">
        <p14:creationId xmlns:p14="http://schemas.microsoft.com/office/powerpoint/2010/main" val="1055835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55835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latin typeface="Times New Roman" pitchFamily="-106"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000" dirty="0"/>
          </a:p>
        </p:txBody>
      </p:sp>
    </p:spTree>
    <p:extLst>
      <p:ext uri="{BB962C8B-B14F-4D97-AF65-F5344CB8AC3E}">
        <p14:creationId xmlns:p14="http://schemas.microsoft.com/office/powerpoint/2010/main" val="880681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Tree>
    <p:extLst>
      <p:ext uri="{BB962C8B-B14F-4D97-AF65-F5344CB8AC3E}">
        <p14:creationId xmlns:p14="http://schemas.microsoft.com/office/powerpoint/2010/main" val="2758289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641187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Tree>
    <p:extLst>
      <p:ext uri="{BB962C8B-B14F-4D97-AF65-F5344CB8AC3E}">
        <p14:creationId xmlns:p14="http://schemas.microsoft.com/office/powerpoint/2010/main" val="27624843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400" dirty="0"/>
          </a:p>
        </p:txBody>
      </p:sp>
    </p:spTree>
    <p:extLst>
      <p:ext uri="{BB962C8B-B14F-4D97-AF65-F5344CB8AC3E}">
        <p14:creationId xmlns:p14="http://schemas.microsoft.com/office/powerpoint/2010/main" val="36411873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641187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100" dirty="0"/>
          </a:p>
        </p:txBody>
      </p:sp>
    </p:spTree>
    <p:extLst>
      <p:ext uri="{BB962C8B-B14F-4D97-AF65-F5344CB8AC3E}">
        <p14:creationId xmlns:p14="http://schemas.microsoft.com/office/powerpoint/2010/main" val="3641187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418" tIns="45708" rIns="91418" bIns="45708"/>
          <a:lstStyle/>
          <a:p>
            <a:endParaRPr lang="en-US" sz="1000" dirty="0"/>
          </a:p>
        </p:txBody>
      </p:sp>
    </p:spTree>
    <p:extLst>
      <p:ext uri="{BB962C8B-B14F-4D97-AF65-F5344CB8AC3E}">
        <p14:creationId xmlns:p14="http://schemas.microsoft.com/office/powerpoint/2010/main" val="968587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418" tIns="45708" rIns="91418" bIns="45708"/>
          <a:lstStyle/>
          <a:p>
            <a:endParaRPr lang="en-US" sz="1000" dirty="0"/>
          </a:p>
        </p:txBody>
      </p:sp>
    </p:spTree>
    <p:extLst>
      <p:ext uri="{BB962C8B-B14F-4D97-AF65-F5344CB8AC3E}">
        <p14:creationId xmlns:p14="http://schemas.microsoft.com/office/powerpoint/2010/main" val="968587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418" tIns="45708" rIns="91418" bIns="45708"/>
          <a:lstStyle/>
          <a:p>
            <a:endParaRPr lang="en-US" sz="1100" dirty="0"/>
          </a:p>
        </p:txBody>
      </p:sp>
    </p:spTree>
    <p:extLst>
      <p:ext uri="{BB962C8B-B14F-4D97-AF65-F5344CB8AC3E}">
        <p14:creationId xmlns:p14="http://schemas.microsoft.com/office/powerpoint/2010/main" val="968587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1418" tIns="45708" rIns="91418" bIns="45708"/>
          <a:lstStyle/>
          <a:p>
            <a:endParaRPr lang="en-US" sz="1000" dirty="0"/>
          </a:p>
        </p:txBody>
      </p:sp>
    </p:spTree>
    <p:extLst>
      <p:ext uri="{BB962C8B-B14F-4D97-AF65-F5344CB8AC3E}">
        <p14:creationId xmlns:p14="http://schemas.microsoft.com/office/powerpoint/2010/main" val="968587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042789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2" y="4415791"/>
            <a:ext cx="5140960" cy="4300049"/>
          </a:xfrm>
        </p:spPr>
        <p:txBody>
          <a:bodyPr>
            <a:noAutofit/>
          </a:bodyPr>
          <a:lstStyle/>
          <a:p>
            <a:pPr marL="800100" lvl="1" indent="-342900" defTabSz="914400">
              <a:lnSpc>
                <a:spcPct val="90000"/>
              </a:lnSpc>
              <a:spcBef>
                <a:spcPct val="20000"/>
              </a:spcBef>
              <a:buFont typeface="Arial"/>
              <a:buChar char="•"/>
            </a:pPr>
            <a:endParaRPr lang="en-US" sz="800" dirty="0">
              <a:latin typeface="+mj-lt"/>
            </a:endParaRPr>
          </a:p>
        </p:txBody>
      </p:sp>
    </p:spTree>
    <p:extLst>
      <p:ext uri="{BB962C8B-B14F-4D97-AF65-F5344CB8AC3E}">
        <p14:creationId xmlns:p14="http://schemas.microsoft.com/office/powerpoint/2010/main" val="1042789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a:xfrm>
            <a:off x="1181100" y="696913"/>
            <a:ext cx="4648200" cy="3486150"/>
          </a:xfrm>
        </p:spPr>
      </p:sp>
      <p:sp>
        <p:nvSpPr>
          <p:cNvPr id="3" name="Rectangle 2"/>
          <p:cNvSpPr>
            <a:spLocks noGrp="1"/>
          </p:cNvSpPr>
          <p:nvPr>
            <p:ph type="body" idx="1"/>
          </p:nvPr>
        </p:nvSpPr>
        <p:spPr/>
        <p:txBody>
          <a:bodyPr>
            <a:noAutofit/>
          </a:bodyPr>
          <a:lstStyle>
            <a:extLst/>
          </a:lstStyle>
          <a:p>
            <a:endParaRPr lang="en-US" sz="750" dirty="0"/>
          </a:p>
        </p:txBody>
      </p:sp>
    </p:spTree>
    <p:extLst>
      <p:ext uri="{BB962C8B-B14F-4D97-AF65-F5344CB8AC3E}">
        <p14:creationId xmlns:p14="http://schemas.microsoft.com/office/powerpoint/2010/main" val="116371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7"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8"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CEOS</a:t>
            </a:r>
            <a:r>
              <a:rPr lang="en-AU" sz="1100" i="1" baseline="0" dirty="0" smtClean="0">
                <a:solidFill>
                  <a:schemeClr val="tx2"/>
                </a:solidFill>
                <a:latin typeface="+mj-ea"/>
                <a:ea typeface="+mj-ea"/>
                <a:cs typeface="Proxima Nova Regular"/>
                <a:sym typeface="Proxima Nova Regular"/>
              </a:rPr>
              <a:t> SIT-32</a:t>
            </a:r>
            <a:r>
              <a:rPr lang="en-AU" sz="1100" i="1" dirty="0" smtClean="0">
                <a:solidFill>
                  <a:schemeClr val="tx2"/>
                </a:solidFill>
                <a:latin typeface="+mj-ea"/>
                <a:ea typeface="+mj-ea"/>
                <a:cs typeface="Proxima Nova Regular"/>
                <a:sym typeface="Proxima Nova Regular"/>
              </a:rPr>
              <a:t>, 26-27 April</a:t>
            </a:r>
            <a:endParaRPr sz="1100" i="1" dirty="0">
              <a:solidFill>
                <a:schemeClr val="tx2"/>
              </a:solidFill>
              <a:latin typeface="+mj-ea"/>
              <a:ea typeface="+mj-ea"/>
              <a:cs typeface="Proxima Nova Regular"/>
              <a:sym typeface="Proxima Nova Regular"/>
            </a:endParaRPr>
          </a:p>
        </p:txBody>
      </p:sp>
    </p:spTree>
    <p:extLst>
      <p:ext uri="{BB962C8B-B14F-4D97-AF65-F5344CB8AC3E}">
        <p14:creationId xmlns:p14="http://schemas.microsoft.com/office/powerpoint/2010/main" val="1205845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7_Blank">
    <p:spTree>
      <p:nvGrpSpPr>
        <p:cNvPr id="1" name=""/>
        <p:cNvGrpSpPr/>
        <p:nvPr/>
      </p:nvGrpSpPr>
      <p:grpSpPr>
        <a:xfrm>
          <a:off x="0" y="0"/>
          <a:ext cx="0" cy="0"/>
          <a:chOff x="0" y="0"/>
          <a:chExt cx="0" cy="0"/>
        </a:xfrm>
      </p:grpSpPr>
      <p:sp>
        <p:nvSpPr>
          <p:cNvPr id="5"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6"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CEOS</a:t>
            </a:r>
            <a:r>
              <a:rPr lang="en-AU" sz="1100" i="1" baseline="0" dirty="0" smtClean="0">
                <a:solidFill>
                  <a:schemeClr val="tx2"/>
                </a:solidFill>
                <a:latin typeface="+mj-ea"/>
                <a:ea typeface="+mj-ea"/>
                <a:cs typeface="Proxima Nova Regular"/>
                <a:sym typeface="Proxima Nova Regular"/>
              </a:rPr>
              <a:t> SIT-32</a:t>
            </a:r>
            <a:r>
              <a:rPr lang="en-AU" sz="1100" i="1" dirty="0" smtClean="0">
                <a:solidFill>
                  <a:schemeClr val="tx2"/>
                </a:solidFill>
                <a:latin typeface="+mj-ea"/>
                <a:ea typeface="+mj-ea"/>
                <a:cs typeface="Proxima Nova Regular"/>
                <a:sym typeface="Proxima Nova Regular"/>
              </a:rPr>
              <a:t>, 26-27 April</a:t>
            </a:r>
            <a:endParaRPr sz="1100" i="1" dirty="0">
              <a:solidFill>
                <a:schemeClr val="tx2"/>
              </a:solidFill>
              <a:latin typeface="+mj-ea"/>
              <a:ea typeface="+mj-ea"/>
              <a:cs typeface="Proxima Nova Regular"/>
              <a:sym typeface="Proxima Nova Regular"/>
            </a:endParaRPr>
          </a:p>
        </p:txBody>
      </p:sp>
    </p:spTree>
    <p:extLst>
      <p:ext uri="{BB962C8B-B14F-4D97-AF65-F5344CB8AC3E}">
        <p14:creationId xmlns:p14="http://schemas.microsoft.com/office/powerpoint/2010/main" val="2474222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3"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4"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CEOS</a:t>
            </a:r>
            <a:r>
              <a:rPr lang="en-AU" sz="1100" i="1" baseline="0" dirty="0" smtClean="0">
                <a:solidFill>
                  <a:schemeClr val="tx2"/>
                </a:solidFill>
                <a:latin typeface="+mj-ea"/>
                <a:ea typeface="+mj-ea"/>
                <a:cs typeface="Proxima Nova Regular"/>
                <a:sym typeface="Proxima Nova Regular"/>
              </a:rPr>
              <a:t> SIT-32</a:t>
            </a:r>
            <a:r>
              <a:rPr lang="en-AU" sz="1100" i="1" dirty="0" smtClean="0">
                <a:solidFill>
                  <a:schemeClr val="tx2"/>
                </a:solidFill>
                <a:latin typeface="+mj-ea"/>
                <a:ea typeface="+mj-ea"/>
                <a:cs typeface="Proxima Nova Regular"/>
                <a:sym typeface="Proxima Nova Regular"/>
              </a:rPr>
              <a:t>, 26-27 April</a:t>
            </a:r>
            <a:endParaRPr sz="1100" i="1" dirty="0">
              <a:solidFill>
                <a:schemeClr val="tx2"/>
              </a:solidFill>
              <a:latin typeface="+mj-ea"/>
              <a:ea typeface="+mj-ea"/>
              <a:cs typeface="Proxima Nova Regular"/>
              <a:sym typeface="Proxima Nova Regular"/>
            </a:endParaRP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lvl="0"/>
            <a:r>
              <a:rPr lang="en-US" dirty="0"/>
              <a:t>Title Goes Here</a:t>
            </a:r>
          </a:p>
        </p:txBody>
      </p:sp>
      <p:sp>
        <p:nvSpPr>
          <p:cNvPr id="7"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6" name="Shape 3"/>
          <p:cNvSpPr/>
          <p:nvPr userDrawn="1"/>
        </p:nvSpPr>
        <p:spPr>
          <a:xfrm>
            <a:off x="76200" y="6629400"/>
            <a:ext cx="2133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SIT-32,</a:t>
            </a:r>
            <a:r>
              <a:rPr lang="en-AU" sz="1100" i="1" baseline="0" dirty="0" smtClean="0">
                <a:solidFill>
                  <a:schemeClr val="tx2"/>
                </a:solidFill>
                <a:latin typeface="+mj-ea"/>
                <a:ea typeface="+mj-ea"/>
                <a:cs typeface="Proxima Nova Regular"/>
                <a:sym typeface="Proxima Nova Regular"/>
              </a:rPr>
              <a:t> </a:t>
            </a:r>
            <a:r>
              <a:rPr lang="en-AU" sz="1100" i="1" dirty="0" smtClean="0">
                <a:solidFill>
                  <a:schemeClr val="tx2"/>
                </a:solidFill>
                <a:latin typeface="+mj-ea"/>
                <a:ea typeface="+mj-ea"/>
                <a:cs typeface="Proxima Nova Regular"/>
                <a:sym typeface="Proxima Nova Regular"/>
              </a:rPr>
              <a:t>ESA HQ, 26-27 Apr 2017</a:t>
            </a:r>
            <a:endParaRPr sz="1100" i="1" dirty="0">
              <a:solidFill>
                <a:schemeClr val="tx2"/>
              </a:solidFill>
              <a:latin typeface="+mj-ea"/>
              <a:ea typeface="+mj-ea"/>
              <a:cs typeface="Proxima Nova Regular"/>
              <a:sym typeface="Proxima Nova Regular"/>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picTx">
  <p:cSld name="Picture with Caption">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45336" y="2309"/>
            <a:ext cx="7589520" cy="4559808"/>
          </a:xfrm>
          <a:prstGeom prst="rect">
            <a:avLst/>
          </a:prstGeom>
          <a:solidFill>
            <a:schemeClr val="tx2">
              <a:shade val="50000"/>
            </a:schemeClr>
          </a:solidFill>
          <a:ln>
            <a:noFill/>
          </a:ln>
        </p:spPr>
        <p:txBody>
          <a:bodyPr lIns="121917" tIns="60958" rIns="121917" bIns="60958"/>
          <a:lstStyle>
            <a:lvl1pPr>
              <a:buNone/>
              <a:defRPr sz="3200"/>
            </a:lvl1pPr>
            <a:extLst/>
          </a:lstStyle>
          <a:p>
            <a:r>
              <a:rPr lang="es-ES_tradnl" smtClean="0"/>
              <a:t>Drag picture to placeholder or click icon to add</a:t>
            </a:r>
            <a:endParaRPr lang="en-US" dirty="0"/>
          </a:p>
        </p:txBody>
      </p:sp>
      <p:sp>
        <p:nvSpPr>
          <p:cNvPr id="4" name="Text Placeholder 3"/>
          <p:cNvSpPr>
            <a:spLocks noGrp="1"/>
          </p:cNvSpPr>
          <p:nvPr>
            <p:ph type="body" sz="half" idx="2"/>
          </p:nvPr>
        </p:nvSpPr>
        <p:spPr>
          <a:xfrm>
            <a:off x="1600200" y="5486400"/>
            <a:ext cx="7315200" cy="685800"/>
          </a:xfrm>
          <a:prstGeom prst="rect">
            <a:avLst/>
          </a:prstGeom>
        </p:spPr>
        <p:txBody>
          <a:bodyPr lIns="121917" tIns="60958" rIns="121917" bIns="60958"/>
          <a:lstStyle>
            <a:lvl1pPr marL="0" indent="0">
              <a:buFontTx/>
              <a:buNone/>
              <a:defRPr sz="1700"/>
            </a:lvl1pPr>
            <a:lvl2pPr>
              <a:buFontTx/>
              <a:buNone/>
              <a:defRPr sz="1200"/>
            </a:lvl2pPr>
            <a:lvl3pPr>
              <a:buFontTx/>
              <a:buNone/>
              <a:defRPr sz="1000"/>
            </a:lvl3pPr>
            <a:lvl4pPr>
              <a:buFontTx/>
              <a:buNone/>
              <a:defRPr sz="900"/>
            </a:lvl4pPr>
            <a:lvl5pPr>
              <a:buFontTx/>
              <a:buNone/>
              <a:defRPr sz="900"/>
            </a:lvl5pPr>
            <a:extLst/>
          </a:lstStyle>
          <a:p>
            <a:pPr lvl="0"/>
            <a:r>
              <a:rPr lang="es-ES_tradnl" smtClean="0"/>
              <a:t>Click to edit Master text styles</a:t>
            </a:r>
          </a:p>
        </p:txBody>
      </p:sp>
      <p:sp>
        <p:nvSpPr>
          <p:cNvPr id="8" name="Rectangle 7"/>
          <p:cNvSpPr/>
          <p:nvPr/>
        </p:nvSpPr>
        <p:spPr>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1917" tIns="60958" rIns="121917" bIns="60958" anchor="ctr"/>
          <a:lstStyle>
            <a:extLst/>
          </a:lstStyle>
          <a:p>
            <a:pPr algn="ctr"/>
            <a:endParaRPr lang="en-US" sz="180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1917" tIns="60958" rIns="121917" bIns="60958" anchor="ctr"/>
          <a:lstStyle>
            <a:extLst/>
          </a:lstStyle>
          <a:p>
            <a:pPr algn="ctr"/>
            <a:endParaRPr lang="en-US" sz="1800"/>
          </a:p>
        </p:txBody>
      </p:sp>
      <p:sp>
        <p:nvSpPr>
          <p:cNvPr id="10" name="Rectangle 9"/>
          <p:cNvSpPr/>
          <p:nvPr/>
        </p:nvSpPr>
        <p:spPr>
          <a:xfrm>
            <a:off x="1545336" y="4654296"/>
            <a:ext cx="7589520"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1917" tIns="60958" rIns="121917" bIns="60958" anchor="ctr"/>
          <a:lstStyle>
            <a:extLst/>
          </a:lstStyle>
          <a:p>
            <a:pPr algn="ctr"/>
            <a:endParaRPr lang="en-US" sz="1800"/>
          </a:p>
        </p:txBody>
      </p:sp>
      <p:sp>
        <p:nvSpPr>
          <p:cNvPr id="2" name="Title 1"/>
          <p:cNvSpPr>
            <a:spLocks noGrp="1"/>
          </p:cNvSpPr>
          <p:nvPr>
            <p:ph type="title"/>
          </p:nvPr>
        </p:nvSpPr>
        <p:spPr>
          <a:xfrm>
            <a:off x="1600200" y="4724400"/>
            <a:ext cx="7315200" cy="609600"/>
          </a:xfrm>
          <a:prstGeom prst="rect">
            <a:avLst/>
          </a:prstGeom>
        </p:spPr>
        <p:txBody>
          <a:bodyPr lIns="121917" tIns="60958" rIns="121917" bIns="60958" anchor="ctr"/>
          <a:lstStyle>
            <a:lvl1pPr algn="l">
              <a:buNone/>
              <a:defRPr sz="2800" b="0">
                <a:solidFill>
                  <a:srgbClr val="FFFFFF"/>
                </a:solidFill>
              </a:defRPr>
            </a:lvl1pPr>
            <a:extLst/>
          </a:lstStyle>
          <a:p>
            <a:r>
              <a:rPr lang="es-ES_tradnl" smtClean="0"/>
              <a:t>Click to edit Master title style</a:t>
            </a:r>
            <a:endParaRPr lang="en-US" dirty="0"/>
          </a:p>
        </p:txBody>
      </p:sp>
      <p:sp>
        <p:nvSpPr>
          <p:cNvPr id="11" name="Rectangle 10"/>
          <p:cNvSpPr/>
          <p:nvPr/>
        </p:nvSpPr>
        <p:spPr>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21917" tIns="60958" rIns="121917" bIns="60958" anchor="ctr"/>
          <a:lstStyle>
            <a:extLst/>
          </a:lstStyle>
          <a:p>
            <a:pPr algn="ctr"/>
            <a:endParaRPr lang="en-US" sz="1800"/>
          </a:p>
        </p:txBody>
      </p:sp>
      <p:sp>
        <p:nvSpPr>
          <p:cNvPr id="12" name="Date Placeholder 11"/>
          <p:cNvSpPr>
            <a:spLocks noGrp="1"/>
          </p:cNvSpPr>
          <p:nvPr>
            <p:ph type="dt" sz="half" idx="10"/>
          </p:nvPr>
        </p:nvSpPr>
        <p:spPr>
          <a:xfrm>
            <a:off x="6248400" y="6248400"/>
            <a:ext cx="2667000" cy="365125"/>
          </a:xfrm>
          <a:prstGeom prst="rect">
            <a:avLst/>
          </a:prstGeom>
        </p:spPr>
        <p:txBody>
          <a:bodyPr lIns="121917" tIns="60958" rIns="121917" bIns="60958" rtlCol="0"/>
          <a:lstStyle>
            <a:extLst/>
          </a:lstStyle>
          <a:p>
            <a:fld id="{E4606EA6-EFEA-4C30-9264-4F9291A5780D}" type="datetime1">
              <a:rPr lang="en-US" smtClean="0"/>
              <a:pPr/>
              <a:t>4/13/2017</a:t>
            </a:fld>
            <a:endParaRPr lang="en-US"/>
          </a:p>
        </p:txBody>
      </p:sp>
      <p:sp>
        <p:nvSpPr>
          <p:cNvPr id="13" name="Slide Number Placeholder 12"/>
          <p:cNvSpPr>
            <a:spLocks noGrp="1"/>
          </p:cNvSpPr>
          <p:nvPr>
            <p:ph type="sldNum" sz="quarter" idx="11"/>
          </p:nvPr>
        </p:nvSpPr>
        <p:spPr>
          <a:xfrm>
            <a:off x="0" y="4667249"/>
            <a:ext cx="1447800" cy="553994"/>
          </a:xfrm>
        </p:spPr>
        <p:txBody>
          <a:bodyPr tIns="60958" bIns="60958" rtlCol="0"/>
          <a:lstStyle>
            <a:lvl1pPr>
              <a:defRPr sz="2800"/>
            </a:lvl1pPr>
            <a:extLst/>
          </a:lstStyle>
          <a:p>
            <a:pPr algn="ctr"/>
            <a:fld id="{8F82E0A0-C266-4798-8C8F-B9F91E9DA37E}" type="slidenum">
              <a:rPr lang="en-US" sz="2800" b="1" smtClean="0">
                <a:solidFill>
                  <a:srgbClr val="FFFFFF"/>
                </a:solidFill>
              </a:rPr>
              <a:pPr algn="ctr"/>
              <a:t>‹#›</a:t>
            </a:fld>
            <a:endParaRPr lang="en-US" sz="2800" dirty="0"/>
          </a:p>
        </p:txBody>
      </p:sp>
      <p:sp>
        <p:nvSpPr>
          <p:cNvPr id="14" name="Footer Placeholder 13"/>
          <p:cNvSpPr>
            <a:spLocks noGrp="1"/>
          </p:cNvSpPr>
          <p:nvPr>
            <p:ph type="ftr" sz="quarter" idx="12"/>
          </p:nvPr>
        </p:nvSpPr>
        <p:spPr>
          <a:xfrm>
            <a:off x="1600200" y="6248207"/>
            <a:ext cx="4572000" cy="365125"/>
          </a:xfrm>
          <a:prstGeom prst="rect">
            <a:avLst/>
          </a:prstGeom>
        </p:spPr>
        <p:txBody>
          <a:bodyPr lIns="121917" tIns="60958" rIns="121917" bIns="60958" rtlCol="0"/>
          <a:lstStyle>
            <a:extLst/>
          </a:lstStyle>
          <a:p>
            <a:endParaRPr lang="en-US" dirty="0"/>
          </a:p>
        </p:txBody>
      </p:sp>
    </p:spTree>
    <p:extLst>
      <p:ext uri="{BB962C8B-B14F-4D97-AF65-F5344CB8AC3E}">
        <p14:creationId xmlns:p14="http://schemas.microsoft.com/office/powerpoint/2010/main" val="3631924354"/>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8"/>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67" r:id="rId3"/>
    <p:sldLayoutId id="2147483668" r:id="rId4"/>
    <p:sldLayoutId id="2147483669" r:id="rId5"/>
    <p:sldLayoutId id="2147483670" r:id="rId6"/>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s://www.youtube.com/watch?v=qpNwP__j4O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228600" y="1676400"/>
            <a:ext cx="8610599" cy="50292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defTabSz="914400">
              <a:lnSpc>
                <a:spcPct val="150000"/>
              </a:lnSpc>
              <a:defRPr>
                <a:solidFill>
                  <a:srgbClr val="000000"/>
                </a:solidFill>
              </a:defRPr>
            </a:pPr>
            <a:r>
              <a:rPr lang="en-CA" dirty="0" smtClean="0">
                <a:solidFill>
                  <a:schemeClr val="bg1"/>
                </a:solidFill>
                <a:latin typeface="+mj-lt"/>
              </a:rPr>
              <a:t>UN-WCDRR: CEOS support to the Sendai Framework </a:t>
            </a:r>
            <a:r>
              <a:rPr lang="en-CA" sz="2400" dirty="0" smtClean="0">
                <a:solidFill>
                  <a:schemeClr val="bg2"/>
                </a:solidFill>
                <a:latin typeface="+mj-lt"/>
              </a:rPr>
              <a:t/>
            </a:r>
            <a:br>
              <a:rPr lang="en-CA" sz="2400" dirty="0" smtClean="0">
                <a:solidFill>
                  <a:schemeClr val="bg2"/>
                </a:solidFill>
                <a:latin typeface="+mj-lt"/>
              </a:rPr>
            </a:br>
            <a:r>
              <a:rPr lang="en-CA" sz="2400" dirty="0" smtClean="0">
                <a:solidFill>
                  <a:schemeClr val="bg2"/>
                </a:solidFill>
                <a:latin typeface="+mj-lt"/>
              </a:rPr>
              <a:t/>
            </a:r>
            <a:br>
              <a:rPr lang="en-CA" sz="2400" dirty="0" smtClean="0">
                <a:solidFill>
                  <a:schemeClr val="bg2"/>
                </a:solidFill>
                <a:latin typeface="+mj-lt"/>
              </a:rPr>
            </a:br>
            <a:r>
              <a:rPr lang="en-CA" sz="1800" b="0" dirty="0" smtClean="0">
                <a:solidFill>
                  <a:schemeClr val="bg1"/>
                </a:solidFill>
                <a:latin typeface="+mj-lt"/>
                <a:ea typeface="Arial Bold"/>
                <a:cs typeface="Arial Bold"/>
                <a:sym typeface="Arial Bold"/>
              </a:rPr>
              <a:t>Stéphane Chalifoux, CSA</a:t>
            </a:r>
            <a:br>
              <a:rPr lang="en-CA" sz="1800" b="0" dirty="0" smtClean="0">
                <a:solidFill>
                  <a:schemeClr val="bg1"/>
                </a:solidFill>
                <a:latin typeface="+mj-lt"/>
                <a:ea typeface="Arial Bold"/>
                <a:cs typeface="Arial Bold"/>
                <a:sym typeface="Arial Bold"/>
              </a:rPr>
            </a:br>
            <a:r>
              <a:rPr lang="en-CA" sz="1800" b="0" dirty="0" smtClean="0">
                <a:solidFill>
                  <a:schemeClr val="bg1"/>
                </a:solidFill>
                <a:latin typeface="+mj-lt"/>
                <a:ea typeface="Arial Bold"/>
                <a:cs typeface="Arial Bold"/>
                <a:sym typeface="Arial Bold"/>
              </a:rPr>
              <a:t>Chair, Working Group on Disasters</a:t>
            </a:r>
            <a:br>
              <a:rPr lang="en-CA" sz="1800" b="0" dirty="0" smtClean="0">
                <a:solidFill>
                  <a:schemeClr val="bg1"/>
                </a:solidFill>
                <a:latin typeface="+mj-lt"/>
                <a:ea typeface="Arial Bold"/>
                <a:cs typeface="Arial Bold"/>
                <a:sym typeface="Arial Bold"/>
              </a:rPr>
            </a:br>
            <a:r>
              <a:rPr lang="en-CA" sz="1800" b="0" dirty="0" smtClean="0">
                <a:solidFill>
                  <a:schemeClr val="bg1"/>
                </a:solidFill>
                <a:latin typeface="+mj-lt"/>
                <a:ea typeface="Arial Bold"/>
                <a:cs typeface="Arial Bold"/>
                <a:sym typeface="Arial Bold"/>
              </a:rPr>
              <a:t>SIT-32 Agenda Item # 20</a:t>
            </a:r>
            <a:r>
              <a:rPr lang="en-CA" sz="1800" b="0" dirty="0">
                <a:solidFill>
                  <a:schemeClr val="bg1"/>
                </a:solidFill>
                <a:latin typeface="+mj-lt"/>
                <a:ea typeface="Arial Bold"/>
                <a:cs typeface="Arial Bold"/>
                <a:sym typeface="Arial Bold"/>
              </a:rPr>
              <a:t/>
            </a:r>
            <a:br>
              <a:rPr lang="en-CA" sz="1800" b="0" dirty="0">
                <a:solidFill>
                  <a:schemeClr val="bg1"/>
                </a:solidFill>
                <a:latin typeface="+mj-lt"/>
                <a:ea typeface="Arial Bold"/>
                <a:cs typeface="Arial Bold"/>
                <a:sym typeface="Arial Bold"/>
              </a:rPr>
            </a:br>
            <a:r>
              <a:rPr lang="en-CA" sz="1800" b="0" dirty="0">
                <a:solidFill>
                  <a:schemeClr val="bg1"/>
                </a:solidFill>
                <a:latin typeface="+mj-lt"/>
                <a:ea typeface="Arial Bold"/>
                <a:cs typeface="Arial Bold"/>
                <a:sym typeface="Arial Bold"/>
              </a:rPr>
              <a:t>CEOS Strategic Implementation Team</a:t>
            </a:r>
            <a:br>
              <a:rPr lang="en-CA" sz="1800" b="0" dirty="0">
                <a:solidFill>
                  <a:schemeClr val="bg1"/>
                </a:solidFill>
                <a:latin typeface="+mj-lt"/>
                <a:ea typeface="Arial Bold"/>
                <a:cs typeface="Arial Bold"/>
                <a:sym typeface="Arial Bold"/>
              </a:rPr>
            </a:br>
            <a:r>
              <a:rPr lang="en-CA" sz="1800" b="0" dirty="0">
                <a:solidFill>
                  <a:schemeClr val="bg1"/>
                </a:solidFill>
                <a:latin typeface="+mj-lt"/>
                <a:ea typeface="Arial Bold"/>
                <a:cs typeface="Arial Bold"/>
                <a:sym typeface="Arial Bold"/>
              </a:rPr>
              <a:t>ESA Headquarters, Paris, France</a:t>
            </a:r>
            <a:br>
              <a:rPr lang="en-CA" sz="1800" b="0" dirty="0">
                <a:solidFill>
                  <a:schemeClr val="bg1"/>
                </a:solidFill>
                <a:latin typeface="+mj-lt"/>
                <a:ea typeface="Arial Bold"/>
                <a:cs typeface="Arial Bold"/>
                <a:sym typeface="Arial Bold"/>
              </a:rPr>
            </a:br>
            <a:r>
              <a:rPr lang="en-CA" sz="1800" b="0" dirty="0" smtClean="0">
                <a:solidFill>
                  <a:schemeClr val="bg1"/>
                </a:solidFill>
                <a:latin typeface="+mj-lt"/>
                <a:ea typeface="Arial Bold"/>
                <a:cs typeface="Arial Bold"/>
                <a:sym typeface="Arial Bold"/>
              </a:rPr>
              <a:t>26</a:t>
            </a:r>
            <a:r>
              <a:rPr lang="en-CA" sz="1800" b="0" baseline="30000" dirty="0" smtClean="0">
                <a:solidFill>
                  <a:schemeClr val="bg1"/>
                </a:solidFill>
                <a:latin typeface="+mj-lt"/>
                <a:ea typeface="Arial Bold"/>
                <a:cs typeface="Arial Bold"/>
                <a:sym typeface="Arial Bold"/>
              </a:rPr>
              <a:t>th</a:t>
            </a:r>
            <a:r>
              <a:rPr lang="en-CA" sz="1800" b="0" dirty="0" smtClean="0">
                <a:solidFill>
                  <a:schemeClr val="bg1"/>
                </a:solidFill>
                <a:latin typeface="+mj-lt"/>
                <a:ea typeface="Arial Bold"/>
                <a:cs typeface="Arial Bold"/>
                <a:sym typeface="Arial Bold"/>
              </a:rPr>
              <a:t> -27</a:t>
            </a:r>
            <a:r>
              <a:rPr lang="en-CA" sz="1800" b="0" baseline="30000" dirty="0" smtClean="0">
                <a:solidFill>
                  <a:schemeClr val="bg1"/>
                </a:solidFill>
                <a:latin typeface="+mj-lt"/>
                <a:ea typeface="Arial Bold"/>
                <a:cs typeface="Arial Bold"/>
                <a:sym typeface="Arial Bold"/>
              </a:rPr>
              <a:t>th</a:t>
            </a:r>
            <a:r>
              <a:rPr lang="en-CA" sz="1800" b="0" dirty="0" smtClean="0">
                <a:solidFill>
                  <a:schemeClr val="bg1"/>
                </a:solidFill>
                <a:latin typeface="+mj-lt"/>
                <a:ea typeface="Arial Bold"/>
                <a:cs typeface="Arial Bold"/>
                <a:sym typeface="Arial Bold"/>
              </a:rPr>
              <a:t> April 2017</a:t>
            </a:r>
            <a:endParaRPr lang="en-CA" sz="1800" b="0" dirty="0">
              <a:solidFill>
                <a:schemeClr val="bg1"/>
              </a:solidFill>
              <a:latin typeface="+mj-lt"/>
              <a:ea typeface="Arial Bold"/>
              <a:cs typeface="Arial Bold"/>
              <a:sym typeface="Arial Bold"/>
            </a:endParaRPr>
          </a:p>
        </p:txBody>
      </p:sp>
      <p:pic>
        <p:nvPicPr>
          <p:cNvPr id="12" name="ceos_logo.png"/>
          <p:cNvPicPr/>
          <p:nvPr/>
        </p:nvPicPr>
        <p:blipFill>
          <a:blip r:embed="rId3">
            <a:extLst/>
          </a:blip>
          <a:stretch>
            <a:fillRect/>
          </a:stretch>
        </p:blipFill>
        <p:spPr>
          <a:xfrm>
            <a:off x="622789" y="457200"/>
            <a:ext cx="2507906" cy="993132"/>
          </a:xfrm>
          <a:prstGeom prst="rect">
            <a:avLst/>
          </a:prstGeom>
          <a:ln w="12700">
            <a:miter lim="400000"/>
          </a:ln>
        </p:spPr>
      </p:pic>
      <p:sp>
        <p:nvSpPr>
          <p:cNvPr id="5" name="Shape 10"/>
          <p:cNvSpPr txBox="1">
            <a:spLocks/>
          </p:cNvSpPr>
          <p:nvPr/>
        </p:nvSpPr>
        <p:spPr>
          <a:xfrm>
            <a:off x="622789" y="1486429"/>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
          </p:nvPr>
        </p:nvSpPr>
        <p:spPr>
          <a:xfrm>
            <a:off x="8763000" y="6629400"/>
            <a:ext cx="304800" cy="187285"/>
          </a:xfrm>
        </p:spPr>
        <p:txBody>
          <a:bodyPr/>
          <a:lstStyle/>
          <a:p>
            <a:pPr defTabSz="914400"/>
            <a:fld id="{86CB4B4D-7CA3-9044-876B-883B54F8677D}" type="slidenum">
              <a:rPr lang="uk-UA" smtClean="0"/>
              <a:pPr defTabSz="914400"/>
              <a:t>10</a:t>
            </a:fld>
            <a:endParaRPr lang="uk-UA" dirty="0"/>
          </a:p>
        </p:txBody>
      </p:sp>
      <p:sp>
        <p:nvSpPr>
          <p:cNvPr id="3" name="Espace réservé du contenu 2"/>
          <p:cNvSpPr>
            <a:spLocks noGrp="1"/>
          </p:cNvSpPr>
          <p:nvPr>
            <p:ph sz="quarter" idx="10"/>
          </p:nvPr>
        </p:nvSpPr>
        <p:spPr>
          <a:xfrm>
            <a:off x="228600" y="1295400"/>
            <a:ext cx="8915400" cy="5334000"/>
          </a:xfrm>
        </p:spPr>
        <p:txBody>
          <a:bodyPr/>
          <a:lstStyle/>
          <a:p>
            <a:pPr marL="0" indent="0">
              <a:buNone/>
            </a:pPr>
            <a:r>
              <a:rPr lang="en-GB" sz="1800" b="1" dirty="0"/>
              <a:t>National government users : </a:t>
            </a:r>
            <a:endParaRPr lang="fr-FR" sz="1800" b="1" dirty="0"/>
          </a:p>
          <a:p>
            <a:pPr marL="0" indent="0">
              <a:buNone/>
            </a:pPr>
            <a:r>
              <a:rPr lang="fr-FR" sz="1600" dirty="0"/>
              <a:t>3 </a:t>
            </a:r>
            <a:r>
              <a:rPr lang="fr-FR" sz="1600" dirty="0" err="1"/>
              <a:t>early</a:t>
            </a:r>
            <a:r>
              <a:rPr lang="fr-FR" sz="1600" dirty="0"/>
              <a:t> </a:t>
            </a:r>
            <a:r>
              <a:rPr lang="fr-FR" sz="1600" dirty="0" err="1"/>
              <a:t>partners</a:t>
            </a:r>
            <a:r>
              <a:rPr lang="fr-FR" sz="1600" dirty="0"/>
              <a:t> : CNIGS, CIAT, ONEV </a:t>
            </a:r>
          </a:p>
          <a:p>
            <a:pPr marL="0" indent="0">
              <a:buNone/>
            </a:pPr>
            <a:r>
              <a:rPr lang="fr-FR" sz="1600" dirty="0" err="1"/>
              <a:t>Other</a:t>
            </a:r>
            <a:r>
              <a:rPr lang="fr-FR" sz="1600" dirty="0"/>
              <a:t> </a:t>
            </a:r>
            <a:r>
              <a:rPr lang="fr-FR" sz="1600" dirty="0" err="1"/>
              <a:t>desired</a:t>
            </a:r>
            <a:r>
              <a:rPr lang="fr-FR" sz="1600" dirty="0"/>
              <a:t> </a:t>
            </a:r>
            <a:r>
              <a:rPr lang="fr-FR" sz="1600" dirty="0" err="1"/>
              <a:t>partners</a:t>
            </a:r>
            <a:r>
              <a:rPr lang="fr-FR" sz="1600" dirty="0"/>
              <a:t> : </a:t>
            </a:r>
            <a:r>
              <a:rPr lang="fr-FR" sz="1600" dirty="0" err="1"/>
              <a:t>ministries</a:t>
            </a:r>
            <a:r>
              <a:rPr lang="fr-FR" sz="1600" dirty="0"/>
              <a:t> (planning, </a:t>
            </a:r>
            <a:r>
              <a:rPr lang="fr-FR" sz="1600" dirty="0" err="1"/>
              <a:t>interior</a:t>
            </a:r>
            <a:r>
              <a:rPr lang="fr-FR" sz="1600" dirty="0"/>
              <a:t>, agriculture, finance…)  </a:t>
            </a:r>
          </a:p>
          <a:p>
            <a:pPr marL="0" indent="0">
              <a:buNone/>
            </a:pPr>
            <a:endParaRPr lang="fr-FR" sz="800" b="1" dirty="0" smtClean="0"/>
          </a:p>
          <a:p>
            <a:pPr marL="0" indent="0">
              <a:buNone/>
            </a:pPr>
            <a:r>
              <a:rPr lang="fr-FR" sz="1800" b="1" dirty="0" smtClean="0"/>
              <a:t>Academia</a:t>
            </a:r>
            <a:r>
              <a:rPr lang="fr-FR" sz="1800" b="1" dirty="0"/>
              <a:t>: </a:t>
            </a:r>
            <a:r>
              <a:rPr lang="fr-FR" sz="1600" dirty="0" err="1" smtClean="0"/>
              <a:t>universities</a:t>
            </a:r>
            <a:r>
              <a:rPr lang="fr-FR" sz="1600" dirty="0" smtClean="0"/>
              <a:t> </a:t>
            </a:r>
            <a:r>
              <a:rPr lang="fr-FR" sz="1600" dirty="0"/>
              <a:t>and institutes (UEH, </a:t>
            </a:r>
            <a:r>
              <a:rPr lang="fr-FR" sz="1600" dirty="0" err="1" smtClean="0"/>
              <a:t>UniQ</a:t>
            </a:r>
            <a:r>
              <a:rPr lang="fr-FR" sz="1600" dirty="0"/>
              <a:t>, </a:t>
            </a:r>
            <a:r>
              <a:rPr lang="fr-FR" sz="1600" dirty="0" err="1"/>
              <a:t>UNDCayes</a:t>
            </a:r>
            <a:r>
              <a:rPr lang="fr-FR" sz="1600" dirty="0"/>
              <a:t>, </a:t>
            </a:r>
            <a:r>
              <a:rPr lang="fr-FR" sz="1600" dirty="0" smtClean="0"/>
              <a:t>ENS...) </a:t>
            </a:r>
            <a:endParaRPr lang="fr-FR" sz="1600" dirty="0"/>
          </a:p>
          <a:p>
            <a:pPr marL="0" indent="0">
              <a:buNone/>
            </a:pPr>
            <a:endParaRPr lang="fr-FR" sz="800" b="1" dirty="0" smtClean="0"/>
          </a:p>
          <a:p>
            <a:pPr marL="0" indent="0">
              <a:buNone/>
            </a:pPr>
            <a:r>
              <a:rPr lang="fr-FR" sz="1800" b="1" dirty="0" smtClean="0"/>
              <a:t>CEOS </a:t>
            </a:r>
            <a:r>
              <a:rPr lang="fr-FR" sz="1800" b="1" dirty="0" err="1"/>
              <a:t>agencies</a:t>
            </a:r>
            <a:r>
              <a:rPr lang="fr-FR" sz="1800" b="1" dirty="0"/>
              <a:t> </a:t>
            </a:r>
            <a:r>
              <a:rPr lang="fr-FR" sz="1800" b="1" dirty="0" smtClean="0"/>
              <a:t>:  </a:t>
            </a:r>
          </a:p>
          <a:p>
            <a:pPr marL="0" indent="0">
              <a:buNone/>
            </a:pPr>
            <a:r>
              <a:rPr lang="en-GB" sz="1600" dirty="0" smtClean="0">
                <a:sym typeface="Avenir Roman"/>
              </a:rPr>
              <a:t>Italy </a:t>
            </a:r>
            <a:r>
              <a:rPr lang="en-GB" sz="1600" dirty="0">
                <a:sym typeface="Avenir Roman"/>
              </a:rPr>
              <a:t>(ASI), China (CAS), France (CNES), Europe (ESA), Japan (</a:t>
            </a:r>
            <a:r>
              <a:rPr lang="fr-FR" sz="1600" dirty="0">
                <a:sym typeface="Avenir Roman"/>
              </a:rPr>
              <a:t>JAXA), USA (NASA, NOAA, USGS) - </a:t>
            </a:r>
            <a:r>
              <a:rPr lang="fr-FR" sz="1600" dirty="0" err="1">
                <a:sym typeface="Avenir Roman"/>
              </a:rPr>
              <a:t>Possibly</a:t>
            </a:r>
            <a:r>
              <a:rPr lang="fr-FR" sz="1600" dirty="0">
                <a:sym typeface="Avenir Roman"/>
              </a:rPr>
              <a:t> Germany (DLR), Canada (CSA). Open to </a:t>
            </a:r>
            <a:r>
              <a:rPr lang="fr-FR" sz="1600" dirty="0" err="1">
                <a:sym typeface="Avenir Roman"/>
              </a:rPr>
              <a:t>others</a:t>
            </a:r>
            <a:r>
              <a:rPr lang="mr-IN" sz="1600" dirty="0">
                <a:sym typeface="Avenir Roman"/>
              </a:rPr>
              <a:t>…</a:t>
            </a:r>
            <a:endParaRPr lang="fr-FR" sz="1600" dirty="0">
              <a:sym typeface="Avenir Roman"/>
            </a:endParaRPr>
          </a:p>
          <a:p>
            <a:pPr marL="0" indent="0">
              <a:buNone/>
            </a:pPr>
            <a:endParaRPr lang="fr-FR" sz="800" b="1" dirty="0" smtClean="0"/>
          </a:p>
          <a:p>
            <a:pPr marL="0" indent="0">
              <a:buNone/>
            </a:pPr>
            <a:r>
              <a:rPr lang="fr-FR" sz="1800" b="1" dirty="0" smtClean="0"/>
              <a:t>DRM </a:t>
            </a:r>
            <a:r>
              <a:rPr lang="fr-FR" sz="1800" b="1" dirty="0" err="1"/>
              <a:t>stakeholders</a:t>
            </a:r>
            <a:r>
              <a:rPr lang="fr-FR" sz="1800" b="1" dirty="0"/>
              <a:t> and </a:t>
            </a:r>
            <a:r>
              <a:rPr lang="fr-FR" sz="1800" b="1" dirty="0" err="1"/>
              <a:t>donor</a:t>
            </a:r>
            <a:r>
              <a:rPr lang="fr-FR" sz="1800" b="1" dirty="0"/>
              <a:t> bodies :</a:t>
            </a:r>
          </a:p>
          <a:p>
            <a:pPr marL="0" lvl="0" indent="0">
              <a:buNone/>
            </a:pPr>
            <a:r>
              <a:rPr lang="en-GB" sz="1600" dirty="0"/>
              <a:t>WB, GFDRR, UNDP, </a:t>
            </a:r>
            <a:r>
              <a:rPr lang="en-GB" sz="1600" dirty="0" smtClean="0"/>
              <a:t>EU, UNEP</a:t>
            </a:r>
            <a:r>
              <a:rPr lang="en-GB" sz="1600" dirty="0"/>
              <a:t>, UNOPS, WHO, UN Habitat, </a:t>
            </a:r>
            <a:r>
              <a:rPr lang="en-GB" sz="1600" dirty="0" smtClean="0"/>
              <a:t>UNOOSA,…</a:t>
            </a:r>
            <a:r>
              <a:rPr lang="en-GB" sz="1800" dirty="0" smtClean="0"/>
              <a:t/>
            </a:r>
            <a:br>
              <a:rPr lang="en-GB" sz="1800" dirty="0" smtClean="0"/>
            </a:br>
            <a:endParaRPr lang="en-GB" sz="1800" dirty="0" smtClean="0"/>
          </a:p>
          <a:p>
            <a:pPr marL="0" lvl="0" indent="0">
              <a:buNone/>
            </a:pPr>
            <a:r>
              <a:rPr lang="fr-FR" sz="1800" b="1" dirty="0" smtClean="0"/>
              <a:t>NGO</a:t>
            </a:r>
            <a:r>
              <a:rPr lang="fr-FR" sz="1800" b="1" dirty="0"/>
              <a:t>, </a:t>
            </a:r>
            <a:r>
              <a:rPr lang="fr-FR" sz="1800" b="1" dirty="0" err="1"/>
              <a:t>crowdsourcing</a:t>
            </a:r>
            <a:r>
              <a:rPr lang="fr-FR" sz="1800" b="1" dirty="0"/>
              <a:t> and collaborative associations :</a:t>
            </a:r>
          </a:p>
          <a:p>
            <a:pPr marL="0" indent="0">
              <a:buNone/>
            </a:pPr>
            <a:r>
              <a:rPr lang="fr-FR" sz="1600" dirty="0"/>
              <a:t>Potentiel 3D, OSM, …… </a:t>
            </a:r>
          </a:p>
          <a:p>
            <a:pPr marL="0" indent="0">
              <a:buNone/>
            </a:pPr>
            <a:endParaRPr lang="fr-FR" sz="800" b="1" dirty="0" smtClean="0"/>
          </a:p>
          <a:p>
            <a:pPr marL="0" indent="0">
              <a:buNone/>
            </a:pPr>
            <a:r>
              <a:rPr lang="fr-FR" sz="1800" b="1" dirty="0" smtClean="0"/>
              <a:t>International </a:t>
            </a:r>
            <a:r>
              <a:rPr lang="fr-FR" sz="1800" b="1" dirty="0" err="1"/>
              <a:t>scientific</a:t>
            </a:r>
            <a:r>
              <a:rPr lang="fr-FR" sz="1800" b="1" dirty="0"/>
              <a:t> </a:t>
            </a:r>
            <a:r>
              <a:rPr lang="fr-FR" sz="1800" b="1" dirty="0" err="1"/>
              <a:t>community</a:t>
            </a:r>
            <a:r>
              <a:rPr lang="fr-FR" sz="1800" b="1" dirty="0"/>
              <a:t>: </a:t>
            </a:r>
          </a:p>
          <a:p>
            <a:pPr marL="0" indent="0">
              <a:buNone/>
            </a:pPr>
            <a:r>
              <a:rPr lang="fr-FR" sz="1600" dirty="0"/>
              <a:t>CIMH, CIMA, INGV, CIRAD, CESBIO, …. </a:t>
            </a:r>
          </a:p>
          <a:p>
            <a:pPr marL="0" indent="0">
              <a:buNone/>
            </a:pPr>
            <a:endParaRPr lang="fr-FR" sz="800" dirty="0"/>
          </a:p>
        </p:txBody>
      </p:sp>
      <p:sp>
        <p:nvSpPr>
          <p:cNvPr id="5" name="Content Placeholder 3"/>
          <p:cNvSpPr>
            <a:spLocks noGrp="1"/>
          </p:cNvSpPr>
          <p:nvPr>
            <p:ph sz="quarter" idx="11"/>
          </p:nvPr>
        </p:nvSpPr>
        <p:spPr>
          <a:xfrm>
            <a:off x="1905000" y="304800"/>
            <a:ext cx="5791200" cy="762000"/>
          </a:xfrm>
        </p:spPr>
        <p:txBody>
          <a:bodyPr/>
          <a:lstStyle/>
          <a:p>
            <a:pPr algn="ctr"/>
            <a:r>
              <a:rPr lang="en-US" b="1" dirty="0" smtClean="0"/>
              <a:t>Potential RO </a:t>
            </a:r>
            <a:r>
              <a:rPr lang="en-US" b="1" dirty="0"/>
              <a:t>Partners, Users, Practitioners</a:t>
            </a:r>
          </a:p>
        </p:txBody>
      </p:sp>
    </p:spTree>
    <p:extLst>
      <p:ext uri="{BB962C8B-B14F-4D97-AF65-F5344CB8AC3E}">
        <p14:creationId xmlns:p14="http://schemas.microsoft.com/office/powerpoint/2010/main" val="2350363846"/>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8763000" y="6629400"/>
            <a:ext cx="304800" cy="187285"/>
          </a:xfrm>
        </p:spPr>
        <p:txBody>
          <a:bodyPr/>
          <a:lstStyle/>
          <a:p>
            <a:pPr defTabSz="914400"/>
            <a:fld id="{86CB4B4D-7CA3-9044-876B-883B54F8677D}" type="slidenum">
              <a:rPr lang="uk-UA" smtClean="0"/>
              <a:pPr defTabSz="914400"/>
              <a:t>11</a:t>
            </a:fld>
            <a:endParaRPr lang="uk-UA" dirty="0"/>
          </a:p>
        </p:txBody>
      </p:sp>
      <p:sp>
        <p:nvSpPr>
          <p:cNvPr id="3" name="Content Placeholder 2"/>
          <p:cNvSpPr>
            <a:spLocks noGrp="1"/>
          </p:cNvSpPr>
          <p:nvPr>
            <p:ph sz="quarter" idx="10"/>
          </p:nvPr>
        </p:nvSpPr>
        <p:spPr>
          <a:xfrm>
            <a:off x="152400" y="1447800"/>
            <a:ext cx="8763000" cy="5105400"/>
          </a:xfrm>
        </p:spPr>
        <p:txBody>
          <a:bodyPr/>
          <a:lstStyle/>
          <a:p>
            <a:pPr marL="0" indent="0">
              <a:buNone/>
            </a:pPr>
            <a:r>
              <a:rPr lang="en-US" dirty="0" smtClean="0">
                <a:solidFill>
                  <a:schemeClr val="tx2">
                    <a:lumMod val="75000"/>
                  </a:schemeClr>
                </a:solidFill>
                <a:latin typeface="Arial" panose="020B0604020202020204" pitchFamily="34" charset="0"/>
              </a:rPr>
              <a:t>Joint </a:t>
            </a:r>
            <a:r>
              <a:rPr lang="en-US" dirty="0">
                <a:solidFill>
                  <a:schemeClr val="tx2">
                    <a:lumMod val="75000"/>
                  </a:schemeClr>
                </a:solidFill>
                <a:latin typeface="Arial" panose="020B0604020202020204" pitchFamily="34" charset="0"/>
              </a:rPr>
              <a:t>CNES-GFDRR mission on behalf of RO to establish partnership with RO user sand stakeholders and develop consensus on user needs for the RO.</a:t>
            </a:r>
          </a:p>
          <a:p>
            <a:pPr marL="0" indent="0">
              <a:buNone/>
            </a:pPr>
            <a:endParaRPr lang="en-US" sz="1600" dirty="0" smtClean="0"/>
          </a:p>
          <a:p>
            <a:pPr marL="0" indent="0">
              <a:buNone/>
            </a:pPr>
            <a:r>
              <a:rPr lang="en-US" dirty="0" smtClean="0"/>
              <a:t>Consultations:</a:t>
            </a:r>
            <a:endParaRPr lang="en-US" dirty="0"/>
          </a:p>
          <a:p>
            <a:r>
              <a:rPr lang="en-US" sz="1600" dirty="0" smtClean="0"/>
              <a:t>CNIGS</a:t>
            </a:r>
            <a:endParaRPr lang="en-US" sz="1600" dirty="0"/>
          </a:p>
          <a:p>
            <a:r>
              <a:rPr lang="en-US" sz="1600" dirty="0">
                <a:solidFill>
                  <a:srgbClr val="002060"/>
                </a:solidFill>
              </a:rPr>
              <a:t>CIAT</a:t>
            </a:r>
          </a:p>
          <a:p>
            <a:r>
              <a:rPr lang="en-US" sz="1600" dirty="0">
                <a:solidFill>
                  <a:srgbClr val="002060"/>
                </a:solidFill>
              </a:rPr>
              <a:t>ONEV</a:t>
            </a:r>
          </a:p>
          <a:p>
            <a:r>
              <a:rPr lang="en-US" sz="1600" dirty="0" err="1">
                <a:solidFill>
                  <a:srgbClr val="002060"/>
                </a:solidFill>
              </a:rPr>
              <a:t>Ministere</a:t>
            </a:r>
            <a:r>
              <a:rPr lang="en-US" sz="1600" dirty="0">
                <a:solidFill>
                  <a:srgbClr val="002060"/>
                </a:solidFill>
              </a:rPr>
              <a:t> de la </a:t>
            </a:r>
            <a:r>
              <a:rPr lang="en-US" sz="1600" dirty="0" err="1">
                <a:solidFill>
                  <a:srgbClr val="002060"/>
                </a:solidFill>
              </a:rPr>
              <a:t>planification</a:t>
            </a:r>
            <a:endParaRPr lang="en-US" sz="1600" dirty="0">
              <a:solidFill>
                <a:srgbClr val="002060"/>
              </a:solidFill>
            </a:endParaRPr>
          </a:p>
          <a:p>
            <a:r>
              <a:rPr lang="en-US" sz="1600" dirty="0">
                <a:solidFill>
                  <a:srgbClr val="002060"/>
                </a:solidFill>
              </a:rPr>
              <a:t>UNDP</a:t>
            </a:r>
          </a:p>
          <a:p>
            <a:r>
              <a:rPr lang="en-US" sz="1600" dirty="0">
                <a:solidFill>
                  <a:srgbClr val="002060"/>
                </a:solidFill>
              </a:rPr>
              <a:t>UNEP</a:t>
            </a:r>
          </a:p>
          <a:p>
            <a:r>
              <a:rPr lang="en-US" sz="1600" dirty="0">
                <a:solidFill>
                  <a:srgbClr val="002060"/>
                </a:solidFill>
              </a:rPr>
              <a:t>WHO (World Health Organization)</a:t>
            </a:r>
          </a:p>
          <a:p>
            <a:r>
              <a:rPr lang="en-US" sz="1600" dirty="0">
                <a:solidFill>
                  <a:srgbClr val="002060"/>
                </a:solidFill>
              </a:rPr>
              <a:t>IOM (International Organization for Migration)</a:t>
            </a:r>
          </a:p>
          <a:p>
            <a:r>
              <a:rPr lang="en-US" sz="1600" dirty="0" smtClean="0">
                <a:solidFill>
                  <a:srgbClr val="002060"/>
                </a:solidFill>
              </a:rPr>
              <a:t>Delegation of European Union</a:t>
            </a:r>
            <a:endParaRPr lang="en-US" sz="1600" dirty="0">
              <a:solidFill>
                <a:srgbClr val="002060"/>
              </a:solidFill>
            </a:endParaRPr>
          </a:p>
          <a:p>
            <a:r>
              <a:rPr lang="en-US" sz="1600" dirty="0">
                <a:solidFill>
                  <a:srgbClr val="002060"/>
                </a:solidFill>
              </a:rPr>
              <a:t>Open Street Map/3D Potential</a:t>
            </a:r>
          </a:p>
          <a:p>
            <a:r>
              <a:rPr lang="en-US" sz="1600" dirty="0" err="1" smtClean="0">
                <a:solidFill>
                  <a:srgbClr val="002060"/>
                </a:solidFill>
              </a:rPr>
              <a:t>Univ</a:t>
            </a:r>
            <a:r>
              <a:rPr lang="en-US" sz="1600" dirty="0" smtClean="0">
                <a:solidFill>
                  <a:srgbClr val="002060"/>
                </a:solidFill>
              </a:rPr>
              <a:t> </a:t>
            </a:r>
            <a:r>
              <a:rPr lang="en-US" sz="1600" dirty="0">
                <a:solidFill>
                  <a:srgbClr val="002060"/>
                </a:solidFill>
              </a:rPr>
              <a:t>Notre-Dame des </a:t>
            </a:r>
            <a:r>
              <a:rPr lang="en-US" sz="1600" dirty="0" smtClean="0">
                <a:solidFill>
                  <a:srgbClr val="002060"/>
                </a:solidFill>
              </a:rPr>
              <a:t>Cayes, </a:t>
            </a:r>
            <a:r>
              <a:rPr lang="en-US" sz="1600" dirty="0" err="1" smtClean="0">
                <a:solidFill>
                  <a:srgbClr val="002060"/>
                </a:solidFill>
              </a:rPr>
              <a:t>UniQ</a:t>
            </a:r>
            <a:r>
              <a:rPr lang="en-US" sz="1600" dirty="0" smtClean="0">
                <a:solidFill>
                  <a:srgbClr val="002060"/>
                </a:solidFill>
              </a:rPr>
              <a:t> (</a:t>
            </a:r>
            <a:r>
              <a:rPr lang="en-US" sz="1600" dirty="0" err="1">
                <a:solidFill>
                  <a:srgbClr val="002060"/>
                </a:solidFill>
              </a:rPr>
              <a:t>Q</a:t>
            </a:r>
            <a:r>
              <a:rPr lang="en-US" sz="1600" dirty="0" err="1" smtClean="0">
                <a:solidFill>
                  <a:srgbClr val="002060"/>
                </a:solidFill>
              </a:rPr>
              <a:t>uisqueya</a:t>
            </a:r>
            <a:r>
              <a:rPr lang="en-US" sz="1600" dirty="0" smtClean="0">
                <a:solidFill>
                  <a:srgbClr val="002060"/>
                </a:solidFill>
              </a:rPr>
              <a:t>), UEH, ENS</a:t>
            </a:r>
            <a:endParaRPr lang="en-US" sz="1600" dirty="0">
              <a:solidFill>
                <a:srgbClr val="002060"/>
              </a:solidFill>
            </a:endParaRPr>
          </a:p>
        </p:txBody>
      </p:sp>
      <p:sp>
        <p:nvSpPr>
          <p:cNvPr id="4" name="Content Placeholder 3"/>
          <p:cNvSpPr>
            <a:spLocks noGrp="1"/>
          </p:cNvSpPr>
          <p:nvPr>
            <p:ph sz="quarter" idx="11"/>
          </p:nvPr>
        </p:nvSpPr>
        <p:spPr>
          <a:xfrm>
            <a:off x="2057400" y="228600"/>
            <a:ext cx="4953000" cy="533400"/>
          </a:xfrm>
        </p:spPr>
        <p:txBody>
          <a:bodyPr/>
          <a:lstStyle/>
          <a:p>
            <a:pPr algn="ctr"/>
            <a:r>
              <a:rPr lang="en-US" sz="2800" b="1" dirty="0" smtClean="0"/>
              <a:t>Mission </a:t>
            </a:r>
            <a:r>
              <a:rPr lang="en-US" sz="2800" b="1" dirty="0"/>
              <a:t>to </a:t>
            </a:r>
            <a:r>
              <a:rPr lang="en-US" sz="2800" b="1" dirty="0" smtClean="0"/>
              <a:t>Haiti</a:t>
            </a:r>
          </a:p>
          <a:p>
            <a:pPr algn="ctr"/>
            <a:r>
              <a:rPr lang="en-US" sz="2800" b="1" dirty="0" smtClean="0"/>
              <a:t>(Jan/Feb </a:t>
            </a:r>
            <a:r>
              <a:rPr lang="en-US" sz="2800" b="1" dirty="0"/>
              <a:t>2017)</a:t>
            </a:r>
          </a:p>
        </p:txBody>
      </p:sp>
    </p:spTree>
    <p:extLst>
      <p:ext uri="{BB962C8B-B14F-4D97-AF65-F5344CB8AC3E}">
        <p14:creationId xmlns:p14="http://schemas.microsoft.com/office/powerpoint/2010/main" val="307263045"/>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8763000" y="6629400"/>
            <a:ext cx="304800" cy="187285"/>
          </a:xfrm>
        </p:spPr>
        <p:txBody>
          <a:bodyPr/>
          <a:lstStyle/>
          <a:p>
            <a:pPr defTabSz="914400"/>
            <a:fld id="{86CB4B4D-7CA3-9044-876B-883B54F8677D}" type="slidenum">
              <a:rPr lang="uk-UA" smtClean="0"/>
              <a:pPr defTabSz="914400"/>
              <a:t>12</a:t>
            </a:fld>
            <a:endParaRPr lang="uk-UA" dirty="0"/>
          </a:p>
        </p:txBody>
      </p:sp>
      <p:sp>
        <p:nvSpPr>
          <p:cNvPr id="3" name="Content Placeholder 2"/>
          <p:cNvSpPr>
            <a:spLocks noGrp="1"/>
          </p:cNvSpPr>
          <p:nvPr>
            <p:ph sz="quarter" idx="10"/>
          </p:nvPr>
        </p:nvSpPr>
        <p:spPr>
          <a:xfrm>
            <a:off x="152400" y="1447800"/>
            <a:ext cx="8763000" cy="5562600"/>
          </a:xfrm>
        </p:spPr>
        <p:txBody>
          <a:bodyPr/>
          <a:lstStyle/>
          <a:p>
            <a:r>
              <a:rPr lang="en-US" sz="1800" dirty="0"/>
              <a:t>Strong support for RO </a:t>
            </a:r>
            <a:r>
              <a:rPr lang="en-US" sz="1800" dirty="0" smtClean="0"/>
              <a:t>concept</a:t>
            </a:r>
          </a:p>
          <a:p>
            <a:endParaRPr lang="en-US" sz="1800" dirty="0"/>
          </a:p>
          <a:p>
            <a:r>
              <a:rPr lang="en-US" sz="1800" dirty="0">
                <a:solidFill>
                  <a:srgbClr val="002060"/>
                </a:solidFill>
              </a:rPr>
              <a:t>Desire to link RO to existing tools and platforms for increased synergy: </a:t>
            </a:r>
            <a:r>
              <a:rPr lang="en-US" sz="1800" b="1" dirty="0">
                <a:solidFill>
                  <a:srgbClr val="002060"/>
                </a:solidFill>
              </a:rPr>
              <a:t>HaitiData.org</a:t>
            </a:r>
            <a:r>
              <a:rPr lang="en-US" sz="1800" dirty="0">
                <a:solidFill>
                  <a:srgbClr val="002060"/>
                </a:solidFill>
              </a:rPr>
              <a:t>, KAL-Haiti, RASOR, new ONEV environmental information </a:t>
            </a:r>
            <a:r>
              <a:rPr lang="en-US" sz="1800" dirty="0" smtClean="0">
                <a:solidFill>
                  <a:srgbClr val="002060"/>
                </a:solidFill>
              </a:rPr>
              <a:t>service</a:t>
            </a:r>
          </a:p>
          <a:p>
            <a:endParaRPr lang="en-US" sz="1800" dirty="0" smtClean="0">
              <a:solidFill>
                <a:srgbClr val="002060"/>
              </a:solidFill>
            </a:endParaRPr>
          </a:p>
          <a:p>
            <a:r>
              <a:rPr lang="en-US" sz="1800" dirty="0">
                <a:solidFill>
                  <a:srgbClr val="002060"/>
                </a:solidFill>
              </a:rPr>
              <a:t>Role of local champions </a:t>
            </a:r>
          </a:p>
          <a:p>
            <a:pPr lvl="1"/>
            <a:r>
              <a:rPr lang="en-US" sz="1800" b="1" dirty="0">
                <a:solidFill>
                  <a:srgbClr val="002060"/>
                </a:solidFill>
              </a:rPr>
              <a:t>CNIGS</a:t>
            </a:r>
            <a:r>
              <a:rPr lang="en-US" sz="1800" dirty="0">
                <a:solidFill>
                  <a:srgbClr val="002060"/>
                </a:solidFill>
              </a:rPr>
              <a:t> technical implementation and leadership</a:t>
            </a:r>
          </a:p>
          <a:p>
            <a:pPr lvl="1"/>
            <a:r>
              <a:rPr lang="en-US" sz="1800" b="1" dirty="0">
                <a:solidFill>
                  <a:srgbClr val="002060"/>
                </a:solidFill>
              </a:rPr>
              <a:t>CIAT</a:t>
            </a:r>
            <a:r>
              <a:rPr lang="en-US" sz="1800" dirty="0">
                <a:solidFill>
                  <a:srgbClr val="002060"/>
                </a:solidFill>
              </a:rPr>
              <a:t> user needs coordination</a:t>
            </a:r>
          </a:p>
          <a:p>
            <a:pPr lvl="1"/>
            <a:r>
              <a:rPr lang="en-US" sz="1800" b="1" dirty="0">
                <a:solidFill>
                  <a:srgbClr val="002060"/>
                </a:solidFill>
              </a:rPr>
              <a:t>Ministry of planning</a:t>
            </a:r>
            <a:r>
              <a:rPr lang="en-US" sz="1800" dirty="0">
                <a:solidFill>
                  <a:srgbClr val="002060"/>
                </a:solidFill>
              </a:rPr>
              <a:t> linkages to national and local recovery efforts</a:t>
            </a:r>
          </a:p>
          <a:p>
            <a:pPr lvl="1"/>
            <a:r>
              <a:rPr lang="en-US" sz="1800" b="1" dirty="0">
                <a:solidFill>
                  <a:srgbClr val="002060"/>
                </a:solidFill>
              </a:rPr>
              <a:t>ONEV</a:t>
            </a:r>
            <a:r>
              <a:rPr lang="en-US" sz="1800" dirty="0">
                <a:solidFill>
                  <a:srgbClr val="002060"/>
                </a:solidFill>
              </a:rPr>
              <a:t> linkages to environmental and eco-system </a:t>
            </a:r>
            <a:r>
              <a:rPr lang="en-US" sz="1800" dirty="0" smtClean="0">
                <a:solidFill>
                  <a:srgbClr val="002060"/>
                </a:solidFill>
              </a:rPr>
              <a:t>monitoring</a:t>
            </a:r>
          </a:p>
          <a:p>
            <a:pPr lvl="1"/>
            <a:endParaRPr lang="en-US" sz="1800" dirty="0">
              <a:solidFill>
                <a:srgbClr val="002060"/>
              </a:solidFill>
            </a:endParaRPr>
          </a:p>
          <a:p>
            <a:r>
              <a:rPr lang="en-US" sz="1800" dirty="0" smtClean="0">
                <a:solidFill>
                  <a:srgbClr val="002060"/>
                </a:solidFill>
              </a:rPr>
              <a:t>Strong interest of universities and research communities</a:t>
            </a:r>
            <a:endParaRPr lang="en-US" sz="1800" dirty="0">
              <a:solidFill>
                <a:srgbClr val="002060"/>
              </a:solidFill>
            </a:endParaRPr>
          </a:p>
        </p:txBody>
      </p:sp>
      <p:sp>
        <p:nvSpPr>
          <p:cNvPr id="4" name="Content Placeholder 3"/>
          <p:cNvSpPr>
            <a:spLocks noGrp="1"/>
          </p:cNvSpPr>
          <p:nvPr>
            <p:ph sz="quarter" idx="11"/>
          </p:nvPr>
        </p:nvSpPr>
        <p:spPr>
          <a:xfrm>
            <a:off x="2057400" y="152400"/>
            <a:ext cx="4953000" cy="533400"/>
          </a:xfrm>
        </p:spPr>
        <p:txBody>
          <a:bodyPr/>
          <a:lstStyle/>
          <a:p>
            <a:pPr algn="ctr"/>
            <a:r>
              <a:rPr lang="en-US" sz="2800" b="1" dirty="0"/>
              <a:t>Feedback from consultations (1/2)</a:t>
            </a:r>
          </a:p>
        </p:txBody>
      </p:sp>
    </p:spTree>
    <p:extLst>
      <p:ext uri="{BB962C8B-B14F-4D97-AF65-F5344CB8AC3E}">
        <p14:creationId xmlns:p14="http://schemas.microsoft.com/office/powerpoint/2010/main" val="2391839539"/>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8763000" y="6629400"/>
            <a:ext cx="304800" cy="187285"/>
          </a:xfrm>
        </p:spPr>
        <p:txBody>
          <a:bodyPr/>
          <a:lstStyle/>
          <a:p>
            <a:pPr defTabSz="914400"/>
            <a:fld id="{86CB4B4D-7CA3-9044-876B-883B54F8677D}" type="slidenum">
              <a:rPr lang="uk-UA" smtClean="0"/>
              <a:pPr defTabSz="914400"/>
              <a:t>13</a:t>
            </a:fld>
            <a:endParaRPr lang="uk-UA" dirty="0"/>
          </a:p>
        </p:txBody>
      </p:sp>
      <p:sp>
        <p:nvSpPr>
          <p:cNvPr id="3" name="Content Placeholder 2"/>
          <p:cNvSpPr>
            <a:spLocks noGrp="1"/>
          </p:cNvSpPr>
          <p:nvPr>
            <p:ph sz="quarter" idx="10"/>
          </p:nvPr>
        </p:nvSpPr>
        <p:spPr>
          <a:xfrm>
            <a:off x="152400" y="1447800"/>
            <a:ext cx="8763000" cy="5105400"/>
          </a:xfrm>
        </p:spPr>
        <p:txBody>
          <a:bodyPr/>
          <a:lstStyle/>
          <a:p>
            <a:r>
              <a:rPr lang="en-US" sz="1800" dirty="0"/>
              <a:t>Area to be extended to the three administrative </a:t>
            </a:r>
            <a:r>
              <a:rPr lang="en-US" sz="1800" dirty="0" smtClean="0"/>
              <a:t>units</a:t>
            </a:r>
          </a:p>
          <a:p>
            <a:endParaRPr lang="en-US" sz="1800" dirty="0"/>
          </a:p>
          <a:p>
            <a:r>
              <a:rPr lang="en-US" sz="1800" dirty="0"/>
              <a:t>Main application </a:t>
            </a:r>
            <a:r>
              <a:rPr lang="en-US" sz="1800" dirty="0" smtClean="0"/>
              <a:t>areas :</a:t>
            </a:r>
            <a:endParaRPr lang="en-US" sz="1800" dirty="0">
              <a:solidFill>
                <a:srgbClr val="FF0000"/>
              </a:solidFill>
            </a:endParaRPr>
          </a:p>
          <a:p>
            <a:pPr lvl="1"/>
            <a:r>
              <a:rPr lang="en-US" sz="1800" dirty="0">
                <a:solidFill>
                  <a:srgbClr val="002060"/>
                </a:solidFill>
              </a:rPr>
              <a:t>Agriculture and food security</a:t>
            </a:r>
          </a:p>
          <a:p>
            <a:pPr lvl="1"/>
            <a:r>
              <a:rPr lang="en-US" sz="1800" dirty="0">
                <a:solidFill>
                  <a:srgbClr val="002060"/>
                </a:solidFill>
              </a:rPr>
              <a:t>Forests and protected areas</a:t>
            </a:r>
          </a:p>
          <a:p>
            <a:pPr lvl="1"/>
            <a:r>
              <a:rPr lang="en-US" sz="1800" dirty="0">
                <a:solidFill>
                  <a:srgbClr val="002060"/>
                </a:solidFill>
              </a:rPr>
              <a:t>Coastal zone monitoring and coastal settlements</a:t>
            </a:r>
          </a:p>
          <a:p>
            <a:pPr lvl="1"/>
            <a:r>
              <a:rPr lang="en-US" sz="1800" dirty="0">
                <a:solidFill>
                  <a:srgbClr val="002060"/>
                </a:solidFill>
              </a:rPr>
              <a:t>Population displacement and rural settlements</a:t>
            </a:r>
          </a:p>
          <a:p>
            <a:pPr lvl="1"/>
            <a:r>
              <a:rPr lang="en-US" sz="1800" dirty="0">
                <a:solidFill>
                  <a:srgbClr val="002060"/>
                </a:solidFill>
              </a:rPr>
              <a:t>Road networks and accessibility</a:t>
            </a:r>
          </a:p>
          <a:p>
            <a:pPr lvl="1"/>
            <a:r>
              <a:rPr lang="en-US" sz="1800" dirty="0">
                <a:solidFill>
                  <a:srgbClr val="002060"/>
                </a:solidFill>
              </a:rPr>
              <a:t>Landslides and water system monitoring (river bed and river discharge monitoring</a:t>
            </a:r>
            <a:r>
              <a:rPr lang="en-US" sz="1800" dirty="0" smtClean="0">
                <a:solidFill>
                  <a:srgbClr val="002060"/>
                </a:solidFill>
              </a:rPr>
              <a:t>)</a:t>
            </a:r>
          </a:p>
          <a:p>
            <a:pPr lvl="1"/>
            <a:endParaRPr lang="en-US" sz="1800" dirty="0">
              <a:solidFill>
                <a:srgbClr val="002060"/>
              </a:solidFill>
            </a:endParaRPr>
          </a:p>
          <a:p>
            <a:r>
              <a:rPr lang="en-US" sz="1800" dirty="0">
                <a:solidFill>
                  <a:srgbClr val="002060"/>
                </a:solidFill>
              </a:rPr>
              <a:t>Baseline pre and immediately post event; update every six months over </a:t>
            </a:r>
            <a:r>
              <a:rPr lang="en-US" sz="1800" dirty="0" err="1">
                <a:solidFill>
                  <a:srgbClr val="002060"/>
                </a:solidFill>
              </a:rPr>
              <a:t>AoI</a:t>
            </a:r>
            <a:r>
              <a:rPr lang="en-US" sz="1800" dirty="0">
                <a:solidFill>
                  <a:srgbClr val="002060"/>
                </a:solidFill>
              </a:rPr>
              <a:t>; hotspots with more detailed, more frequent coverage; thematic applications led by theme leaders (e.g. Environment- ONEV); reactive update after future events.</a:t>
            </a:r>
          </a:p>
          <a:p>
            <a:endParaRPr lang="en-US" sz="2400" dirty="0">
              <a:solidFill>
                <a:srgbClr val="002060"/>
              </a:solidFill>
            </a:endParaRPr>
          </a:p>
        </p:txBody>
      </p:sp>
      <p:sp>
        <p:nvSpPr>
          <p:cNvPr id="4" name="Content Placeholder 3"/>
          <p:cNvSpPr>
            <a:spLocks noGrp="1"/>
          </p:cNvSpPr>
          <p:nvPr>
            <p:ph sz="quarter" idx="11"/>
          </p:nvPr>
        </p:nvSpPr>
        <p:spPr>
          <a:xfrm>
            <a:off x="2057400" y="152400"/>
            <a:ext cx="4953000" cy="533400"/>
          </a:xfrm>
        </p:spPr>
        <p:txBody>
          <a:bodyPr/>
          <a:lstStyle/>
          <a:p>
            <a:pPr algn="ctr"/>
            <a:r>
              <a:rPr lang="en-US" sz="2800" b="1" dirty="0"/>
              <a:t>Feedback from consultations (2/2)</a:t>
            </a:r>
          </a:p>
        </p:txBody>
      </p:sp>
    </p:spTree>
    <p:extLst>
      <p:ext uri="{BB962C8B-B14F-4D97-AF65-F5344CB8AC3E}">
        <p14:creationId xmlns:p14="http://schemas.microsoft.com/office/powerpoint/2010/main" val="1817762224"/>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au 24"/>
          <p:cNvGraphicFramePr>
            <a:graphicFrameLocks noGrp="1"/>
          </p:cNvGraphicFramePr>
          <p:nvPr>
            <p:extLst>
              <p:ext uri="{D42A27DB-BD31-4B8C-83A1-F6EECF244321}">
                <p14:modId xmlns:p14="http://schemas.microsoft.com/office/powerpoint/2010/main" val="3950217703"/>
              </p:ext>
            </p:extLst>
          </p:nvPr>
        </p:nvGraphicFramePr>
        <p:xfrm>
          <a:off x="533400" y="1524000"/>
          <a:ext cx="8305800" cy="1076302"/>
        </p:xfrm>
        <a:graphic>
          <a:graphicData uri="http://schemas.openxmlformats.org/drawingml/2006/table">
            <a:tbl>
              <a:tblPr firstRow="1" firstCol="1" bandRow="1">
                <a:tableStyleId>{5940675A-B579-460E-94D1-54222C63F5DA}</a:tableStyleId>
              </a:tblPr>
              <a:tblGrid>
                <a:gridCol w="2133600">
                  <a:extLst>
                    <a:ext uri="{9D8B030D-6E8A-4147-A177-3AD203B41FA5}">
                      <a16:colId xmlns="" xmlns:a16="http://schemas.microsoft.com/office/drawing/2014/main" val="20000"/>
                    </a:ext>
                  </a:extLst>
                </a:gridCol>
                <a:gridCol w="6172200">
                  <a:extLst>
                    <a:ext uri="{9D8B030D-6E8A-4147-A177-3AD203B41FA5}">
                      <a16:colId xmlns="" xmlns:a16="http://schemas.microsoft.com/office/drawing/2014/main" val="20001"/>
                    </a:ext>
                  </a:extLst>
                </a:gridCol>
              </a:tblGrid>
              <a:tr h="353291">
                <a:tc>
                  <a:txBody>
                    <a:bodyPr/>
                    <a:lstStyle/>
                    <a:p>
                      <a:pPr algn="just">
                        <a:lnSpc>
                          <a:spcPct val="117000"/>
                        </a:lnSpc>
                        <a:spcBef>
                          <a:spcPts val="1200"/>
                        </a:spcBef>
                        <a:spcAft>
                          <a:spcPts val="0"/>
                        </a:spcAft>
                      </a:pPr>
                      <a:r>
                        <a:rPr lang="en-GB" sz="1600" b="1" dirty="0">
                          <a:effectLst/>
                        </a:rPr>
                        <a:t>Baseline mapping</a:t>
                      </a:r>
                      <a:endParaRPr lang="fr-FR" sz="2000" b="1" dirty="0">
                        <a:solidFill>
                          <a:srgbClr val="000000"/>
                        </a:solidFill>
                        <a:effectLst/>
                        <a:latin typeface="Arial"/>
                        <a:ea typeface="Times New Roman"/>
                        <a:cs typeface="Times New Roman"/>
                      </a:endParaRPr>
                    </a:p>
                  </a:txBody>
                  <a:tcPr marL="68580" marR="68580" marT="0" marB="0"/>
                </a:tc>
                <a:tc>
                  <a:txBody>
                    <a:bodyPr/>
                    <a:lstStyle/>
                    <a:p>
                      <a:pPr algn="just">
                        <a:lnSpc>
                          <a:spcPct val="117000"/>
                        </a:lnSpc>
                        <a:spcBef>
                          <a:spcPts val="1200"/>
                        </a:spcBef>
                        <a:spcAft>
                          <a:spcPts val="0"/>
                        </a:spcAft>
                      </a:pPr>
                      <a:r>
                        <a:rPr lang="en-GB" sz="1600" dirty="0">
                          <a:effectLst/>
                        </a:rPr>
                        <a:t>Pre-event baseline </a:t>
                      </a:r>
                      <a:r>
                        <a:rPr lang="en-GB" sz="1600" dirty="0" err="1">
                          <a:effectLst/>
                        </a:rPr>
                        <a:t>landcover</a:t>
                      </a:r>
                      <a:r>
                        <a:rPr lang="en-GB" sz="1600" dirty="0">
                          <a:effectLst/>
                        </a:rPr>
                        <a:t> map of area of interest </a:t>
                      </a:r>
                      <a:endParaRPr lang="fr-FR" sz="2000" dirty="0">
                        <a:solidFill>
                          <a:srgbClr val="000000"/>
                        </a:solidFill>
                        <a:effectLst/>
                        <a:latin typeface="Arial"/>
                        <a:ea typeface="Times New Roman"/>
                        <a:cs typeface="Times New Roman"/>
                      </a:endParaRPr>
                    </a:p>
                  </a:txBody>
                  <a:tcPr marL="68580" marR="68580" marT="0" marB="0"/>
                </a:tc>
                <a:extLst>
                  <a:ext uri="{0D108BD9-81ED-4DB2-BD59-A6C34878D82A}">
                    <a16:rowId xmlns="" xmlns:a16="http://schemas.microsoft.com/office/drawing/2014/main" val="10000"/>
                  </a:ext>
                </a:extLst>
              </a:tr>
              <a:tr h="484909">
                <a:tc>
                  <a:txBody>
                    <a:bodyPr/>
                    <a:lstStyle/>
                    <a:p>
                      <a:pPr algn="just">
                        <a:lnSpc>
                          <a:spcPct val="117000"/>
                        </a:lnSpc>
                        <a:spcBef>
                          <a:spcPts val="1200"/>
                        </a:spcBef>
                        <a:spcAft>
                          <a:spcPts val="0"/>
                        </a:spcAft>
                      </a:pPr>
                      <a:r>
                        <a:rPr lang="en-GB" sz="1600" dirty="0">
                          <a:effectLst/>
                        </a:rPr>
                        <a:t> </a:t>
                      </a:r>
                      <a:endParaRPr lang="fr-FR" sz="2000" dirty="0">
                        <a:solidFill>
                          <a:srgbClr val="000000"/>
                        </a:solidFill>
                        <a:effectLst/>
                        <a:latin typeface="Arial"/>
                        <a:ea typeface="Times New Roman"/>
                        <a:cs typeface="Times New Roman"/>
                      </a:endParaRPr>
                    </a:p>
                  </a:txBody>
                  <a:tcPr marL="68580" marR="68580" marT="0" marB="0"/>
                </a:tc>
                <a:tc>
                  <a:txBody>
                    <a:bodyPr/>
                    <a:lstStyle/>
                    <a:p>
                      <a:pPr algn="just">
                        <a:lnSpc>
                          <a:spcPct val="117000"/>
                        </a:lnSpc>
                        <a:spcBef>
                          <a:spcPts val="1200"/>
                        </a:spcBef>
                        <a:spcAft>
                          <a:spcPts val="0"/>
                        </a:spcAft>
                      </a:pPr>
                      <a:r>
                        <a:rPr lang="en-GB" sz="1600" dirty="0">
                          <a:effectLst/>
                        </a:rPr>
                        <a:t>After</a:t>
                      </a:r>
                      <a:r>
                        <a:rPr lang="en-GB" sz="1600" baseline="0" dirty="0">
                          <a:effectLst/>
                        </a:rPr>
                        <a:t> event baseline</a:t>
                      </a:r>
                      <a:r>
                        <a:rPr lang="en-GB" sz="1600" dirty="0">
                          <a:effectLst/>
                        </a:rPr>
                        <a:t> map showing categories of damage over </a:t>
                      </a:r>
                      <a:r>
                        <a:rPr lang="en-GB" sz="1600" dirty="0" err="1">
                          <a:effectLst/>
                        </a:rPr>
                        <a:t>AoI</a:t>
                      </a:r>
                      <a:r>
                        <a:rPr lang="en-GB" sz="1600" dirty="0">
                          <a:effectLst/>
                        </a:rPr>
                        <a:t>  </a:t>
                      </a:r>
                    </a:p>
                    <a:p>
                      <a:pPr algn="just">
                        <a:lnSpc>
                          <a:spcPct val="117000"/>
                        </a:lnSpc>
                        <a:spcBef>
                          <a:spcPts val="1200"/>
                        </a:spcBef>
                        <a:spcAft>
                          <a:spcPts val="0"/>
                        </a:spcAft>
                      </a:pPr>
                      <a:r>
                        <a:rPr lang="fr-FR" sz="1600" dirty="0">
                          <a:solidFill>
                            <a:srgbClr val="000000"/>
                          </a:solidFill>
                          <a:effectLst/>
                          <a:latin typeface="+mn-lt"/>
                          <a:ea typeface="Times New Roman"/>
                          <a:cs typeface="Times New Roman"/>
                        </a:rPr>
                        <a:t>Update </a:t>
                      </a:r>
                      <a:r>
                        <a:rPr lang="fr-FR" sz="1600" dirty="0" err="1">
                          <a:solidFill>
                            <a:srgbClr val="000000"/>
                          </a:solidFill>
                          <a:effectLst/>
                          <a:latin typeface="+mn-lt"/>
                          <a:ea typeface="Times New Roman"/>
                          <a:cs typeface="Times New Roman"/>
                        </a:rPr>
                        <a:t>with</a:t>
                      </a:r>
                      <a:r>
                        <a:rPr lang="fr-FR" sz="1600" dirty="0">
                          <a:solidFill>
                            <a:srgbClr val="000000"/>
                          </a:solidFill>
                          <a:effectLst/>
                          <a:latin typeface="+mn-lt"/>
                          <a:ea typeface="Times New Roman"/>
                          <a:cs typeface="Times New Roman"/>
                        </a:rPr>
                        <a:t> </a:t>
                      </a:r>
                      <a:r>
                        <a:rPr lang="fr-FR" sz="1600" dirty="0" err="1">
                          <a:solidFill>
                            <a:srgbClr val="000000"/>
                          </a:solidFill>
                          <a:effectLst/>
                          <a:latin typeface="+mn-lt"/>
                          <a:ea typeface="Times New Roman"/>
                          <a:cs typeface="Times New Roman"/>
                        </a:rPr>
                        <a:t>schools</a:t>
                      </a:r>
                      <a:r>
                        <a:rPr lang="fr-FR" sz="1600" dirty="0">
                          <a:solidFill>
                            <a:srgbClr val="000000"/>
                          </a:solidFill>
                          <a:effectLst/>
                          <a:latin typeface="+mn-lt"/>
                          <a:ea typeface="Times New Roman"/>
                          <a:cs typeface="Times New Roman"/>
                        </a:rPr>
                        <a:t> and </a:t>
                      </a:r>
                      <a:r>
                        <a:rPr lang="fr-FR" sz="1600" dirty="0" err="1">
                          <a:solidFill>
                            <a:srgbClr val="000000"/>
                          </a:solidFill>
                          <a:effectLst/>
                          <a:latin typeface="+mn-lt"/>
                          <a:ea typeface="Times New Roman"/>
                          <a:cs typeface="Times New Roman"/>
                        </a:rPr>
                        <a:t>health</a:t>
                      </a:r>
                      <a:r>
                        <a:rPr lang="fr-FR" sz="1600" dirty="0">
                          <a:solidFill>
                            <a:srgbClr val="000000"/>
                          </a:solidFill>
                          <a:effectLst/>
                          <a:latin typeface="+mn-lt"/>
                          <a:ea typeface="Times New Roman"/>
                          <a:cs typeface="Times New Roman"/>
                        </a:rPr>
                        <a:t> centres and road network</a:t>
                      </a:r>
                    </a:p>
                  </a:txBody>
                  <a:tcPr marL="68580" marR="68580" marT="0" marB="0"/>
                </a:tc>
                <a:extLst>
                  <a:ext uri="{0D108BD9-81ED-4DB2-BD59-A6C34878D82A}">
                    <a16:rowId xmlns="" xmlns:a16="http://schemas.microsoft.com/office/drawing/2014/main" val="10001"/>
                  </a:ext>
                </a:extLst>
              </a:tr>
            </a:tbl>
          </a:graphicData>
        </a:graphic>
      </p:graphicFrame>
      <p:graphicFrame>
        <p:nvGraphicFramePr>
          <p:cNvPr id="26" name="Tableau 25"/>
          <p:cNvGraphicFramePr>
            <a:graphicFrameLocks noGrp="1"/>
          </p:cNvGraphicFramePr>
          <p:nvPr>
            <p:extLst>
              <p:ext uri="{D42A27DB-BD31-4B8C-83A1-F6EECF244321}">
                <p14:modId xmlns:p14="http://schemas.microsoft.com/office/powerpoint/2010/main" val="4150918441"/>
              </p:ext>
            </p:extLst>
          </p:nvPr>
        </p:nvGraphicFramePr>
        <p:xfrm>
          <a:off x="533400" y="2819400"/>
          <a:ext cx="8305800" cy="1066580"/>
        </p:xfrm>
        <a:graphic>
          <a:graphicData uri="http://schemas.openxmlformats.org/drawingml/2006/table">
            <a:tbl>
              <a:tblPr firstRow="1" firstCol="1" bandRow="1">
                <a:tableStyleId>{5940675A-B579-460E-94D1-54222C63F5DA}</a:tableStyleId>
              </a:tblPr>
              <a:tblGrid>
                <a:gridCol w="2133600">
                  <a:extLst>
                    <a:ext uri="{9D8B030D-6E8A-4147-A177-3AD203B41FA5}">
                      <a16:colId xmlns="" xmlns:a16="http://schemas.microsoft.com/office/drawing/2014/main" val="20000"/>
                    </a:ext>
                  </a:extLst>
                </a:gridCol>
                <a:gridCol w="6172200">
                  <a:extLst>
                    <a:ext uri="{9D8B030D-6E8A-4147-A177-3AD203B41FA5}">
                      <a16:colId xmlns="" xmlns:a16="http://schemas.microsoft.com/office/drawing/2014/main" val="20001"/>
                    </a:ext>
                  </a:extLst>
                </a:gridCol>
              </a:tblGrid>
              <a:tr h="415747">
                <a:tc>
                  <a:txBody>
                    <a:bodyPr/>
                    <a:lstStyle/>
                    <a:p>
                      <a:pPr algn="just">
                        <a:lnSpc>
                          <a:spcPct val="117000"/>
                        </a:lnSpc>
                        <a:spcBef>
                          <a:spcPts val="1200"/>
                        </a:spcBef>
                        <a:spcAft>
                          <a:spcPts val="0"/>
                        </a:spcAft>
                      </a:pPr>
                      <a:r>
                        <a:rPr lang="en-GB" sz="1600" b="1" dirty="0">
                          <a:effectLst/>
                        </a:rPr>
                        <a:t>Housing</a:t>
                      </a:r>
                      <a:endParaRPr lang="fr-FR" sz="1600" b="1" dirty="0">
                        <a:solidFill>
                          <a:srgbClr val="000000"/>
                        </a:solidFill>
                        <a:effectLst/>
                        <a:latin typeface="Arial"/>
                        <a:ea typeface="Times New Roman"/>
                        <a:cs typeface="Times New Roman"/>
                      </a:endParaRPr>
                    </a:p>
                  </a:txBody>
                  <a:tcPr marL="68580" marR="68580" marT="0" marB="0"/>
                </a:tc>
                <a:tc>
                  <a:txBody>
                    <a:bodyPr/>
                    <a:lstStyle/>
                    <a:p>
                      <a:pPr algn="just">
                        <a:lnSpc>
                          <a:spcPct val="117000"/>
                        </a:lnSpc>
                        <a:spcBef>
                          <a:spcPts val="1200"/>
                        </a:spcBef>
                        <a:spcAft>
                          <a:spcPts val="0"/>
                        </a:spcAft>
                      </a:pPr>
                      <a:r>
                        <a:rPr lang="en-GB" sz="1600" dirty="0">
                          <a:effectLst/>
                        </a:rPr>
                        <a:t>Progress of housing reconstruction (routine product) </a:t>
                      </a:r>
                      <a:r>
                        <a:rPr lang="en-GB" sz="1600" dirty="0" smtClean="0">
                          <a:effectLst/>
                        </a:rPr>
                        <a:t>1 or 2 </a:t>
                      </a:r>
                      <a:r>
                        <a:rPr lang="en-GB" sz="1600" dirty="0">
                          <a:effectLst/>
                        </a:rPr>
                        <a:t>years only?</a:t>
                      </a:r>
                      <a:endParaRPr lang="fr-FR" sz="1600" dirty="0">
                        <a:solidFill>
                          <a:srgbClr val="000000"/>
                        </a:solidFill>
                        <a:effectLst/>
                        <a:latin typeface="Arial"/>
                        <a:ea typeface="Times New Roman"/>
                        <a:cs typeface="Times New Roman"/>
                      </a:endParaRPr>
                    </a:p>
                  </a:txBody>
                  <a:tcPr marL="68580" marR="68580" marT="0" marB="0"/>
                </a:tc>
                <a:extLst>
                  <a:ext uri="{0D108BD9-81ED-4DB2-BD59-A6C34878D82A}">
                    <a16:rowId xmlns="" xmlns:a16="http://schemas.microsoft.com/office/drawing/2014/main" val="10000"/>
                  </a:ext>
                </a:extLst>
              </a:tr>
              <a:tr h="495969">
                <a:tc>
                  <a:txBody>
                    <a:bodyPr/>
                    <a:lstStyle/>
                    <a:p>
                      <a:pPr algn="just">
                        <a:lnSpc>
                          <a:spcPct val="117000"/>
                        </a:lnSpc>
                        <a:spcBef>
                          <a:spcPts val="1200"/>
                        </a:spcBef>
                        <a:spcAft>
                          <a:spcPts val="0"/>
                        </a:spcAft>
                      </a:pPr>
                      <a:r>
                        <a:rPr lang="en-GB" sz="1600">
                          <a:effectLst/>
                        </a:rPr>
                        <a:t> </a:t>
                      </a:r>
                      <a:endParaRPr lang="fr-FR" sz="1600">
                        <a:solidFill>
                          <a:srgbClr val="000000"/>
                        </a:solidFill>
                        <a:effectLst/>
                        <a:latin typeface="Arial"/>
                        <a:ea typeface="Times New Roman"/>
                        <a:cs typeface="Times New Roman"/>
                      </a:endParaRPr>
                    </a:p>
                  </a:txBody>
                  <a:tcPr marL="68580" marR="68580" marT="0" marB="0"/>
                </a:tc>
                <a:tc>
                  <a:txBody>
                    <a:bodyPr/>
                    <a:lstStyle/>
                    <a:p>
                      <a:pPr marL="0" marR="0" indent="0" algn="just" defTabSz="457200" eaLnBrk="1" fontAlgn="auto" latinLnBrk="0" hangingPunct="1">
                        <a:lnSpc>
                          <a:spcPct val="117000"/>
                        </a:lnSpc>
                        <a:spcBef>
                          <a:spcPts val="1200"/>
                        </a:spcBef>
                        <a:spcAft>
                          <a:spcPts val="0"/>
                        </a:spcAft>
                        <a:buClrTx/>
                        <a:buSzTx/>
                        <a:buFontTx/>
                        <a:buNone/>
                        <a:tabLst/>
                        <a:defRPr/>
                      </a:pPr>
                      <a:r>
                        <a:rPr lang="en-CA" sz="1600" dirty="0">
                          <a:effectLst/>
                        </a:rPr>
                        <a:t>Population displacement monitoring product (routine product)</a:t>
                      </a:r>
                      <a:endParaRPr lang="fr-FR" sz="1600" dirty="0">
                        <a:solidFill>
                          <a:srgbClr val="000000"/>
                        </a:solidFill>
                        <a:effectLst/>
                        <a:latin typeface="Arial"/>
                        <a:ea typeface="Times New Roman"/>
                        <a:cs typeface="Times New Roman"/>
                      </a:endParaRPr>
                    </a:p>
                  </a:txBody>
                  <a:tcPr marL="68580" marR="68580" marT="0" marB="0"/>
                </a:tc>
                <a:extLst>
                  <a:ext uri="{0D108BD9-81ED-4DB2-BD59-A6C34878D82A}">
                    <a16:rowId xmlns="" xmlns:a16="http://schemas.microsoft.com/office/drawing/2014/main" val="10001"/>
                  </a:ext>
                </a:extLst>
              </a:tr>
            </a:tbl>
          </a:graphicData>
        </a:graphic>
      </p:graphicFrame>
      <p:graphicFrame>
        <p:nvGraphicFramePr>
          <p:cNvPr id="27" name="Tableau 26"/>
          <p:cNvGraphicFramePr>
            <a:graphicFrameLocks noGrp="1"/>
          </p:cNvGraphicFramePr>
          <p:nvPr>
            <p:extLst>
              <p:ext uri="{D42A27DB-BD31-4B8C-83A1-F6EECF244321}">
                <p14:modId xmlns:p14="http://schemas.microsoft.com/office/powerpoint/2010/main" val="498957222"/>
              </p:ext>
            </p:extLst>
          </p:nvPr>
        </p:nvGraphicFramePr>
        <p:xfrm>
          <a:off x="533400" y="4191000"/>
          <a:ext cx="8305800" cy="1891698"/>
        </p:xfrm>
        <a:graphic>
          <a:graphicData uri="http://schemas.openxmlformats.org/drawingml/2006/table">
            <a:tbl>
              <a:tblPr firstRow="1" firstCol="1" bandRow="1">
                <a:tableStyleId>{5940675A-B579-460E-94D1-54222C63F5DA}</a:tableStyleId>
              </a:tblPr>
              <a:tblGrid>
                <a:gridCol w="2133600">
                  <a:extLst>
                    <a:ext uri="{9D8B030D-6E8A-4147-A177-3AD203B41FA5}">
                      <a16:colId xmlns="" xmlns:a16="http://schemas.microsoft.com/office/drawing/2014/main" val="20000"/>
                    </a:ext>
                  </a:extLst>
                </a:gridCol>
                <a:gridCol w="6172200">
                  <a:extLst>
                    <a:ext uri="{9D8B030D-6E8A-4147-A177-3AD203B41FA5}">
                      <a16:colId xmlns="" xmlns:a16="http://schemas.microsoft.com/office/drawing/2014/main" val="20001"/>
                    </a:ext>
                  </a:extLst>
                </a:gridCol>
              </a:tblGrid>
              <a:tr h="779124">
                <a:tc>
                  <a:txBody>
                    <a:bodyPr/>
                    <a:lstStyle/>
                    <a:p>
                      <a:pPr algn="just">
                        <a:lnSpc>
                          <a:spcPct val="117000"/>
                        </a:lnSpc>
                        <a:spcBef>
                          <a:spcPts val="1200"/>
                        </a:spcBef>
                        <a:spcAft>
                          <a:spcPts val="0"/>
                        </a:spcAft>
                      </a:pPr>
                      <a:r>
                        <a:rPr lang="en-GB" sz="1600" b="1" dirty="0">
                          <a:effectLst/>
                        </a:rPr>
                        <a:t>Transport</a:t>
                      </a:r>
                      <a:endParaRPr lang="fr-FR" sz="2000" b="1" dirty="0">
                        <a:solidFill>
                          <a:srgbClr val="000000"/>
                        </a:solidFill>
                        <a:effectLst/>
                        <a:latin typeface="Arial"/>
                        <a:ea typeface="Times New Roman"/>
                        <a:cs typeface="Times New Roman"/>
                      </a:endParaRPr>
                    </a:p>
                  </a:txBody>
                  <a:tcPr marL="68580" marR="68580" marT="0" marB="0"/>
                </a:tc>
                <a:tc>
                  <a:txBody>
                    <a:bodyPr/>
                    <a:lstStyle/>
                    <a:p>
                      <a:pPr algn="just">
                        <a:lnSpc>
                          <a:spcPct val="117000"/>
                        </a:lnSpc>
                        <a:spcBef>
                          <a:spcPts val="1200"/>
                        </a:spcBef>
                        <a:spcAft>
                          <a:spcPts val="0"/>
                        </a:spcAft>
                      </a:pPr>
                      <a:r>
                        <a:rPr lang="en-GB" sz="1600" dirty="0">
                          <a:effectLst/>
                        </a:rPr>
                        <a:t>Status of critical transportation points (input to Rural Access Index)  (routine product)</a:t>
                      </a:r>
                      <a:endParaRPr lang="fr-FR" sz="2000" dirty="0">
                        <a:solidFill>
                          <a:srgbClr val="000000"/>
                        </a:solidFill>
                        <a:effectLst/>
                        <a:latin typeface="Arial"/>
                        <a:ea typeface="Times New Roman"/>
                        <a:cs typeface="Times New Roman"/>
                      </a:endParaRPr>
                    </a:p>
                  </a:txBody>
                  <a:tcPr marL="68580" marR="68580" marT="0" marB="0"/>
                </a:tc>
                <a:extLst>
                  <a:ext uri="{0D108BD9-81ED-4DB2-BD59-A6C34878D82A}">
                    <a16:rowId xmlns="" xmlns:a16="http://schemas.microsoft.com/office/drawing/2014/main" val="10000"/>
                  </a:ext>
                </a:extLst>
              </a:tr>
              <a:tr h="355314">
                <a:tc>
                  <a:txBody>
                    <a:bodyPr/>
                    <a:lstStyle/>
                    <a:p>
                      <a:pPr algn="just">
                        <a:lnSpc>
                          <a:spcPct val="117000"/>
                        </a:lnSpc>
                        <a:spcBef>
                          <a:spcPts val="1200"/>
                        </a:spcBef>
                        <a:spcAft>
                          <a:spcPts val="0"/>
                        </a:spcAft>
                      </a:pPr>
                      <a:r>
                        <a:rPr lang="en-GB" sz="1600" b="1" dirty="0">
                          <a:effectLst/>
                        </a:rPr>
                        <a:t>Agriculture</a:t>
                      </a:r>
                      <a:endParaRPr lang="fr-FR" sz="2000" b="1" dirty="0">
                        <a:solidFill>
                          <a:srgbClr val="000000"/>
                        </a:solidFill>
                        <a:effectLst/>
                        <a:latin typeface="Arial"/>
                        <a:ea typeface="Times New Roman"/>
                        <a:cs typeface="Times New Roman"/>
                      </a:endParaRPr>
                    </a:p>
                  </a:txBody>
                  <a:tcPr marL="68580" marR="68580" marT="0" marB="0"/>
                </a:tc>
                <a:tc>
                  <a:txBody>
                    <a:bodyPr/>
                    <a:lstStyle/>
                    <a:p>
                      <a:pPr algn="just">
                        <a:lnSpc>
                          <a:spcPct val="117000"/>
                        </a:lnSpc>
                        <a:spcBef>
                          <a:spcPts val="1200"/>
                        </a:spcBef>
                        <a:spcAft>
                          <a:spcPts val="0"/>
                        </a:spcAft>
                      </a:pPr>
                      <a:r>
                        <a:rPr lang="en-GB" sz="1600" dirty="0">
                          <a:effectLst/>
                        </a:rPr>
                        <a:t>Agricultural change assessment (science product)</a:t>
                      </a:r>
                      <a:endParaRPr lang="fr-FR" sz="1600" dirty="0">
                        <a:effectLst/>
                      </a:endParaRPr>
                    </a:p>
                    <a:p>
                      <a:pPr algn="just">
                        <a:lnSpc>
                          <a:spcPct val="117000"/>
                        </a:lnSpc>
                        <a:spcBef>
                          <a:spcPts val="1200"/>
                        </a:spcBef>
                        <a:spcAft>
                          <a:spcPts val="0"/>
                        </a:spcAft>
                      </a:pPr>
                      <a:endParaRPr lang="fr-FR" sz="1600" dirty="0">
                        <a:effectLst/>
                      </a:endParaRPr>
                    </a:p>
                  </a:txBody>
                  <a:tcPr marL="68580" marR="68580" marT="0" marB="0"/>
                </a:tc>
                <a:extLst>
                  <a:ext uri="{0D108BD9-81ED-4DB2-BD59-A6C34878D82A}">
                    <a16:rowId xmlns="" xmlns:a16="http://schemas.microsoft.com/office/drawing/2014/main" val="10001"/>
                  </a:ext>
                </a:extLst>
              </a:tr>
              <a:tr h="389563">
                <a:tc>
                  <a:txBody>
                    <a:bodyPr/>
                    <a:lstStyle/>
                    <a:p>
                      <a:pPr algn="l">
                        <a:lnSpc>
                          <a:spcPct val="117000"/>
                        </a:lnSpc>
                        <a:spcBef>
                          <a:spcPts val="1200"/>
                        </a:spcBef>
                        <a:spcAft>
                          <a:spcPts val="0"/>
                        </a:spcAft>
                      </a:pPr>
                      <a:r>
                        <a:rPr lang="en-GB" sz="1600" b="1" dirty="0">
                          <a:effectLst/>
                        </a:rPr>
                        <a:t>Health</a:t>
                      </a:r>
                      <a:endParaRPr lang="fr-FR" sz="2000" b="1" dirty="0">
                        <a:solidFill>
                          <a:srgbClr val="000000"/>
                        </a:solidFill>
                        <a:effectLst/>
                        <a:latin typeface="Arial"/>
                        <a:ea typeface="Times New Roman"/>
                        <a:cs typeface="Times New Roman"/>
                      </a:endParaRPr>
                    </a:p>
                  </a:txBody>
                  <a:tcPr marL="68580" marR="68580" marT="0" marB="0"/>
                </a:tc>
                <a:tc>
                  <a:txBody>
                    <a:bodyPr/>
                    <a:lstStyle/>
                    <a:p>
                      <a:pPr algn="just">
                        <a:lnSpc>
                          <a:spcPct val="117000"/>
                        </a:lnSpc>
                        <a:spcBef>
                          <a:spcPts val="1200"/>
                        </a:spcBef>
                        <a:spcAft>
                          <a:spcPts val="0"/>
                        </a:spcAft>
                      </a:pPr>
                      <a:r>
                        <a:rPr lang="en-GB" sz="1600" dirty="0">
                          <a:effectLst/>
                        </a:rPr>
                        <a:t>Vector-based disease</a:t>
                      </a:r>
                      <a:r>
                        <a:rPr lang="en-GB" sz="1600" baseline="0" dirty="0">
                          <a:effectLst/>
                        </a:rPr>
                        <a:t> risk product (science product)</a:t>
                      </a:r>
                      <a:endParaRPr lang="en-GB" sz="1600" dirty="0">
                        <a:effectLst/>
                      </a:endParaRPr>
                    </a:p>
                  </a:txBody>
                  <a:tcPr marL="68580" marR="68580" marT="0" marB="0"/>
                </a:tc>
                <a:extLst>
                  <a:ext uri="{0D108BD9-81ED-4DB2-BD59-A6C34878D82A}">
                    <a16:rowId xmlns="" xmlns:a16="http://schemas.microsoft.com/office/drawing/2014/main" val="10002"/>
                  </a:ext>
                </a:extLst>
              </a:tr>
            </a:tbl>
          </a:graphicData>
        </a:graphic>
      </p:graphicFrame>
      <p:sp>
        <p:nvSpPr>
          <p:cNvPr id="28" name="Content Placeholder 3"/>
          <p:cNvSpPr txBox="1">
            <a:spLocks/>
          </p:cNvSpPr>
          <p:nvPr/>
        </p:nvSpPr>
        <p:spPr>
          <a:xfrm>
            <a:off x="1981200" y="228600"/>
            <a:ext cx="5791200" cy="762000"/>
          </a:xfrm>
          <a:prstGeom prst="rect">
            <a:avLst/>
          </a:prstGeom>
        </p:spPr>
        <p:txBody>
          <a:bodyPr/>
          <a:ls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a:lstStyle>
          <a:p>
            <a:r>
              <a:rPr lang="en-US" sz="2400" b="1" dirty="0">
                <a:solidFill>
                  <a:schemeClr val="bg1"/>
                </a:solidFill>
                <a:latin typeface="+mj-lt"/>
              </a:rPr>
              <a:t>ROOP Preliminary Product List 1/2</a:t>
            </a:r>
          </a:p>
        </p:txBody>
      </p:sp>
      <p:sp>
        <p:nvSpPr>
          <p:cNvPr id="6" name="Espace réservé du numéro de diapositive 1"/>
          <p:cNvSpPr>
            <a:spLocks noGrp="1"/>
          </p:cNvSpPr>
          <p:nvPr>
            <p:ph type="sldNum" sz="quarter" idx="2"/>
          </p:nvPr>
        </p:nvSpPr>
        <p:spPr>
          <a:xfrm>
            <a:off x="8763000" y="6629400"/>
            <a:ext cx="304800" cy="187285"/>
          </a:xfrm>
        </p:spPr>
        <p:txBody>
          <a:bodyPr/>
          <a:lstStyle/>
          <a:p>
            <a:pPr defTabSz="914400"/>
            <a:fld id="{86CB4B4D-7CA3-9044-876B-883B54F8677D}" type="slidenum">
              <a:rPr lang="uk-UA" smtClean="0"/>
              <a:pPr defTabSz="914400"/>
              <a:t>14</a:t>
            </a:fld>
            <a:endParaRPr lang="uk-UA" dirty="0"/>
          </a:p>
        </p:txBody>
      </p:sp>
    </p:spTree>
    <p:extLst>
      <p:ext uri="{BB962C8B-B14F-4D97-AF65-F5344CB8AC3E}">
        <p14:creationId xmlns:p14="http://schemas.microsoft.com/office/powerpoint/2010/main" val="22290016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976729129"/>
              </p:ext>
            </p:extLst>
          </p:nvPr>
        </p:nvGraphicFramePr>
        <p:xfrm>
          <a:off x="381000" y="1447800"/>
          <a:ext cx="8382000" cy="5012817"/>
        </p:xfrm>
        <a:graphic>
          <a:graphicData uri="http://schemas.openxmlformats.org/drawingml/2006/table">
            <a:tbl>
              <a:tblPr firstRow="1" firstCol="1" bandRow="1">
                <a:tableStyleId>{5940675A-B579-460E-94D1-54222C63F5DA}</a:tableStyleId>
              </a:tblPr>
              <a:tblGrid>
                <a:gridCol w="2880092">
                  <a:extLst>
                    <a:ext uri="{9D8B030D-6E8A-4147-A177-3AD203B41FA5}">
                      <a16:colId xmlns="" xmlns:a16="http://schemas.microsoft.com/office/drawing/2014/main" val="20000"/>
                    </a:ext>
                  </a:extLst>
                </a:gridCol>
                <a:gridCol w="5501908">
                  <a:extLst>
                    <a:ext uri="{9D8B030D-6E8A-4147-A177-3AD203B41FA5}">
                      <a16:colId xmlns="" xmlns:a16="http://schemas.microsoft.com/office/drawing/2014/main" val="20001"/>
                    </a:ext>
                  </a:extLst>
                </a:gridCol>
              </a:tblGrid>
              <a:tr h="990600">
                <a:tc>
                  <a:txBody>
                    <a:bodyPr/>
                    <a:lstStyle/>
                    <a:p>
                      <a:pPr algn="just">
                        <a:lnSpc>
                          <a:spcPct val="117000"/>
                        </a:lnSpc>
                        <a:spcBef>
                          <a:spcPts val="1200"/>
                        </a:spcBef>
                        <a:spcAft>
                          <a:spcPts val="0"/>
                        </a:spcAft>
                      </a:pPr>
                      <a:r>
                        <a:rPr lang="en-GB" sz="1600" b="1" dirty="0">
                          <a:effectLst/>
                        </a:rPr>
                        <a:t>Environment</a:t>
                      </a:r>
                      <a:endParaRPr lang="fr-FR" sz="2000" b="1" dirty="0">
                        <a:solidFill>
                          <a:srgbClr val="000000"/>
                        </a:solidFill>
                        <a:effectLst/>
                        <a:latin typeface="Arial"/>
                        <a:ea typeface="Times New Roman"/>
                        <a:cs typeface="Times New Roman"/>
                      </a:endParaRPr>
                    </a:p>
                  </a:txBody>
                  <a:tcPr marL="68580" marR="68580" marT="0" marB="0"/>
                </a:tc>
                <a:tc>
                  <a:txBody>
                    <a:bodyPr/>
                    <a:lstStyle/>
                    <a:p>
                      <a:pPr algn="just">
                        <a:lnSpc>
                          <a:spcPct val="117000"/>
                        </a:lnSpc>
                        <a:spcBef>
                          <a:spcPts val="1200"/>
                        </a:spcBef>
                        <a:spcAft>
                          <a:spcPts val="0"/>
                        </a:spcAft>
                      </a:pPr>
                      <a:r>
                        <a:rPr lang="en-GB" sz="1600" dirty="0">
                          <a:effectLst/>
                        </a:rPr>
                        <a:t>Status of regeneration, deforestation and human impacts (and other parameters?) in protected areas (routine product)</a:t>
                      </a:r>
                    </a:p>
                  </a:txBody>
                  <a:tcPr marL="68580" marR="68580" marT="0" marB="0"/>
                </a:tc>
                <a:extLst>
                  <a:ext uri="{0D108BD9-81ED-4DB2-BD59-A6C34878D82A}">
                    <a16:rowId xmlns="" xmlns:a16="http://schemas.microsoft.com/office/drawing/2014/main" val="10000"/>
                  </a:ext>
                </a:extLst>
              </a:tr>
              <a:tr h="1149667">
                <a:tc>
                  <a:txBody>
                    <a:bodyPr/>
                    <a:lstStyle/>
                    <a:p>
                      <a:pPr algn="just">
                        <a:lnSpc>
                          <a:spcPct val="117000"/>
                        </a:lnSpc>
                        <a:spcBef>
                          <a:spcPts val="1200"/>
                        </a:spcBef>
                        <a:spcAft>
                          <a:spcPts val="0"/>
                        </a:spcAft>
                      </a:pPr>
                      <a:r>
                        <a:rPr lang="en-GB" sz="1600" dirty="0">
                          <a:effectLst/>
                        </a:rPr>
                        <a:t> </a:t>
                      </a:r>
                      <a:endParaRPr lang="fr-FR" sz="2000" dirty="0">
                        <a:solidFill>
                          <a:srgbClr val="000000"/>
                        </a:solidFill>
                        <a:effectLst/>
                        <a:latin typeface="Arial"/>
                        <a:ea typeface="Times New Roman"/>
                        <a:cs typeface="Times New Roman"/>
                      </a:endParaRPr>
                    </a:p>
                  </a:txBody>
                  <a:tcPr marL="68580" marR="68580" marT="0" marB="0"/>
                </a:tc>
                <a:tc>
                  <a:txBody>
                    <a:bodyPr/>
                    <a:lstStyle/>
                    <a:p>
                      <a:pPr algn="just">
                        <a:lnSpc>
                          <a:spcPct val="117000"/>
                        </a:lnSpc>
                        <a:spcBef>
                          <a:spcPts val="1200"/>
                        </a:spcBef>
                        <a:spcAft>
                          <a:spcPts val="0"/>
                        </a:spcAft>
                      </a:pPr>
                      <a:r>
                        <a:rPr lang="en-GB" sz="1600" dirty="0">
                          <a:effectLst/>
                        </a:rPr>
                        <a:t>Coastal zone monitoring with focus on reefs (reef health) and coastline (sedimentation,</a:t>
                      </a:r>
                      <a:r>
                        <a:rPr lang="en-GB" sz="1600" baseline="0" dirty="0">
                          <a:effectLst/>
                        </a:rPr>
                        <a:t> river discharge, coastline change)</a:t>
                      </a:r>
                      <a:r>
                        <a:rPr lang="en-GB" sz="1600" dirty="0">
                          <a:effectLst/>
                        </a:rPr>
                        <a:t> – (science product)</a:t>
                      </a:r>
                    </a:p>
                  </a:txBody>
                  <a:tcPr marL="68580" marR="68580" marT="0" marB="0"/>
                </a:tc>
                <a:extLst>
                  <a:ext uri="{0D108BD9-81ED-4DB2-BD59-A6C34878D82A}">
                    <a16:rowId xmlns="" xmlns:a16="http://schemas.microsoft.com/office/drawing/2014/main" val="10001"/>
                  </a:ext>
                </a:extLst>
              </a:tr>
              <a:tr h="0">
                <a:tc>
                  <a:txBody>
                    <a:bodyPr/>
                    <a:lstStyle/>
                    <a:p>
                      <a:pPr algn="just">
                        <a:lnSpc>
                          <a:spcPct val="117000"/>
                        </a:lnSpc>
                        <a:spcBef>
                          <a:spcPts val="1200"/>
                        </a:spcBef>
                        <a:spcAft>
                          <a:spcPts val="0"/>
                        </a:spcAft>
                      </a:pPr>
                      <a:endParaRPr lang="fr-FR" sz="2000" dirty="0">
                        <a:solidFill>
                          <a:srgbClr val="000000"/>
                        </a:solidFill>
                        <a:effectLst/>
                        <a:latin typeface="Arial"/>
                        <a:ea typeface="Times New Roman"/>
                        <a:cs typeface="Times New Roman"/>
                      </a:endParaRPr>
                    </a:p>
                  </a:txBody>
                  <a:tcPr marL="68580" marR="68580" marT="0" marB="0"/>
                </a:tc>
                <a:tc>
                  <a:txBody>
                    <a:bodyPr/>
                    <a:lstStyle/>
                    <a:p>
                      <a:pPr algn="just">
                        <a:lnSpc>
                          <a:spcPct val="117000"/>
                        </a:lnSpc>
                        <a:spcBef>
                          <a:spcPts val="1200"/>
                        </a:spcBef>
                        <a:spcAft>
                          <a:spcPts val="0"/>
                        </a:spcAft>
                      </a:pPr>
                      <a:r>
                        <a:rPr lang="fr-FR" sz="1600" baseline="0" dirty="0">
                          <a:solidFill>
                            <a:srgbClr val="000000"/>
                          </a:solidFill>
                          <a:effectLst/>
                          <a:latin typeface="Arial"/>
                          <a:ea typeface="Times New Roman"/>
                          <a:cs typeface="Times New Roman"/>
                        </a:rPr>
                        <a:t>Integrated </a:t>
                      </a:r>
                      <a:r>
                        <a:rPr lang="fr-FR" sz="1600" baseline="0" dirty="0" err="1">
                          <a:solidFill>
                            <a:srgbClr val="000000"/>
                          </a:solidFill>
                          <a:effectLst/>
                          <a:latin typeface="Arial"/>
                          <a:ea typeface="Times New Roman"/>
                          <a:cs typeface="Times New Roman"/>
                        </a:rPr>
                        <a:t>w</a:t>
                      </a:r>
                      <a:r>
                        <a:rPr lang="fr-FR" sz="1600" dirty="0" err="1">
                          <a:solidFill>
                            <a:srgbClr val="000000"/>
                          </a:solidFill>
                          <a:effectLst/>
                          <a:latin typeface="Arial"/>
                          <a:ea typeface="Times New Roman"/>
                          <a:cs typeface="Times New Roman"/>
                        </a:rPr>
                        <a:t>atershed</a:t>
                      </a:r>
                      <a:r>
                        <a:rPr lang="fr-FR" sz="1600" baseline="0" dirty="0">
                          <a:solidFill>
                            <a:srgbClr val="000000"/>
                          </a:solidFill>
                          <a:effectLst/>
                          <a:latin typeface="Arial"/>
                          <a:ea typeface="Times New Roman"/>
                          <a:cs typeface="Times New Roman"/>
                        </a:rPr>
                        <a:t> monitoring (science </a:t>
                      </a:r>
                      <a:r>
                        <a:rPr lang="fr-FR" sz="1600" baseline="0" dirty="0" err="1">
                          <a:solidFill>
                            <a:srgbClr val="000000"/>
                          </a:solidFill>
                          <a:effectLst/>
                          <a:latin typeface="Arial"/>
                          <a:ea typeface="Times New Roman"/>
                          <a:cs typeface="Times New Roman"/>
                        </a:rPr>
                        <a:t>product</a:t>
                      </a:r>
                      <a:r>
                        <a:rPr lang="fr-FR" sz="1600" baseline="0" dirty="0">
                          <a:solidFill>
                            <a:srgbClr val="000000"/>
                          </a:solidFill>
                          <a:effectLst/>
                          <a:latin typeface="Arial"/>
                          <a:ea typeface="Times New Roman"/>
                          <a:cs typeface="Times New Roman"/>
                        </a:rPr>
                        <a:t>)</a:t>
                      </a:r>
                    </a:p>
                    <a:p>
                      <a:pPr algn="just">
                        <a:lnSpc>
                          <a:spcPct val="117000"/>
                        </a:lnSpc>
                        <a:spcBef>
                          <a:spcPts val="1200"/>
                        </a:spcBef>
                        <a:spcAft>
                          <a:spcPts val="0"/>
                        </a:spcAft>
                      </a:pPr>
                      <a:endParaRPr lang="fr-FR" sz="1600" dirty="0">
                        <a:solidFill>
                          <a:srgbClr val="000000"/>
                        </a:solidFill>
                        <a:effectLst/>
                        <a:latin typeface="Arial"/>
                        <a:ea typeface="Times New Roman"/>
                        <a:cs typeface="Times New Roman"/>
                      </a:endParaRPr>
                    </a:p>
                  </a:txBody>
                  <a:tcPr marL="68580" marR="68580" marT="0" marB="0"/>
                </a:tc>
                <a:extLst>
                  <a:ext uri="{0D108BD9-81ED-4DB2-BD59-A6C34878D82A}">
                    <a16:rowId xmlns="" xmlns:a16="http://schemas.microsoft.com/office/drawing/2014/main" val="10002"/>
                  </a:ext>
                </a:extLst>
              </a:tr>
              <a:tr h="565848">
                <a:tc>
                  <a:txBody>
                    <a:bodyPr/>
                    <a:lstStyle/>
                    <a:p>
                      <a:pPr algn="just">
                        <a:lnSpc>
                          <a:spcPct val="117000"/>
                        </a:lnSpc>
                        <a:spcBef>
                          <a:spcPts val="1200"/>
                        </a:spcBef>
                        <a:spcAft>
                          <a:spcPts val="0"/>
                        </a:spcAft>
                      </a:pPr>
                      <a:r>
                        <a:rPr lang="en-GB" sz="1600">
                          <a:effectLst/>
                        </a:rPr>
                        <a:t> </a:t>
                      </a:r>
                      <a:endParaRPr lang="fr-FR" sz="2000">
                        <a:solidFill>
                          <a:srgbClr val="000000"/>
                        </a:solidFill>
                        <a:effectLst/>
                        <a:latin typeface="Arial"/>
                        <a:ea typeface="Times New Roman"/>
                        <a:cs typeface="Times New Roman"/>
                      </a:endParaRPr>
                    </a:p>
                  </a:txBody>
                  <a:tcPr marL="68580" marR="68580" marT="0" marB="0"/>
                </a:tc>
                <a:tc>
                  <a:txBody>
                    <a:bodyPr/>
                    <a:lstStyle/>
                    <a:p>
                      <a:pPr algn="just">
                        <a:lnSpc>
                          <a:spcPct val="117000"/>
                        </a:lnSpc>
                        <a:spcBef>
                          <a:spcPts val="1200"/>
                        </a:spcBef>
                        <a:spcAft>
                          <a:spcPts val="0"/>
                        </a:spcAft>
                      </a:pPr>
                      <a:r>
                        <a:rPr lang="en-GB" sz="1600" dirty="0">
                          <a:effectLst/>
                        </a:rPr>
                        <a:t>Ground movements: landslide (base map and update after major met events or seismic event) and fault mapping (science product)</a:t>
                      </a:r>
                    </a:p>
                    <a:p>
                      <a:pPr algn="just">
                        <a:lnSpc>
                          <a:spcPct val="117000"/>
                        </a:lnSpc>
                        <a:spcBef>
                          <a:spcPts val="1200"/>
                        </a:spcBef>
                        <a:spcAft>
                          <a:spcPts val="0"/>
                        </a:spcAft>
                      </a:pPr>
                      <a:endParaRPr lang="en-GB" sz="1600" dirty="0">
                        <a:effectLst/>
                      </a:endParaRPr>
                    </a:p>
                  </a:txBody>
                  <a:tcPr marL="68580" marR="68580" marT="0" marB="0"/>
                </a:tc>
                <a:extLst>
                  <a:ext uri="{0D108BD9-81ED-4DB2-BD59-A6C34878D82A}">
                    <a16:rowId xmlns="" xmlns:a16="http://schemas.microsoft.com/office/drawing/2014/main" val="10003"/>
                  </a:ext>
                </a:extLst>
              </a:tr>
              <a:tr h="0">
                <a:tc>
                  <a:txBody>
                    <a:bodyPr/>
                    <a:lstStyle/>
                    <a:p>
                      <a:pPr algn="just">
                        <a:lnSpc>
                          <a:spcPct val="117000"/>
                        </a:lnSpc>
                        <a:spcBef>
                          <a:spcPts val="1200"/>
                        </a:spcBef>
                        <a:spcAft>
                          <a:spcPts val="0"/>
                        </a:spcAft>
                      </a:pPr>
                      <a:r>
                        <a:rPr lang="en-GB" sz="1600">
                          <a:effectLst/>
                        </a:rPr>
                        <a:t> </a:t>
                      </a:r>
                      <a:endParaRPr lang="fr-FR" sz="2000">
                        <a:solidFill>
                          <a:srgbClr val="000000"/>
                        </a:solidFill>
                        <a:effectLst/>
                        <a:latin typeface="Arial"/>
                        <a:ea typeface="Times New Roman"/>
                        <a:cs typeface="Times New Roman"/>
                      </a:endParaRPr>
                    </a:p>
                  </a:txBody>
                  <a:tcPr marL="68580" marR="68580" marT="0" marB="0"/>
                </a:tc>
                <a:tc>
                  <a:txBody>
                    <a:bodyPr/>
                    <a:lstStyle/>
                    <a:p>
                      <a:pPr algn="just">
                        <a:lnSpc>
                          <a:spcPct val="117000"/>
                        </a:lnSpc>
                        <a:spcBef>
                          <a:spcPts val="1200"/>
                        </a:spcBef>
                        <a:spcAft>
                          <a:spcPts val="0"/>
                        </a:spcAft>
                      </a:pPr>
                      <a:r>
                        <a:rPr lang="en-GB" sz="1600" dirty="0">
                          <a:effectLst/>
                        </a:rPr>
                        <a:t>Evolving hazards – change detection map of high risk vulnerable areas ;</a:t>
                      </a:r>
                      <a:r>
                        <a:rPr lang="en-GB" sz="1600" baseline="0" dirty="0">
                          <a:effectLst/>
                        </a:rPr>
                        <a:t> </a:t>
                      </a:r>
                      <a:r>
                        <a:rPr lang="en-GB" sz="1600" dirty="0">
                          <a:effectLst/>
                        </a:rPr>
                        <a:t>flooding after new met events (science product)</a:t>
                      </a:r>
                      <a:endParaRPr lang="fr-FR" sz="2000" dirty="0">
                        <a:solidFill>
                          <a:srgbClr val="000000"/>
                        </a:solidFill>
                        <a:effectLst/>
                        <a:latin typeface="Arial"/>
                        <a:ea typeface="Times New Roman"/>
                        <a:cs typeface="Times New Roman"/>
                      </a:endParaRPr>
                    </a:p>
                  </a:txBody>
                  <a:tcPr marL="68580" marR="68580" marT="0" marB="0"/>
                </a:tc>
                <a:extLst>
                  <a:ext uri="{0D108BD9-81ED-4DB2-BD59-A6C34878D82A}">
                    <a16:rowId xmlns="" xmlns:a16="http://schemas.microsoft.com/office/drawing/2014/main" val="10004"/>
                  </a:ext>
                </a:extLst>
              </a:tr>
            </a:tbl>
          </a:graphicData>
        </a:graphic>
      </p:graphicFrame>
      <p:sp>
        <p:nvSpPr>
          <p:cNvPr id="3" name="Content Placeholder 3"/>
          <p:cNvSpPr txBox="1">
            <a:spLocks/>
          </p:cNvSpPr>
          <p:nvPr/>
        </p:nvSpPr>
        <p:spPr>
          <a:xfrm>
            <a:off x="2209800" y="304800"/>
            <a:ext cx="5791200" cy="762000"/>
          </a:xfrm>
          <a:prstGeom prst="rect">
            <a:avLst/>
          </a:prstGeom>
        </p:spPr>
        <p:txBody>
          <a:bodyPr/>
          <a:lstStyle>
            <a:lvl1pPr marL="0" indent="0">
              <a:spcBef>
                <a:spcPts val="500"/>
              </a:spcBef>
              <a:buSzPct val="100000"/>
              <a:buFont typeface="Arial"/>
              <a:buNone/>
              <a:defRPr sz="2400">
                <a:solidFill>
                  <a:schemeClr val="bg1"/>
                </a:solidFill>
                <a:latin typeface="+mj-lt"/>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r>
              <a:rPr lang="en-US" b="1" dirty="0"/>
              <a:t>ROOP Preliminary Product List 2/2</a:t>
            </a:r>
          </a:p>
        </p:txBody>
      </p:sp>
      <p:sp>
        <p:nvSpPr>
          <p:cNvPr id="4" name="Espace réservé du numéro de diapositive 1"/>
          <p:cNvSpPr>
            <a:spLocks noGrp="1"/>
          </p:cNvSpPr>
          <p:nvPr>
            <p:ph type="sldNum" sz="quarter" idx="2"/>
          </p:nvPr>
        </p:nvSpPr>
        <p:spPr>
          <a:xfrm>
            <a:off x="8763000" y="6629400"/>
            <a:ext cx="304800" cy="187285"/>
          </a:xfrm>
        </p:spPr>
        <p:txBody>
          <a:bodyPr/>
          <a:lstStyle/>
          <a:p>
            <a:pPr defTabSz="914400"/>
            <a:fld id="{86CB4B4D-7CA3-9044-876B-883B54F8677D}" type="slidenum">
              <a:rPr lang="uk-UA" smtClean="0"/>
              <a:pPr defTabSz="914400"/>
              <a:t>15</a:t>
            </a:fld>
            <a:endParaRPr lang="uk-UA" dirty="0"/>
          </a:p>
        </p:txBody>
      </p:sp>
    </p:spTree>
    <p:extLst>
      <p:ext uri="{BB962C8B-B14F-4D97-AF65-F5344CB8AC3E}">
        <p14:creationId xmlns:p14="http://schemas.microsoft.com/office/powerpoint/2010/main" val="26567304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981200" y="0"/>
            <a:ext cx="5688631" cy="10801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3200" b="1" kern="0" noProof="0" dirty="0">
                <a:solidFill>
                  <a:srgbClr val="FFFFFF"/>
                </a:solidFill>
                <a:latin typeface="Arial"/>
                <a:cs typeface="Arial"/>
              </a:rPr>
              <a:t>RO Baseline :</a:t>
            </a:r>
          </a:p>
          <a:p>
            <a:pPr marL="0" marR="0" lvl="0" indent="0" defTabSz="914400" rtl="0" eaLnBrk="1" fontAlgn="base" latinLnBrk="0" hangingPunct="1">
              <a:lnSpc>
                <a:spcPct val="100000"/>
              </a:lnSpc>
              <a:spcBef>
                <a:spcPct val="0"/>
              </a:spcBef>
              <a:spcAft>
                <a:spcPct val="0"/>
              </a:spcAft>
              <a:buClrTx/>
              <a:buSzTx/>
              <a:buFontTx/>
              <a:buNone/>
              <a:tabLst/>
              <a:defRPr/>
            </a:pPr>
            <a:r>
              <a:rPr lang="en-US" sz="2400" b="1" kern="0" noProof="0" dirty="0">
                <a:solidFill>
                  <a:srgbClr val="FFFFFF"/>
                </a:solidFill>
                <a:latin typeface="Arial"/>
                <a:cs typeface="Arial"/>
              </a:rPr>
              <a:t>Pre/Post Matthew</a:t>
            </a:r>
            <a:endParaRPr kumimoji="0" lang="en-US" sz="2400" b="1" i="0" u="none" strike="noStrike" kern="0" cap="none" spc="0" normalizeH="0" baseline="0" noProof="0" dirty="0">
              <a:ln>
                <a:noFill/>
              </a:ln>
              <a:solidFill>
                <a:srgbClr val="FFFFFF"/>
              </a:solidFill>
              <a:effectLst/>
              <a:uLnTx/>
              <a:uFillTx/>
              <a:latin typeface="Arial"/>
              <a:ea typeface="ＭＳ Ｐゴシック" pitchFamily="-106" charset="-128"/>
              <a:cs typeface="Arial"/>
            </a:endParaRPr>
          </a:p>
        </p:txBody>
      </p:sp>
      <p:pic>
        <p:nvPicPr>
          <p:cNvPr id="11" name="Picture 3"/>
          <p:cNvPicPr/>
          <p:nvPr/>
        </p:nvPicPr>
        <p:blipFill>
          <a:blip r:embed="rId3" cstate="email">
            <a:extLst>
              <a:ext uri="{28A0092B-C50C-407E-A947-70E740481C1C}">
                <a14:useLocalDpi xmlns:a14="http://schemas.microsoft.com/office/drawing/2010/main"/>
              </a:ext>
            </a:extLst>
          </a:blip>
          <a:srcRect/>
          <a:stretch>
            <a:fillRect/>
          </a:stretch>
        </p:blipFill>
        <p:spPr bwMode="auto">
          <a:xfrm>
            <a:off x="779556" y="4149701"/>
            <a:ext cx="4541695" cy="2246814"/>
          </a:xfrm>
          <a:prstGeom prst="rect">
            <a:avLst/>
          </a:prstGeom>
          <a:noFill/>
          <a:ln>
            <a:noFill/>
          </a:ln>
        </p:spPr>
      </p:pic>
      <p:sp>
        <p:nvSpPr>
          <p:cNvPr id="13" name="ZoneTexte 12"/>
          <p:cNvSpPr txBox="1"/>
          <p:nvPr/>
        </p:nvSpPr>
        <p:spPr>
          <a:xfrm>
            <a:off x="762000" y="3815472"/>
            <a:ext cx="5517222" cy="338554"/>
          </a:xfrm>
          <a:prstGeom prst="rect">
            <a:avLst/>
          </a:prstGeom>
          <a:noFill/>
        </p:spPr>
        <p:txBody>
          <a:bodyPr wrap="square" rtlCol="0">
            <a:spAutoFit/>
          </a:bodyPr>
          <a:lstStyle/>
          <a:p>
            <a:pPr algn="ctr"/>
            <a:r>
              <a:rPr lang="en-US" sz="1600" b="1" dirty="0"/>
              <a:t>Charter activation for Matthew in Haiti</a:t>
            </a:r>
          </a:p>
        </p:txBody>
      </p:sp>
      <p:sp>
        <p:nvSpPr>
          <p:cNvPr id="14" name="ZoneTexte 13"/>
          <p:cNvSpPr txBox="1"/>
          <p:nvPr/>
        </p:nvSpPr>
        <p:spPr>
          <a:xfrm>
            <a:off x="5410200" y="4573494"/>
            <a:ext cx="3505199" cy="1877437"/>
          </a:xfrm>
          <a:prstGeom prst="rect">
            <a:avLst/>
          </a:prstGeom>
          <a:noFill/>
        </p:spPr>
        <p:txBody>
          <a:bodyPr wrap="square" rtlCol="0">
            <a:spAutoFit/>
          </a:bodyPr>
          <a:lstStyle/>
          <a:p>
            <a:pPr algn="ctr"/>
            <a:r>
              <a:rPr lang="en-US" sz="1600" b="1" dirty="0"/>
              <a:t>ROSCOSMOS- </a:t>
            </a:r>
            <a:r>
              <a:rPr lang="en-US" sz="1600" b="1" dirty="0" err="1"/>
              <a:t>Resurs</a:t>
            </a:r>
            <a:r>
              <a:rPr lang="en-US" sz="1600" b="1" dirty="0"/>
              <a:t> p</a:t>
            </a:r>
            <a:br>
              <a:rPr lang="en-US" sz="1600" b="1" dirty="0"/>
            </a:br>
            <a:r>
              <a:rPr lang="en-US" sz="1600" b="1" dirty="0"/>
              <a:t>ROSCOSMOS- </a:t>
            </a:r>
            <a:r>
              <a:rPr lang="en-US" sz="1600" b="1" dirty="0" err="1"/>
              <a:t>Kanopus</a:t>
            </a:r>
            <a:r>
              <a:rPr lang="en-US" sz="1600" b="1" dirty="0"/>
              <a:t> v</a:t>
            </a:r>
          </a:p>
          <a:p>
            <a:pPr algn="ctr"/>
            <a:r>
              <a:rPr lang="en-US" sz="1600" b="1" dirty="0"/>
              <a:t>CNES - </a:t>
            </a:r>
            <a:r>
              <a:rPr lang="en-US" sz="1600" b="1" dirty="0" err="1"/>
              <a:t>Pléiades</a:t>
            </a:r>
            <a:r>
              <a:rPr lang="en-US" sz="1600" b="1" dirty="0"/>
              <a:t> </a:t>
            </a:r>
          </a:p>
          <a:p>
            <a:pPr algn="ctr"/>
            <a:r>
              <a:rPr lang="en-US" sz="1600" b="1" dirty="0"/>
              <a:t>CSA – </a:t>
            </a:r>
            <a:r>
              <a:rPr lang="en-US" sz="1600" b="1" dirty="0" smtClean="0"/>
              <a:t>RADARSAT-2</a:t>
            </a:r>
            <a:endParaRPr lang="en-US" sz="1600" b="1" dirty="0"/>
          </a:p>
          <a:p>
            <a:pPr algn="ctr"/>
            <a:endParaRPr lang="en-US" sz="1600" b="1" dirty="0" smtClean="0"/>
          </a:p>
          <a:p>
            <a:pPr algn="ctr"/>
            <a:r>
              <a:rPr lang="en-US" b="1" dirty="0">
                <a:solidFill>
                  <a:schemeClr val="accent3">
                    <a:lumMod val="75000"/>
                  </a:schemeClr>
                </a:solidFill>
              </a:rPr>
              <a:t>Action : </a:t>
            </a:r>
            <a:r>
              <a:rPr lang="en-US" b="1" dirty="0" smtClean="0">
                <a:solidFill>
                  <a:schemeClr val="accent3">
                    <a:lumMod val="75000"/>
                  </a:schemeClr>
                </a:solidFill>
              </a:rPr>
              <a:t>Charter- CEOS agreement</a:t>
            </a:r>
            <a:endParaRPr lang="en-US" b="1" dirty="0">
              <a:solidFill>
                <a:schemeClr val="accent3">
                  <a:lumMod val="75000"/>
                </a:schemeClr>
              </a:solidFill>
            </a:endParaRPr>
          </a:p>
        </p:txBody>
      </p:sp>
      <p:sp>
        <p:nvSpPr>
          <p:cNvPr id="15" name="ZoneTexte 14"/>
          <p:cNvSpPr txBox="1"/>
          <p:nvPr/>
        </p:nvSpPr>
        <p:spPr>
          <a:xfrm>
            <a:off x="36816" y="1295400"/>
            <a:ext cx="8878584" cy="2369880"/>
          </a:xfrm>
          <a:prstGeom prst="rect">
            <a:avLst/>
          </a:prstGeom>
          <a:noFill/>
        </p:spPr>
        <p:txBody>
          <a:bodyPr wrap="square" rtlCol="0">
            <a:spAutoFit/>
          </a:bodyPr>
          <a:lstStyle/>
          <a:p>
            <a:pPr algn="ctr"/>
            <a:r>
              <a:rPr lang="en-US" sz="1600" b="1" dirty="0"/>
              <a:t>An HR cover of the entire AOI, few VHR on zoom before and after Matthew</a:t>
            </a:r>
          </a:p>
          <a:p>
            <a:pPr algn="ctr"/>
            <a:r>
              <a:rPr lang="en-US" sz="1600" b="1" dirty="0"/>
              <a:t>(Optical and SAR) </a:t>
            </a:r>
            <a:br>
              <a:rPr lang="en-US" sz="1600" b="1" dirty="0"/>
            </a:br>
            <a:r>
              <a:rPr lang="en-US" sz="1600" b="1" dirty="0" smtClean="0"/>
              <a:t>Archive Existing data :</a:t>
            </a:r>
            <a:endParaRPr lang="en-US" sz="1600" b="1" dirty="0"/>
          </a:p>
          <a:p>
            <a:pPr algn="ctr"/>
            <a:r>
              <a:rPr lang="en-US" sz="1600" b="1" dirty="0"/>
              <a:t/>
            </a:r>
            <a:br>
              <a:rPr lang="en-US" sz="1600" b="1" dirty="0"/>
            </a:br>
            <a:r>
              <a:rPr lang="en-US" sz="1600" b="1" dirty="0" err="1"/>
              <a:t>TerraSAR</a:t>
            </a:r>
            <a:r>
              <a:rPr lang="en-US" sz="1600" b="1" dirty="0"/>
              <a:t>-X, Spot, Landsat, WV, ALOS-2,</a:t>
            </a:r>
          </a:p>
          <a:p>
            <a:pPr algn="ctr"/>
            <a:r>
              <a:rPr lang="en-US" sz="1600" b="1" dirty="0" smtClean="0"/>
              <a:t>RADARSAT-2</a:t>
            </a:r>
            <a:r>
              <a:rPr lang="en-US" sz="1600" b="1" dirty="0"/>
              <a:t>, </a:t>
            </a:r>
            <a:r>
              <a:rPr lang="en-US" sz="1600" b="1" dirty="0" err="1"/>
              <a:t>Pléiades</a:t>
            </a:r>
            <a:r>
              <a:rPr lang="en-US" sz="1600" b="1" dirty="0"/>
              <a:t>, Drones </a:t>
            </a:r>
            <a:r>
              <a:rPr lang="en-US" sz="1600" b="1" dirty="0" smtClean="0"/>
              <a:t>images</a:t>
            </a:r>
          </a:p>
          <a:p>
            <a:pPr algn="ctr"/>
            <a:endParaRPr lang="en-US" sz="1600" b="1" dirty="0"/>
          </a:p>
          <a:p>
            <a:pPr algn="ctr"/>
            <a:r>
              <a:rPr lang="en-US" b="1" dirty="0" smtClean="0">
                <a:solidFill>
                  <a:schemeClr val="accent3">
                    <a:lumMod val="75000"/>
                  </a:schemeClr>
                </a:solidFill>
              </a:rPr>
              <a:t>Action : Discuss Archive Data quota </a:t>
            </a:r>
          </a:p>
          <a:p>
            <a:pPr algn="ctr"/>
            <a:r>
              <a:rPr lang="en-US" b="1" dirty="0" smtClean="0">
                <a:solidFill>
                  <a:schemeClr val="accent3">
                    <a:lumMod val="75000"/>
                  </a:schemeClr>
                </a:solidFill>
              </a:rPr>
              <a:t>with CEOS RO partners</a:t>
            </a:r>
            <a:endParaRPr lang="en-US" b="1" dirty="0">
              <a:solidFill>
                <a:schemeClr val="accent3">
                  <a:lumMod val="75000"/>
                </a:schemeClr>
              </a:solidFill>
            </a:endParaRPr>
          </a:p>
        </p:txBody>
      </p:sp>
      <p:grpSp>
        <p:nvGrpSpPr>
          <p:cNvPr id="16" name="Groupe 15"/>
          <p:cNvGrpSpPr/>
          <p:nvPr/>
        </p:nvGrpSpPr>
        <p:grpSpPr>
          <a:xfrm>
            <a:off x="7015512" y="1875280"/>
            <a:ext cx="1309242" cy="2203925"/>
            <a:chOff x="7601935" y="3192269"/>
            <a:chExt cx="1309242" cy="2203925"/>
          </a:xfrm>
        </p:grpSpPr>
        <p:grpSp>
          <p:nvGrpSpPr>
            <p:cNvPr id="17" name="Groupe 16"/>
            <p:cNvGrpSpPr/>
            <p:nvPr/>
          </p:nvGrpSpPr>
          <p:grpSpPr>
            <a:xfrm>
              <a:off x="7620223" y="3544051"/>
              <a:ext cx="1290954" cy="1852143"/>
              <a:chOff x="7620223" y="3544051"/>
              <a:chExt cx="1290954" cy="1852143"/>
            </a:xfrm>
          </p:grpSpPr>
          <p:pic>
            <p:nvPicPr>
              <p:cNvPr id="21"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r="17187"/>
              <a:stretch>
                <a:fillRect/>
              </a:stretch>
            </p:blipFill>
            <p:spPr bwMode="auto">
              <a:xfrm>
                <a:off x="7648378" y="4388231"/>
                <a:ext cx="1009981" cy="1007963"/>
              </a:xfrm>
              <a:prstGeom prst="rect">
                <a:avLst/>
              </a:prstGeom>
              <a:noFill/>
              <a:ln w="9525">
                <a:noFill/>
                <a:miter lim="800000"/>
                <a:headEnd/>
                <a:tailEnd/>
              </a:ln>
              <a:scene3d>
                <a:camera prst="isometricOffAxis2Top"/>
                <a:lightRig rig="threePt" dir="t"/>
              </a:scene3d>
            </p:spPr>
          </p:pic>
          <p:pic>
            <p:nvPicPr>
              <p:cNvPr id="22"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t="2599" r="8914"/>
              <a:stretch>
                <a:fillRect/>
              </a:stretch>
            </p:blipFill>
            <p:spPr bwMode="auto">
              <a:xfrm>
                <a:off x="7623741" y="3977675"/>
                <a:ext cx="1281221" cy="1285824"/>
              </a:xfrm>
              <a:prstGeom prst="rect">
                <a:avLst/>
              </a:prstGeom>
              <a:noFill/>
              <a:ln w="9525">
                <a:noFill/>
                <a:miter lim="800000"/>
                <a:headEnd/>
                <a:tailEnd/>
              </a:ln>
              <a:scene3d>
                <a:camera prst="isometricOffAxis2Top"/>
                <a:lightRig rig="threePt" dir="t"/>
              </a:scene3d>
            </p:spPr>
          </p:pic>
          <p:pic>
            <p:nvPicPr>
              <p:cNvPr id="23"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r="17187"/>
              <a:stretch>
                <a:fillRect/>
              </a:stretch>
            </p:blipFill>
            <p:spPr bwMode="auto">
              <a:xfrm>
                <a:off x="7620223" y="3827515"/>
                <a:ext cx="1287788" cy="1285215"/>
              </a:xfrm>
              <a:prstGeom prst="rect">
                <a:avLst/>
              </a:prstGeom>
              <a:noFill/>
              <a:ln w="9525">
                <a:noFill/>
                <a:miter lim="800000"/>
                <a:headEnd/>
                <a:tailEnd/>
              </a:ln>
              <a:scene3d>
                <a:camera prst="isometricOffAxis2Top"/>
                <a:lightRig rig="threePt" dir="t"/>
              </a:scene3d>
            </p:spPr>
          </p:pic>
          <p:pic>
            <p:nvPicPr>
              <p:cNvPr id="24"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t="2599" r="8914"/>
              <a:stretch>
                <a:fillRect/>
              </a:stretch>
            </p:blipFill>
            <p:spPr bwMode="auto">
              <a:xfrm>
                <a:off x="7629956" y="3698891"/>
                <a:ext cx="1281221" cy="1285824"/>
              </a:xfrm>
              <a:prstGeom prst="rect">
                <a:avLst/>
              </a:prstGeom>
              <a:noFill/>
              <a:ln w="9525">
                <a:noFill/>
                <a:miter lim="800000"/>
                <a:headEnd/>
                <a:tailEnd/>
              </a:ln>
              <a:scene3d>
                <a:camera prst="isometricOffAxis2Top"/>
                <a:lightRig rig="threePt" dir="t"/>
              </a:scene3d>
            </p:spPr>
          </p:pic>
          <p:pic>
            <p:nvPicPr>
              <p:cNvPr id="25"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r="17187"/>
              <a:stretch>
                <a:fillRect/>
              </a:stretch>
            </p:blipFill>
            <p:spPr bwMode="auto">
              <a:xfrm>
                <a:off x="7620223" y="3544051"/>
                <a:ext cx="1287788" cy="1285215"/>
              </a:xfrm>
              <a:prstGeom prst="rect">
                <a:avLst/>
              </a:prstGeom>
              <a:noFill/>
              <a:ln w="9525">
                <a:noFill/>
                <a:miter lim="800000"/>
                <a:headEnd/>
                <a:tailEnd/>
              </a:ln>
              <a:scene3d>
                <a:camera prst="isometricOffAxis2Top"/>
                <a:lightRig rig="threePt" dir="t"/>
              </a:scene3d>
            </p:spPr>
          </p:pic>
        </p:grpSp>
        <p:pic>
          <p:nvPicPr>
            <p:cNvPr id="18"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t="2599" r="8914"/>
            <a:stretch>
              <a:fillRect/>
            </a:stretch>
          </p:blipFill>
          <p:spPr bwMode="auto">
            <a:xfrm>
              <a:off x="7605453" y="3429035"/>
              <a:ext cx="1281221" cy="1285824"/>
            </a:xfrm>
            <a:prstGeom prst="rect">
              <a:avLst/>
            </a:prstGeom>
            <a:noFill/>
            <a:ln w="9525">
              <a:noFill/>
              <a:miter lim="800000"/>
              <a:headEnd/>
              <a:tailEnd/>
            </a:ln>
            <a:scene3d>
              <a:camera prst="isometricOffAxis2Top"/>
              <a:lightRig rig="threePt" dir="t"/>
            </a:scene3d>
          </p:spPr>
        </p:pic>
        <p:pic>
          <p:nvPicPr>
            <p:cNvPr id="1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r="17187"/>
            <a:stretch>
              <a:fillRect/>
            </a:stretch>
          </p:blipFill>
          <p:spPr bwMode="auto">
            <a:xfrm>
              <a:off x="7601935" y="3333929"/>
              <a:ext cx="1287788" cy="1285215"/>
            </a:xfrm>
            <a:prstGeom prst="rect">
              <a:avLst/>
            </a:prstGeom>
            <a:noFill/>
            <a:ln w="9525">
              <a:noFill/>
              <a:miter lim="800000"/>
              <a:headEnd/>
              <a:tailEnd/>
            </a:ln>
            <a:scene3d>
              <a:camera prst="isometricOffAxis2Top"/>
              <a:lightRig rig="threePt" dir="t"/>
            </a:scene3d>
          </p:spPr>
        </p:pic>
        <p:pic>
          <p:nvPicPr>
            <p:cNvPr id="2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t="2599" r="8914"/>
            <a:stretch>
              <a:fillRect/>
            </a:stretch>
          </p:blipFill>
          <p:spPr bwMode="auto">
            <a:xfrm>
              <a:off x="7608501" y="3192269"/>
              <a:ext cx="1281221" cy="1285824"/>
            </a:xfrm>
            <a:prstGeom prst="rect">
              <a:avLst/>
            </a:prstGeom>
            <a:noFill/>
            <a:ln w="9525">
              <a:noFill/>
              <a:miter lim="800000"/>
              <a:headEnd/>
              <a:tailEnd/>
            </a:ln>
            <a:scene3d>
              <a:camera prst="isometricOffAxis2Top"/>
              <a:lightRig rig="threePt" dir="t"/>
            </a:scene3d>
          </p:spPr>
        </p:pic>
      </p:grpSp>
      <p:sp>
        <p:nvSpPr>
          <p:cNvPr id="26" name="Espace réservé du numéro de diapositive 1"/>
          <p:cNvSpPr>
            <a:spLocks noGrp="1"/>
          </p:cNvSpPr>
          <p:nvPr>
            <p:ph type="sldNum" sz="quarter" idx="2"/>
          </p:nvPr>
        </p:nvSpPr>
        <p:spPr>
          <a:xfrm>
            <a:off x="8763000" y="6629400"/>
            <a:ext cx="304800" cy="187285"/>
          </a:xfrm>
        </p:spPr>
        <p:txBody>
          <a:bodyPr/>
          <a:lstStyle/>
          <a:p>
            <a:pPr defTabSz="914400"/>
            <a:fld id="{86CB4B4D-7CA3-9044-876B-883B54F8677D}" type="slidenum">
              <a:rPr lang="uk-UA" smtClean="0"/>
              <a:pPr defTabSz="914400"/>
              <a:t>16</a:t>
            </a:fld>
            <a:endParaRPr lang="uk-UA" dirty="0"/>
          </a:p>
        </p:txBody>
      </p:sp>
    </p:spTree>
    <p:extLst>
      <p:ext uri="{BB962C8B-B14F-4D97-AF65-F5344CB8AC3E}">
        <p14:creationId xmlns:p14="http://schemas.microsoft.com/office/powerpoint/2010/main" val="2031357484"/>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2"/>
          </p:nvPr>
        </p:nvSpPr>
        <p:spPr>
          <a:xfrm>
            <a:off x="8763000" y="6629400"/>
            <a:ext cx="304800" cy="187285"/>
          </a:xfrm>
        </p:spPr>
        <p:txBody>
          <a:bodyPr/>
          <a:lstStyle/>
          <a:p>
            <a:pPr algn="l" defTabSz="914400"/>
            <a:fld id="{86CB4B4D-7CA3-9044-876B-883B54F8677D}" type="slidenum">
              <a:rPr lang="uk-UA" smtClean="0"/>
              <a:pPr algn="l" defTabSz="914400"/>
              <a:t>17</a:t>
            </a:fld>
            <a:endParaRPr lang="uk-UA" dirty="0"/>
          </a:p>
        </p:txBody>
      </p:sp>
      <p:sp>
        <p:nvSpPr>
          <p:cNvPr id="3" name="Espace réservé du contenu 2"/>
          <p:cNvSpPr>
            <a:spLocks noGrp="1"/>
          </p:cNvSpPr>
          <p:nvPr>
            <p:ph sz="quarter" idx="10"/>
          </p:nvPr>
        </p:nvSpPr>
        <p:spPr>
          <a:xfrm>
            <a:off x="304800" y="1219200"/>
            <a:ext cx="8610600" cy="5334000"/>
          </a:xfrm>
        </p:spPr>
        <p:txBody>
          <a:bodyPr/>
          <a:lstStyle/>
          <a:p>
            <a:pPr marL="0" indent="0">
              <a:buNone/>
            </a:pPr>
            <a:r>
              <a:rPr lang="en-GB" b="1" dirty="0"/>
              <a:t>To June 2017 – RO Establishment </a:t>
            </a:r>
            <a:endParaRPr lang="fr-FR" b="1" dirty="0"/>
          </a:p>
          <a:p>
            <a:r>
              <a:rPr lang="en-GB" sz="1600" dirty="0"/>
              <a:t>Discussion of MOUs with Haitian users and partners, </a:t>
            </a:r>
            <a:endParaRPr lang="fr-FR" sz="1600" dirty="0"/>
          </a:p>
          <a:p>
            <a:r>
              <a:rPr lang="en-GB" sz="1600" dirty="0" smtClean="0"/>
              <a:t>Solicitation </a:t>
            </a:r>
            <a:r>
              <a:rPr lang="en-GB" sz="1600" dirty="0"/>
              <a:t>of new partnerships (especially for value-adding)</a:t>
            </a:r>
            <a:endParaRPr lang="fr-FR" sz="1600" dirty="0"/>
          </a:p>
          <a:p>
            <a:r>
              <a:rPr lang="en-GB" sz="1600" dirty="0"/>
              <a:t>Establishment of </a:t>
            </a:r>
            <a:r>
              <a:rPr lang="en-GB" sz="1600" dirty="0" smtClean="0"/>
              <a:t>IT </a:t>
            </a:r>
            <a:r>
              <a:rPr lang="en-GB" sz="1600" dirty="0"/>
              <a:t>infrastructure  with charter images, baseline </a:t>
            </a:r>
            <a:r>
              <a:rPr lang="fr-FR" sz="1600" dirty="0" err="1" smtClean="0"/>
              <a:t>pre</a:t>
            </a:r>
            <a:r>
              <a:rPr lang="fr-FR" sz="1600" dirty="0" smtClean="0"/>
              <a:t>/post-</a:t>
            </a:r>
            <a:r>
              <a:rPr lang="fr-FR" sz="1600" dirty="0" err="1" smtClean="0"/>
              <a:t>event</a:t>
            </a:r>
            <a:endParaRPr lang="fr-FR" sz="1600" dirty="0"/>
          </a:p>
          <a:p>
            <a:r>
              <a:rPr lang="en-GB" sz="1600" dirty="0"/>
              <a:t>Development of capacity building plan </a:t>
            </a:r>
            <a:endParaRPr lang="fr-FR" sz="1600" dirty="0"/>
          </a:p>
          <a:p>
            <a:r>
              <a:rPr lang="en-GB" sz="1600" b="1" dirty="0"/>
              <a:t>First User workshop </a:t>
            </a:r>
            <a:r>
              <a:rPr lang="en-GB" sz="1600" dirty="0"/>
              <a:t>in Haiti to provide further input to the ROOP and finalise the RO baseline.</a:t>
            </a:r>
            <a:endParaRPr lang="fr-FR" sz="1600" dirty="0"/>
          </a:p>
          <a:p>
            <a:pPr marL="0" indent="0">
              <a:buNone/>
            </a:pPr>
            <a:r>
              <a:rPr lang="en-GB" b="1" dirty="0"/>
              <a:t>June to fall 2017 – RO Commissioning</a:t>
            </a:r>
            <a:endParaRPr lang="fr-FR" b="1" dirty="0"/>
          </a:p>
          <a:p>
            <a:r>
              <a:rPr lang="en-GB" sz="1600" dirty="0"/>
              <a:t>Incorporating the first products into the RO and ensuring easy access; </a:t>
            </a:r>
            <a:endParaRPr lang="fr-FR" sz="1600" dirty="0"/>
          </a:p>
          <a:p>
            <a:r>
              <a:rPr lang="en-GB" sz="1600" dirty="0"/>
              <a:t>Animating the user forum; </a:t>
            </a:r>
            <a:endParaRPr lang="fr-FR" sz="1600" dirty="0"/>
          </a:p>
          <a:p>
            <a:r>
              <a:rPr lang="en-GB" sz="1600" dirty="0"/>
              <a:t>Encouraging and promoting RO use. </a:t>
            </a:r>
            <a:endParaRPr lang="fr-FR" sz="1600" dirty="0"/>
          </a:p>
          <a:p>
            <a:r>
              <a:rPr lang="en-GB" sz="1600" dirty="0"/>
              <a:t>First “early evaluation”, with a report to RO Steering Committee </a:t>
            </a:r>
            <a:endParaRPr lang="en-GB" sz="1600" dirty="0" smtClean="0"/>
          </a:p>
          <a:p>
            <a:pPr marL="0" indent="0">
              <a:buNone/>
            </a:pPr>
            <a:r>
              <a:rPr lang="en-GB" b="1" dirty="0" smtClean="0"/>
              <a:t>To </a:t>
            </a:r>
            <a:r>
              <a:rPr lang="en-GB" b="1" dirty="0"/>
              <a:t>end 2021 (est.) – RO Steady-state Operations</a:t>
            </a:r>
            <a:endParaRPr lang="fr-FR" b="1" dirty="0"/>
          </a:p>
          <a:p>
            <a:r>
              <a:rPr lang="en-GB" sz="1600" dirty="0"/>
              <a:t>Ensure IT updates,  engage in capacity building activities, generate regular products, report on RO annually to stakeholders and partners</a:t>
            </a:r>
            <a:endParaRPr lang="fr-FR" sz="1600" dirty="0"/>
          </a:p>
          <a:p>
            <a:r>
              <a:rPr lang="en-US" sz="1600" dirty="0"/>
              <a:t>Preparation of closure</a:t>
            </a:r>
            <a:r>
              <a:rPr lang="en-CA" sz="1600" dirty="0"/>
              <a:t>, including e</a:t>
            </a:r>
            <a:r>
              <a:rPr lang="en-US" sz="1600" dirty="0"/>
              <a:t>valuation</a:t>
            </a:r>
            <a:r>
              <a:rPr lang="en-CA" sz="1600" dirty="0"/>
              <a:t> and </a:t>
            </a:r>
            <a:r>
              <a:rPr lang="en-CA" sz="1600" dirty="0" smtClean="0"/>
              <a:t>l</a:t>
            </a:r>
            <a:r>
              <a:rPr lang="en-US" sz="1600" dirty="0" err="1" smtClean="0"/>
              <a:t>egacy</a:t>
            </a:r>
            <a:r>
              <a:rPr lang="en-US" sz="1600" dirty="0" smtClean="0"/>
              <a:t> </a:t>
            </a:r>
            <a:r>
              <a:rPr lang="en-US" sz="1600" dirty="0"/>
              <a:t>strategies.</a:t>
            </a:r>
            <a:endParaRPr lang="fr-FR" sz="1600" dirty="0"/>
          </a:p>
          <a:p>
            <a:pPr marL="0" indent="0" algn="l">
              <a:buNone/>
            </a:pPr>
            <a:endParaRPr lang="fr-FR" dirty="0"/>
          </a:p>
          <a:p>
            <a:pPr marL="0" indent="0" algn="l">
              <a:buNone/>
            </a:pPr>
            <a:endParaRPr lang="fr-FR" dirty="0"/>
          </a:p>
        </p:txBody>
      </p:sp>
      <p:sp>
        <p:nvSpPr>
          <p:cNvPr id="5" name="Content Placeholder 3"/>
          <p:cNvSpPr>
            <a:spLocks noGrp="1"/>
          </p:cNvSpPr>
          <p:nvPr>
            <p:ph sz="quarter" idx="11"/>
          </p:nvPr>
        </p:nvSpPr>
        <p:spPr>
          <a:xfrm>
            <a:off x="1905000" y="152400"/>
            <a:ext cx="5791200" cy="762000"/>
          </a:xfrm>
        </p:spPr>
        <p:txBody>
          <a:bodyPr/>
          <a:lstStyle/>
          <a:p>
            <a:pPr algn="ctr"/>
            <a:r>
              <a:rPr lang="en-US" sz="2800" b="1" dirty="0"/>
              <a:t>Timeline</a:t>
            </a:r>
          </a:p>
        </p:txBody>
      </p:sp>
    </p:spTree>
    <p:extLst>
      <p:ext uri="{BB962C8B-B14F-4D97-AF65-F5344CB8AC3E}">
        <p14:creationId xmlns:p14="http://schemas.microsoft.com/office/powerpoint/2010/main" val="3465333729"/>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8763000" y="6629400"/>
            <a:ext cx="304800" cy="187285"/>
          </a:xfrm>
        </p:spPr>
        <p:txBody>
          <a:bodyPr/>
          <a:lstStyle/>
          <a:p>
            <a:pPr defTabSz="914400"/>
            <a:fld id="{86CB4B4D-7CA3-9044-876B-883B54F8677D}" type="slidenum">
              <a:rPr lang="uk-UA" smtClean="0"/>
              <a:pPr defTabSz="914400"/>
              <a:t>18</a:t>
            </a:fld>
            <a:endParaRPr lang="uk-UA" dirty="0"/>
          </a:p>
        </p:txBody>
      </p:sp>
      <p:sp>
        <p:nvSpPr>
          <p:cNvPr id="3" name="Content Placeholder 2"/>
          <p:cNvSpPr>
            <a:spLocks noGrp="1"/>
          </p:cNvSpPr>
          <p:nvPr>
            <p:ph sz="quarter" idx="10"/>
          </p:nvPr>
        </p:nvSpPr>
        <p:spPr>
          <a:xfrm>
            <a:off x="0" y="1219200"/>
            <a:ext cx="9144000" cy="5715000"/>
          </a:xfrm>
        </p:spPr>
        <p:txBody>
          <a:bodyPr/>
          <a:lstStyle/>
          <a:p>
            <a:pPr>
              <a:spcAft>
                <a:spcPts val="600"/>
              </a:spcAft>
            </a:pPr>
            <a:r>
              <a:rPr lang="en-US" sz="1800" dirty="0"/>
              <a:t>Haiti RO </a:t>
            </a:r>
            <a:r>
              <a:rPr lang="en-US" sz="1800" dirty="0">
                <a:solidFill>
                  <a:srgbClr val="002060"/>
                </a:solidFill>
              </a:rPr>
              <a:t>will set up a </a:t>
            </a:r>
            <a:r>
              <a:rPr lang="en-US" sz="1800" b="1" dirty="0"/>
              <a:t>Project Team</a:t>
            </a:r>
            <a:r>
              <a:rPr lang="en-US" sz="1800" dirty="0"/>
              <a:t>, made up of local stakeholders, international DRM community, value adders, academia,  and CEOS satellite community. All RO contributors and users are de facto members of Project Team. All ROOT members invited to join</a:t>
            </a:r>
            <a:r>
              <a:rPr lang="en-US" sz="1800" dirty="0" smtClean="0"/>
              <a:t>.</a:t>
            </a:r>
          </a:p>
          <a:p>
            <a:pPr>
              <a:spcAft>
                <a:spcPts val="600"/>
              </a:spcAft>
            </a:pPr>
            <a:endParaRPr lang="en-US" sz="1800" dirty="0"/>
          </a:p>
          <a:p>
            <a:pPr>
              <a:spcAft>
                <a:spcPts val="600"/>
              </a:spcAft>
            </a:pPr>
            <a:r>
              <a:rPr lang="en-US" sz="1800" dirty="0"/>
              <a:t>Haiti RO </a:t>
            </a:r>
            <a:r>
              <a:rPr lang="en-US" sz="1800" b="1" dirty="0"/>
              <a:t>Steering Committee (SC) </a:t>
            </a:r>
            <a:r>
              <a:rPr lang="en-US" sz="1800" dirty="0"/>
              <a:t>to be made up of Haiti champions CNIGS, CIAT and ONEV, together with GFDRR/WB, and UNDP as representatives of the international community, and </a:t>
            </a:r>
            <a:r>
              <a:rPr lang="en-US" sz="1800" dirty="0" smtClean="0"/>
              <a:t>two or three volunteers ROOT CEOS agencies.</a:t>
            </a:r>
          </a:p>
          <a:p>
            <a:pPr>
              <a:spcAft>
                <a:spcPts val="600"/>
              </a:spcAft>
            </a:pPr>
            <a:endParaRPr lang="en-US" sz="1800" dirty="0"/>
          </a:p>
          <a:p>
            <a:pPr>
              <a:spcAft>
                <a:spcPts val="600"/>
              </a:spcAft>
            </a:pPr>
            <a:r>
              <a:rPr lang="en-US" sz="1800" dirty="0"/>
              <a:t>Haiti SC to meet via teleconference once every three months to oversee RO development and address issues that </a:t>
            </a:r>
            <a:r>
              <a:rPr lang="en-US" sz="1800" dirty="0" smtClean="0"/>
              <a:t>arise, and face to face as required.</a:t>
            </a:r>
          </a:p>
          <a:p>
            <a:pPr>
              <a:spcAft>
                <a:spcPts val="600"/>
              </a:spcAft>
            </a:pPr>
            <a:endParaRPr lang="en-US" sz="1800" dirty="0"/>
          </a:p>
          <a:p>
            <a:pPr>
              <a:spcAft>
                <a:spcPts val="600"/>
              </a:spcAft>
            </a:pPr>
            <a:r>
              <a:rPr lang="en-US" sz="1800" dirty="0"/>
              <a:t>Day-to-day management of RO to be undertaken by project team on </a:t>
            </a:r>
            <a:r>
              <a:rPr lang="en-US" sz="1800" dirty="0">
                <a:solidFill>
                  <a:srgbClr val="002060"/>
                </a:solidFill>
              </a:rPr>
              <a:t>a decentralized basis (project leadership by CNIGS; technical project management support by CNES</a:t>
            </a:r>
            <a:r>
              <a:rPr lang="en-US" sz="1800" dirty="0" smtClean="0">
                <a:solidFill>
                  <a:srgbClr val="002060"/>
                </a:solidFill>
              </a:rPr>
              <a:t>).</a:t>
            </a:r>
            <a:endParaRPr lang="en-US" sz="1800" dirty="0">
              <a:solidFill>
                <a:srgbClr val="FF0000"/>
              </a:solidFill>
            </a:endParaRPr>
          </a:p>
        </p:txBody>
      </p:sp>
      <p:sp>
        <p:nvSpPr>
          <p:cNvPr id="4" name="Content Placeholder 3"/>
          <p:cNvSpPr>
            <a:spLocks noGrp="1"/>
          </p:cNvSpPr>
          <p:nvPr>
            <p:ph sz="quarter" idx="11"/>
          </p:nvPr>
        </p:nvSpPr>
        <p:spPr>
          <a:xfrm>
            <a:off x="1828800" y="304800"/>
            <a:ext cx="5943600" cy="533400"/>
          </a:xfrm>
        </p:spPr>
        <p:txBody>
          <a:bodyPr/>
          <a:lstStyle/>
          <a:p>
            <a:pPr algn="ctr"/>
            <a:r>
              <a:rPr lang="en-US" sz="2800" b="1" dirty="0"/>
              <a:t>Proposed Haiti RO Management</a:t>
            </a:r>
          </a:p>
        </p:txBody>
      </p:sp>
    </p:spTree>
    <p:extLst>
      <p:ext uri="{BB962C8B-B14F-4D97-AF65-F5344CB8AC3E}">
        <p14:creationId xmlns:p14="http://schemas.microsoft.com/office/powerpoint/2010/main" val="1063939779"/>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2"/>
          </p:nvPr>
        </p:nvSpPr>
        <p:spPr>
          <a:xfrm>
            <a:off x="8763000" y="6629400"/>
            <a:ext cx="304800" cy="187285"/>
          </a:xfrm>
        </p:spPr>
        <p:txBody>
          <a:bodyPr/>
          <a:lstStyle/>
          <a:p>
            <a:pPr defTabSz="914400"/>
            <a:fld id="{86CB4B4D-7CA3-9044-876B-883B54F8677D}" type="slidenum">
              <a:rPr lang="uk-UA" smtClean="0"/>
              <a:pPr defTabSz="914400"/>
              <a:t>19</a:t>
            </a:fld>
            <a:endParaRPr lang="uk-UA" dirty="0"/>
          </a:p>
        </p:txBody>
      </p:sp>
      <p:sp>
        <p:nvSpPr>
          <p:cNvPr id="7" name="Title 1"/>
          <p:cNvSpPr txBox="1">
            <a:spLocks/>
          </p:cNvSpPr>
          <p:nvPr/>
        </p:nvSpPr>
        <p:spPr>
          <a:xfrm>
            <a:off x="1828800" y="228600"/>
            <a:ext cx="5710518" cy="501650"/>
          </a:xfrm>
          <a:prstGeom prst="rect">
            <a:avLst/>
          </a:prstGeom>
        </p:spPr>
        <p:txBody>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l" defTabSz="914400"/>
            <a:r>
              <a:rPr lang="en-US" sz="2800" smtClean="0"/>
              <a:t>GP-STAR</a:t>
            </a:r>
            <a:endParaRPr lang="en-GB" sz="2800" dirty="0"/>
          </a:p>
        </p:txBody>
      </p:sp>
      <p:sp>
        <p:nvSpPr>
          <p:cNvPr id="8" name="Content Placeholder 2"/>
          <p:cNvSpPr txBox="1">
            <a:spLocks/>
          </p:cNvSpPr>
          <p:nvPr/>
        </p:nvSpPr>
        <p:spPr>
          <a:xfrm>
            <a:off x="213064" y="1457325"/>
            <a:ext cx="8744505" cy="48641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Font typeface="Arial"/>
              <a:buNone/>
            </a:pPr>
            <a:r>
              <a:rPr lang="en-US" smtClean="0"/>
              <a:t>Global Partnership on Space Technology Applications for Disaster Risk Reduction (GP-STAR)</a:t>
            </a:r>
          </a:p>
          <a:p>
            <a:pPr marL="57150" indent="0" defTabSz="914400">
              <a:buFont typeface="Arial"/>
              <a:buNone/>
            </a:pPr>
            <a:endParaRPr lang="en-GB" sz="1600" smtClean="0"/>
          </a:p>
          <a:p>
            <a:pPr marL="57150" indent="0" defTabSz="914400">
              <a:buFont typeface="Arial"/>
              <a:buNone/>
            </a:pPr>
            <a:r>
              <a:rPr lang="en-US" sz="1600" smtClean="0"/>
              <a:t>Support the implementation of the </a:t>
            </a:r>
            <a:r>
              <a:rPr lang="en-US" sz="1600" smtClean="0">
                <a:solidFill>
                  <a:srgbClr val="FF0000"/>
                </a:solidFill>
              </a:rPr>
              <a:t>Sendai Framework </a:t>
            </a:r>
            <a:r>
              <a:rPr lang="en-US" sz="1600" smtClean="0"/>
              <a:t>for Disaster Risk Reduction 2015-2030</a:t>
            </a:r>
          </a:p>
          <a:p>
            <a:pPr marL="57150" indent="0" defTabSz="914400">
              <a:buFont typeface="Arial"/>
              <a:buNone/>
            </a:pPr>
            <a:endParaRPr lang="fr-CA" sz="1600" smtClean="0"/>
          </a:p>
          <a:p>
            <a:pPr marL="57150" indent="0" defTabSz="914400">
              <a:buFont typeface="Arial"/>
              <a:buNone/>
            </a:pPr>
            <a:r>
              <a:rPr lang="en-US" sz="1600" smtClean="0"/>
              <a:t>- Fostering the use of Space-based Technologies and Applications and Earth observation in the context of the Sendai Framework</a:t>
            </a:r>
          </a:p>
          <a:p>
            <a:pPr marL="57150" indent="0" defTabSz="914400">
              <a:buFont typeface="Arial"/>
              <a:buNone/>
            </a:pPr>
            <a:endParaRPr lang="en-US" sz="1600" smtClean="0"/>
          </a:p>
          <a:p>
            <a:pPr marL="57150" indent="0" defTabSz="914400">
              <a:buFont typeface="Arial"/>
              <a:buNone/>
            </a:pPr>
            <a:r>
              <a:rPr lang="en-US" sz="1600" smtClean="0"/>
              <a:t>- Providing </a:t>
            </a:r>
            <a:r>
              <a:rPr lang="en-US" sz="1600" smtClean="0">
                <a:solidFill>
                  <a:srgbClr val="FF0000"/>
                </a:solidFill>
              </a:rPr>
              <a:t>advice to governments, organizations, </a:t>
            </a:r>
            <a:r>
              <a:rPr lang="en-US" sz="1600" smtClean="0"/>
              <a:t>and projects on the use of space technologies and applications in disaster risk reduction efforts, and the provision of relevant publications  </a:t>
            </a:r>
          </a:p>
          <a:p>
            <a:pPr marL="57150" indent="0" defTabSz="914400">
              <a:buFont typeface="Arial"/>
              <a:buNone/>
            </a:pPr>
            <a:endParaRPr lang="en-US" sz="1600" smtClean="0"/>
          </a:p>
          <a:p>
            <a:pPr marL="57150" indent="0" defTabSz="914400">
              <a:buFont typeface="Arial"/>
              <a:buNone/>
            </a:pPr>
            <a:r>
              <a:rPr lang="en-US" sz="1600" smtClean="0"/>
              <a:t>- Partnership shall integrate </a:t>
            </a:r>
            <a:r>
              <a:rPr lang="en-US" sz="1600" smtClean="0">
                <a:solidFill>
                  <a:srgbClr val="FF0000"/>
                </a:solidFill>
              </a:rPr>
              <a:t>international, regional and national organizations </a:t>
            </a:r>
            <a:r>
              <a:rPr lang="en-US" sz="1600" smtClean="0"/>
              <a:t>involved in space science and technologies, Earth observation, </a:t>
            </a:r>
            <a:r>
              <a:rPr lang="en-US" sz="1600" smtClean="0">
                <a:solidFill>
                  <a:srgbClr val="FF0000"/>
                </a:solidFill>
              </a:rPr>
              <a:t>disaster risk reduction and civil protection</a:t>
            </a:r>
            <a:endParaRPr lang="en-GB" sz="1600" dirty="0">
              <a:solidFill>
                <a:srgbClr val="FF0000"/>
              </a:solidFill>
            </a:endParaRPr>
          </a:p>
        </p:txBody>
      </p:sp>
    </p:spTree>
    <p:extLst>
      <p:ext uri="{BB962C8B-B14F-4D97-AF65-F5344CB8AC3E}">
        <p14:creationId xmlns:p14="http://schemas.microsoft.com/office/powerpoint/2010/main" val="11208103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pPr lvl="0"/>
            <a:fld id="{86CB4B4D-7CA3-9044-876B-883B54F8677D}" type="slidenum">
              <a:rPr lang="uk-UA" smtClean="0"/>
              <a:t>2</a:t>
            </a:fld>
            <a:endParaRPr lang="uk-UA"/>
          </a:p>
        </p:txBody>
      </p:sp>
      <p:sp>
        <p:nvSpPr>
          <p:cNvPr id="4"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smtClean="0"/>
              <a:t>Overview of the Presentation</a:t>
            </a:r>
            <a:endParaRPr lang="en-US" dirty="0"/>
          </a:p>
        </p:txBody>
      </p:sp>
      <p:sp>
        <p:nvSpPr>
          <p:cNvPr id="5" name="Content Placeholder 4"/>
          <p:cNvSpPr>
            <a:spLocks noGrp="1"/>
          </p:cNvSpPr>
          <p:nvPr>
            <p:ph sz="quarter" idx="10"/>
          </p:nvPr>
        </p:nvSpPr>
        <p:spPr>
          <a:xfrm>
            <a:off x="152400" y="1600200"/>
            <a:ext cx="8686800" cy="4724400"/>
          </a:xfrm>
        </p:spPr>
        <p:txBody>
          <a:bodyPr/>
          <a:lstStyle/>
          <a:p>
            <a:pPr marL="0" indent="0">
              <a:buNone/>
            </a:pPr>
            <a:r>
              <a:rPr lang="en-CA" sz="1800" b="1" dirty="0"/>
              <a:t>Major earthquakes struck central </a:t>
            </a:r>
            <a:r>
              <a:rPr lang="en-CA" sz="1800" b="1" dirty="0" smtClean="0"/>
              <a:t>Italy</a:t>
            </a:r>
          </a:p>
          <a:p>
            <a:pPr marL="0" indent="0">
              <a:buNone/>
            </a:pPr>
            <a:r>
              <a:rPr lang="en-CA" sz="1800" dirty="0" smtClean="0"/>
              <a:t>	</a:t>
            </a:r>
          </a:p>
          <a:p>
            <a:pPr marL="0" indent="0">
              <a:buNone/>
            </a:pPr>
            <a:r>
              <a:rPr lang="en-CA" sz="1800" b="1" dirty="0" smtClean="0"/>
              <a:t>Haiti </a:t>
            </a:r>
            <a:r>
              <a:rPr lang="en-CA" sz="1800" b="1" dirty="0"/>
              <a:t>Recovery Observatory</a:t>
            </a:r>
          </a:p>
          <a:p>
            <a:pPr marL="0" indent="0">
              <a:buNone/>
            </a:pPr>
            <a:r>
              <a:rPr lang="en-CA" sz="1600" dirty="0" smtClean="0"/>
              <a:t>	</a:t>
            </a:r>
            <a:r>
              <a:rPr lang="en-CA" sz="1800" dirty="0" smtClean="0"/>
              <a:t>- Status </a:t>
            </a:r>
            <a:r>
              <a:rPr lang="en-CA" sz="1800" dirty="0"/>
              <a:t>Overview</a:t>
            </a:r>
          </a:p>
          <a:p>
            <a:pPr marL="0" indent="0">
              <a:buNone/>
            </a:pPr>
            <a:r>
              <a:rPr lang="en-CA" sz="1800" dirty="0" smtClean="0"/>
              <a:t>	- First </a:t>
            </a:r>
            <a:r>
              <a:rPr lang="en-CA" sz="1800" dirty="0"/>
              <a:t>mission to Haiti and feedback</a:t>
            </a:r>
          </a:p>
          <a:p>
            <a:pPr marL="0" indent="0">
              <a:buNone/>
            </a:pPr>
            <a:r>
              <a:rPr lang="en-CA" sz="1800" dirty="0" smtClean="0"/>
              <a:t>	- Management</a:t>
            </a:r>
          </a:p>
          <a:p>
            <a:pPr marL="0" indent="0">
              <a:buNone/>
            </a:pPr>
            <a:endParaRPr lang="en-CA" sz="1800" b="1" dirty="0"/>
          </a:p>
          <a:p>
            <a:pPr marL="0" indent="0">
              <a:buNone/>
            </a:pPr>
            <a:r>
              <a:rPr lang="en-CA" sz="1800" b="1" dirty="0"/>
              <a:t>GP-STAR contribution</a:t>
            </a:r>
          </a:p>
          <a:p>
            <a:pPr marL="0" indent="0">
              <a:buNone/>
            </a:pPr>
            <a:r>
              <a:rPr lang="en-CA" sz="1800" dirty="0" smtClean="0"/>
              <a:t>	- </a:t>
            </a:r>
            <a:r>
              <a:rPr lang="es-ES" sz="1800" dirty="0" smtClean="0"/>
              <a:t>WG </a:t>
            </a:r>
            <a:r>
              <a:rPr lang="en-CA" sz="1800" dirty="0" smtClean="0"/>
              <a:t>on Volcanoes</a:t>
            </a:r>
          </a:p>
          <a:p>
            <a:pPr marL="0" indent="0">
              <a:buNone/>
            </a:pPr>
            <a:r>
              <a:rPr lang="es-ES" sz="1800" dirty="0" smtClean="0"/>
              <a:t>	- UN </a:t>
            </a:r>
            <a:r>
              <a:rPr lang="es-ES" sz="1800" dirty="0"/>
              <a:t>Global </a:t>
            </a:r>
            <a:r>
              <a:rPr lang="es-ES" sz="1800" dirty="0" err="1"/>
              <a:t>Platform</a:t>
            </a:r>
            <a:r>
              <a:rPr lang="es-ES" sz="1800" dirty="0"/>
              <a:t>, </a:t>
            </a:r>
            <a:r>
              <a:rPr lang="es-ES" sz="1800" dirty="0" err="1" smtClean="0"/>
              <a:t>Cancun</a:t>
            </a:r>
            <a:r>
              <a:rPr lang="es-ES" sz="1800" dirty="0" smtClean="0"/>
              <a:t>, </a:t>
            </a:r>
            <a:r>
              <a:rPr lang="es-ES" sz="1800" dirty="0" err="1" smtClean="0"/>
              <a:t>Mexico</a:t>
            </a:r>
            <a:endParaRPr lang="es-ES" sz="1800" dirty="0"/>
          </a:p>
          <a:p>
            <a:pPr marL="0" indent="0">
              <a:buNone/>
            </a:pPr>
            <a:endParaRPr lang="en-CA" sz="1800" dirty="0" smtClean="0"/>
          </a:p>
          <a:p>
            <a:pPr marL="0" indent="0">
              <a:buNone/>
            </a:pPr>
            <a:endParaRPr lang="en-CA" sz="1800" dirty="0"/>
          </a:p>
          <a:p>
            <a:pPr marL="0" indent="0">
              <a:buNone/>
            </a:pPr>
            <a:r>
              <a:rPr lang="en-CA" sz="1800" dirty="0"/>
              <a:t>	</a:t>
            </a:r>
          </a:p>
        </p:txBody>
      </p:sp>
    </p:spTree>
    <p:extLst>
      <p:ext uri="{BB962C8B-B14F-4D97-AF65-F5344CB8AC3E}">
        <p14:creationId xmlns:p14="http://schemas.microsoft.com/office/powerpoint/2010/main" val="2146056334"/>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2"/>
          </p:nvPr>
        </p:nvSpPr>
        <p:spPr>
          <a:xfrm>
            <a:off x="8763000" y="6629400"/>
            <a:ext cx="304800" cy="187285"/>
          </a:xfrm>
        </p:spPr>
        <p:txBody>
          <a:bodyPr/>
          <a:lstStyle/>
          <a:p>
            <a:pPr defTabSz="914400"/>
            <a:fld id="{86CB4B4D-7CA3-9044-876B-883B54F8677D}" type="slidenum">
              <a:rPr lang="uk-UA" smtClean="0"/>
              <a:pPr defTabSz="914400"/>
              <a:t>20</a:t>
            </a:fld>
            <a:endParaRPr lang="uk-UA" dirty="0"/>
          </a:p>
        </p:txBody>
      </p:sp>
      <p:sp>
        <p:nvSpPr>
          <p:cNvPr id="3" name="Title 1"/>
          <p:cNvSpPr txBox="1">
            <a:spLocks/>
          </p:cNvSpPr>
          <p:nvPr/>
        </p:nvSpPr>
        <p:spPr>
          <a:xfrm>
            <a:off x="1828800" y="228600"/>
            <a:ext cx="5710518" cy="501650"/>
          </a:xfrm>
          <a:prstGeom prst="rect">
            <a:avLst/>
          </a:prstGeom>
        </p:spPr>
        <p:txBody>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l" defTabSz="914400"/>
            <a:r>
              <a:rPr lang="en-US" sz="2800" smtClean="0"/>
              <a:t>GP-STAR</a:t>
            </a:r>
            <a:endParaRPr lang="en-GB" sz="2800" dirty="0"/>
          </a:p>
        </p:txBody>
      </p:sp>
      <p:sp>
        <p:nvSpPr>
          <p:cNvPr id="4" name="Content Placeholder 2"/>
          <p:cNvSpPr txBox="1">
            <a:spLocks/>
          </p:cNvSpPr>
          <p:nvPr/>
        </p:nvSpPr>
        <p:spPr>
          <a:xfrm>
            <a:off x="213064" y="1457324"/>
            <a:ext cx="8744505" cy="5172075"/>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Font typeface="Arial"/>
              <a:buNone/>
            </a:pPr>
            <a:r>
              <a:rPr lang="en-CA" sz="1600" b="1" smtClean="0"/>
              <a:t>Chair</a:t>
            </a:r>
            <a:r>
              <a:rPr lang="en-CA" sz="1600" smtClean="0"/>
              <a:t>: Mexican Space Agency</a:t>
            </a:r>
          </a:p>
          <a:p>
            <a:pPr marL="0" indent="0" defTabSz="914400">
              <a:buFont typeface="Arial"/>
              <a:buNone/>
            </a:pPr>
            <a:r>
              <a:rPr lang="en-CA" sz="1600" b="1" smtClean="0"/>
              <a:t>Co-Chair</a:t>
            </a:r>
            <a:r>
              <a:rPr lang="en-CA" sz="1600" smtClean="0"/>
              <a:t>: Disaster Management Center Government of Sri Lanka</a:t>
            </a:r>
          </a:p>
          <a:p>
            <a:pPr marL="0" indent="0" defTabSz="914400">
              <a:buFont typeface="Arial"/>
              <a:buNone/>
            </a:pPr>
            <a:endParaRPr lang="en-US" sz="1600" smtClean="0"/>
          </a:p>
          <a:p>
            <a:pPr marL="0" indent="0" defTabSz="914400">
              <a:buFont typeface="Arial"/>
              <a:buNone/>
            </a:pPr>
            <a:r>
              <a:rPr lang="en-US" sz="1600" smtClean="0"/>
              <a:t>The following Working groups have been established in December 2016</a:t>
            </a:r>
            <a:endParaRPr lang="en-GB" sz="1600" dirty="0"/>
          </a:p>
        </p:txBody>
      </p:sp>
      <p:graphicFrame>
        <p:nvGraphicFramePr>
          <p:cNvPr id="5" name="Table 4"/>
          <p:cNvGraphicFramePr>
            <a:graphicFrameLocks noGrp="1"/>
          </p:cNvGraphicFramePr>
          <p:nvPr>
            <p:extLst>
              <p:ext uri="{D42A27DB-BD31-4B8C-83A1-F6EECF244321}">
                <p14:modId xmlns:p14="http://schemas.microsoft.com/office/powerpoint/2010/main" val="1908877267"/>
              </p:ext>
            </p:extLst>
          </p:nvPr>
        </p:nvGraphicFramePr>
        <p:xfrm>
          <a:off x="1098550" y="2872740"/>
          <a:ext cx="6946900" cy="3680460"/>
        </p:xfrm>
        <a:graphic>
          <a:graphicData uri="http://schemas.openxmlformats.org/drawingml/2006/table">
            <a:tbl>
              <a:tblPr firstRow="1" firstCol="1" bandRow="1">
                <a:tableStyleId>{5940675A-B579-460E-94D1-54222C63F5DA}</a:tableStyleId>
              </a:tblPr>
              <a:tblGrid>
                <a:gridCol w="2315210"/>
                <a:gridCol w="2315845"/>
                <a:gridCol w="2315845"/>
              </a:tblGrid>
              <a:tr h="0">
                <a:tc>
                  <a:txBody>
                    <a:bodyPr/>
                    <a:lstStyle/>
                    <a:p>
                      <a:pPr marL="0" marR="0">
                        <a:spcBef>
                          <a:spcPts val="600"/>
                        </a:spcBef>
                        <a:spcAft>
                          <a:spcPts val="0"/>
                        </a:spcAft>
                      </a:pPr>
                      <a:r>
                        <a:rPr lang="en-US" sz="1050" dirty="0">
                          <a:effectLst/>
                        </a:rPr>
                        <a:t>Name of Working Group</a:t>
                      </a:r>
                      <a:endParaRPr lang="en-US" sz="1050" dirty="0">
                        <a:effectLst/>
                        <a:latin typeface="Palatino Linotype"/>
                        <a:ea typeface="Times New Roman"/>
                        <a:cs typeface="Times New Roman"/>
                      </a:endParaRPr>
                    </a:p>
                  </a:txBody>
                  <a:tcPr marL="68580" marR="68580" marT="0" marB="0"/>
                </a:tc>
                <a:tc>
                  <a:txBody>
                    <a:bodyPr/>
                    <a:lstStyle/>
                    <a:p>
                      <a:pPr marL="0" marR="0">
                        <a:spcBef>
                          <a:spcPts val="0"/>
                        </a:spcBef>
                        <a:spcAft>
                          <a:spcPts val="0"/>
                        </a:spcAft>
                      </a:pPr>
                      <a:r>
                        <a:rPr lang="en-US" sz="1050">
                          <a:effectLst/>
                        </a:rPr>
                        <a:t>Sendai framework component</a:t>
                      </a:r>
                      <a:endParaRPr lang="en-US" sz="1050">
                        <a:effectLst/>
                        <a:latin typeface="Palatino Linotype"/>
                        <a:ea typeface="Times New Roman"/>
                        <a:cs typeface="Times New Roman"/>
                      </a:endParaRPr>
                    </a:p>
                  </a:txBody>
                  <a:tcPr marL="68580" marR="68580" marT="0" marB="0"/>
                </a:tc>
                <a:tc>
                  <a:txBody>
                    <a:bodyPr/>
                    <a:lstStyle/>
                    <a:p>
                      <a:pPr marL="0" marR="0">
                        <a:spcBef>
                          <a:spcPts val="0"/>
                        </a:spcBef>
                        <a:spcAft>
                          <a:spcPts val="200"/>
                        </a:spcAft>
                      </a:pPr>
                      <a:r>
                        <a:rPr lang="en-US" sz="1050">
                          <a:effectLst/>
                        </a:rPr>
                        <a:t>Members</a:t>
                      </a:r>
                      <a:endParaRPr lang="en-US" sz="1050">
                        <a:effectLst/>
                        <a:latin typeface="Palatino Linotype"/>
                        <a:ea typeface="Times New Roman"/>
                        <a:cs typeface="Times New Roman"/>
                      </a:endParaRPr>
                    </a:p>
                  </a:txBody>
                  <a:tcPr marL="68580" marR="68580" marT="0" marB="0"/>
                </a:tc>
              </a:tr>
              <a:tr h="0">
                <a:tc>
                  <a:txBody>
                    <a:bodyPr/>
                    <a:lstStyle/>
                    <a:p>
                      <a:pPr marL="0" marR="0">
                        <a:spcBef>
                          <a:spcPts val="600"/>
                        </a:spcBef>
                        <a:spcAft>
                          <a:spcPts val="0"/>
                        </a:spcAft>
                      </a:pPr>
                      <a:r>
                        <a:rPr lang="en-US" sz="1050">
                          <a:effectLst/>
                        </a:rPr>
                        <a:t>“Cancun”: Preparation of GP-STAR side event, including brochure, fact sheets and GP-STAR web page, for Global Platform Session Cancun, Mexico 2017</a:t>
                      </a:r>
                      <a:endParaRPr lang="en-US" sz="1050">
                        <a:effectLst/>
                        <a:latin typeface="Palatino Linotype"/>
                        <a:ea typeface="Times New Roman"/>
                        <a:cs typeface="Times New Roman"/>
                      </a:endParaRPr>
                    </a:p>
                  </a:txBody>
                  <a:tcPr marL="68580" marR="68580" marT="0" marB="0"/>
                </a:tc>
                <a:tc>
                  <a:txBody>
                    <a:bodyPr/>
                    <a:lstStyle/>
                    <a:p>
                      <a:pPr marL="0" marR="0">
                        <a:spcBef>
                          <a:spcPts val="0"/>
                        </a:spcBef>
                        <a:spcAft>
                          <a:spcPts val="0"/>
                        </a:spcAft>
                      </a:pPr>
                      <a:r>
                        <a:rPr lang="en-US" sz="1050">
                          <a:effectLst/>
                        </a:rPr>
                        <a:t>All</a:t>
                      </a:r>
                      <a:endParaRPr lang="en-US" sz="1050">
                        <a:effectLst/>
                        <a:latin typeface="Palatino Linotype"/>
                        <a:ea typeface="Times New Roman"/>
                        <a:cs typeface="Times New Roman"/>
                      </a:endParaRPr>
                    </a:p>
                  </a:txBody>
                  <a:tcPr marL="68580" marR="68580" marT="0" marB="0"/>
                </a:tc>
                <a:tc>
                  <a:txBody>
                    <a:bodyPr/>
                    <a:lstStyle/>
                    <a:p>
                      <a:pPr marL="0" marR="0">
                        <a:spcBef>
                          <a:spcPts val="0"/>
                        </a:spcBef>
                        <a:spcAft>
                          <a:spcPts val="200"/>
                        </a:spcAft>
                      </a:pPr>
                      <a:r>
                        <a:rPr lang="en-US" sz="1050">
                          <a:effectLst/>
                        </a:rPr>
                        <a:t>GEO, UN-SPIDER, DMC-SL, ISPRS (tbc), IWG-SEM, CEPREDENAC, AEM</a:t>
                      </a:r>
                      <a:endParaRPr lang="en-US" sz="1050">
                        <a:effectLst/>
                        <a:latin typeface="Palatino Linotype"/>
                        <a:ea typeface="Times New Roman"/>
                        <a:cs typeface="Times New Roman"/>
                      </a:endParaRPr>
                    </a:p>
                  </a:txBody>
                  <a:tcPr marL="68580" marR="68580" marT="0" marB="0"/>
                </a:tc>
              </a:tr>
              <a:tr h="0">
                <a:tc>
                  <a:txBody>
                    <a:bodyPr/>
                    <a:lstStyle/>
                    <a:p>
                      <a:pPr marL="0" marR="0">
                        <a:spcBef>
                          <a:spcPts val="600"/>
                        </a:spcBef>
                        <a:spcAft>
                          <a:spcPts val="0"/>
                        </a:spcAft>
                      </a:pPr>
                      <a:r>
                        <a:rPr lang="en-US" sz="1050">
                          <a:effectLst/>
                        </a:rPr>
                        <a:t>Volcanos (tbc)</a:t>
                      </a:r>
                      <a:endParaRPr lang="en-US" sz="1050">
                        <a:effectLst/>
                        <a:latin typeface="Palatino Linotype"/>
                        <a:ea typeface="Times New Roman"/>
                        <a:cs typeface="Times New Roman"/>
                      </a:endParaRPr>
                    </a:p>
                  </a:txBody>
                  <a:tcPr marL="68580" marR="68580" marT="0" marB="0"/>
                </a:tc>
                <a:tc>
                  <a:txBody>
                    <a:bodyPr/>
                    <a:lstStyle/>
                    <a:p>
                      <a:pPr marL="0" marR="0">
                        <a:spcBef>
                          <a:spcPts val="0"/>
                        </a:spcBef>
                        <a:spcAft>
                          <a:spcPts val="0"/>
                        </a:spcAft>
                      </a:pPr>
                      <a:r>
                        <a:rPr lang="en-US" sz="1050">
                          <a:effectLst/>
                        </a:rPr>
                        <a:t>Priority 1</a:t>
                      </a:r>
                      <a:endParaRPr lang="en-US" sz="1050">
                        <a:effectLst/>
                        <a:latin typeface="Palatino Linotype"/>
                        <a:ea typeface="Times New Roman"/>
                        <a:cs typeface="Times New Roman"/>
                      </a:endParaRPr>
                    </a:p>
                  </a:txBody>
                  <a:tcPr marL="68580" marR="68580" marT="0" marB="0"/>
                </a:tc>
                <a:tc>
                  <a:txBody>
                    <a:bodyPr/>
                    <a:lstStyle/>
                    <a:p>
                      <a:pPr marL="0" marR="0">
                        <a:spcBef>
                          <a:spcPts val="0"/>
                        </a:spcBef>
                        <a:spcAft>
                          <a:spcPts val="200"/>
                        </a:spcAft>
                      </a:pPr>
                      <a:r>
                        <a:rPr lang="en-US" sz="1050" dirty="0">
                          <a:effectLst/>
                        </a:rPr>
                        <a:t>DLR, CEPREDENAC, </a:t>
                      </a:r>
                      <a:r>
                        <a:rPr lang="en-US" sz="1050" dirty="0">
                          <a:solidFill>
                            <a:srgbClr val="FF0000"/>
                          </a:solidFill>
                          <a:effectLst/>
                        </a:rPr>
                        <a:t>CEOS</a:t>
                      </a:r>
                      <a:r>
                        <a:rPr lang="en-US" sz="1050" dirty="0">
                          <a:effectLst/>
                        </a:rPr>
                        <a:t> (tbc), GEO POs (tbc), ISPRS (tbc)</a:t>
                      </a:r>
                      <a:endParaRPr lang="en-US" sz="1050" dirty="0">
                        <a:effectLst/>
                        <a:latin typeface="Palatino Linotype"/>
                        <a:ea typeface="Times New Roman"/>
                        <a:cs typeface="Times New Roman"/>
                      </a:endParaRPr>
                    </a:p>
                  </a:txBody>
                  <a:tcPr marL="68580" marR="68580" marT="0" marB="0"/>
                </a:tc>
              </a:tr>
              <a:tr h="0">
                <a:tc>
                  <a:txBody>
                    <a:bodyPr/>
                    <a:lstStyle/>
                    <a:p>
                      <a:pPr marL="0" marR="0">
                        <a:spcBef>
                          <a:spcPts val="600"/>
                        </a:spcBef>
                        <a:spcAft>
                          <a:spcPts val="0"/>
                        </a:spcAft>
                      </a:pPr>
                      <a:r>
                        <a:rPr lang="en-US" sz="1050">
                          <a:effectLst/>
                        </a:rPr>
                        <a:t>Droughts</a:t>
                      </a:r>
                      <a:endParaRPr lang="en-US" sz="1050">
                        <a:effectLst/>
                        <a:latin typeface="Palatino Linotype"/>
                        <a:ea typeface="Times New Roman"/>
                        <a:cs typeface="Times New Roman"/>
                      </a:endParaRPr>
                    </a:p>
                  </a:txBody>
                  <a:tcPr marL="68580" marR="68580" marT="0" marB="0"/>
                </a:tc>
                <a:tc>
                  <a:txBody>
                    <a:bodyPr/>
                    <a:lstStyle/>
                    <a:p>
                      <a:pPr marL="0" marR="0">
                        <a:spcBef>
                          <a:spcPts val="0"/>
                        </a:spcBef>
                        <a:spcAft>
                          <a:spcPts val="0"/>
                        </a:spcAft>
                      </a:pPr>
                      <a:r>
                        <a:rPr lang="en-US" sz="1050">
                          <a:effectLst/>
                        </a:rPr>
                        <a:t>Priorities 1 and 4, global targets and indicators</a:t>
                      </a:r>
                      <a:endParaRPr lang="en-US" sz="1050">
                        <a:effectLst/>
                        <a:latin typeface="Palatino Linotype"/>
                        <a:ea typeface="Times New Roman"/>
                        <a:cs typeface="Times New Roman"/>
                      </a:endParaRPr>
                    </a:p>
                  </a:txBody>
                  <a:tcPr marL="68580" marR="68580" marT="0" marB="0"/>
                </a:tc>
                <a:tc>
                  <a:txBody>
                    <a:bodyPr/>
                    <a:lstStyle/>
                    <a:p>
                      <a:pPr marL="0" marR="0">
                        <a:spcBef>
                          <a:spcPts val="0"/>
                        </a:spcBef>
                        <a:spcAft>
                          <a:spcPts val="200"/>
                        </a:spcAft>
                      </a:pPr>
                      <a:r>
                        <a:rPr lang="en-US" sz="1050" dirty="0">
                          <a:effectLst/>
                        </a:rPr>
                        <a:t>DMC-SL, IWMI, UNCCD, WMO, CNE-DR, ESCAP, ZFL </a:t>
                      </a:r>
                      <a:r>
                        <a:rPr lang="en-US" sz="1050" dirty="0" err="1">
                          <a:effectLst/>
                        </a:rPr>
                        <a:t>UniBONN</a:t>
                      </a:r>
                      <a:r>
                        <a:rPr lang="en-US" sz="1050" dirty="0">
                          <a:effectLst/>
                        </a:rPr>
                        <a:t> , ISPRS (tbc), GEO POs (tbc), UNU-EHS</a:t>
                      </a:r>
                      <a:endParaRPr lang="en-US" sz="1050" dirty="0">
                        <a:effectLst/>
                        <a:latin typeface="Palatino Linotype"/>
                        <a:ea typeface="Times New Roman"/>
                        <a:cs typeface="Times New Roman"/>
                      </a:endParaRPr>
                    </a:p>
                  </a:txBody>
                  <a:tcPr marL="68580" marR="68580" marT="0" marB="0"/>
                </a:tc>
              </a:tr>
              <a:tr h="0">
                <a:tc>
                  <a:txBody>
                    <a:bodyPr/>
                    <a:lstStyle/>
                    <a:p>
                      <a:pPr marL="0" marR="0">
                        <a:spcBef>
                          <a:spcPts val="600"/>
                        </a:spcBef>
                        <a:spcAft>
                          <a:spcPts val="0"/>
                        </a:spcAft>
                      </a:pPr>
                      <a:r>
                        <a:rPr lang="en-US" sz="1050">
                          <a:effectLst/>
                        </a:rPr>
                        <a:t>Sand and dust storms</a:t>
                      </a:r>
                      <a:endParaRPr lang="en-US" sz="1050">
                        <a:effectLst/>
                        <a:latin typeface="Palatino Linotype"/>
                        <a:ea typeface="Times New Roman"/>
                        <a:cs typeface="Times New Roman"/>
                      </a:endParaRPr>
                    </a:p>
                  </a:txBody>
                  <a:tcPr marL="68580" marR="68580" marT="0" marB="0"/>
                </a:tc>
                <a:tc>
                  <a:txBody>
                    <a:bodyPr/>
                    <a:lstStyle/>
                    <a:p>
                      <a:pPr marL="0" marR="0">
                        <a:spcBef>
                          <a:spcPts val="0"/>
                        </a:spcBef>
                        <a:spcAft>
                          <a:spcPts val="0"/>
                        </a:spcAft>
                      </a:pPr>
                      <a:r>
                        <a:rPr lang="en-US" sz="1050">
                          <a:effectLst/>
                        </a:rPr>
                        <a:t>Priorities 1 and 4</a:t>
                      </a:r>
                      <a:endParaRPr lang="en-US" sz="1050">
                        <a:effectLst/>
                        <a:latin typeface="Palatino Linotype"/>
                        <a:ea typeface="Times New Roman"/>
                        <a:cs typeface="Times New Roman"/>
                      </a:endParaRPr>
                    </a:p>
                  </a:txBody>
                  <a:tcPr marL="68580" marR="68580" marT="0" marB="0"/>
                </a:tc>
                <a:tc>
                  <a:txBody>
                    <a:bodyPr/>
                    <a:lstStyle/>
                    <a:p>
                      <a:pPr marL="0" marR="0">
                        <a:spcBef>
                          <a:spcPts val="0"/>
                        </a:spcBef>
                        <a:spcAft>
                          <a:spcPts val="200"/>
                        </a:spcAft>
                      </a:pPr>
                      <a:r>
                        <a:rPr lang="en-US" sz="1050" dirty="0">
                          <a:effectLst/>
                        </a:rPr>
                        <a:t>UNCCD, WMO (tbc), NDRCC (tbc), SDIM (tbc), ISA –Iran (tbc), UN-SPIDER, ISPRS (tbc)</a:t>
                      </a:r>
                      <a:endParaRPr lang="en-US" sz="1050" dirty="0">
                        <a:effectLst/>
                        <a:latin typeface="Palatino Linotype"/>
                        <a:ea typeface="Times New Roman"/>
                        <a:cs typeface="Times New Roman"/>
                      </a:endParaRPr>
                    </a:p>
                  </a:txBody>
                  <a:tcPr marL="68580" marR="68580" marT="0" marB="0"/>
                </a:tc>
              </a:tr>
              <a:tr h="0">
                <a:tc>
                  <a:txBody>
                    <a:bodyPr/>
                    <a:lstStyle/>
                    <a:p>
                      <a:pPr marL="0" marR="0">
                        <a:spcBef>
                          <a:spcPts val="600"/>
                        </a:spcBef>
                        <a:spcAft>
                          <a:spcPts val="0"/>
                        </a:spcAft>
                      </a:pPr>
                      <a:r>
                        <a:rPr lang="en-US" sz="1050">
                          <a:effectLst/>
                        </a:rPr>
                        <a:t>Tsunami</a:t>
                      </a:r>
                      <a:endParaRPr lang="en-US" sz="1050">
                        <a:effectLst/>
                        <a:latin typeface="Palatino Linotype"/>
                        <a:ea typeface="Times New Roman"/>
                        <a:cs typeface="Times New Roman"/>
                      </a:endParaRPr>
                    </a:p>
                  </a:txBody>
                  <a:tcPr marL="68580" marR="68580" marT="0" marB="0"/>
                </a:tc>
                <a:tc>
                  <a:txBody>
                    <a:bodyPr/>
                    <a:lstStyle/>
                    <a:p>
                      <a:pPr marL="0" marR="0">
                        <a:spcBef>
                          <a:spcPts val="0"/>
                        </a:spcBef>
                        <a:spcAft>
                          <a:spcPts val="0"/>
                        </a:spcAft>
                      </a:pPr>
                      <a:r>
                        <a:rPr lang="en-US" sz="1050">
                          <a:effectLst/>
                        </a:rPr>
                        <a:t>Global targets and indicators</a:t>
                      </a:r>
                      <a:endParaRPr lang="en-US" sz="1050">
                        <a:effectLst/>
                        <a:latin typeface="Palatino Linotype"/>
                        <a:ea typeface="Times New Roman"/>
                        <a:cs typeface="Times New Roman"/>
                      </a:endParaRPr>
                    </a:p>
                  </a:txBody>
                  <a:tcPr marL="68580" marR="68580" marT="0" marB="0"/>
                </a:tc>
                <a:tc>
                  <a:txBody>
                    <a:bodyPr/>
                    <a:lstStyle/>
                    <a:p>
                      <a:pPr marL="0" marR="0">
                        <a:spcBef>
                          <a:spcPts val="0"/>
                        </a:spcBef>
                        <a:spcAft>
                          <a:spcPts val="200"/>
                        </a:spcAft>
                      </a:pPr>
                      <a:r>
                        <a:rPr lang="en-US" sz="1050" dirty="0">
                          <a:effectLst/>
                        </a:rPr>
                        <a:t>Tohoku University, MMAF-Indonesia, Sentinel Asia, UN-SPIDER, GEO, ISPRS (tbc)</a:t>
                      </a:r>
                      <a:endParaRPr lang="en-US" sz="1050" dirty="0">
                        <a:effectLst/>
                        <a:latin typeface="Palatino Linotype"/>
                        <a:ea typeface="Times New Roman"/>
                        <a:cs typeface="Times New Roman"/>
                      </a:endParaRPr>
                    </a:p>
                  </a:txBody>
                  <a:tcPr marL="68580" marR="68580" marT="0" marB="0"/>
                </a:tc>
              </a:tr>
              <a:tr h="0">
                <a:tc>
                  <a:txBody>
                    <a:bodyPr/>
                    <a:lstStyle/>
                    <a:p>
                      <a:pPr marL="0" marR="0">
                        <a:spcBef>
                          <a:spcPts val="600"/>
                        </a:spcBef>
                        <a:spcAft>
                          <a:spcPts val="0"/>
                        </a:spcAft>
                      </a:pPr>
                      <a:r>
                        <a:rPr lang="en-US" sz="1050">
                          <a:effectLst/>
                        </a:rPr>
                        <a:t>Flood</a:t>
                      </a:r>
                      <a:endParaRPr lang="en-US" sz="1050">
                        <a:effectLst/>
                        <a:latin typeface="Palatino Linotype"/>
                        <a:ea typeface="Times New Roman"/>
                        <a:cs typeface="Times New Roman"/>
                      </a:endParaRPr>
                    </a:p>
                  </a:txBody>
                  <a:tcPr marL="68580" marR="68580" marT="0" marB="0"/>
                </a:tc>
                <a:tc>
                  <a:txBody>
                    <a:bodyPr/>
                    <a:lstStyle/>
                    <a:p>
                      <a:pPr marL="0" marR="0">
                        <a:spcBef>
                          <a:spcPts val="0"/>
                        </a:spcBef>
                        <a:spcAft>
                          <a:spcPts val="0"/>
                        </a:spcAft>
                      </a:pPr>
                      <a:r>
                        <a:rPr lang="en-US" sz="1050">
                          <a:effectLst/>
                        </a:rPr>
                        <a:t>Priorities 1 and 4, global targets and indicators</a:t>
                      </a:r>
                      <a:endParaRPr lang="en-US" sz="1050">
                        <a:effectLst/>
                        <a:latin typeface="Palatino Linotype"/>
                        <a:ea typeface="Times New Roman"/>
                        <a:cs typeface="Times New Roman"/>
                      </a:endParaRPr>
                    </a:p>
                  </a:txBody>
                  <a:tcPr marL="68580" marR="68580" marT="0" marB="0"/>
                </a:tc>
                <a:tc>
                  <a:txBody>
                    <a:bodyPr/>
                    <a:lstStyle/>
                    <a:p>
                      <a:pPr marL="0" marR="0">
                        <a:spcBef>
                          <a:spcPts val="0"/>
                        </a:spcBef>
                        <a:spcAft>
                          <a:spcPts val="200"/>
                        </a:spcAft>
                      </a:pPr>
                      <a:r>
                        <a:rPr lang="en-US" sz="1050" dirty="0">
                          <a:effectLst/>
                        </a:rPr>
                        <a:t>IWMI, IWG-SEM, Sentinel Asia (tbc), DMC-SL, CNE-DR,  GEO POs (tbc), </a:t>
                      </a:r>
                      <a:r>
                        <a:rPr lang="en-US" sz="1050" dirty="0">
                          <a:solidFill>
                            <a:srgbClr val="FF0000"/>
                          </a:solidFill>
                          <a:effectLst/>
                        </a:rPr>
                        <a:t>CEOS</a:t>
                      </a:r>
                      <a:r>
                        <a:rPr lang="en-US" sz="1050" dirty="0">
                          <a:effectLst/>
                        </a:rPr>
                        <a:t> (tbc), EC [DG-JRC, COPERNICUS] , DLR (tbc), WMO, UNCCD</a:t>
                      </a:r>
                      <a:endParaRPr lang="en-US" sz="1050" dirty="0">
                        <a:effectLst/>
                        <a:latin typeface="Palatino Linotype"/>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2723159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2"/>
          </p:nvPr>
        </p:nvSpPr>
        <p:spPr>
          <a:xfrm>
            <a:off x="8763000" y="6629400"/>
            <a:ext cx="304800" cy="187285"/>
          </a:xfrm>
        </p:spPr>
        <p:txBody>
          <a:bodyPr/>
          <a:lstStyle/>
          <a:p>
            <a:pPr defTabSz="914400"/>
            <a:fld id="{86CB4B4D-7CA3-9044-876B-883B54F8677D}" type="slidenum">
              <a:rPr lang="uk-UA" smtClean="0"/>
              <a:pPr defTabSz="914400"/>
              <a:t>21</a:t>
            </a:fld>
            <a:endParaRPr lang="uk-UA" dirty="0"/>
          </a:p>
        </p:txBody>
      </p:sp>
      <p:sp>
        <p:nvSpPr>
          <p:cNvPr id="3" name="Title 1"/>
          <p:cNvSpPr txBox="1">
            <a:spLocks/>
          </p:cNvSpPr>
          <p:nvPr/>
        </p:nvSpPr>
        <p:spPr>
          <a:xfrm>
            <a:off x="1828800" y="228600"/>
            <a:ext cx="5710518" cy="501650"/>
          </a:xfrm>
          <a:prstGeom prst="rect">
            <a:avLst/>
          </a:prstGeom>
        </p:spPr>
        <p:txBody>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l" defTabSz="914400"/>
            <a:r>
              <a:rPr lang="en-US" sz="2800" smtClean="0"/>
              <a:t>GP-STAR</a:t>
            </a:r>
            <a:endParaRPr lang="en-GB" sz="2800" dirty="0"/>
          </a:p>
        </p:txBody>
      </p:sp>
      <p:sp>
        <p:nvSpPr>
          <p:cNvPr id="4" name="Content Placeholder 2"/>
          <p:cNvSpPr txBox="1">
            <a:spLocks/>
          </p:cNvSpPr>
          <p:nvPr/>
        </p:nvSpPr>
        <p:spPr>
          <a:xfrm>
            <a:off x="213064" y="1457325"/>
            <a:ext cx="8744505" cy="48641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buFont typeface="Arial"/>
              <a:buNone/>
            </a:pPr>
            <a:endParaRPr lang="en-GB" dirty="0" smtClean="0"/>
          </a:p>
          <a:p>
            <a:pPr marL="0" indent="0" defTabSz="914400">
              <a:buFont typeface="Arial"/>
              <a:buNone/>
            </a:pPr>
            <a:r>
              <a:rPr lang="en-GB" dirty="0" err="1" smtClean="0"/>
              <a:t>WGDisasters</a:t>
            </a:r>
            <a:r>
              <a:rPr lang="en-GB" dirty="0" smtClean="0"/>
              <a:t> contribution:</a:t>
            </a:r>
          </a:p>
          <a:p>
            <a:pPr lvl="1" defTabSz="914400"/>
            <a:r>
              <a:rPr lang="en-GB" sz="2000" dirty="0" smtClean="0"/>
              <a:t>GP-STAR Meetings and Website</a:t>
            </a:r>
          </a:p>
          <a:p>
            <a:pPr lvl="1" defTabSz="914400"/>
            <a:r>
              <a:rPr lang="en-GB" sz="2000" dirty="0" smtClean="0"/>
              <a:t>Volcanoes WG (fact sheet)</a:t>
            </a:r>
          </a:p>
          <a:p>
            <a:pPr lvl="1" defTabSz="914400"/>
            <a:r>
              <a:rPr lang="en-GB" sz="2000" dirty="0" smtClean="0"/>
              <a:t>Floods WG</a:t>
            </a:r>
          </a:p>
          <a:p>
            <a:pPr lvl="1" defTabSz="914400"/>
            <a:r>
              <a:rPr lang="en-GB" sz="2000" dirty="0" smtClean="0"/>
              <a:t>Special events</a:t>
            </a:r>
          </a:p>
          <a:p>
            <a:pPr marL="457200" lvl="1" indent="0" defTabSz="914400">
              <a:buFont typeface="Arial"/>
              <a:buNone/>
            </a:pPr>
            <a:endParaRPr lang="en-GB" dirty="0" smtClean="0"/>
          </a:p>
          <a:p>
            <a:pPr marL="457200" lvl="1" indent="0" defTabSz="914400">
              <a:buFont typeface="Arial"/>
              <a:buNone/>
            </a:pPr>
            <a:endParaRPr lang="en-GB" dirty="0"/>
          </a:p>
          <a:p>
            <a:pPr marL="457200" lvl="1" indent="0" defTabSz="914400">
              <a:buFont typeface="Arial"/>
              <a:buNone/>
            </a:pPr>
            <a:endParaRPr lang="en-GB" dirty="0" smtClean="0"/>
          </a:p>
          <a:p>
            <a:pPr marL="57150" indent="0" defTabSz="914400">
              <a:buFont typeface="Arial"/>
              <a:buNone/>
            </a:pPr>
            <a:r>
              <a:rPr lang="en-US" dirty="0" smtClean="0"/>
              <a:t>GP-STAR side event at the Global Platform for Disaster Risk Reduction meeting in May 2017, </a:t>
            </a:r>
            <a:r>
              <a:rPr lang="en-AU" dirty="0" smtClean="0"/>
              <a:t>organized by The United Nations Office for Disaster Risk Reduction.</a:t>
            </a:r>
            <a:endParaRPr lang="en-CA" dirty="0" smtClean="0"/>
          </a:p>
          <a:p>
            <a:pPr marL="57150" indent="0" defTabSz="914400">
              <a:buFont typeface="Arial"/>
              <a:buNone/>
            </a:pPr>
            <a:endParaRPr lang="en-GB" dirty="0"/>
          </a:p>
        </p:txBody>
      </p:sp>
      <p:pic>
        <p:nvPicPr>
          <p:cNvPr id="5" name="Picture 2" descr="C:\Users\schalifoux\Desktop\FY16_17 CEOS\WGDisasters Metting 7 March 2017\Presentation Chalifoux\gp star volcan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1256256"/>
            <a:ext cx="2662518" cy="376526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1038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2"/>
          </p:nvPr>
        </p:nvSpPr>
        <p:spPr>
          <a:xfrm>
            <a:off x="8763000" y="6629400"/>
            <a:ext cx="304800" cy="187285"/>
          </a:xfrm>
        </p:spPr>
        <p:txBody>
          <a:bodyPr/>
          <a:lstStyle/>
          <a:p>
            <a:pPr defTabSz="914400"/>
            <a:fld id="{86CB4B4D-7CA3-9044-876B-883B54F8677D}" type="slidenum">
              <a:rPr lang="uk-UA" smtClean="0"/>
              <a:pPr defTabSz="914400"/>
              <a:t>22</a:t>
            </a:fld>
            <a:endParaRPr lang="uk-UA" dirty="0"/>
          </a:p>
        </p:txBody>
      </p:sp>
      <p:sp>
        <p:nvSpPr>
          <p:cNvPr id="7" name="Content Placeholder 3"/>
          <p:cNvSpPr txBox="1">
            <a:spLocks/>
          </p:cNvSpPr>
          <p:nvPr/>
        </p:nvSpPr>
        <p:spPr>
          <a:xfrm>
            <a:off x="2057400" y="304800"/>
            <a:ext cx="4953000" cy="533400"/>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marL="0" indent="0" defTabSz="914400">
              <a:spcBef>
                <a:spcPts val="0"/>
              </a:spcBef>
              <a:buSzTx/>
              <a:buNone/>
              <a:defRPr/>
            </a:pPr>
            <a:r>
              <a:rPr lang="en-US" dirty="0" smtClean="0">
                <a:solidFill>
                  <a:schemeClr val="bg1"/>
                </a:solidFill>
              </a:rPr>
              <a:t>Thank You !!</a:t>
            </a:r>
            <a:endParaRPr lang="en-US"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1513384"/>
            <a:ext cx="6640738" cy="3744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228600" y="5462828"/>
            <a:ext cx="868680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latinLnBrk="1" hangingPunct="0"/>
            <a:r>
              <a:rPr lang="en-CA" dirty="0" smtClean="0"/>
              <a:t>Peru Floods Leaves Thousands </a:t>
            </a:r>
            <a:r>
              <a:rPr lang="en-CA" dirty="0"/>
              <a:t>Homeless (19 03 2017 )</a:t>
            </a:r>
            <a:r>
              <a:rPr lang="en-US" dirty="0" smtClean="0"/>
              <a:t>. </a:t>
            </a:r>
            <a:r>
              <a:rPr lang="en-US" sz="1400" dirty="0" smtClean="0"/>
              <a:t>Source: GONEWS.</a:t>
            </a:r>
            <a:endParaRPr kumimoji="0" lang="en-GB" sz="1400" b="0" i="0" u="none" strike="noStrike" cap="none" spc="0" normalizeH="0" baseline="0" dirty="0">
              <a:ln>
                <a:noFill/>
              </a:ln>
              <a:solidFill>
                <a:srgbClr val="002569"/>
              </a:solidFill>
              <a:effectLst/>
              <a:uFillTx/>
            </a:endParaRPr>
          </a:p>
        </p:txBody>
      </p:sp>
      <p:sp>
        <p:nvSpPr>
          <p:cNvPr id="8" name="TextBox 7"/>
          <p:cNvSpPr txBox="1"/>
          <p:nvPr/>
        </p:nvSpPr>
        <p:spPr>
          <a:xfrm>
            <a:off x="76200" y="6306981"/>
            <a:ext cx="2947280" cy="24621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fr-CA" sz="1000" dirty="0">
                <a:hlinkClick r:id="rId4"/>
              </a:rPr>
              <a:t>https://www.youtube.com/watch?v=qpNwP__</a:t>
            </a:r>
            <a:r>
              <a:rPr lang="fr-CA" sz="1000" dirty="0" smtClean="0">
                <a:hlinkClick r:id="rId4"/>
              </a:rPr>
              <a:t>j4Os</a:t>
            </a:r>
            <a:r>
              <a:rPr lang="en-US" sz="1000" dirty="0"/>
              <a:t> </a:t>
            </a:r>
            <a:endParaRPr lang="fr-CA" sz="1000" dirty="0"/>
          </a:p>
        </p:txBody>
      </p:sp>
    </p:spTree>
    <p:extLst>
      <p:ext uri="{BB962C8B-B14F-4D97-AF65-F5344CB8AC3E}">
        <p14:creationId xmlns:p14="http://schemas.microsoft.com/office/powerpoint/2010/main" val="2081276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76200" y="1219200"/>
            <a:ext cx="4495800" cy="1600200"/>
          </a:xfrm>
        </p:spPr>
        <p:txBody>
          <a:bodyPr/>
          <a:lstStyle/>
          <a:p>
            <a:pPr marL="0" indent="0">
              <a:buNone/>
            </a:pPr>
            <a:r>
              <a:rPr lang="en-US" dirty="0" smtClean="0"/>
              <a:t>Major earthquakes </a:t>
            </a:r>
            <a:r>
              <a:rPr lang="en-US" dirty="0"/>
              <a:t>struck central </a:t>
            </a:r>
            <a:r>
              <a:rPr lang="en-US" dirty="0" smtClean="0"/>
              <a:t>Italy:</a:t>
            </a:r>
          </a:p>
          <a:p>
            <a:pPr marL="0" indent="0">
              <a:buNone/>
            </a:pPr>
            <a:r>
              <a:rPr lang="en-US" sz="1400" dirty="0" smtClean="0"/>
              <a:t>- August </a:t>
            </a:r>
            <a:r>
              <a:rPr lang="en-US" sz="1400" dirty="0"/>
              <a:t>2</a:t>
            </a:r>
            <a:r>
              <a:rPr lang="en-US" sz="1400" dirty="0" smtClean="0"/>
              <a:t>4, 2016, a 6.0 magnitude earthquake.</a:t>
            </a:r>
          </a:p>
          <a:p>
            <a:pPr marL="0" indent="0">
              <a:buNone/>
            </a:pPr>
            <a:r>
              <a:rPr lang="en-US" sz="1400" dirty="0" smtClean="0"/>
              <a:t>- October 30, 2016, a </a:t>
            </a:r>
            <a:r>
              <a:rPr lang="en-US" sz="1400" dirty="0"/>
              <a:t>6.5 </a:t>
            </a:r>
            <a:r>
              <a:rPr lang="en-US" sz="1400" dirty="0" smtClean="0"/>
              <a:t>magnitude earthquake.</a:t>
            </a:r>
          </a:p>
          <a:p>
            <a:pPr marL="0" indent="0">
              <a:buNone/>
            </a:pPr>
            <a:r>
              <a:rPr lang="en-US" sz="1400" dirty="0" smtClean="0"/>
              <a:t>- January 18, 2017</a:t>
            </a:r>
            <a:r>
              <a:rPr lang="en-US" sz="1400" dirty="0"/>
              <a:t>, many seismic events </a:t>
            </a:r>
            <a:endParaRPr lang="en-US" sz="1400" dirty="0" smtClean="0"/>
          </a:p>
          <a:p>
            <a:pPr marL="0" indent="0">
              <a:buNone/>
            </a:pPr>
            <a:r>
              <a:rPr lang="en-US" sz="1400" dirty="0" smtClean="0"/>
              <a:t>occurred ranging from 5.0 to 5.5 magnitude.</a:t>
            </a:r>
          </a:p>
          <a:p>
            <a:pPr marL="0" indent="0">
              <a:buNone/>
            </a:pPr>
            <a:endParaRPr lang="en-US" sz="200" dirty="0" smtClean="0"/>
          </a:p>
          <a:p>
            <a:pPr marL="0" indent="0">
              <a:buNone/>
            </a:pPr>
            <a:endParaRPr lang="en-US" dirty="0"/>
          </a:p>
          <a:p>
            <a:endParaRPr lang="en-US" dirty="0">
              <a:latin typeface="+mj-lt"/>
            </a:endParaRPr>
          </a:p>
          <a:p>
            <a:endParaRPr lang="en-US" dirty="0">
              <a:latin typeface="+mj-lt"/>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pPr lvl="0"/>
              <a:t>3</a:t>
            </a:fld>
            <a:endParaRPr lang="uk-UA"/>
          </a:p>
        </p:txBody>
      </p:sp>
      <p:sp>
        <p:nvSpPr>
          <p:cNvPr id="4" name="Content Placeholder 3"/>
          <p:cNvSpPr>
            <a:spLocks noGrp="1"/>
          </p:cNvSpPr>
          <p:nvPr>
            <p:ph sz="quarter" idx="11"/>
          </p:nvPr>
        </p:nvSpPr>
        <p:spPr>
          <a:xfrm>
            <a:off x="1752600" y="76200"/>
            <a:ext cx="6096000" cy="762000"/>
          </a:xfrm>
        </p:spPr>
        <p:txBody>
          <a:bodyPr/>
          <a:lstStyle/>
          <a:p>
            <a:pPr lvl="0">
              <a:spcBef>
                <a:spcPts val="0"/>
              </a:spcBef>
              <a:buSzTx/>
              <a:defRPr/>
            </a:pPr>
            <a:r>
              <a:rPr lang="en-US" dirty="0" smtClean="0"/>
              <a:t>Recent CEOS </a:t>
            </a:r>
            <a:r>
              <a:rPr lang="en-US" dirty="0"/>
              <a:t>Activities in </a:t>
            </a:r>
            <a:r>
              <a:rPr lang="en-US" dirty="0" smtClean="0"/>
              <a:t>Support of DRM: Central Italy Earthquake </a:t>
            </a:r>
            <a:r>
              <a:rPr lang="en-US" dirty="0"/>
              <a:t>R</a:t>
            </a:r>
            <a:r>
              <a:rPr lang="en-US" dirty="0" smtClean="0"/>
              <a:t>esponse</a:t>
            </a:r>
            <a:endParaRPr lang="en-US" dirty="0"/>
          </a:p>
        </p:txBody>
      </p:sp>
      <p:sp>
        <p:nvSpPr>
          <p:cNvPr id="7" name="Content Placeholder 1"/>
          <p:cNvSpPr txBox="1">
            <a:spLocks/>
          </p:cNvSpPr>
          <p:nvPr/>
        </p:nvSpPr>
        <p:spPr>
          <a:xfrm>
            <a:off x="76200" y="2819400"/>
            <a:ext cx="4191000" cy="3810000"/>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defTabSz="914400"/>
            <a:r>
              <a:rPr lang="en-CA" sz="1600" dirty="0"/>
              <a:t>In addition to the search and rescue and to the population assistance activities, many technical activities are carried out to support the civil protection management of this first emergency phase</a:t>
            </a:r>
            <a:r>
              <a:rPr lang="en-CA" sz="1600" dirty="0" smtClean="0"/>
              <a:t>.</a:t>
            </a:r>
          </a:p>
          <a:p>
            <a:pPr defTabSz="914400"/>
            <a:endParaRPr lang="en-CA" sz="800" dirty="0" smtClean="0"/>
          </a:p>
          <a:p>
            <a:pPr defTabSz="914400"/>
            <a:r>
              <a:rPr lang="en-CA" sz="1600" dirty="0" smtClean="0"/>
              <a:t>INGV: </a:t>
            </a:r>
            <a:r>
              <a:rPr lang="en-CA" sz="1600" dirty="0"/>
              <a:t>Seismic monitoring, ground deformation monitoring with GPS/</a:t>
            </a:r>
            <a:r>
              <a:rPr lang="en-CA" sz="1600" dirty="0" err="1"/>
              <a:t>InSAR</a:t>
            </a:r>
            <a:r>
              <a:rPr lang="en-CA" sz="1600" dirty="0"/>
              <a:t> (with IREA-CNR), </a:t>
            </a:r>
            <a:r>
              <a:rPr lang="en-CA" sz="1600" dirty="0" smtClean="0"/>
              <a:t>seismic </a:t>
            </a:r>
            <a:r>
              <a:rPr lang="en-CA" sz="1600" dirty="0"/>
              <a:t>source modeling. Provision of scientific-technical support to the Civil Protection.</a:t>
            </a:r>
          </a:p>
          <a:p>
            <a:pPr defTabSz="914400"/>
            <a:endParaRPr lang="en-CA" sz="800" dirty="0" smtClean="0"/>
          </a:p>
          <a:p>
            <a:pPr defTabSz="914400"/>
            <a:r>
              <a:rPr lang="en-CA" sz="1600" dirty="0" smtClean="0"/>
              <a:t>Copernicus Emergency Management Service (EMS): 3 activations.</a:t>
            </a:r>
            <a:endParaRPr lang="en-CA" sz="1600" dirty="0"/>
          </a:p>
          <a:p>
            <a:pPr defTabSz="914400"/>
            <a:endParaRPr lang="en-CA" sz="1600" dirty="0" smtClean="0"/>
          </a:p>
          <a:p>
            <a:pPr marL="0" indent="0" defTabSz="914400">
              <a:buFont typeface="Arial"/>
              <a:buNone/>
            </a:pPr>
            <a:endParaRPr lang="en-US" dirty="0" smtClean="0"/>
          </a:p>
          <a:p>
            <a:pPr defTabSz="914400"/>
            <a:endParaRPr lang="en-US" dirty="0" smtClean="0"/>
          </a:p>
          <a:p>
            <a:pPr defTabSz="914400"/>
            <a:endParaRPr lang="en-US" dirty="0"/>
          </a:p>
        </p:txBody>
      </p:sp>
      <p:pic>
        <p:nvPicPr>
          <p:cNvPr id="1026" name="Picture 2" descr="C:\Users\schalifoux\Desktop\FY16_17 CEOS\SIT32\Ital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2666999"/>
            <a:ext cx="4005431" cy="400543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76801" y="1371600"/>
            <a:ext cx="4114799" cy="110799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latinLnBrk="1" hangingPunct="0"/>
            <a:r>
              <a:rPr lang="en-US" sz="1600" dirty="0">
                <a:solidFill>
                  <a:srgbClr val="FF0000"/>
                </a:solidFill>
              </a:rPr>
              <a:t>Seismic pilot Obj. C has been triggered to </a:t>
            </a:r>
            <a:endParaRPr lang="en-US" sz="1600" dirty="0" smtClean="0">
              <a:solidFill>
                <a:srgbClr val="FF0000"/>
              </a:solidFill>
            </a:endParaRPr>
          </a:p>
          <a:p>
            <a:pPr algn="l" rtl="0" latinLnBrk="1" hangingPunct="0"/>
            <a:r>
              <a:rPr lang="en-US" sz="1600" dirty="0" smtClean="0">
                <a:solidFill>
                  <a:srgbClr val="FF0000"/>
                </a:solidFill>
              </a:rPr>
              <a:t>generate </a:t>
            </a:r>
            <a:r>
              <a:rPr lang="en-US" sz="1600" dirty="0">
                <a:solidFill>
                  <a:srgbClr val="FF0000"/>
                </a:solidFill>
              </a:rPr>
              <a:t>rapid science products to support </a:t>
            </a:r>
            <a:endParaRPr lang="en-US" sz="1600" dirty="0" smtClean="0">
              <a:solidFill>
                <a:srgbClr val="FF0000"/>
              </a:solidFill>
            </a:endParaRPr>
          </a:p>
          <a:p>
            <a:pPr algn="l" rtl="0" latinLnBrk="1" hangingPunct="0"/>
            <a:r>
              <a:rPr lang="en-US" sz="1600" dirty="0" smtClean="0">
                <a:solidFill>
                  <a:srgbClr val="FF0000"/>
                </a:solidFill>
              </a:rPr>
              <a:t>response</a:t>
            </a:r>
            <a:r>
              <a:rPr lang="en-US" sz="1600" dirty="0">
                <a:solidFill>
                  <a:srgbClr val="FF0000"/>
                </a:solidFill>
              </a:rPr>
              <a:t>.</a:t>
            </a:r>
          </a:p>
          <a:p>
            <a:pPr marL="0" marR="0" indent="0" algn="l" defTabSz="457200" rtl="0" fontAlgn="auto" latinLnBrk="1" hangingPunct="0">
              <a:lnSpc>
                <a:spcPct val="100000"/>
              </a:lnSpc>
              <a:spcBef>
                <a:spcPts val="0"/>
              </a:spcBef>
              <a:spcAft>
                <a:spcPts val="0"/>
              </a:spcAft>
              <a:buClrTx/>
              <a:buSzTx/>
              <a:buFontTx/>
              <a:buNone/>
              <a:tabLst/>
            </a:pPr>
            <a:endParaRPr kumimoji="0" lang="en-CA" sz="18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3588749303"/>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pPr lvl="0"/>
            <a:fld id="{86CB4B4D-7CA3-9044-876B-883B54F8677D}" type="slidenum">
              <a:rPr lang="uk-UA" smtClean="0"/>
              <a:pPr lvl="0"/>
              <a:t>4</a:t>
            </a:fld>
            <a:endParaRPr lang="uk-UA"/>
          </a:p>
        </p:txBody>
      </p:sp>
      <p:sp>
        <p:nvSpPr>
          <p:cNvPr id="4" name="Content Placeholder 3"/>
          <p:cNvSpPr>
            <a:spLocks noGrp="1"/>
          </p:cNvSpPr>
          <p:nvPr>
            <p:ph sz="quarter" idx="11"/>
          </p:nvPr>
        </p:nvSpPr>
        <p:spPr>
          <a:xfrm>
            <a:off x="1752600" y="76200"/>
            <a:ext cx="6096000" cy="762000"/>
          </a:xfrm>
        </p:spPr>
        <p:txBody>
          <a:bodyPr/>
          <a:lstStyle/>
          <a:p>
            <a:pPr lvl="0">
              <a:spcBef>
                <a:spcPts val="0"/>
              </a:spcBef>
              <a:buSzTx/>
              <a:defRPr/>
            </a:pPr>
            <a:r>
              <a:rPr lang="en-US" dirty="0" smtClean="0"/>
              <a:t>Recent CEOS </a:t>
            </a:r>
            <a:r>
              <a:rPr lang="en-US" dirty="0"/>
              <a:t>Activities in </a:t>
            </a:r>
            <a:r>
              <a:rPr lang="en-US" dirty="0" smtClean="0"/>
              <a:t>Support of DRM: Central Italy Earthquake </a:t>
            </a:r>
            <a:r>
              <a:rPr lang="en-US" dirty="0"/>
              <a:t>R</a:t>
            </a:r>
            <a:r>
              <a:rPr lang="en-US" dirty="0" smtClean="0"/>
              <a:t>esponse</a:t>
            </a:r>
            <a:endParaRPr lang="en-US" dirty="0"/>
          </a:p>
        </p:txBody>
      </p:sp>
      <p:sp>
        <p:nvSpPr>
          <p:cNvPr id="8" name="Content Placeholder 1"/>
          <p:cNvSpPr>
            <a:spLocks noGrp="1"/>
          </p:cNvSpPr>
          <p:nvPr>
            <p:ph sz="quarter" idx="10"/>
          </p:nvPr>
        </p:nvSpPr>
        <p:spPr>
          <a:xfrm>
            <a:off x="304800" y="1295400"/>
            <a:ext cx="8610600" cy="5105400"/>
          </a:xfrm>
        </p:spPr>
        <p:txBody>
          <a:bodyPr/>
          <a:lstStyle/>
          <a:p>
            <a:pPr marL="0" indent="0" defTabSz="914400">
              <a:buNone/>
            </a:pPr>
            <a:r>
              <a:rPr lang="en-CA" dirty="0"/>
              <a:t>During the post-emergency phase,  one of the aims of Civil Protection activities is to guarantee permanent reduction in the risk of landslide reactivation and restoration of basic social </a:t>
            </a:r>
            <a:r>
              <a:rPr lang="en-CA" dirty="0" smtClean="0"/>
              <a:t>functions.</a:t>
            </a:r>
          </a:p>
          <a:p>
            <a:pPr marL="0" indent="0" defTabSz="914400">
              <a:buNone/>
            </a:pPr>
            <a:r>
              <a:rPr lang="en-CA" dirty="0" smtClean="0"/>
              <a:t>In </a:t>
            </a:r>
            <a:r>
              <a:rPr lang="en-CA" dirty="0"/>
              <a:t>this framework, the contribution of </a:t>
            </a:r>
            <a:r>
              <a:rPr lang="en-CA" dirty="0">
                <a:solidFill>
                  <a:srgbClr val="FF0000"/>
                </a:solidFill>
              </a:rPr>
              <a:t>satellite SAR </a:t>
            </a:r>
            <a:r>
              <a:rPr lang="en-CA" dirty="0"/>
              <a:t>is </a:t>
            </a:r>
            <a:r>
              <a:rPr lang="en-CA" dirty="0" smtClean="0"/>
              <a:t>twofold:</a:t>
            </a:r>
          </a:p>
          <a:p>
            <a:pPr marL="0" indent="0" defTabSz="914400">
              <a:buNone/>
            </a:pPr>
            <a:endParaRPr lang="en-CA" dirty="0"/>
          </a:p>
          <a:p>
            <a:pPr defTabSz="914400">
              <a:buFont typeface="Wingdings" panose="05000000000000000000" pitchFamily="2" charset="2"/>
              <a:buChar char="ü"/>
            </a:pPr>
            <a:r>
              <a:rPr lang="en-CA" dirty="0" smtClean="0"/>
              <a:t>assessment </a:t>
            </a:r>
            <a:r>
              <a:rPr lang="en-CA" dirty="0"/>
              <a:t>of residual movements after the occurrence of a slope </a:t>
            </a:r>
            <a:r>
              <a:rPr lang="en-CA" dirty="0" smtClean="0"/>
              <a:t>failure; </a:t>
            </a:r>
            <a:endParaRPr lang="en-CA" dirty="0"/>
          </a:p>
          <a:p>
            <a:pPr defTabSz="914400">
              <a:buFont typeface="Wingdings" panose="05000000000000000000" pitchFamily="2" charset="2"/>
              <a:buChar char="ü"/>
            </a:pPr>
            <a:endParaRPr lang="en-CA" dirty="0" smtClean="0"/>
          </a:p>
          <a:p>
            <a:pPr defTabSz="914400">
              <a:buFont typeface="Wingdings" panose="05000000000000000000" pitchFamily="2" charset="2"/>
              <a:buChar char="ü"/>
            </a:pPr>
            <a:r>
              <a:rPr lang="en-CA" dirty="0" smtClean="0"/>
              <a:t>identification </a:t>
            </a:r>
            <a:r>
              <a:rPr lang="en-CA" dirty="0"/>
              <a:t>of safe areas for relocation with the support of geomorphological analysis</a:t>
            </a:r>
            <a:r>
              <a:rPr lang="en-CA" dirty="0" smtClean="0"/>
              <a:t>.</a:t>
            </a:r>
          </a:p>
          <a:p>
            <a:pPr defTabSz="914400">
              <a:buFont typeface="Wingdings" panose="05000000000000000000" pitchFamily="2" charset="2"/>
              <a:buChar char="ü"/>
            </a:pPr>
            <a:endParaRPr lang="en-CA" dirty="0"/>
          </a:p>
          <a:p>
            <a:pPr marL="0" indent="0" defTabSz="914400">
              <a:buNone/>
            </a:pPr>
            <a:r>
              <a:rPr lang="en-CA" dirty="0"/>
              <a:t>G</a:t>
            </a:r>
            <a:r>
              <a:rPr lang="en-CA" dirty="0" smtClean="0"/>
              <a:t>ood </a:t>
            </a:r>
            <a:r>
              <a:rPr lang="en-CA" dirty="0"/>
              <a:t>example of what can be done with CEOS data by scientists supporting emergencies, when the data are rapidly </a:t>
            </a:r>
            <a:r>
              <a:rPr lang="en-CA" dirty="0" smtClean="0"/>
              <a:t>provided!</a:t>
            </a:r>
            <a:endParaRPr lang="en-CA" dirty="0"/>
          </a:p>
          <a:p>
            <a:pPr marL="0" indent="0">
              <a:buNone/>
            </a:pPr>
            <a:endParaRPr lang="en-US" dirty="0"/>
          </a:p>
          <a:p>
            <a:endParaRPr lang="en-US" dirty="0">
              <a:latin typeface="+mj-lt"/>
            </a:endParaRPr>
          </a:p>
          <a:p>
            <a:endParaRPr lang="en-US" dirty="0">
              <a:latin typeface="+mj-lt"/>
            </a:endParaRPr>
          </a:p>
        </p:txBody>
      </p:sp>
      <p:pic>
        <p:nvPicPr>
          <p:cNvPr id="23" name="Immagine 7" descr="MARCHIO_DPC.eps"/>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861067" y="5638800"/>
            <a:ext cx="9725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0489161"/>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pPr lvl="0"/>
            <a:fld id="{86CB4B4D-7CA3-9044-876B-883B54F8677D}" type="slidenum">
              <a:rPr lang="uk-UA" smtClean="0"/>
              <a:pPr lvl="0"/>
              <a:t>5</a:t>
            </a:fld>
            <a:endParaRPr lang="uk-UA"/>
          </a:p>
        </p:txBody>
      </p:sp>
      <p:sp>
        <p:nvSpPr>
          <p:cNvPr id="4" name="Content Placeholder 3"/>
          <p:cNvSpPr>
            <a:spLocks noGrp="1"/>
          </p:cNvSpPr>
          <p:nvPr>
            <p:ph sz="quarter" idx="11"/>
          </p:nvPr>
        </p:nvSpPr>
        <p:spPr>
          <a:xfrm>
            <a:off x="1752600" y="76200"/>
            <a:ext cx="6096000" cy="762000"/>
          </a:xfrm>
        </p:spPr>
        <p:txBody>
          <a:bodyPr/>
          <a:lstStyle/>
          <a:p>
            <a:pPr lvl="0">
              <a:spcBef>
                <a:spcPts val="0"/>
              </a:spcBef>
              <a:buSzTx/>
              <a:defRPr/>
            </a:pPr>
            <a:r>
              <a:rPr lang="en-US" dirty="0" smtClean="0"/>
              <a:t>Recent CEOS </a:t>
            </a:r>
            <a:r>
              <a:rPr lang="en-US" dirty="0"/>
              <a:t>Activities in </a:t>
            </a:r>
            <a:r>
              <a:rPr lang="en-US" dirty="0" smtClean="0"/>
              <a:t>Support of DRM: Central Italy Earthquake </a:t>
            </a:r>
            <a:r>
              <a:rPr lang="en-US" dirty="0"/>
              <a:t>R</a:t>
            </a:r>
            <a:r>
              <a:rPr lang="en-US" dirty="0" smtClean="0"/>
              <a:t>esponse</a:t>
            </a:r>
            <a:endParaRPr lang="en-US" dirty="0"/>
          </a:p>
        </p:txBody>
      </p:sp>
      <p:sp>
        <p:nvSpPr>
          <p:cNvPr id="8" name="Content Placeholder 1"/>
          <p:cNvSpPr>
            <a:spLocks noGrp="1"/>
          </p:cNvSpPr>
          <p:nvPr>
            <p:ph sz="quarter" idx="10"/>
          </p:nvPr>
        </p:nvSpPr>
        <p:spPr>
          <a:xfrm>
            <a:off x="76200" y="1219200"/>
            <a:ext cx="5257800" cy="457200"/>
          </a:xfrm>
        </p:spPr>
        <p:txBody>
          <a:bodyPr/>
          <a:lstStyle/>
          <a:p>
            <a:pPr marL="0" indent="0" defTabSz="914400">
              <a:buNone/>
            </a:pPr>
            <a:r>
              <a:rPr lang="en-CA" dirty="0"/>
              <a:t>Source models from INSAR and GPS data </a:t>
            </a:r>
            <a:endParaRPr lang="en-US" dirty="0">
              <a:latin typeface="+mj-lt"/>
            </a:endParaRPr>
          </a:p>
          <a:p>
            <a:endParaRPr lang="en-US" dirty="0">
              <a:latin typeface="+mj-lt"/>
            </a:endParaRPr>
          </a:p>
        </p:txBody>
      </p:sp>
      <p:pic>
        <p:nvPicPr>
          <p:cNvPr id="19" name="Immagine 7" descr="MARCHIO_DPC.eps"/>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8001000" y="5609228"/>
            <a:ext cx="1016000" cy="796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Figura34.jpg"/>
          <p:cNvPicPr>
            <a:picLocks noChangeAspect="1" noChangeArrowheads="1"/>
          </p:cNvPicPr>
          <p:nvPr/>
        </p:nvPicPr>
        <p:blipFill>
          <a:blip r:embed="rId4" cstate="print"/>
          <a:srcRect/>
          <a:stretch>
            <a:fillRect/>
          </a:stretch>
        </p:blipFill>
        <p:spPr bwMode="auto">
          <a:xfrm>
            <a:off x="152400" y="1639167"/>
            <a:ext cx="3962400" cy="4914033"/>
          </a:xfrm>
          <a:prstGeom prst="rect">
            <a:avLst/>
          </a:prstGeom>
          <a:noFill/>
        </p:spPr>
      </p:pic>
      <p:sp>
        <p:nvSpPr>
          <p:cNvPr id="11" name="TextBox 18"/>
          <p:cNvSpPr txBox="1"/>
          <p:nvPr/>
        </p:nvSpPr>
        <p:spPr>
          <a:xfrm>
            <a:off x="8001000" y="5105400"/>
            <a:ext cx="1013202" cy="400110"/>
          </a:xfrm>
          <a:prstGeom prst="rect">
            <a:avLst/>
          </a:prstGeom>
          <a:noFill/>
        </p:spPr>
        <p:txBody>
          <a:bodyPr wrap="square" rtlCol="0">
            <a:spAutoFit/>
          </a:bodyPr>
          <a:lstStyle/>
          <a:p>
            <a:pPr algn="ctr"/>
            <a:r>
              <a:rPr lang="it-IT" sz="2000" b="1" dirty="0" smtClean="0">
                <a:solidFill>
                  <a:schemeClr val="tx1"/>
                </a:solidFill>
                <a:latin typeface="Arial" panose="020B0604020202020204" pitchFamily="34" charset="0"/>
                <a:cs typeface="Arial" panose="020B0604020202020204" pitchFamily="34" charset="0"/>
              </a:rPr>
              <a:t>INGV</a:t>
            </a:r>
            <a:endParaRPr lang="en-US" sz="2000" b="1" dirty="0">
              <a:solidFill>
                <a:schemeClr val="tx1"/>
              </a:solidFill>
              <a:latin typeface="Arial" panose="020B0604020202020204" pitchFamily="34" charset="0"/>
              <a:cs typeface="Arial" panose="020B0604020202020204" pitchFamily="34" charset="0"/>
            </a:endParaRPr>
          </a:p>
        </p:txBody>
      </p:sp>
      <p:pic>
        <p:nvPicPr>
          <p:cNvPr id="12" name="Picture 8" descr="http://www.roma1.ingv.it/monitoraggio/osservatorio-sismologico-arezzo-oscar/logo_ingv_trasparente.png"/>
          <p:cNvPicPr>
            <a:picLocks noChangeAspect="1" noChangeArrowheads="1"/>
          </p:cNvPicPr>
          <p:nvPr/>
        </p:nvPicPr>
        <p:blipFill>
          <a:blip r:embed="rId5" cstate="screen"/>
          <a:srcRect/>
          <a:stretch>
            <a:fillRect/>
          </a:stretch>
        </p:blipFill>
        <p:spPr bwMode="auto">
          <a:xfrm>
            <a:off x="8213091" y="4572744"/>
            <a:ext cx="591817" cy="608856"/>
          </a:xfrm>
          <a:prstGeom prst="rect">
            <a:avLst/>
          </a:prstGeom>
          <a:noFill/>
        </p:spPr>
      </p:pic>
      <p:sp>
        <p:nvSpPr>
          <p:cNvPr id="13" name="Content Placeholder 1"/>
          <p:cNvSpPr txBox="1">
            <a:spLocks/>
          </p:cNvSpPr>
          <p:nvPr/>
        </p:nvSpPr>
        <p:spPr>
          <a:xfrm>
            <a:off x="4286505" y="1639166"/>
            <a:ext cx="3926585" cy="4152033"/>
          </a:xfrm>
          <a:prstGeom prst="rect">
            <a:avLst/>
          </a:prstGeom>
        </p:spPr>
        <p:txBody>
          <a:bodyPr/>
          <a:lstStyle>
            <a:lvl1pPr marL="3429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1pPr>
            <a:lvl2pPr marL="768927" indent="-311727">
              <a:spcBef>
                <a:spcPts val="500"/>
              </a:spcBef>
              <a:buSzPct val="100000"/>
              <a:buFont typeface="Courier New" panose="02070309020205020404" pitchFamily="49" charset="0"/>
              <a:buChar char="o"/>
              <a:defRPr sz="2000">
                <a:solidFill>
                  <a:srgbClr val="002569"/>
                </a:solidFill>
                <a:latin typeface="+mj-lt"/>
                <a:ea typeface="Arial Bold"/>
                <a:cs typeface="Arial" panose="020B0604020202020204" pitchFamily="34" charset="0"/>
                <a:sym typeface="Arial Bold"/>
              </a:defRPr>
            </a:lvl2pPr>
            <a:lvl3pPr marL="1188719" indent="-274319">
              <a:spcBef>
                <a:spcPts val="500"/>
              </a:spcBef>
              <a:buSzPct val="100000"/>
              <a:buFont typeface="Wingdings" panose="05000000000000000000" pitchFamily="2" charset="2"/>
              <a:buChar char="§"/>
              <a:defRPr sz="2000">
                <a:solidFill>
                  <a:srgbClr val="002569"/>
                </a:solidFill>
                <a:latin typeface="+mj-lt"/>
                <a:ea typeface="Arial Bold"/>
                <a:cs typeface="Arial" panose="020B0604020202020204" pitchFamily="34" charset="0"/>
                <a:sym typeface="Arial Bold"/>
              </a:defRPr>
            </a:lvl3pPr>
            <a:lvl4pPr marL="1676400" indent="-3048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4pPr>
            <a:lvl5pPr marL="2171700" indent="-342900">
              <a:spcBef>
                <a:spcPts val="500"/>
              </a:spcBef>
              <a:buSzPct val="100000"/>
              <a:buFont typeface="Arial"/>
              <a:buChar char="•"/>
              <a:defRPr sz="2000">
                <a:solidFill>
                  <a:srgbClr val="002569"/>
                </a:solidFill>
                <a:latin typeface="+mj-lt"/>
                <a:ea typeface="Arial Bold"/>
                <a:cs typeface="Arial" panose="020B0604020202020204" pitchFamily="34" charset="0"/>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a:spcBef>
                <a:spcPts val="600"/>
              </a:spcBef>
            </a:pPr>
            <a:r>
              <a:rPr lang="it-IT" sz="1600" dirty="0"/>
              <a:t>InSAR data are used to generate models of the seismic ruptures, continuously updated during the seismic sequence.</a:t>
            </a:r>
          </a:p>
          <a:p>
            <a:pPr>
              <a:spcBef>
                <a:spcPts val="600"/>
              </a:spcBef>
            </a:pPr>
            <a:r>
              <a:rPr lang="it-IT" sz="1600" dirty="0"/>
              <a:t>This information is provided by INGV to the Civil Protection in support of the situational awareness.</a:t>
            </a:r>
          </a:p>
          <a:p>
            <a:pPr>
              <a:spcBef>
                <a:spcPts val="600"/>
              </a:spcBef>
            </a:pPr>
            <a:r>
              <a:rPr lang="it-IT" sz="1600" dirty="0"/>
              <a:t>The 50 km long fault system ruptured in smaller segments, reducing the impact.</a:t>
            </a:r>
          </a:p>
          <a:p>
            <a:pPr>
              <a:spcBef>
                <a:spcPts val="600"/>
              </a:spcBef>
            </a:pPr>
            <a:r>
              <a:rPr lang="it-IT" sz="1600" dirty="0"/>
              <a:t>If it had ruptured in one big earthquake the damage would have been much larger</a:t>
            </a:r>
            <a:r>
              <a:rPr lang="it-IT" sz="1600" dirty="0" smtClean="0"/>
              <a:t>.</a:t>
            </a:r>
            <a:endParaRPr lang="en-CA" sz="1600" dirty="0" smtClean="0"/>
          </a:p>
          <a:p>
            <a:pPr marL="0" indent="0" defTabSz="914400">
              <a:buFont typeface="Arial"/>
              <a:buNone/>
            </a:pPr>
            <a:endParaRPr lang="en-US" dirty="0" smtClean="0"/>
          </a:p>
          <a:p>
            <a:pPr defTabSz="914400"/>
            <a:endParaRPr lang="en-US" dirty="0" smtClean="0"/>
          </a:p>
          <a:p>
            <a:pPr defTabSz="914400"/>
            <a:endParaRPr lang="en-US" dirty="0"/>
          </a:p>
        </p:txBody>
      </p:sp>
    </p:spTree>
    <p:extLst>
      <p:ext uri="{BB962C8B-B14F-4D97-AF65-F5344CB8AC3E}">
        <p14:creationId xmlns:p14="http://schemas.microsoft.com/office/powerpoint/2010/main" val="3191154370"/>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pPr lvl="0"/>
            <a:fld id="{86CB4B4D-7CA3-9044-876B-883B54F8677D}" type="slidenum">
              <a:rPr lang="uk-UA" smtClean="0"/>
              <a:pPr lvl="0"/>
              <a:t>6</a:t>
            </a:fld>
            <a:endParaRPr lang="uk-UA"/>
          </a:p>
        </p:txBody>
      </p:sp>
      <p:sp>
        <p:nvSpPr>
          <p:cNvPr id="4" name="Content Placeholder 3"/>
          <p:cNvSpPr>
            <a:spLocks noGrp="1"/>
          </p:cNvSpPr>
          <p:nvPr>
            <p:ph sz="quarter" idx="11"/>
          </p:nvPr>
        </p:nvSpPr>
        <p:spPr>
          <a:xfrm>
            <a:off x="1752600" y="76200"/>
            <a:ext cx="6096000" cy="762000"/>
          </a:xfrm>
        </p:spPr>
        <p:txBody>
          <a:bodyPr/>
          <a:lstStyle/>
          <a:p>
            <a:pPr lvl="0">
              <a:spcBef>
                <a:spcPts val="0"/>
              </a:spcBef>
              <a:buSzTx/>
              <a:defRPr/>
            </a:pPr>
            <a:r>
              <a:rPr lang="en-US" dirty="0" smtClean="0"/>
              <a:t>Recent CEOS </a:t>
            </a:r>
            <a:r>
              <a:rPr lang="en-US" dirty="0"/>
              <a:t>Activities in </a:t>
            </a:r>
            <a:r>
              <a:rPr lang="en-US" dirty="0" smtClean="0"/>
              <a:t>Support of DRM: Central Italy Earthquake </a:t>
            </a:r>
            <a:r>
              <a:rPr lang="en-US" dirty="0"/>
              <a:t>R</a:t>
            </a:r>
            <a:r>
              <a:rPr lang="en-US" dirty="0" smtClean="0"/>
              <a:t>esponse</a:t>
            </a:r>
            <a:endParaRPr lang="en-US" dirty="0"/>
          </a:p>
        </p:txBody>
      </p:sp>
      <p:pic>
        <p:nvPicPr>
          <p:cNvPr id="5" name="Picture 3"/>
          <p:cNvPicPr>
            <a:picLocks noChangeAspect="1" noChangeArrowheads="1"/>
          </p:cNvPicPr>
          <p:nvPr/>
        </p:nvPicPr>
        <p:blipFill>
          <a:blip r:embed="rId3"/>
          <a:srcRect t="10000" b="5000"/>
          <a:stretch>
            <a:fillRect/>
          </a:stretch>
        </p:blipFill>
        <p:spPr bwMode="auto">
          <a:xfrm>
            <a:off x="867677" y="977074"/>
            <a:ext cx="8078626" cy="4023562"/>
          </a:xfrm>
          <a:prstGeom prst="rect">
            <a:avLst/>
          </a:prstGeom>
          <a:noFill/>
          <a:ln w="9525">
            <a:noFill/>
            <a:miter lim="800000"/>
            <a:headEnd/>
            <a:tailEnd/>
          </a:ln>
          <a:effectLst/>
        </p:spPr>
      </p:pic>
      <p:pic>
        <p:nvPicPr>
          <p:cNvPr id="6" name="Picture 8"/>
          <p:cNvPicPr>
            <a:picLocks noChangeAspect="1" noChangeArrowheads="1"/>
          </p:cNvPicPr>
          <p:nvPr/>
        </p:nvPicPr>
        <p:blipFill>
          <a:blip r:embed="rId4"/>
          <a:srcRect/>
          <a:stretch>
            <a:fillRect/>
          </a:stretch>
        </p:blipFill>
        <p:spPr bwMode="auto">
          <a:xfrm>
            <a:off x="285720" y="4440099"/>
            <a:ext cx="3429024" cy="2417901"/>
          </a:xfrm>
          <a:prstGeom prst="rect">
            <a:avLst/>
          </a:prstGeom>
          <a:noFill/>
          <a:ln w="9525">
            <a:noFill/>
            <a:miter lim="800000"/>
            <a:headEnd/>
            <a:tailEnd/>
          </a:ln>
          <a:effectLst/>
        </p:spPr>
      </p:pic>
      <p:sp>
        <p:nvSpPr>
          <p:cNvPr id="7" name="Freccia circolare in su 10"/>
          <p:cNvSpPr/>
          <p:nvPr/>
        </p:nvSpPr>
        <p:spPr>
          <a:xfrm rot="19609448">
            <a:off x="3645251" y="5103610"/>
            <a:ext cx="2134502" cy="642942"/>
          </a:xfrm>
          <a:prstGeom prst="curvedUpArrow">
            <a:avLst>
              <a:gd name="adj1" fmla="val 25000"/>
              <a:gd name="adj2" fmla="val 119608"/>
              <a:gd name="adj3" fmla="val 25000"/>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endParaRPr lang="it-IT">
              <a:solidFill>
                <a:srgbClr val="000000"/>
              </a:solidFill>
            </a:endParaRPr>
          </a:p>
        </p:txBody>
      </p:sp>
      <p:pic>
        <p:nvPicPr>
          <p:cNvPr id="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1425"/>
          <a:stretch/>
        </p:blipFill>
        <p:spPr bwMode="auto">
          <a:xfrm>
            <a:off x="4429124" y="5125111"/>
            <a:ext cx="1704934" cy="589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asellaDiTesto 7"/>
          <p:cNvSpPr txBox="1"/>
          <p:nvPr/>
        </p:nvSpPr>
        <p:spPr>
          <a:xfrm>
            <a:off x="3886200" y="5943600"/>
            <a:ext cx="3786214" cy="400110"/>
          </a:xfrm>
          <a:prstGeom prst="rect">
            <a:avLst/>
          </a:prstGeom>
          <a:noFill/>
        </p:spPr>
        <p:txBody>
          <a:bodyPr wrap="square" rtlCol="0">
            <a:spAutoFit/>
          </a:bodyPr>
          <a:lstStyle/>
          <a:p>
            <a:pPr fontAlgn="base">
              <a:spcBef>
                <a:spcPct val="0"/>
              </a:spcBef>
              <a:spcAft>
                <a:spcPct val="0"/>
              </a:spcAft>
            </a:pPr>
            <a:r>
              <a:rPr lang="it-IT" sz="2000" b="1" dirty="0">
                <a:solidFill>
                  <a:srgbClr val="FF0000"/>
                </a:solidFill>
                <a:latin typeface="Arial" charset="0"/>
                <a:cs typeface="Arial" charset="0"/>
              </a:rPr>
              <a:t>MAPS AND CRISIS LAYERS</a:t>
            </a:r>
          </a:p>
        </p:txBody>
      </p:sp>
      <p:pic>
        <p:nvPicPr>
          <p:cNvPr id="11" name="Immagine 7" descr="MARCHIO_DPC.eps"/>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7883953" y="5652809"/>
            <a:ext cx="1034150" cy="81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8869134"/>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Utilisateurs\colleta\Documents\RO\Photo\20170210_Maison remplie de coquillages amenes par la me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082" b="18775"/>
          <a:stretch/>
        </p:blipFill>
        <p:spPr bwMode="auto">
          <a:xfrm>
            <a:off x="425986" y="1219200"/>
            <a:ext cx="8032214" cy="33527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txBox="1">
            <a:spLocks/>
          </p:cNvSpPr>
          <p:nvPr/>
        </p:nvSpPr>
        <p:spPr bwMode="auto">
          <a:xfrm>
            <a:off x="1975884" y="252228"/>
            <a:ext cx="5491716"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algn="ctr" eaLnBrk="1" hangingPunct="1"/>
            <a:r>
              <a:rPr lang="en-GB" altLang="ja-JP" sz="2000" b="0" dirty="0">
                <a:latin typeface="Tahoma" pitchFamily="-106" charset="0"/>
                <a:ea typeface="ＭＳ Ｐゴシック" pitchFamily="-106" charset="-128"/>
                <a:cs typeface="Tahoma" pitchFamily="-106" charset="0"/>
              </a:rPr>
              <a:t> </a:t>
            </a:r>
            <a:r>
              <a:rPr lang="en-GB" altLang="ja-JP" dirty="0" smtClean="0">
                <a:latin typeface="+mj-lt"/>
                <a:ea typeface="ＭＳ Ｐゴシック" pitchFamily="-106" charset="-128"/>
                <a:cs typeface="Tahoma" pitchFamily="-106" charset="0"/>
              </a:rPr>
              <a:t>Recovery Observatory </a:t>
            </a:r>
            <a:r>
              <a:rPr lang="en-GB" altLang="ja-JP" dirty="0">
                <a:latin typeface="+mj-lt"/>
                <a:ea typeface="ＭＳ Ｐゴシック" pitchFamily="-106" charset="-128"/>
                <a:cs typeface="Tahoma" pitchFamily="-106" charset="0"/>
              </a:rPr>
              <a:t>Status Overview</a:t>
            </a:r>
            <a:endParaRPr lang="en-US" dirty="0">
              <a:latin typeface="+mj-lt"/>
              <a:ea typeface="ＭＳ Ｐゴシック" pitchFamily="-106" charset="-128"/>
              <a:cs typeface="Tahoma" pitchFamily="-106" charset="0"/>
            </a:endParaRPr>
          </a:p>
        </p:txBody>
      </p:sp>
      <p:sp>
        <p:nvSpPr>
          <p:cNvPr id="3" name="TextBox 2"/>
          <p:cNvSpPr txBox="1"/>
          <p:nvPr/>
        </p:nvSpPr>
        <p:spPr>
          <a:xfrm>
            <a:off x="-93663" y="4737318"/>
            <a:ext cx="9237663" cy="1815882"/>
          </a:xfrm>
          <a:prstGeom prst="rect">
            <a:avLst/>
          </a:prstGeom>
          <a:noFill/>
        </p:spPr>
        <p:txBody>
          <a:bodyPr wrap="square" rtlCol="0">
            <a:spAutoFit/>
          </a:bodyPr>
          <a:lstStyle/>
          <a:p>
            <a:pPr marL="800100" lvl="1" indent="-342900" defTabSz="914400">
              <a:lnSpc>
                <a:spcPct val="90000"/>
              </a:lnSpc>
              <a:spcBef>
                <a:spcPct val="20000"/>
              </a:spcBef>
              <a:buFont typeface="Arial"/>
              <a:buChar char="•"/>
            </a:pPr>
            <a:r>
              <a:rPr lang="en-GB" altLang="ja-JP" sz="2000" b="1" dirty="0" smtClean="0">
                <a:solidFill>
                  <a:schemeClr val="tx2"/>
                </a:solidFill>
                <a:latin typeface="Arial"/>
                <a:ea typeface="ＭＳ Ｐゴシック" pitchFamily="50" charset="-128"/>
                <a:cs typeface="Arial"/>
              </a:rPr>
              <a:t>Triggering </a:t>
            </a:r>
            <a:r>
              <a:rPr lang="en-GB" altLang="ja-JP" sz="2000" b="1" dirty="0">
                <a:solidFill>
                  <a:schemeClr val="tx2"/>
                </a:solidFill>
                <a:latin typeface="Arial"/>
                <a:ea typeface="ＭＳ Ｐゴシック" pitchFamily="50" charset="-128"/>
                <a:cs typeface="Arial"/>
              </a:rPr>
              <a:t>of the RO decided by CEOS Chair in consultation with CEOS Principals, December 22, 2016</a:t>
            </a:r>
            <a:r>
              <a:rPr lang="en-GB" altLang="ja-JP" sz="2000" dirty="0">
                <a:solidFill>
                  <a:schemeClr val="tx2"/>
                </a:solidFill>
                <a:latin typeface="Arial"/>
                <a:ea typeface="ＭＳ Ｐゴシック" pitchFamily="50" charset="-128"/>
                <a:cs typeface="Arial"/>
              </a:rPr>
              <a:t>, after significant impact of Hurricane Matthew in Southwest Haiti (October 2016); </a:t>
            </a:r>
          </a:p>
          <a:p>
            <a:pPr marL="800100" lvl="1" indent="-342900" defTabSz="914400">
              <a:lnSpc>
                <a:spcPct val="90000"/>
              </a:lnSpc>
              <a:spcBef>
                <a:spcPct val="20000"/>
              </a:spcBef>
              <a:buFont typeface="Arial"/>
              <a:buChar char="•"/>
            </a:pPr>
            <a:r>
              <a:rPr lang="en-CA" altLang="ja-JP" sz="2000" b="1" dirty="0">
                <a:solidFill>
                  <a:schemeClr val="tx2"/>
                </a:solidFill>
                <a:latin typeface="Arial"/>
                <a:ea typeface="ＭＳ Ｐゴシック" pitchFamily="50" charset="-128"/>
                <a:cs typeface="Arial"/>
              </a:rPr>
              <a:t>Sendai </a:t>
            </a:r>
            <a:r>
              <a:rPr lang="en-CA" altLang="ja-JP" sz="2000" b="1" dirty="0" smtClean="0">
                <a:solidFill>
                  <a:schemeClr val="tx2"/>
                </a:solidFill>
                <a:latin typeface="Arial"/>
                <a:ea typeface="ＭＳ Ｐゴシック" pitchFamily="50" charset="-128"/>
                <a:cs typeface="Arial"/>
              </a:rPr>
              <a:t>framework: </a:t>
            </a:r>
            <a:r>
              <a:rPr lang="en-CA" altLang="ja-JP" sz="2000" dirty="0">
                <a:solidFill>
                  <a:schemeClr val="tx2"/>
                </a:solidFill>
                <a:latin typeface="Arial"/>
                <a:ea typeface="ＭＳ Ｐゴシック" pitchFamily="50" charset="-128"/>
                <a:cs typeface="Arial"/>
              </a:rPr>
              <a:t>Support Priority for Action 4  “Enhancing disaster preparedness for effective response, and to «Build Back Better» in recovery, rehabilitation and reconstruction</a:t>
            </a:r>
            <a:endParaRPr lang="en-GB" altLang="ja-JP" sz="2000" dirty="0">
              <a:solidFill>
                <a:schemeClr val="tx2"/>
              </a:solidFill>
              <a:latin typeface="Arial"/>
              <a:ea typeface="ＭＳ Ｐゴシック" pitchFamily="50" charset="-128"/>
              <a:cs typeface="Arial"/>
            </a:endParaRPr>
          </a:p>
        </p:txBody>
      </p:sp>
      <p:sp>
        <p:nvSpPr>
          <p:cNvPr id="5" name="AutoShape 2" descr="http://media1.s-nbcnews.com/j/newscms/2016_40/1739776/ss-161006-hurricane-matthew-01_ffe240edfc9cc0b20802c568efb397a6.nbcnews-ux-1024-90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TextBox 2"/>
          <p:cNvSpPr txBox="1"/>
          <p:nvPr/>
        </p:nvSpPr>
        <p:spPr>
          <a:xfrm>
            <a:off x="5525294" y="4191000"/>
            <a:ext cx="2856706" cy="307777"/>
          </a:xfrm>
          <a:prstGeom prst="rect">
            <a:avLst/>
          </a:prstGeom>
          <a:noFill/>
          <a:ln>
            <a:noFill/>
          </a:ln>
        </p:spPr>
        <p:txBody>
          <a:bodyPr wrap="square" rtlCol="0">
            <a:spAutoFit/>
          </a:bodyPr>
          <a:lstStyle/>
          <a:p>
            <a:pPr algn="r"/>
            <a:r>
              <a:rPr lang="en-US" sz="1400" dirty="0" smtClean="0">
                <a:solidFill>
                  <a:schemeClr val="bg1"/>
                </a:solidFill>
              </a:rPr>
              <a:t>House full of seashell</a:t>
            </a:r>
            <a:endParaRPr lang="en-US" sz="1400" dirty="0">
              <a:solidFill>
                <a:schemeClr val="bg1"/>
              </a:solidFill>
            </a:endParaRPr>
          </a:p>
        </p:txBody>
      </p:sp>
      <p:sp>
        <p:nvSpPr>
          <p:cNvPr id="8" name="Espace réservé du numéro de diapositive 1"/>
          <p:cNvSpPr>
            <a:spLocks noGrp="1"/>
          </p:cNvSpPr>
          <p:nvPr>
            <p:ph type="sldNum" sz="quarter" idx="2"/>
          </p:nvPr>
        </p:nvSpPr>
        <p:spPr>
          <a:xfrm>
            <a:off x="8763000" y="6629400"/>
            <a:ext cx="304800" cy="187285"/>
          </a:xfrm>
        </p:spPr>
        <p:txBody>
          <a:bodyPr/>
          <a:lstStyle/>
          <a:p>
            <a:pPr defTabSz="914400"/>
            <a:fld id="{86CB4B4D-7CA3-9044-876B-883B54F8677D}" type="slidenum">
              <a:rPr lang="uk-UA" smtClean="0"/>
              <a:pPr defTabSz="914400"/>
              <a:t>7</a:t>
            </a:fld>
            <a:endParaRPr lang="uk-UA" dirty="0"/>
          </a:p>
        </p:txBody>
      </p:sp>
    </p:spTree>
    <p:extLst>
      <p:ext uri="{BB962C8B-B14F-4D97-AF65-F5344CB8AC3E}">
        <p14:creationId xmlns:p14="http://schemas.microsoft.com/office/powerpoint/2010/main" val="1620957768"/>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975884" y="252228"/>
            <a:ext cx="5491716" cy="73837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a:lstStyle>
          <a:p>
            <a:pPr algn="ctr" eaLnBrk="1" hangingPunct="1"/>
            <a:r>
              <a:rPr lang="en-GB" altLang="ja-JP" sz="2000" b="0" dirty="0">
                <a:latin typeface="Tahoma" pitchFamily="-106" charset="0"/>
                <a:ea typeface="ＭＳ Ｐゴシック" pitchFamily="-106" charset="-128"/>
                <a:cs typeface="Tahoma" pitchFamily="-106" charset="0"/>
              </a:rPr>
              <a:t> </a:t>
            </a:r>
            <a:r>
              <a:rPr lang="en-GB" altLang="ja-JP" dirty="0">
                <a:latin typeface="+mj-lt"/>
                <a:ea typeface="ＭＳ Ｐゴシック" pitchFamily="-106" charset="-128"/>
                <a:cs typeface="Tahoma" pitchFamily="-106" charset="0"/>
              </a:rPr>
              <a:t>RO Status Overview</a:t>
            </a:r>
            <a:endParaRPr lang="en-US" dirty="0">
              <a:latin typeface="+mj-lt"/>
              <a:ea typeface="ＭＳ Ｐゴシック" pitchFamily="-106" charset="-128"/>
              <a:cs typeface="Tahoma" pitchFamily="-106" charset="0"/>
            </a:endParaRPr>
          </a:p>
        </p:txBody>
      </p:sp>
      <p:sp>
        <p:nvSpPr>
          <p:cNvPr id="5" name="Flèche droite 4"/>
          <p:cNvSpPr/>
          <p:nvPr/>
        </p:nvSpPr>
        <p:spPr>
          <a:xfrm>
            <a:off x="907193" y="2577261"/>
            <a:ext cx="7924800" cy="1773015"/>
          </a:xfrm>
          <a:prstGeom prst="rightArrow">
            <a:avLst>
              <a:gd name="adj1" fmla="val 50000"/>
              <a:gd name="adj2" fmla="val 17077"/>
            </a:avLst>
          </a:prstGeom>
          <a:solidFill>
            <a:schemeClr val="accent1">
              <a:lumMod val="60000"/>
              <a:lumOff val="40000"/>
            </a:schemeClr>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l" rtl="0" latinLnBrk="1" hangingPunct="0"/>
            <a:r>
              <a:rPr kumimoji="0" lang="fr-FR" sz="1800" b="0" i="0" u="none" strike="noStrike" cap="none" spc="0" normalizeH="0" baseline="0" dirty="0" smtClean="0">
                <a:ln>
                  <a:noFill/>
                </a:ln>
                <a:solidFill>
                  <a:srgbClr val="002569"/>
                </a:solidFill>
                <a:effectLst/>
                <a:uFillTx/>
              </a:rPr>
              <a:t>       2015            2016            2017            2018           </a:t>
            </a:r>
            <a:r>
              <a:rPr lang="fr-FR" dirty="0" smtClean="0"/>
              <a:t>2019            2020</a:t>
            </a:r>
          </a:p>
          <a:p>
            <a:pPr algn="l" rtl="0" latinLnBrk="1" hangingPunct="0"/>
            <a:r>
              <a:rPr lang="fr-FR" sz="1600" dirty="0" smtClean="0"/>
              <a:t> </a:t>
            </a:r>
            <a:r>
              <a:rPr lang="fr-FR" sz="1600" dirty="0" err="1" smtClean="0"/>
              <a:t>jfmamjjasond</a:t>
            </a:r>
            <a:r>
              <a:rPr lang="fr-FR" sz="1600" dirty="0" smtClean="0"/>
              <a:t> </a:t>
            </a:r>
            <a:r>
              <a:rPr lang="fr-FR" sz="1600" dirty="0" err="1" smtClean="0"/>
              <a:t>jfmamjjasond</a:t>
            </a:r>
            <a:r>
              <a:rPr lang="fr-FR" sz="1600" dirty="0" smtClean="0"/>
              <a:t> </a:t>
            </a:r>
            <a:r>
              <a:rPr lang="fr-FR" sz="1600" dirty="0" err="1" smtClean="0"/>
              <a:t>jfmamjjasond</a:t>
            </a:r>
            <a:r>
              <a:rPr lang="fr-FR" sz="1600" dirty="0" smtClean="0"/>
              <a:t> </a:t>
            </a:r>
            <a:r>
              <a:rPr lang="fr-FR" sz="1600" dirty="0" err="1" smtClean="0"/>
              <a:t>jfmamjjasond</a:t>
            </a:r>
            <a:r>
              <a:rPr lang="fr-FR" sz="1600" dirty="0" smtClean="0"/>
              <a:t> </a:t>
            </a:r>
            <a:r>
              <a:rPr lang="fr-FR" sz="1600" dirty="0" err="1" smtClean="0"/>
              <a:t>jfmamjjasond</a:t>
            </a:r>
            <a:r>
              <a:rPr lang="fr-FR" sz="1600" dirty="0" smtClean="0"/>
              <a:t> </a:t>
            </a:r>
            <a:r>
              <a:rPr lang="fr-FR" sz="1600" dirty="0" err="1" smtClean="0"/>
              <a:t>jfmamjjasond</a:t>
            </a:r>
            <a:endParaRPr lang="fr-FR" sz="1600" dirty="0"/>
          </a:p>
          <a:p>
            <a:pPr algn="l" rtl="0" latinLnBrk="1" hangingPunct="0"/>
            <a:endParaRPr kumimoji="0" lang="fr-FR" sz="1800" b="0" i="0" u="none" strike="noStrike" cap="none" spc="0" normalizeH="0" baseline="0" dirty="0">
              <a:ln>
                <a:noFill/>
              </a:ln>
              <a:solidFill>
                <a:srgbClr val="002569"/>
              </a:solidFill>
              <a:effectLst/>
              <a:uFillTx/>
            </a:endParaRPr>
          </a:p>
        </p:txBody>
      </p:sp>
      <p:sp>
        <p:nvSpPr>
          <p:cNvPr id="7" name="Rectangle 6"/>
          <p:cNvSpPr/>
          <p:nvPr/>
        </p:nvSpPr>
        <p:spPr>
          <a:xfrm>
            <a:off x="1135793" y="1295400"/>
            <a:ext cx="1237839" cy="307777"/>
          </a:xfrm>
          <a:prstGeom prst="rect">
            <a:avLst/>
          </a:prstGeom>
        </p:spPr>
        <p:txBody>
          <a:bodyPr wrap="none">
            <a:spAutoFit/>
          </a:bodyPr>
          <a:lstStyle/>
          <a:p>
            <a:pPr algn="l"/>
            <a:r>
              <a:rPr lang="en-GB" altLang="ja-JP" sz="1400" dirty="0" smtClean="0">
                <a:solidFill>
                  <a:srgbClr val="1F497D"/>
                </a:solidFill>
                <a:latin typeface="Arial"/>
                <a:ea typeface="ＭＳ Ｐゴシック" pitchFamily="50" charset="-128"/>
                <a:cs typeface="Arial"/>
              </a:rPr>
              <a:t>Infrastructure</a:t>
            </a:r>
            <a:endParaRPr lang="fr-FR" sz="1600" dirty="0"/>
          </a:p>
        </p:txBody>
      </p:sp>
      <p:sp>
        <p:nvSpPr>
          <p:cNvPr id="8" name="Rectangle 7"/>
          <p:cNvSpPr/>
          <p:nvPr/>
        </p:nvSpPr>
        <p:spPr>
          <a:xfrm>
            <a:off x="1670881" y="1743261"/>
            <a:ext cx="3297698" cy="307777"/>
          </a:xfrm>
          <a:prstGeom prst="rect">
            <a:avLst/>
          </a:prstGeom>
        </p:spPr>
        <p:txBody>
          <a:bodyPr wrap="none">
            <a:spAutoFit/>
          </a:bodyPr>
          <a:lstStyle/>
          <a:p>
            <a:r>
              <a:rPr lang="en-GB" altLang="ja-JP" sz="1400" dirty="0" smtClean="0">
                <a:solidFill>
                  <a:srgbClr val="1F497D"/>
                </a:solidFill>
                <a:latin typeface="Arial"/>
                <a:ea typeface="ＭＳ Ｐゴシック" pitchFamily="50" charset="-128"/>
                <a:cs typeface="Arial"/>
              </a:rPr>
              <a:t>Product definition, image </a:t>
            </a:r>
            <a:r>
              <a:rPr lang="en-GB" altLang="ja-JP" sz="1400" dirty="0">
                <a:solidFill>
                  <a:srgbClr val="1F497D"/>
                </a:solidFill>
                <a:latin typeface="Arial"/>
                <a:ea typeface="ＭＳ Ｐゴシック" pitchFamily="50" charset="-128"/>
                <a:cs typeface="Arial"/>
              </a:rPr>
              <a:t>requirements </a:t>
            </a:r>
            <a:endParaRPr lang="fr-FR" sz="1400" dirty="0"/>
          </a:p>
        </p:txBody>
      </p:sp>
      <p:sp>
        <p:nvSpPr>
          <p:cNvPr id="9" name="Triangle isocèle 8"/>
          <p:cNvSpPr/>
          <p:nvPr/>
        </p:nvSpPr>
        <p:spPr>
          <a:xfrm flipH="1" flipV="1">
            <a:off x="3264090" y="2727708"/>
            <a:ext cx="182880" cy="304800"/>
          </a:xfrm>
          <a:prstGeom prst="triangle">
            <a:avLst/>
          </a:prstGeom>
          <a:gradFill flip="none" rotWithShape="1">
            <a:gsLst>
              <a:gs pos="0">
                <a:srgbClr val="00B050"/>
              </a:gs>
              <a:gs pos="100000">
                <a:schemeClr val="accent3">
                  <a:lumMod val="75000"/>
                </a:schemeClr>
              </a:gs>
            </a:gsLst>
            <a:lin ang="16200000" scaled="1"/>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2569"/>
              </a:solidFill>
              <a:effectLst/>
              <a:uFillTx/>
            </a:endParaRPr>
          </a:p>
        </p:txBody>
      </p:sp>
      <p:sp>
        <p:nvSpPr>
          <p:cNvPr id="12" name="Triangle isocèle 11"/>
          <p:cNvSpPr/>
          <p:nvPr/>
        </p:nvSpPr>
        <p:spPr>
          <a:xfrm rot="16200000" flipH="1" flipV="1">
            <a:off x="939916" y="1369011"/>
            <a:ext cx="225922" cy="231100"/>
          </a:xfrm>
          <a:prstGeom prst="triangle">
            <a:avLst/>
          </a:prstGeom>
          <a:gradFill flip="none" rotWithShape="1">
            <a:gsLst>
              <a:gs pos="0">
                <a:srgbClr val="00B050"/>
              </a:gs>
              <a:gs pos="100000">
                <a:schemeClr val="accent3">
                  <a:lumMod val="75000"/>
                </a:schemeClr>
              </a:gs>
            </a:gsLst>
            <a:lin ang="16200000" scaled="1"/>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2569"/>
              </a:solidFill>
              <a:effectLst/>
              <a:uFillTx/>
            </a:endParaRPr>
          </a:p>
        </p:txBody>
      </p:sp>
      <p:cxnSp>
        <p:nvCxnSpPr>
          <p:cNvPr id="14" name="Connecteur droit 13"/>
          <p:cNvCxnSpPr>
            <a:stCxn id="12" idx="2"/>
          </p:cNvCxnSpPr>
          <p:nvPr/>
        </p:nvCxnSpPr>
        <p:spPr>
          <a:xfrm>
            <a:off x="937327" y="1371600"/>
            <a:ext cx="0" cy="1660908"/>
          </a:xfrm>
          <a:prstGeom prst="line">
            <a:avLst/>
          </a:prstGeom>
          <a:noFill/>
          <a:ln w="25400" cap="flat">
            <a:solidFill>
              <a:srgbClr val="00B050"/>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5" name="Triangle isocèle 14"/>
          <p:cNvSpPr/>
          <p:nvPr/>
        </p:nvSpPr>
        <p:spPr>
          <a:xfrm rot="16200000" flipH="1" flipV="1">
            <a:off x="1458516" y="1789035"/>
            <a:ext cx="225922" cy="231100"/>
          </a:xfrm>
          <a:prstGeom prst="triangle">
            <a:avLst/>
          </a:prstGeom>
          <a:gradFill flip="none" rotWithShape="1">
            <a:gsLst>
              <a:gs pos="0">
                <a:srgbClr val="00B050"/>
              </a:gs>
              <a:gs pos="100000">
                <a:schemeClr val="accent3">
                  <a:lumMod val="75000"/>
                </a:schemeClr>
              </a:gs>
            </a:gsLst>
            <a:lin ang="16200000" scaled="1"/>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2569"/>
              </a:solidFill>
              <a:effectLst/>
              <a:uFillTx/>
            </a:endParaRPr>
          </a:p>
        </p:txBody>
      </p:sp>
      <p:cxnSp>
        <p:nvCxnSpPr>
          <p:cNvPr id="16" name="Connecteur droit 15"/>
          <p:cNvCxnSpPr>
            <a:stCxn id="15" idx="2"/>
          </p:cNvCxnSpPr>
          <p:nvPr/>
        </p:nvCxnSpPr>
        <p:spPr>
          <a:xfrm>
            <a:off x="1455927" y="1791624"/>
            <a:ext cx="0" cy="1240884"/>
          </a:xfrm>
          <a:prstGeom prst="line">
            <a:avLst/>
          </a:prstGeom>
          <a:noFill/>
          <a:ln w="25400" cap="flat">
            <a:solidFill>
              <a:srgbClr val="00B050"/>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9" name="Rectangle 18"/>
          <p:cNvSpPr/>
          <p:nvPr/>
        </p:nvSpPr>
        <p:spPr>
          <a:xfrm>
            <a:off x="2145395" y="4953001"/>
            <a:ext cx="1301575" cy="365609"/>
          </a:xfrm>
          <a:prstGeom prst="rect">
            <a:avLst/>
          </a:prstGeom>
          <a:gradFill flip="none" rotWithShape="1">
            <a:gsLst>
              <a:gs pos="0">
                <a:schemeClr val="accent6">
                  <a:lumMod val="75000"/>
                </a:schemeClr>
              </a:gs>
              <a:gs pos="100000">
                <a:schemeClr val="accent6">
                  <a:lumMod val="50000"/>
                </a:schemeClr>
              </a:gs>
            </a:gsLst>
            <a:path path="circle">
              <a:fillToRect l="50000" t="50000" r="50000" b="50000"/>
            </a:path>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2569"/>
              </a:solidFill>
              <a:effectLst/>
              <a:uFillTx/>
            </a:endParaRPr>
          </a:p>
        </p:txBody>
      </p:sp>
      <p:sp>
        <p:nvSpPr>
          <p:cNvPr id="20" name="Rectangle 19"/>
          <p:cNvSpPr/>
          <p:nvPr/>
        </p:nvSpPr>
        <p:spPr>
          <a:xfrm>
            <a:off x="-20952" y="4800600"/>
            <a:ext cx="1996836" cy="1169551"/>
          </a:xfrm>
          <a:prstGeom prst="rect">
            <a:avLst/>
          </a:prstGeom>
        </p:spPr>
        <p:txBody>
          <a:bodyPr wrap="square">
            <a:spAutoFit/>
          </a:bodyPr>
          <a:lstStyle/>
          <a:p>
            <a:pPr algn="l"/>
            <a:r>
              <a:rPr lang="en-GB" altLang="ja-JP" sz="1400" b="1" dirty="0" smtClean="0">
                <a:solidFill>
                  <a:schemeClr val="accent6">
                    <a:lumMod val="75000"/>
                  </a:schemeClr>
                </a:solidFill>
                <a:latin typeface="Arial"/>
                <a:ea typeface="ＭＳ Ｐゴシック" pitchFamily="50" charset="-128"/>
                <a:cs typeface="Arial"/>
              </a:rPr>
              <a:t>Malawi, Nepal</a:t>
            </a:r>
          </a:p>
          <a:p>
            <a:pPr algn="l"/>
            <a:r>
              <a:rPr lang="en-GB" sz="1400" b="1" dirty="0" smtClean="0">
                <a:solidFill>
                  <a:schemeClr val="accent6">
                    <a:lumMod val="75000"/>
                  </a:schemeClr>
                </a:solidFill>
                <a:latin typeface="Arial"/>
                <a:ea typeface="ＭＳ Ｐゴシック" pitchFamily="50" charset="-128"/>
                <a:cs typeface="Arial"/>
              </a:rPr>
              <a:t>Demonstrators</a:t>
            </a:r>
            <a:br>
              <a:rPr lang="en-GB" sz="1400" b="1" dirty="0" smtClean="0">
                <a:solidFill>
                  <a:schemeClr val="accent6">
                    <a:lumMod val="75000"/>
                  </a:schemeClr>
                </a:solidFill>
                <a:latin typeface="Arial"/>
                <a:ea typeface="ＭＳ Ｐゴシック" pitchFamily="50" charset="-128"/>
                <a:cs typeface="Arial"/>
              </a:rPr>
            </a:br>
            <a:endParaRPr lang="en-GB" sz="1400" dirty="0">
              <a:solidFill>
                <a:schemeClr val="tx1"/>
              </a:solidFill>
              <a:latin typeface="Arial"/>
              <a:ea typeface="ＭＳ Ｐゴシック" pitchFamily="50" charset="-128"/>
              <a:cs typeface="Arial"/>
            </a:endParaRPr>
          </a:p>
          <a:p>
            <a:pPr algn="l"/>
            <a:r>
              <a:rPr lang="en-GB" sz="1400" b="1" dirty="0" smtClean="0">
                <a:solidFill>
                  <a:schemeClr val="accent3">
                    <a:lumMod val="50000"/>
                  </a:schemeClr>
                </a:solidFill>
                <a:latin typeface="Arial"/>
                <a:ea typeface="ＭＳ Ｐゴシック" pitchFamily="50" charset="-128"/>
                <a:cs typeface="Arial"/>
              </a:rPr>
              <a:t>Missions to Haiti</a:t>
            </a:r>
            <a:br>
              <a:rPr lang="en-GB" sz="1400" b="1" dirty="0" smtClean="0">
                <a:solidFill>
                  <a:schemeClr val="accent3">
                    <a:lumMod val="50000"/>
                  </a:schemeClr>
                </a:solidFill>
                <a:latin typeface="Arial"/>
                <a:ea typeface="ＭＳ Ｐゴシック" pitchFamily="50" charset="-128"/>
                <a:cs typeface="Arial"/>
              </a:rPr>
            </a:br>
            <a:r>
              <a:rPr lang="en-GB" sz="1400" b="1" dirty="0" smtClean="0">
                <a:solidFill>
                  <a:schemeClr val="accent3">
                    <a:lumMod val="50000"/>
                  </a:schemeClr>
                </a:solidFill>
                <a:latin typeface="Arial"/>
                <a:ea typeface="ＭＳ Ｐゴシック" pitchFamily="50" charset="-128"/>
                <a:cs typeface="Arial"/>
              </a:rPr>
              <a:t>(2 to 3 per year)</a:t>
            </a:r>
            <a:endParaRPr lang="fr-FR" sz="1400" b="1" dirty="0">
              <a:solidFill>
                <a:schemeClr val="accent3">
                  <a:lumMod val="50000"/>
                </a:schemeClr>
              </a:solidFill>
            </a:endParaRPr>
          </a:p>
        </p:txBody>
      </p:sp>
      <p:sp>
        <p:nvSpPr>
          <p:cNvPr id="23" name="Rectangle 22"/>
          <p:cNvSpPr/>
          <p:nvPr/>
        </p:nvSpPr>
        <p:spPr>
          <a:xfrm>
            <a:off x="2386354" y="2219980"/>
            <a:ext cx="1938351" cy="523220"/>
          </a:xfrm>
          <a:prstGeom prst="rect">
            <a:avLst/>
          </a:prstGeom>
        </p:spPr>
        <p:txBody>
          <a:bodyPr wrap="none">
            <a:spAutoFit/>
          </a:bodyPr>
          <a:lstStyle/>
          <a:p>
            <a:pPr algn="ctr"/>
            <a:r>
              <a:rPr lang="en-GB" sz="1600" u="sng" dirty="0" smtClean="0">
                <a:solidFill>
                  <a:schemeClr val="tx2"/>
                </a:solidFill>
                <a:latin typeface="Arial"/>
                <a:ea typeface="ＭＳ Ｐゴシック" pitchFamily="50" charset="-128"/>
                <a:cs typeface="Arial"/>
              </a:rPr>
              <a:t>RO Haiti Triggering</a:t>
            </a:r>
          </a:p>
          <a:p>
            <a:pPr algn="ctr"/>
            <a:r>
              <a:rPr lang="en-GB" sz="1200" dirty="0" smtClean="0">
                <a:solidFill>
                  <a:schemeClr val="accent2"/>
                </a:solidFill>
                <a:latin typeface="Arial"/>
                <a:ea typeface="ＭＳ Ｐゴシック" pitchFamily="50" charset="-128"/>
                <a:cs typeface="Arial"/>
              </a:rPr>
              <a:t>12/22/16</a:t>
            </a:r>
            <a:endParaRPr lang="fr-FR" sz="1200" dirty="0">
              <a:solidFill>
                <a:schemeClr val="accent2"/>
              </a:solidFill>
            </a:endParaRPr>
          </a:p>
        </p:txBody>
      </p:sp>
      <p:sp>
        <p:nvSpPr>
          <p:cNvPr id="29" name="Rectangle 28"/>
          <p:cNvSpPr/>
          <p:nvPr/>
        </p:nvSpPr>
        <p:spPr>
          <a:xfrm>
            <a:off x="3802793" y="3663880"/>
            <a:ext cx="769207" cy="307777"/>
          </a:xfrm>
          <a:prstGeom prst="rect">
            <a:avLst/>
          </a:prstGeom>
        </p:spPr>
        <p:txBody>
          <a:bodyPr wrap="square">
            <a:spAutoFit/>
          </a:bodyPr>
          <a:lstStyle/>
          <a:p>
            <a:r>
              <a:rPr lang="en-GB" sz="1400" dirty="0" smtClean="0">
                <a:solidFill>
                  <a:srgbClr val="1F497D"/>
                </a:solidFill>
                <a:latin typeface="Arial"/>
                <a:ea typeface="ＭＳ Ｐゴシック" pitchFamily="50" charset="-128"/>
                <a:cs typeface="Arial"/>
              </a:rPr>
              <a:t>Today</a:t>
            </a:r>
            <a:endParaRPr lang="fr-FR" sz="1400" dirty="0"/>
          </a:p>
        </p:txBody>
      </p:sp>
      <p:sp>
        <p:nvSpPr>
          <p:cNvPr id="30" name="Rectangle 29"/>
          <p:cNvSpPr/>
          <p:nvPr/>
        </p:nvSpPr>
        <p:spPr>
          <a:xfrm>
            <a:off x="907193" y="3733800"/>
            <a:ext cx="2979007" cy="167938"/>
          </a:xfrm>
          <a:prstGeom prst="rect">
            <a:avLst/>
          </a:prstGeom>
          <a:gradFill flip="none" rotWithShape="1">
            <a:gsLst>
              <a:gs pos="0">
                <a:srgbClr val="C00000"/>
              </a:gs>
              <a:gs pos="100000">
                <a:schemeClr val="accent2"/>
              </a:gs>
            </a:gsLst>
            <a:path path="circle">
              <a:fillToRect l="100000" b="100000"/>
            </a:path>
            <a:tileRect t="-100000" r="-100000"/>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2569"/>
              </a:solidFill>
              <a:effectLst/>
              <a:uFillTx/>
            </a:endParaRPr>
          </a:p>
        </p:txBody>
      </p:sp>
      <p:sp>
        <p:nvSpPr>
          <p:cNvPr id="32" name="Rectangle 31"/>
          <p:cNvSpPr/>
          <p:nvPr/>
        </p:nvSpPr>
        <p:spPr>
          <a:xfrm>
            <a:off x="2335311" y="4030813"/>
            <a:ext cx="1686679" cy="707886"/>
          </a:xfrm>
          <a:prstGeom prst="rect">
            <a:avLst/>
          </a:prstGeom>
        </p:spPr>
        <p:txBody>
          <a:bodyPr wrap="none">
            <a:spAutoFit/>
          </a:bodyPr>
          <a:lstStyle/>
          <a:p>
            <a:pPr algn="ctr"/>
            <a:r>
              <a:rPr lang="en-GB" sz="1400" dirty="0" smtClean="0">
                <a:solidFill>
                  <a:srgbClr val="1F497D"/>
                </a:solidFill>
                <a:latin typeface="Arial"/>
                <a:ea typeface="ＭＳ Ｐゴシック" pitchFamily="50" charset="-128"/>
                <a:cs typeface="Arial"/>
              </a:rPr>
              <a:t>Hurricane Matthew</a:t>
            </a:r>
          </a:p>
          <a:p>
            <a:pPr algn="ctr"/>
            <a:r>
              <a:rPr lang="en-GB" sz="1400" dirty="0" smtClean="0">
                <a:solidFill>
                  <a:srgbClr val="1F497D"/>
                </a:solidFill>
                <a:latin typeface="Arial"/>
                <a:ea typeface="ＭＳ Ｐゴシック" pitchFamily="50" charset="-128"/>
                <a:cs typeface="Arial"/>
              </a:rPr>
              <a:t>in </a:t>
            </a:r>
            <a:r>
              <a:rPr lang="en-GB" sz="1400" dirty="0" err="1" smtClean="0">
                <a:solidFill>
                  <a:srgbClr val="1F497D"/>
                </a:solidFill>
                <a:latin typeface="Arial"/>
                <a:ea typeface="ＭＳ Ｐゴシック" pitchFamily="50" charset="-128"/>
                <a:cs typeface="Arial"/>
              </a:rPr>
              <a:t>Haïti</a:t>
            </a:r>
            <a:endParaRPr lang="en-GB" sz="1400" dirty="0" smtClean="0">
              <a:solidFill>
                <a:srgbClr val="1F497D"/>
              </a:solidFill>
              <a:latin typeface="Arial"/>
              <a:ea typeface="ＭＳ Ｐゴシック" pitchFamily="50" charset="-128"/>
              <a:cs typeface="Arial"/>
            </a:endParaRPr>
          </a:p>
          <a:p>
            <a:pPr algn="ctr"/>
            <a:r>
              <a:rPr lang="en-GB" sz="1200" dirty="0" smtClean="0">
                <a:solidFill>
                  <a:srgbClr val="C00000"/>
                </a:solidFill>
                <a:latin typeface="Arial"/>
                <a:ea typeface="ＭＳ Ｐゴシック" pitchFamily="50" charset="-128"/>
                <a:cs typeface="Arial"/>
              </a:rPr>
              <a:t>10/04/16</a:t>
            </a:r>
            <a:endParaRPr lang="fr-FR" sz="1200" dirty="0">
              <a:solidFill>
                <a:srgbClr val="C00000"/>
              </a:solidFill>
            </a:endParaRPr>
          </a:p>
        </p:txBody>
      </p:sp>
      <p:sp>
        <p:nvSpPr>
          <p:cNvPr id="36" name="Étoile à 10 branches 35"/>
          <p:cNvSpPr/>
          <p:nvPr/>
        </p:nvSpPr>
        <p:spPr>
          <a:xfrm>
            <a:off x="3046600" y="3853319"/>
            <a:ext cx="264101" cy="224095"/>
          </a:xfrm>
          <a:prstGeom prst="star10">
            <a:avLst/>
          </a:prstGeom>
          <a:gradFill flip="none" rotWithShape="1">
            <a:gsLst>
              <a:gs pos="0">
                <a:srgbClr val="C00000"/>
              </a:gs>
              <a:gs pos="100000">
                <a:srgbClr val="FF0000"/>
              </a:gs>
            </a:gsLst>
            <a:path path="circle">
              <a:fillToRect l="50000" t="50000" r="50000" b="50000"/>
            </a:path>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2569"/>
              </a:solidFill>
              <a:effectLst/>
              <a:uFillTx/>
            </a:endParaRPr>
          </a:p>
        </p:txBody>
      </p:sp>
      <p:sp>
        <p:nvSpPr>
          <p:cNvPr id="38" name="Rectangle 37"/>
          <p:cNvSpPr/>
          <p:nvPr/>
        </p:nvSpPr>
        <p:spPr>
          <a:xfrm>
            <a:off x="3593196" y="5410200"/>
            <a:ext cx="57197" cy="380999"/>
          </a:xfrm>
          <a:prstGeom prst="rect">
            <a:avLst/>
          </a:prstGeom>
          <a:gradFill flip="none" rotWithShape="1">
            <a:gsLst>
              <a:gs pos="0">
                <a:schemeClr val="accent3">
                  <a:lumMod val="75000"/>
                </a:schemeClr>
              </a:gs>
              <a:gs pos="100000">
                <a:srgbClr val="00B050"/>
              </a:gs>
            </a:gsLst>
            <a:path path="circle">
              <a:fillToRect l="50000" t="50000" r="50000" b="50000"/>
            </a:path>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2569"/>
              </a:solidFill>
              <a:effectLst/>
              <a:uFillTx/>
            </a:endParaRPr>
          </a:p>
        </p:txBody>
      </p:sp>
      <p:sp>
        <p:nvSpPr>
          <p:cNvPr id="42" name="Rectangle 41"/>
          <p:cNvSpPr/>
          <p:nvPr/>
        </p:nvSpPr>
        <p:spPr>
          <a:xfrm>
            <a:off x="4057603" y="5410201"/>
            <a:ext cx="45719" cy="380999"/>
          </a:xfrm>
          <a:prstGeom prst="rect">
            <a:avLst/>
          </a:prstGeom>
          <a:gradFill flip="none" rotWithShape="1">
            <a:gsLst>
              <a:gs pos="0">
                <a:schemeClr val="accent3">
                  <a:lumMod val="75000"/>
                </a:schemeClr>
              </a:gs>
              <a:gs pos="100000">
                <a:srgbClr val="00B050"/>
              </a:gs>
            </a:gsLst>
            <a:path path="circle">
              <a:fillToRect l="50000" t="50000" r="50000" b="50000"/>
            </a:path>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2569"/>
              </a:solidFill>
              <a:effectLst/>
              <a:uFillTx/>
            </a:endParaRPr>
          </a:p>
        </p:txBody>
      </p:sp>
      <p:sp>
        <p:nvSpPr>
          <p:cNvPr id="44" name="Rectangle 43"/>
          <p:cNvSpPr/>
          <p:nvPr/>
        </p:nvSpPr>
        <p:spPr>
          <a:xfrm>
            <a:off x="4721154" y="2512264"/>
            <a:ext cx="1778051" cy="307777"/>
          </a:xfrm>
          <a:prstGeom prst="rect">
            <a:avLst/>
          </a:prstGeom>
        </p:spPr>
        <p:txBody>
          <a:bodyPr wrap="none">
            <a:spAutoFit/>
          </a:bodyPr>
          <a:lstStyle/>
          <a:p>
            <a:r>
              <a:rPr lang="en-GB" altLang="ja-JP" sz="1400" dirty="0" smtClean="0">
                <a:solidFill>
                  <a:schemeClr val="accent6">
                    <a:lumMod val="75000"/>
                  </a:schemeClr>
                </a:solidFill>
                <a:latin typeface="Arial"/>
                <a:ea typeface="ＭＳ Ｐゴシック" pitchFamily="50" charset="-128"/>
                <a:cs typeface="Arial"/>
              </a:rPr>
              <a:t>Early RO evaluation</a:t>
            </a:r>
            <a:endParaRPr lang="fr-FR" sz="1400" dirty="0">
              <a:solidFill>
                <a:schemeClr val="accent6">
                  <a:lumMod val="75000"/>
                </a:schemeClr>
              </a:solidFill>
            </a:endParaRPr>
          </a:p>
        </p:txBody>
      </p:sp>
      <p:sp>
        <p:nvSpPr>
          <p:cNvPr id="45" name="Triangle isocèle 44"/>
          <p:cNvSpPr/>
          <p:nvPr/>
        </p:nvSpPr>
        <p:spPr>
          <a:xfrm rot="16200000" flipH="1" flipV="1">
            <a:off x="4508789" y="2574639"/>
            <a:ext cx="225922" cy="231100"/>
          </a:xfrm>
          <a:prstGeom prst="triangle">
            <a:avLst/>
          </a:prstGeom>
          <a:gradFill flip="none" rotWithShape="1">
            <a:gsLst>
              <a:gs pos="0">
                <a:srgbClr val="FFC000"/>
              </a:gs>
              <a:gs pos="100000">
                <a:schemeClr val="accent3">
                  <a:lumMod val="75000"/>
                </a:schemeClr>
              </a:gs>
            </a:gsLst>
            <a:lin ang="16200000" scaled="1"/>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2569"/>
              </a:solidFill>
              <a:effectLst/>
              <a:uFillTx/>
            </a:endParaRPr>
          </a:p>
        </p:txBody>
      </p:sp>
      <p:cxnSp>
        <p:nvCxnSpPr>
          <p:cNvPr id="46" name="Connecteur droit 45"/>
          <p:cNvCxnSpPr>
            <a:stCxn id="45" idx="2"/>
          </p:cNvCxnSpPr>
          <p:nvPr/>
        </p:nvCxnSpPr>
        <p:spPr>
          <a:xfrm flipH="1">
            <a:off x="4495800" y="2577228"/>
            <a:ext cx="10400" cy="455280"/>
          </a:xfrm>
          <a:prstGeom prst="line">
            <a:avLst/>
          </a:prstGeom>
          <a:noFill/>
          <a:ln w="25400" cap="flat">
            <a:solidFill>
              <a:srgbClr val="00B050"/>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48" name="Rectangle 47"/>
          <p:cNvSpPr/>
          <p:nvPr/>
        </p:nvSpPr>
        <p:spPr>
          <a:xfrm>
            <a:off x="8305800" y="1984408"/>
            <a:ext cx="851515" cy="523220"/>
          </a:xfrm>
          <a:prstGeom prst="rect">
            <a:avLst/>
          </a:prstGeom>
        </p:spPr>
        <p:txBody>
          <a:bodyPr wrap="none">
            <a:spAutoFit/>
          </a:bodyPr>
          <a:lstStyle/>
          <a:p>
            <a:r>
              <a:rPr lang="fr-FR" sz="1400" dirty="0" err="1" smtClean="0">
                <a:solidFill>
                  <a:schemeClr val="accent6">
                    <a:lumMod val="75000"/>
                  </a:schemeClr>
                </a:solidFill>
              </a:rPr>
              <a:t>Lessons</a:t>
            </a:r>
            <a:endParaRPr lang="fr-FR" sz="1400" dirty="0">
              <a:solidFill>
                <a:schemeClr val="accent6">
                  <a:lumMod val="75000"/>
                </a:schemeClr>
              </a:solidFill>
            </a:endParaRPr>
          </a:p>
          <a:p>
            <a:r>
              <a:rPr lang="fr-FR" sz="1400" dirty="0" err="1" smtClean="0">
                <a:solidFill>
                  <a:schemeClr val="accent6">
                    <a:lumMod val="75000"/>
                  </a:schemeClr>
                </a:solidFill>
              </a:rPr>
              <a:t>learned</a:t>
            </a:r>
            <a:endParaRPr lang="fr-FR" sz="1400" dirty="0">
              <a:solidFill>
                <a:schemeClr val="accent6">
                  <a:lumMod val="75000"/>
                </a:schemeClr>
              </a:solidFill>
            </a:endParaRPr>
          </a:p>
        </p:txBody>
      </p:sp>
      <p:sp>
        <p:nvSpPr>
          <p:cNvPr id="49" name="Triangle isocèle 48"/>
          <p:cNvSpPr/>
          <p:nvPr/>
        </p:nvSpPr>
        <p:spPr>
          <a:xfrm rot="16200000" flipH="1" flipV="1">
            <a:off x="8184245" y="2132931"/>
            <a:ext cx="225922" cy="231100"/>
          </a:xfrm>
          <a:prstGeom prst="triangle">
            <a:avLst/>
          </a:prstGeom>
          <a:gradFill flip="none" rotWithShape="1">
            <a:gsLst>
              <a:gs pos="0">
                <a:srgbClr val="FFC000"/>
              </a:gs>
              <a:gs pos="100000">
                <a:schemeClr val="accent3">
                  <a:lumMod val="75000"/>
                </a:schemeClr>
              </a:gs>
            </a:gsLst>
            <a:lin ang="16200000" scaled="1"/>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2569"/>
              </a:solidFill>
              <a:effectLst/>
              <a:uFillTx/>
            </a:endParaRPr>
          </a:p>
        </p:txBody>
      </p:sp>
      <p:cxnSp>
        <p:nvCxnSpPr>
          <p:cNvPr id="50" name="Connecteur droit 49"/>
          <p:cNvCxnSpPr>
            <a:stCxn id="49" idx="2"/>
          </p:cNvCxnSpPr>
          <p:nvPr/>
        </p:nvCxnSpPr>
        <p:spPr>
          <a:xfrm flipH="1">
            <a:off x="8171256" y="2135520"/>
            <a:ext cx="10400" cy="896988"/>
          </a:xfrm>
          <a:prstGeom prst="line">
            <a:avLst/>
          </a:prstGeom>
          <a:noFill/>
          <a:ln w="25400" cap="flat">
            <a:solidFill>
              <a:srgbClr val="00B050"/>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52" name="Rectangle 51"/>
          <p:cNvSpPr/>
          <p:nvPr/>
        </p:nvSpPr>
        <p:spPr>
          <a:xfrm>
            <a:off x="3432200" y="5715000"/>
            <a:ext cx="1296524" cy="492443"/>
          </a:xfrm>
          <a:prstGeom prst="rect">
            <a:avLst/>
          </a:prstGeom>
        </p:spPr>
        <p:txBody>
          <a:bodyPr wrap="none">
            <a:spAutoFit/>
          </a:bodyPr>
          <a:lstStyle/>
          <a:p>
            <a:pPr algn="ctr"/>
            <a:r>
              <a:rPr lang="en-GB" sz="1400" dirty="0" smtClean="0">
                <a:solidFill>
                  <a:srgbClr val="1F497D"/>
                </a:solidFill>
                <a:latin typeface="Arial"/>
                <a:ea typeface="ＭＳ Ｐゴシック" pitchFamily="50" charset="-128"/>
                <a:cs typeface="Arial"/>
              </a:rPr>
              <a:t>Workshop</a:t>
            </a:r>
          </a:p>
          <a:p>
            <a:pPr algn="ctr"/>
            <a:r>
              <a:rPr lang="en-GB" sz="1200" dirty="0" smtClean="0">
                <a:solidFill>
                  <a:srgbClr val="C00000"/>
                </a:solidFill>
                <a:latin typeface="Arial"/>
                <a:ea typeface="ＭＳ Ｐゴシック" pitchFamily="50" charset="-128"/>
                <a:cs typeface="Arial"/>
              </a:rPr>
              <a:t>Week of 29 May</a:t>
            </a:r>
            <a:endParaRPr lang="fr-FR" sz="1200" dirty="0">
              <a:solidFill>
                <a:srgbClr val="C00000"/>
              </a:solidFill>
            </a:endParaRPr>
          </a:p>
        </p:txBody>
      </p:sp>
      <p:sp>
        <p:nvSpPr>
          <p:cNvPr id="53" name="Rectangle 52"/>
          <p:cNvSpPr/>
          <p:nvPr/>
        </p:nvSpPr>
        <p:spPr>
          <a:xfrm>
            <a:off x="2446286" y="5354477"/>
            <a:ext cx="1211314" cy="492443"/>
          </a:xfrm>
          <a:prstGeom prst="rect">
            <a:avLst/>
          </a:prstGeom>
        </p:spPr>
        <p:txBody>
          <a:bodyPr wrap="none">
            <a:spAutoFit/>
          </a:bodyPr>
          <a:lstStyle/>
          <a:p>
            <a:pPr algn="r"/>
            <a:r>
              <a:rPr lang="en-GB" sz="1400" dirty="0" smtClean="0">
                <a:solidFill>
                  <a:srgbClr val="1F497D"/>
                </a:solidFill>
                <a:latin typeface="Arial"/>
                <a:ea typeface="ＭＳ Ｐゴシック" pitchFamily="50" charset="-128"/>
                <a:cs typeface="Arial"/>
              </a:rPr>
              <a:t>1</a:t>
            </a:r>
            <a:r>
              <a:rPr lang="en-GB" sz="1400" baseline="30000" dirty="0" smtClean="0">
                <a:solidFill>
                  <a:srgbClr val="1F497D"/>
                </a:solidFill>
                <a:latin typeface="Arial"/>
                <a:ea typeface="ＭＳ Ｐゴシック" pitchFamily="50" charset="-128"/>
                <a:cs typeface="Arial"/>
              </a:rPr>
              <a:t>st</a:t>
            </a:r>
            <a:r>
              <a:rPr lang="en-GB" sz="1400" dirty="0" smtClean="0">
                <a:solidFill>
                  <a:srgbClr val="1F497D"/>
                </a:solidFill>
                <a:latin typeface="Arial"/>
                <a:ea typeface="ＭＳ Ｐゴシック" pitchFamily="50" charset="-128"/>
                <a:cs typeface="Arial"/>
              </a:rPr>
              <a:t> </a:t>
            </a:r>
          </a:p>
          <a:p>
            <a:pPr algn="r"/>
            <a:r>
              <a:rPr lang="en-GB" sz="1200" dirty="0" smtClean="0">
                <a:solidFill>
                  <a:srgbClr val="C00000"/>
                </a:solidFill>
                <a:latin typeface="Arial"/>
                <a:ea typeface="ＭＳ Ｐゴシック" pitchFamily="50" charset="-128"/>
                <a:cs typeface="Arial"/>
              </a:rPr>
              <a:t>31 </a:t>
            </a:r>
            <a:r>
              <a:rPr lang="en-GB" sz="1200" dirty="0">
                <a:solidFill>
                  <a:srgbClr val="C00000"/>
                </a:solidFill>
                <a:latin typeface="Arial"/>
                <a:ea typeface="ＭＳ Ｐゴシック" pitchFamily="50" charset="-128"/>
                <a:cs typeface="Arial"/>
              </a:rPr>
              <a:t>J</a:t>
            </a:r>
            <a:r>
              <a:rPr lang="en-GB" sz="1200" dirty="0" smtClean="0">
                <a:solidFill>
                  <a:srgbClr val="C00000"/>
                </a:solidFill>
                <a:latin typeface="Arial"/>
                <a:ea typeface="ＭＳ Ｐゴシック" pitchFamily="50" charset="-128"/>
                <a:cs typeface="Arial"/>
              </a:rPr>
              <a:t>an – 3 </a:t>
            </a:r>
            <a:r>
              <a:rPr lang="en-GB" sz="1200" dirty="0">
                <a:solidFill>
                  <a:srgbClr val="C00000"/>
                </a:solidFill>
                <a:latin typeface="Arial"/>
                <a:ea typeface="ＭＳ Ｐゴシック" pitchFamily="50" charset="-128"/>
                <a:cs typeface="Arial"/>
              </a:rPr>
              <a:t>F</a:t>
            </a:r>
            <a:r>
              <a:rPr lang="en-GB" sz="1200" dirty="0" smtClean="0">
                <a:solidFill>
                  <a:srgbClr val="C00000"/>
                </a:solidFill>
                <a:latin typeface="Arial"/>
                <a:ea typeface="ＭＳ Ｐゴシック" pitchFamily="50" charset="-128"/>
                <a:cs typeface="Arial"/>
              </a:rPr>
              <a:t>eb</a:t>
            </a:r>
            <a:endParaRPr lang="fr-FR" sz="1200" dirty="0">
              <a:solidFill>
                <a:srgbClr val="C00000"/>
              </a:solidFill>
            </a:endParaRPr>
          </a:p>
        </p:txBody>
      </p:sp>
      <p:sp>
        <p:nvSpPr>
          <p:cNvPr id="54" name="Rectangle 53"/>
          <p:cNvSpPr/>
          <p:nvPr/>
        </p:nvSpPr>
        <p:spPr>
          <a:xfrm>
            <a:off x="4526281" y="5410200"/>
            <a:ext cx="45719" cy="380999"/>
          </a:xfrm>
          <a:prstGeom prst="rect">
            <a:avLst/>
          </a:prstGeom>
          <a:gradFill flip="none" rotWithShape="1">
            <a:gsLst>
              <a:gs pos="0">
                <a:schemeClr val="accent3">
                  <a:lumMod val="75000"/>
                </a:schemeClr>
              </a:gs>
              <a:gs pos="100000">
                <a:srgbClr val="00B050"/>
              </a:gs>
            </a:gsLst>
            <a:path path="circle">
              <a:fillToRect l="50000" t="50000" r="50000" b="50000"/>
            </a:path>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2569"/>
              </a:solidFill>
              <a:effectLst/>
              <a:uFillTx/>
            </a:endParaRPr>
          </a:p>
        </p:txBody>
      </p:sp>
      <p:sp>
        <p:nvSpPr>
          <p:cNvPr id="55" name="Rectangle 54"/>
          <p:cNvSpPr/>
          <p:nvPr/>
        </p:nvSpPr>
        <p:spPr>
          <a:xfrm>
            <a:off x="4953000" y="5410201"/>
            <a:ext cx="45719" cy="380999"/>
          </a:xfrm>
          <a:prstGeom prst="rect">
            <a:avLst/>
          </a:prstGeom>
          <a:gradFill flip="none" rotWithShape="1">
            <a:gsLst>
              <a:gs pos="0">
                <a:schemeClr val="accent3">
                  <a:lumMod val="75000"/>
                </a:schemeClr>
              </a:gs>
              <a:gs pos="100000">
                <a:srgbClr val="00B050"/>
              </a:gs>
            </a:gsLst>
            <a:path path="circle">
              <a:fillToRect l="50000" t="50000" r="50000" b="50000"/>
            </a:path>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2569"/>
              </a:solidFill>
              <a:effectLst/>
              <a:uFillTx/>
            </a:endParaRPr>
          </a:p>
        </p:txBody>
      </p:sp>
      <p:sp>
        <p:nvSpPr>
          <p:cNvPr id="56" name="Rectangle 55"/>
          <p:cNvSpPr/>
          <p:nvPr/>
        </p:nvSpPr>
        <p:spPr>
          <a:xfrm>
            <a:off x="5410200" y="5410200"/>
            <a:ext cx="45719" cy="380999"/>
          </a:xfrm>
          <a:prstGeom prst="rect">
            <a:avLst/>
          </a:prstGeom>
          <a:gradFill flip="none" rotWithShape="1">
            <a:gsLst>
              <a:gs pos="0">
                <a:schemeClr val="accent3">
                  <a:lumMod val="75000"/>
                </a:schemeClr>
              </a:gs>
              <a:gs pos="100000">
                <a:srgbClr val="00B050"/>
              </a:gs>
            </a:gsLst>
            <a:path path="circle">
              <a:fillToRect l="50000" t="50000" r="50000" b="50000"/>
            </a:path>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2569"/>
              </a:solidFill>
              <a:effectLst/>
              <a:uFillTx/>
            </a:endParaRPr>
          </a:p>
        </p:txBody>
      </p:sp>
      <p:sp>
        <p:nvSpPr>
          <p:cNvPr id="57" name="Rectangle 56"/>
          <p:cNvSpPr/>
          <p:nvPr/>
        </p:nvSpPr>
        <p:spPr>
          <a:xfrm>
            <a:off x="5745481" y="5410200"/>
            <a:ext cx="45719" cy="380999"/>
          </a:xfrm>
          <a:prstGeom prst="rect">
            <a:avLst/>
          </a:prstGeom>
          <a:gradFill flip="none" rotWithShape="1">
            <a:gsLst>
              <a:gs pos="0">
                <a:schemeClr val="accent3">
                  <a:lumMod val="75000"/>
                </a:schemeClr>
              </a:gs>
              <a:gs pos="100000">
                <a:srgbClr val="00B050"/>
              </a:gs>
            </a:gsLst>
            <a:path path="circle">
              <a:fillToRect l="50000" t="50000" r="50000" b="50000"/>
            </a:path>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2569"/>
              </a:solidFill>
              <a:effectLst/>
              <a:uFillTx/>
            </a:endParaRPr>
          </a:p>
        </p:txBody>
      </p:sp>
      <p:sp>
        <p:nvSpPr>
          <p:cNvPr id="58" name="Rectangle 57"/>
          <p:cNvSpPr/>
          <p:nvPr/>
        </p:nvSpPr>
        <p:spPr>
          <a:xfrm>
            <a:off x="6248400" y="5410201"/>
            <a:ext cx="45719" cy="380999"/>
          </a:xfrm>
          <a:prstGeom prst="rect">
            <a:avLst/>
          </a:prstGeom>
          <a:gradFill flip="none" rotWithShape="1">
            <a:gsLst>
              <a:gs pos="0">
                <a:schemeClr val="accent3">
                  <a:lumMod val="75000"/>
                </a:schemeClr>
              </a:gs>
              <a:gs pos="100000">
                <a:srgbClr val="00B050"/>
              </a:gs>
            </a:gsLst>
            <a:path path="circle">
              <a:fillToRect l="50000" t="50000" r="50000" b="50000"/>
            </a:path>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2569"/>
              </a:solidFill>
              <a:effectLst/>
              <a:uFillTx/>
            </a:endParaRPr>
          </a:p>
        </p:txBody>
      </p:sp>
      <p:sp>
        <p:nvSpPr>
          <p:cNvPr id="59" name="Rectangle 58"/>
          <p:cNvSpPr/>
          <p:nvPr/>
        </p:nvSpPr>
        <p:spPr>
          <a:xfrm>
            <a:off x="6675119" y="5410200"/>
            <a:ext cx="45719" cy="380999"/>
          </a:xfrm>
          <a:prstGeom prst="rect">
            <a:avLst/>
          </a:prstGeom>
          <a:gradFill flip="none" rotWithShape="1">
            <a:gsLst>
              <a:gs pos="0">
                <a:schemeClr val="accent3">
                  <a:lumMod val="75000"/>
                </a:schemeClr>
              </a:gs>
              <a:gs pos="100000">
                <a:srgbClr val="00B050"/>
              </a:gs>
            </a:gsLst>
            <a:path path="circle">
              <a:fillToRect l="50000" t="50000" r="50000" b="50000"/>
            </a:path>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2569"/>
              </a:solidFill>
              <a:effectLst/>
              <a:uFillTx/>
            </a:endParaRPr>
          </a:p>
        </p:txBody>
      </p:sp>
      <p:sp>
        <p:nvSpPr>
          <p:cNvPr id="60" name="Rectangle 59"/>
          <p:cNvSpPr/>
          <p:nvPr/>
        </p:nvSpPr>
        <p:spPr>
          <a:xfrm>
            <a:off x="7010400" y="5410200"/>
            <a:ext cx="45719" cy="380999"/>
          </a:xfrm>
          <a:prstGeom prst="rect">
            <a:avLst/>
          </a:prstGeom>
          <a:gradFill flip="none" rotWithShape="1">
            <a:gsLst>
              <a:gs pos="0">
                <a:schemeClr val="accent3">
                  <a:lumMod val="75000"/>
                </a:schemeClr>
              </a:gs>
              <a:gs pos="100000">
                <a:srgbClr val="00B050"/>
              </a:gs>
            </a:gsLst>
            <a:path path="circle">
              <a:fillToRect l="50000" t="50000" r="50000" b="50000"/>
            </a:path>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2569"/>
              </a:solidFill>
              <a:effectLst/>
              <a:uFillTx/>
            </a:endParaRPr>
          </a:p>
        </p:txBody>
      </p:sp>
      <p:sp>
        <p:nvSpPr>
          <p:cNvPr id="61" name="Rectangle 60"/>
          <p:cNvSpPr/>
          <p:nvPr/>
        </p:nvSpPr>
        <p:spPr>
          <a:xfrm>
            <a:off x="7391400" y="5410201"/>
            <a:ext cx="45719" cy="380999"/>
          </a:xfrm>
          <a:prstGeom prst="rect">
            <a:avLst/>
          </a:prstGeom>
          <a:gradFill flip="none" rotWithShape="1">
            <a:gsLst>
              <a:gs pos="0">
                <a:schemeClr val="accent3">
                  <a:lumMod val="75000"/>
                </a:schemeClr>
              </a:gs>
              <a:gs pos="100000">
                <a:srgbClr val="00B050"/>
              </a:gs>
            </a:gsLst>
            <a:path path="circle">
              <a:fillToRect l="50000" t="50000" r="50000" b="50000"/>
            </a:path>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2569"/>
              </a:solidFill>
              <a:effectLst/>
              <a:uFillTx/>
            </a:endParaRPr>
          </a:p>
        </p:txBody>
      </p:sp>
      <p:sp>
        <p:nvSpPr>
          <p:cNvPr id="62" name="Rectangle 61"/>
          <p:cNvSpPr/>
          <p:nvPr/>
        </p:nvSpPr>
        <p:spPr>
          <a:xfrm>
            <a:off x="7848600" y="5410200"/>
            <a:ext cx="45719" cy="380999"/>
          </a:xfrm>
          <a:prstGeom prst="rect">
            <a:avLst/>
          </a:prstGeom>
          <a:gradFill flip="none" rotWithShape="1">
            <a:gsLst>
              <a:gs pos="0">
                <a:schemeClr val="accent3">
                  <a:lumMod val="75000"/>
                </a:schemeClr>
              </a:gs>
              <a:gs pos="100000">
                <a:srgbClr val="00B050"/>
              </a:gs>
            </a:gsLst>
            <a:path path="circle">
              <a:fillToRect l="50000" t="50000" r="50000" b="50000"/>
            </a:path>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2569"/>
              </a:solidFill>
              <a:effectLst/>
              <a:uFillTx/>
            </a:endParaRPr>
          </a:p>
        </p:txBody>
      </p:sp>
      <p:sp>
        <p:nvSpPr>
          <p:cNvPr id="63" name="Rectangle 62"/>
          <p:cNvSpPr/>
          <p:nvPr/>
        </p:nvSpPr>
        <p:spPr>
          <a:xfrm>
            <a:off x="8229600" y="5410200"/>
            <a:ext cx="45719" cy="380999"/>
          </a:xfrm>
          <a:prstGeom prst="rect">
            <a:avLst/>
          </a:prstGeom>
          <a:gradFill flip="none" rotWithShape="1">
            <a:gsLst>
              <a:gs pos="0">
                <a:schemeClr val="accent3">
                  <a:lumMod val="75000"/>
                </a:schemeClr>
              </a:gs>
              <a:gs pos="100000">
                <a:srgbClr val="00B050"/>
              </a:gs>
            </a:gsLst>
            <a:path path="circle">
              <a:fillToRect l="50000" t="50000" r="50000" b="50000"/>
            </a:path>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2569"/>
              </a:solidFill>
              <a:effectLst/>
              <a:uFillTx/>
            </a:endParaRPr>
          </a:p>
        </p:txBody>
      </p:sp>
      <p:sp>
        <p:nvSpPr>
          <p:cNvPr id="39" name="Triangle isocèle 38"/>
          <p:cNvSpPr/>
          <p:nvPr/>
        </p:nvSpPr>
        <p:spPr>
          <a:xfrm rot="16200000" flipH="1" flipV="1">
            <a:off x="3657689" y="2667089"/>
            <a:ext cx="225922" cy="231100"/>
          </a:xfrm>
          <a:prstGeom prst="triangle">
            <a:avLst/>
          </a:prstGeom>
          <a:gradFill flip="none" rotWithShape="1">
            <a:gsLst>
              <a:gs pos="0">
                <a:srgbClr val="FFC000"/>
              </a:gs>
              <a:gs pos="100000">
                <a:schemeClr val="accent3">
                  <a:lumMod val="75000"/>
                </a:schemeClr>
              </a:gs>
            </a:gsLst>
            <a:lin ang="16200000" scaled="1"/>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2569"/>
              </a:solidFill>
              <a:effectLst/>
              <a:uFillTx/>
            </a:endParaRPr>
          </a:p>
        </p:txBody>
      </p:sp>
      <p:cxnSp>
        <p:nvCxnSpPr>
          <p:cNvPr id="40" name="Connecteur droit 39"/>
          <p:cNvCxnSpPr/>
          <p:nvPr/>
        </p:nvCxnSpPr>
        <p:spPr>
          <a:xfrm flipH="1">
            <a:off x="3644700" y="2667000"/>
            <a:ext cx="10400" cy="342319"/>
          </a:xfrm>
          <a:prstGeom prst="line">
            <a:avLst/>
          </a:prstGeom>
          <a:noFill/>
          <a:ln w="25400" cap="flat">
            <a:solidFill>
              <a:srgbClr val="00B050"/>
            </a:solidFill>
            <a:prstDash val="solid"/>
            <a:bevel/>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41" name="Rectangle 40"/>
          <p:cNvSpPr/>
          <p:nvPr/>
        </p:nvSpPr>
        <p:spPr>
          <a:xfrm>
            <a:off x="3810000" y="2587823"/>
            <a:ext cx="684803" cy="307777"/>
          </a:xfrm>
          <a:prstGeom prst="rect">
            <a:avLst/>
          </a:prstGeom>
        </p:spPr>
        <p:txBody>
          <a:bodyPr wrap="none">
            <a:spAutoFit/>
          </a:bodyPr>
          <a:lstStyle/>
          <a:p>
            <a:r>
              <a:rPr lang="en-GB" altLang="ja-JP" sz="1400" dirty="0" smtClean="0">
                <a:solidFill>
                  <a:schemeClr val="accent2"/>
                </a:solidFill>
                <a:latin typeface="Arial"/>
                <a:ea typeface="ＭＳ Ｐゴシック" pitchFamily="50" charset="-128"/>
                <a:cs typeface="Arial"/>
              </a:rPr>
              <a:t>PDNA</a:t>
            </a:r>
            <a:endParaRPr lang="fr-FR" sz="1400" dirty="0">
              <a:solidFill>
                <a:schemeClr val="accent2"/>
              </a:solidFill>
            </a:endParaRPr>
          </a:p>
        </p:txBody>
      </p:sp>
      <p:sp>
        <p:nvSpPr>
          <p:cNvPr id="43" name="Espace réservé du numéro de diapositive 1"/>
          <p:cNvSpPr>
            <a:spLocks noGrp="1"/>
          </p:cNvSpPr>
          <p:nvPr>
            <p:ph type="sldNum" sz="quarter" idx="2"/>
          </p:nvPr>
        </p:nvSpPr>
        <p:spPr>
          <a:xfrm>
            <a:off x="8763000" y="6629400"/>
            <a:ext cx="304800" cy="187285"/>
          </a:xfrm>
        </p:spPr>
        <p:txBody>
          <a:bodyPr/>
          <a:lstStyle/>
          <a:p>
            <a:pPr defTabSz="914400"/>
            <a:fld id="{86CB4B4D-7CA3-9044-876B-883B54F8677D}" type="slidenum">
              <a:rPr lang="uk-UA" smtClean="0"/>
              <a:pPr defTabSz="914400"/>
              <a:t>8</a:t>
            </a:fld>
            <a:endParaRPr lang="uk-UA" dirty="0"/>
          </a:p>
        </p:txBody>
      </p:sp>
      <p:sp>
        <p:nvSpPr>
          <p:cNvPr id="3" name="TextBox 2"/>
          <p:cNvSpPr txBox="1"/>
          <p:nvPr/>
        </p:nvSpPr>
        <p:spPr>
          <a:xfrm>
            <a:off x="152400" y="6248400"/>
            <a:ext cx="4478147"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l" rtl="0" latinLnBrk="1" hangingPunct="0"/>
            <a:r>
              <a:rPr lang="en-CA" dirty="0" smtClean="0"/>
              <a:t>PDNA: Post-Disaster </a:t>
            </a:r>
            <a:r>
              <a:rPr lang="en-CA" dirty="0"/>
              <a:t>Needs </a:t>
            </a:r>
            <a:r>
              <a:rPr lang="en-CA" dirty="0" smtClean="0"/>
              <a:t>Assessments</a:t>
            </a:r>
            <a:endParaRPr kumimoji="0" lang="en-CA" sz="18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461578540"/>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656169"/>
            <a:ext cx="7994396" cy="609600"/>
          </a:xfrm>
        </p:spPr>
        <p:txBody>
          <a:bodyPr>
            <a:noAutofit/>
          </a:bodyPr>
          <a:lstStyle/>
          <a:p>
            <a:pPr algn="ctr"/>
            <a:r>
              <a:rPr lang="en-US" sz="4000" b="1" dirty="0" smtClean="0"/>
              <a:t>Hurricane Matthew – </a:t>
            </a:r>
            <a:r>
              <a:rPr lang="fr-FR" sz="4000" b="1" dirty="0"/>
              <a:t>Haïti </a:t>
            </a:r>
            <a:r>
              <a:rPr lang="en-US" sz="4000" b="1" dirty="0"/>
              <a:t>2016</a:t>
            </a:r>
          </a:p>
        </p:txBody>
      </p:sp>
      <p:sp>
        <p:nvSpPr>
          <p:cNvPr id="7" name="Text Placeholder 6"/>
          <p:cNvSpPr>
            <a:spLocks noGrp="1"/>
          </p:cNvSpPr>
          <p:nvPr>
            <p:ph type="body" sz="half" idx="2"/>
          </p:nvPr>
        </p:nvSpPr>
        <p:spPr>
          <a:xfrm>
            <a:off x="1600200" y="5562600"/>
            <a:ext cx="7315200" cy="1295400"/>
          </a:xfrm>
        </p:spPr>
        <p:txBody>
          <a:bodyPr>
            <a:normAutofit fontScale="85000" lnSpcReduction="20000"/>
          </a:bodyPr>
          <a:lstStyle/>
          <a:p>
            <a:pPr algn="ctr"/>
            <a:r>
              <a:rPr lang="en-US" sz="3200" b="1" dirty="0">
                <a:solidFill>
                  <a:srgbClr val="CC9B00"/>
                </a:solidFill>
              </a:rPr>
              <a:t>Evaluation des Besoins Post </a:t>
            </a:r>
            <a:r>
              <a:rPr lang="en-US" sz="3200" b="1" dirty="0" err="1">
                <a:solidFill>
                  <a:srgbClr val="CC9B00"/>
                </a:solidFill>
              </a:rPr>
              <a:t>Désastre</a:t>
            </a:r>
            <a:endParaRPr lang="en-US" sz="3200" b="1" dirty="0">
              <a:solidFill>
                <a:srgbClr val="CC9B00"/>
              </a:solidFill>
            </a:endParaRPr>
          </a:p>
          <a:p>
            <a:pPr algn="ctr"/>
            <a:r>
              <a:rPr lang="en-US" sz="3200" b="1" dirty="0">
                <a:solidFill>
                  <a:srgbClr val="FFC000"/>
                </a:solidFill>
              </a:rPr>
              <a:t>Post Disaster Needs </a:t>
            </a:r>
            <a:r>
              <a:rPr lang="en-US" sz="3200" b="1" dirty="0" smtClean="0">
                <a:solidFill>
                  <a:srgbClr val="FFC000"/>
                </a:solidFill>
              </a:rPr>
              <a:t>Assessment</a:t>
            </a:r>
            <a:br>
              <a:rPr lang="en-US" sz="3200" b="1" dirty="0" smtClean="0">
                <a:solidFill>
                  <a:srgbClr val="FFC000"/>
                </a:solidFill>
              </a:rPr>
            </a:br>
            <a:r>
              <a:rPr lang="en-US" sz="4100" b="1" dirty="0" smtClean="0">
                <a:solidFill>
                  <a:srgbClr val="FFC000"/>
                </a:solidFill>
              </a:rPr>
              <a:t>PDNA</a:t>
            </a:r>
            <a:endParaRPr lang="en-US" sz="4100" b="1" dirty="0">
              <a:solidFill>
                <a:srgbClr val="FFC000"/>
              </a:solidFill>
            </a:endParaRPr>
          </a:p>
        </p:txBody>
      </p:sp>
      <p:pic>
        <p:nvPicPr>
          <p:cNvPr id="5" name="Picture Placeholder 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9955" b="9955"/>
          <a:stretch>
            <a:fillRect/>
          </a:stretch>
        </p:blipFill>
        <p:spPr>
          <a:xfrm>
            <a:off x="101600" y="-52053"/>
            <a:ext cx="8847203" cy="4559808"/>
          </a:xfrm>
        </p:spPr>
      </p:pic>
      <p:pic>
        <p:nvPicPr>
          <p:cNvPr id="10" name="Picture 9"/>
          <p:cNvPicPr/>
          <p:nvPr/>
        </p:nvPicPr>
        <p:blipFill rotWithShape="1">
          <a:blip r:embed="rId4" cstate="print">
            <a:extLst>
              <a:ext uri="{28A0092B-C50C-407E-A947-70E740481C1C}">
                <a14:useLocalDpi xmlns:a14="http://schemas.microsoft.com/office/drawing/2010/main" val="0"/>
              </a:ext>
            </a:extLst>
          </a:blip>
          <a:srcRect l="4340" r="56166" b="33018"/>
          <a:stretch/>
        </p:blipFill>
        <p:spPr bwMode="auto">
          <a:xfrm>
            <a:off x="-48768" y="5359824"/>
            <a:ext cx="1594104" cy="149817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6442507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23767</TotalTime>
  <Words>1824</Words>
  <Application>Microsoft Office PowerPoint</Application>
  <PresentationFormat>On-screen Show (4:3)</PresentationFormat>
  <Paragraphs>275</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vt:lpstr>
      <vt:lpstr>UN-WCDRR: CEOS support to the Sendai Framework   Stéphane Chalifoux, CSA Chair, Working Group on Disasters SIT-32 Agenda Item # 20 CEOS Strategic Implementation Team ESA Headquarters, Paris, France 26th -27th April 2017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Hurricane Matthew – Haïti 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 Acquisition Plan</dc:title>
  <dc:creator>Agwilh Collet</dc:creator>
  <cp:lastModifiedBy>Chalifoux, Stéphane (ASC/CSA)</cp:lastModifiedBy>
  <cp:revision>360</cp:revision>
  <cp:lastPrinted>2017-04-13T14:50:11Z</cp:lastPrinted>
  <dcterms:modified xsi:type="dcterms:W3CDTF">2017-04-13T14:55:18Z</dcterms:modified>
</cp:coreProperties>
</file>