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7"/>
    <p:sldMasterId id="2147483652" r:id="rId18"/>
    <p:sldMasterId id="2147483654" r:id="rId19"/>
    <p:sldMasterId id="2147483691" r:id="rId20"/>
  </p:sldMasterIdLst>
  <p:notesMasterIdLst>
    <p:notesMasterId r:id="rId34"/>
  </p:notesMasterIdLst>
  <p:handoutMasterIdLst>
    <p:handoutMasterId r:id="rId35"/>
  </p:handoutMasterIdLst>
  <p:sldIdLst>
    <p:sldId id="2791" r:id="rId21"/>
    <p:sldId id="2793" r:id="rId22"/>
    <p:sldId id="2755" r:id="rId23"/>
    <p:sldId id="2752" r:id="rId24"/>
    <p:sldId id="2774" r:id="rId25"/>
    <p:sldId id="2784" r:id="rId26"/>
    <p:sldId id="2787" r:id="rId27"/>
    <p:sldId id="2785" r:id="rId28"/>
    <p:sldId id="2786" r:id="rId29"/>
    <p:sldId id="2789" r:id="rId30"/>
    <p:sldId id="2790" r:id="rId31"/>
    <p:sldId id="2794" r:id="rId32"/>
    <p:sldId id="2792" r:id="rId33"/>
  </p:sldIdLst>
  <p:sldSz cx="9144000" cy="6858000" type="screen4x3"/>
  <p:notesSz cx="7315200" cy="9601200"/>
  <p:defaultTextStyle>
    <a:defPPr>
      <a:defRPr lang="en-ZA"/>
    </a:defPPr>
    <a:lvl1pPr algn="l" rtl="0" fontAlgn="base">
      <a:spcBef>
        <a:spcPct val="0"/>
      </a:spcBef>
      <a:spcAft>
        <a:spcPct val="0"/>
      </a:spcAft>
      <a:defRPr sz="2000" b="1" u="sng" kern="1200">
        <a:solidFill>
          <a:schemeClr val="tx2"/>
        </a:solidFill>
        <a:latin typeface="Tahoma" pitchFamily="34" charset="0"/>
        <a:ea typeface="+mn-ea"/>
        <a:cs typeface="Arial" charset="0"/>
      </a:defRPr>
    </a:lvl1pPr>
    <a:lvl2pPr marL="457200" algn="l" rtl="0" fontAlgn="base">
      <a:spcBef>
        <a:spcPct val="0"/>
      </a:spcBef>
      <a:spcAft>
        <a:spcPct val="0"/>
      </a:spcAft>
      <a:defRPr sz="2000" b="1" u="sng" kern="1200">
        <a:solidFill>
          <a:schemeClr val="tx2"/>
        </a:solidFill>
        <a:latin typeface="Tahoma" pitchFamily="34" charset="0"/>
        <a:ea typeface="+mn-ea"/>
        <a:cs typeface="Arial" charset="0"/>
      </a:defRPr>
    </a:lvl2pPr>
    <a:lvl3pPr marL="914400" algn="l" rtl="0" fontAlgn="base">
      <a:spcBef>
        <a:spcPct val="0"/>
      </a:spcBef>
      <a:spcAft>
        <a:spcPct val="0"/>
      </a:spcAft>
      <a:defRPr sz="2000" b="1" u="sng" kern="1200">
        <a:solidFill>
          <a:schemeClr val="tx2"/>
        </a:solidFill>
        <a:latin typeface="Tahoma" pitchFamily="34" charset="0"/>
        <a:ea typeface="+mn-ea"/>
        <a:cs typeface="Arial" charset="0"/>
      </a:defRPr>
    </a:lvl3pPr>
    <a:lvl4pPr marL="1371600" algn="l" rtl="0" fontAlgn="base">
      <a:spcBef>
        <a:spcPct val="0"/>
      </a:spcBef>
      <a:spcAft>
        <a:spcPct val="0"/>
      </a:spcAft>
      <a:defRPr sz="2000" b="1" u="sng" kern="1200">
        <a:solidFill>
          <a:schemeClr val="tx2"/>
        </a:solidFill>
        <a:latin typeface="Tahoma" pitchFamily="34" charset="0"/>
        <a:ea typeface="+mn-ea"/>
        <a:cs typeface="Arial" charset="0"/>
      </a:defRPr>
    </a:lvl4pPr>
    <a:lvl5pPr marL="1828800" algn="l" rtl="0" fontAlgn="base">
      <a:spcBef>
        <a:spcPct val="0"/>
      </a:spcBef>
      <a:spcAft>
        <a:spcPct val="0"/>
      </a:spcAft>
      <a:defRPr sz="2000" b="1" u="sng" kern="1200">
        <a:solidFill>
          <a:schemeClr val="tx2"/>
        </a:solidFill>
        <a:latin typeface="Tahoma" pitchFamily="34" charset="0"/>
        <a:ea typeface="+mn-ea"/>
        <a:cs typeface="Arial" charset="0"/>
      </a:defRPr>
    </a:lvl5pPr>
    <a:lvl6pPr marL="2286000" algn="l" defTabSz="914400" rtl="0" eaLnBrk="1" latinLnBrk="0" hangingPunct="1">
      <a:defRPr sz="2000" b="1" u="sng" kern="1200">
        <a:solidFill>
          <a:schemeClr val="tx2"/>
        </a:solidFill>
        <a:latin typeface="Tahoma" pitchFamily="34" charset="0"/>
        <a:ea typeface="+mn-ea"/>
        <a:cs typeface="Arial" charset="0"/>
      </a:defRPr>
    </a:lvl6pPr>
    <a:lvl7pPr marL="2743200" algn="l" defTabSz="914400" rtl="0" eaLnBrk="1" latinLnBrk="0" hangingPunct="1">
      <a:defRPr sz="2000" b="1" u="sng" kern="1200">
        <a:solidFill>
          <a:schemeClr val="tx2"/>
        </a:solidFill>
        <a:latin typeface="Tahoma" pitchFamily="34" charset="0"/>
        <a:ea typeface="+mn-ea"/>
        <a:cs typeface="Arial" charset="0"/>
      </a:defRPr>
    </a:lvl7pPr>
    <a:lvl8pPr marL="3200400" algn="l" defTabSz="914400" rtl="0" eaLnBrk="1" latinLnBrk="0" hangingPunct="1">
      <a:defRPr sz="2000" b="1" u="sng" kern="1200">
        <a:solidFill>
          <a:schemeClr val="tx2"/>
        </a:solidFill>
        <a:latin typeface="Tahoma" pitchFamily="34" charset="0"/>
        <a:ea typeface="+mn-ea"/>
        <a:cs typeface="Arial" charset="0"/>
      </a:defRPr>
    </a:lvl8pPr>
    <a:lvl9pPr marL="3657600" algn="l" defTabSz="914400" rtl="0" eaLnBrk="1" latinLnBrk="0" hangingPunct="1">
      <a:defRPr sz="2000" b="1" u="sng" kern="1200">
        <a:solidFill>
          <a:schemeClr val="tx2"/>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5FAA"/>
    <a:srgbClr val="000098"/>
    <a:srgbClr val="3595B7"/>
    <a:srgbClr val="008C7D"/>
    <a:srgbClr val="000014"/>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6422" autoAdjust="0"/>
  </p:normalViewPr>
  <p:slideViewPr>
    <p:cSldViewPr>
      <p:cViewPr varScale="1">
        <p:scale>
          <a:sx n="107" d="100"/>
          <a:sy n="107" d="100"/>
        </p:scale>
        <p:origin x="-680"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48" d="100"/>
          <a:sy n="48" d="100"/>
        </p:scale>
        <p:origin x="-2958" y="-11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4.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9" Type="http://schemas.openxmlformats.org/officeDocument/2006/relationships/customXml" Target="../customXml/item9.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33" Type="http://schemas.openxmlformats.org/officeDocument/2006/relationships/slide" Target="slides/slide13.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customXml" Target="../customXml/item10.xml"/><Relationship Id="rId11" Type="http://schemas.openxmlformats.org/officeDocument/2006/relationships/customXml" Target="../customXml/item11.xml"/><Relationship Id="rId12" Type="http://schemas.openxmlformats.org/officeDocument/2006/relationships/customXml" Target="../customXml/item12.xml"/><Relationship Id="rId13" Type="http://schemas.openxmlformats.org/officeDocument/2006/relationships/customXml" Target="../customXml/item13.xml"/><Relationship Id="rId14" Type="http://schemas.openxmlformats.org/officeDocument/2006/relationships/customXml" Target="../customXml/item14.xml"/><Relationship Id="rId15" Type="http://schemas.openxmlformats.org/officeDocument/2006/relationships/customXml" Target="../customXml/item15.xml"/><Relationship Id="rId16" Type="http://schemas.openxmlformats.org/officeDocument/2006/relationships/customXml" Target="../customXml/item16.xml"/><Relationship Id="rId17" Type="http://schemas.openxmlformats.org/officeDocument/2006/relationships/slideMaster" Target="slideMasters/slideMaster1.xml"/><Relationship Id="rId18" Type="http://schemas.openxmlformats.org/officeDocument/2006/relationships/slideMaster" Target="slideMasters/slideMaster2.xml"/><Relationship Id="rId19" Type="http://schemas.openxmlformats.org/officeDocument/2006/relationships/slideMaster" Target="slideMasters/slideMaster3.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D2572-0487-4497-8DBF-998993EBE745}" type="doc">
      <dgm:prSet loTypeId="urn:microsoft.com/office/officeart/2005/8/layout/chart3" loCatId="cycle" qsTypeId="urn:microsoft.com/office/officeart/2005/8/quickstyle/simple1" qsCatId="simple" csTypeId="urn:microsoft.com/office/officeart/2005/8/colors/accent1_4" csCatId="accent1" phldr="1"/>
      <dgm:spPr/>
    </dgm:pt>
    <dgm:pt modelId="{0F84C7D8-3E7B-49C3-84A4-8A1473ABBDFC}">
      <dgm:prSet phldrT="[Text]"/>
      <dgm:spPr/>
      <dgm:t>
        <a:bodyPr/>
        <a:lstStyle/>
        <a:p>
          <a:r>
            <a:rPr lang="en-ZA"/>
            <a:t>Resulting state/health of ecosystems (6.6.1.d)</a:t>
          </a:r>
        </a:p>
      </dgm:t>
    </dgm:pt>
    <dgm:pt modelId="{A19E942E-56C9-448E-BF61-FBF3735B0326}" type="parTrans" cxnId="{1EEC9F5D-5428-4279-8CE4-128F9B30E3B9}">
      <dgm:prSet/>
      <dgm:spPr/>
      <dgm:t>
        <a:bodyPr/>
        <a:lstStyle/>
        <a:p>
          <a:endParaRPr lang="en-ZA"/>
        </a:p>
      </dgm:t>
    </dgm:pt>
    <dgm:pt modelId="{576D0A48-F627-444C-9FF5-A83F8A7CF33B}" type="sibTrans" cxnId="{1EEC9F5D-5428-4279-8CE4-128F9B30E3B9}">
      <dgm:prSet/>
      <dgm:spPr/>
      <dgm:t>
        <a:bodyPr/>
        <a:lstStyle/>
        <a:p>
          <a:endParaRPr lang="en-ZA"/>
        </a:p>
      </dgm:t>
    </dgm:pt>
    <dgm:pt modelId="{9D07B677-E27E-4836-8D1F-9B0C71400445}">
      <dgm:prSet phldrT="[Text]"/>
      <dgm:spPr/>
      <dgm:t>
        <a:bodyPr/>
        <a:lstStyle/>
        <a:p>
          <a:r>
            <a:rPr lang="en-ZA"/>
            <a:t>Quality of water in ecosystems (6.6.1.c) = (6.3.2)</a:t>
          </a:r>
        </a:p>
      </dgm:t>
    </dgm:pt>
    <dgm:pt modelId="{8BBD180F-B0D8-4E70-B7ED-B3848208A596}" type="parTrans" cxnId="{866D233F-AC11-42D1-8389-DE3AFC84E376}">
      <dgm:prSet/>
      <dgm:spPr/>
      <dgm:t>
        <a:bodyPr/>
        <a:lstStyle/>
        <a:p>
          <a:endParaRPr lang="en-ZA"/>
        </a:p>
      </dgm:t>
    </dgm:pt>
    <dgm:pt modelId="{B669C72E-EE27-41CA-B501-6D66A73103E7}" type="sibTrans" cxnId="{866D233F-AC11-42D1-8389-DE3AFC84E376}">
      <dgm:prSet/>
      <dgm:spPr/>
      <dgm:t>
        <a:bodyPr/>
        <a:lstStyle/>
        <a:p>
          <a:endParaRPr lang="en-ZA"/>
        </a:p>
      </dgm:t>
    </dgm:pt>
    <dgm:pt modelId="{4A412B25-C70F-47A5-A4D6-0052E7FD9B17}">
      <dgm:prSet/>
      <dgm:spPr/>
      <dgm:t>
        <a:bodyPr/>
        <a:lstStyle/>
        <a:p>
          <a:r>
            <a:rPr lang="en-ZA" dirty="0"/>
            <a:t>Spatial Extent of water-related ecosystems (6.6.1.a)</a:t>
          </a:r>
        </a:p>
      </dgm:t>
    </dgm:pt>
    <dgm:pt modelId="{E881AAC4-850E-4847-81E7-6822A4D0822F}" type="parTrans" cxnId="{C5FB2739-F8F5-4885-9CF2-5BC4FE11A11C}">
      <dgm:prSet/>
      <dgm:spPr/>
      <dgm:t>
        <a:bodyPr/>
        <a:lstStyle/>
        <a:p>
          <a:endParaRPr lang="en-ZA"/>
        </a:p>
      </dgm:t>
    </dgm:pt>
    <dgm:pt modelId="{94258421-E654-4C63-B52C-41580F29F5B0}" type="sibTrans" cxnId="{C5FB2739-F8F5-4885-9CF2-5BC4FE11A11C}">
      <dgm:prSet/>
      <dgm:spPr/>
      <dgm:t>
        <a:bodyPr/>
        <a:lstStyle/>
        <a:p>
          <a:endParaRPr lang="en-ZA"/>
        </a:p>
      </dgm:t>
    </dgm:pt>
    <dgm:pt modelId="{43E5D5C6-ACE5-4C2E-A599-68C93A753072}">
      <dgm:prSet phldrT="[Text]"/>
      <dgm:spPr/>
      <dgm:t>
        <a:bodyPr/>
        <a:lstStyle/>
        <a:p>
          <a:r>
            <a:rPr lang="en-ZA"/>
            <a:t> Quantity of water in ecosystems (6.6.1.b)</a:t>
          </a:r>
        </a:p>
      </dgm:t>
    </dgm:pt>
    <dgm:pt modelId="{902AA53C-85EA-4940-8FFA-ACE37302E384}" type="parTrans" cxnId="{095D99D2-35C2-452E-A682-DB24C4AFBFDF}">
      <dgm:prSet/>
      <dgm:spPr/>
      <dgm:t>
        <a:bodyPr/>
        <a:lstStyle/>
        <a:p>
          <a:endParaRPr lang="en-ZA"/>
        </a:p>
      </dgm:t>
    </dgm:pt>
    <dgm:pt modelId="{2C1FA072-2C58-41FA-9B9E-BA8139B86550}" type="sibTrans" cxnId="{095D99D2-35C2-452E-A682-DB24C4AFBFDF}">
      <dgm:prSet/>
      <dgm:spPr/>
      <dgm:t>
        <a:bodyPr/>
        <a:lstStyle/>
        <a:p>
          <a:endParaRPr lang="en-ZA"/>
        </a:p>
      </dgm:t>
    </dgm:pt>
    <dgm:pt modelId="{4CB50445-1EFA-4322-88FE-1B9C0C11C258}" type="pres">
      <dgm:prSet presAssocID="{0F8D2572-0487-4497-8DBF-998993EBE745}" presName="compositeShape" presStyleCnt="0">
        <dgm:presLayoutVars>
          <dgm:chMax val="7"/>
          <dgm:dir/>
          <dgm:resizeHandles val="exact"/>
        </dgm:presLayoutVars>
      </dgm:prSet>
      <dgm:spPr/>
    </dgm:pt>
    <dgm:pt modelId="{CD705668-B76F-458C-8D7C-379503275624}" type="pres">
      <dgm:prSet presAssocID="{0F8D2572-0487-4497-8DBF-998993EBE745}" presName="wedge1" presStyleLbl="node1" presStyleIdx="0" presStyleCnt="4"/>
      <dgm:spPr/>
      <dgm:t>
        <a:bodyPr/>
        <a:lstStyle/>
        <a:p>
          <a:endParaRPr kumimoji="1" lang="ja-JP" altLang="en-US"/>
        </a:p>
      </dgm:t>
    </dgm:pt>
    <dgm:pt modelId="{97AC91E8-FED1-4380-A4CC-6A5D58FEBFC6}" type="pres">
      <dgm:prSet presAssocID="{0F8D2572-0487-4497-8DBF-998993EBE745}" presName="wedge1Tx" presStyleLbl="node1" presStyleIdx="0" presStyleCnt="4">
        <dgm:presLayoutVars>
          <dgm:chMax val="0"/>
          <dgm:chPref val="0"/>
          <dgm:bulletEnabled val="1"/>
        </dgm:presLayoutVars>
      </dgm:prSet>
      <dgm:spPr/>
      <dgm:t>
        <a:bodyPr/>
        <a:lstStyle/>
        <a:p>
          <a:endParaRPr kumimoji="1" lang="ja-JP" altLang="en-US"/>
        </a:p>
      </dgm:t>
    </dgm:pt>
    <dgm:pt modelId="{62C79B64-77DE-4204-B477-87449C01D8D1}" type="pres">
      <dgm:prSet presAssocID="{0F8D2572-0487-4497-8DBF-998993EBE745}" presName="wedge2" presStyleLbl="node1" presStyleIdx="1" presStyleCnt="4"/>
      <dgm:spPr/>
      <dgm:t>
        <a:bodyPr/>
        <a:lstStyle/>
        <a:p>
          <a:endParaRPr kumimoji="1" lang="ja-JP" altLang="en-US"/>
        </a:p>
      </dgm:t>
    </dgm:pt>
    <dgm:pt modelId="{2B309CF5-2176-42FE-A893-867A2114E7C4}" type="pres">
      <dgm:prSet presAssocID="{0F8D2572-0487-4497-8DBF-998993EBE745}" presName="wedge2Tx" presStyleLbl="node1" presStyleIdx="1" presStyleCnt="4">
        <dgm:presLayoutVars>
          <dgm:chMax val="0"/>
          <dgm:chPref val="0"/>
          <dgm:bulletEnabled val="1"/>
        </dgm:presLayoutVars>
      </dgm:prSet>
      <dgm:spPr/>
      <dgm:t>
        <a:bodyPr/>
        <a:lstStyle/>
        <a:p>
          <a:endParaRPr kumimoji="1" lang="ja-JP" altLang="en-US"/>
        </a:p>
      </dgm:t>
    </dgm:pt>
    <dgm:pt modelId="{2CB6C3EC-BA1A-4028-9C99-B893E15AC439}" type="pres">
      <dgm:prSet presAssocID="{0F8D2572-0487-4497-8DBF-998993EBE745}" presName="wedge3" presStyleLbl="node1" presStyleIdx="2" presStyleCnt="4"/>
      <dgm:spPr/>
      <dgm:t>
        <a:bodyPr/>
        <a:lstStyle/>
        <a:p>
          <a:endParaRPr kumimoji="1" lang="ja-JP" altLang="en-US"/>
        </a:p>
      </dgm:t>
    </dgm:pt>
    <dgm:pt modelId="{CDB3DFD8-3B81-4B4E-985F-D0EDFF1CD4E7}" type="pres">
      <dgm:prSet presAssocID="{0F8D2572-0487-4497-8DBF-998993EBE745}" presName="wedge3Tx" presStyleLbl="node1" presStyleIdx="2" presStyleCnt="4">
        <dgm:presLayoutVars>
          <dgm:chMax val="0"/>
          <dgm:chPref val="0"/>
          <dgm:bulletEnabled val="1"/>
        </dgm:presLayoutVars>
      </dgm:prSet>
      <dgm:spPr/>
      <dgm:t>
        <a:bodyPr/>
        <a:lstStyle/>
        <a:p>
          <a:endParaRPr kumimoji="1" lang="ja-JP" altLang="en-US"/>
        </a:p>
      </dgm:t>
    </dgm:pt>
    <dgm:pt modelId="{4DE57B1C-DBBF-4F19-B21C-BE97E2AF27FB}" type="pres">
      <dgm:prSet presAssocID="{0F8D2572-0487-4497-8DBF-998993EBE745}" presName="wedge4" presStyleLbl="node1" presStyleIdx="3" presStyleCnt="4"/>
      <dgm:spPr/>
      <dgm:t>
        <a:bodyPr/>
        <a:lstStyle/>
        <a:p>
          <a:endParaRPr kumimoji="1" lang="ja-JP" altLang="en-US"/>
        </a:p>
      </dgm:t>
    </dgm:pt>
    <dgm:pt modelId="{165E2F99-C837-43F3-AF00-7E099A8F5A32}" type="pres">
      <dgm:prSet presAssocID="{0F8D2572-0487-4497-8DBF-998993EBE745}" presName="wedge4Tx" presStyleLbl="node1" presStyleIdx="3" presStyleCnt="4">
        <dgm:presLayoutVars>
          <dgm:chMax val="0"/>
          <dgm:chPref val="0"/>
          <dgm:bulletEnabled val="1"/>
        </dgm:presLayoutVars>
      </dgm:prSet>
      <dgm:spPr/>
      <dgm:t>
        <a:bodyPr/>
        <a:lstStyle/>
        <a:p>
          <a:endParaRPr kumimoji="1" lang="ja-JP" altLang="en-US"/>
        </a:p>
      </dgm:t>
    </dgm:pt>
  </dgm:ptLst>
  <dgm:cxnLst>
    <dgm:cxn modelId="{866D233F-AC11-42D1-8389-DE3AFC84E376}" srcId="{0F8D2572-0487-4497-8DBF-998993EBE745}" destId="{9D07B677-E27E-4836-8D1F-9B0C71400445}" srcOrd="3" destOrd="0" parTransId="{8BBD180F-B0D8-4E70-B7ED-B3848208A596}" sibTransId="{B669C72E-EE27-41CA-B501-6D66A73103E7}"/>
    <dgm:cxn modelId="{051477CA-CB44-4E5F-9727-6A97DEF2ED34}" type="presOf" srcId="{0F84C7D8-3E7B-49C3-84A4-8A1473ABBDFC}" destId="{CD705668-B76F-458C-8D7C-379503275624}" srcOrd="0" destOrd="0" presId="urn:microsoft.com/office/officeart/2005/8/layout/chart3"/>
    <dgm:cxn modelId="{1EEC9F5D-5428-4279-8CE4-128F9B30E3B9}" srcId="{0F8D2572-0487-4497-8DBF-998993EBE745}" destId="{0F84C7D8-3E7B-49C3-84A4-8A1473ABBDFC}" srcOrd="0" destOrd="0" parTransId="{A19E942E-56C9-448E-BF61-FBF3735B0326}" sibTransId="{576D0A48-F627-444C-9FF5-A83F8A7CF33B}"/>
    <dgm:cxn modelId="{67A6055B-4B28-414E-84F1-A62C28F0ABE5}" type="presOf" srcId="{43E5D5C6-ACE5-4C2E-A599-68C93A753072}" destId="{2CB6C3EC-BA1A-4028-9C99-B893E15AC439}" srcOrd="0" destOrd="0" presId="urn:microsoft.com/office/officeart/2005/8/layout/chart3"/>
    <dgm:cxn modelId="{C5FB2739-F8F5-4885-9CF2-5BC4FE11A11C}" srcId="{0F8D2572-0487-4497-8DBF-998993EBE745}" destId="{4A412B25-C70F-47A5-A4D6-0052E7FD9B17}" srcOrd="1" destOrd="0" parTransId="{E881AAC4-850E-4847-81E7-6822A4D0822F}" sibTransId="{94258421-E654-4C63-B52C-41580F29F5B0}"/>
    <dgm:cxn modelId="{9C008CA3-E7EE-4EC8-B997-130E55B1F793}" type="presOf" srcId="{4A412B25-C70F-47A5-A4D6-0052E7FD9B17}" destId="{2B309CF5-2176-42FE-A893-867A2114E7C4}" srcOrd="1" destOrd="0" presId="urn:microsoft.com/office/officeart/2005/8/layout/chart3"/>
    <dgm:cxn modelId="{950E3BE9-1E9F-45E8-A945-F9952DA82CC5}" type="presOf" srcId="{9D07B677-E27E-4836-8D1F-9B0C71400445}" destId="{165E2F99-C837-43F3-AF00-7E099A8F5A32}" srcOrd="1" destOrd="0" presId="urn:microsoft.com/office/officeart/2005/8/layout/chart3"/>
    <dgm:cxn modelId="{3EA2C551-5ED6-4E6A-8F5C-AFC97EC2D09B}" type="presOf" srcId="{43E5D5C6-ACE5-4C2E-A599-68C93A753072}" destId="{CDB3DFD8-3B81-4B4E-985F-D0EDFF1CD4E7}" srcOrd="1" destOrd="0" presId="urn:microsoft.com/office/officeart/2005/8/layout/chart3"/>
    <dgm:cxn modelId="{E4BC70A0-1A49-4C7C-B4AF-C45CBC23A9B0}" type="presOf" srcId="{0F8D2572-0487-4497-8DBF-998993EBE745}" destId="{4CB50445-1EFA-4322-88FE-1B9C0C11C258}" srcOrd="0" destOrd="0" presId="urn:microsoft.com/office/officeart/2005/8/layout/chart3"/>
    <dgm:cxn modelId="{7B5D5DB6-CD3D-4960-B8A4-D24F465974EB}" type="presOf" srcId="{9D07B677-E27E-4836-8D1F-9B0C71400445}" destId="{4DE57B1C-DBBF-4F19-B21C-BE97E2AF27FB}" srcOrd="0" destOrd="0" presId="urn:microsoft.com/office/officeart/2005/8/layout/chart3"/>
    <dgm:cxn modelId="{095D99D2-35C2-452E-A682-DB24C4AFBFDF}" srcId="{0F8D2572-0487-4497-8DBF-998993EBE745}" destId="{43E5D5C6-ACE5-4C2E-A599-68C93A753072}" srcOrd="2" destOrd="0" parTransId="{902AA53C-85EA-4940-8FFA-ACE37302E384}" sibTransId="{2C1FA072-2C58-41FA-9B9E-BA8139B86550}"/>
    <dgm:cxn modelId="{981A0C89-DF3E-4C3B-86BF-5CB589CC3D75}" type="presOf" srcId="{4A412B25-C70F-47A5-A4D6-0052E7FD9B17}" destId="{62C79B64-77DE-4204-B477-87449C01D8D1}" srcOrd="0" destOrd="0" presId="urn:microsoft.com/office/officeart/2005/8/layout/chart3"/>
    <dgm:cxn modelId="{5CA113D3-0BB2-461E-9EE8-E149F810F185}" type="presOf" srcId="{0F84C7D8-3E7B-49C3-84A4-8A1473ABBDFC}" destId="{97AC91E8-FED1-4380-A4CC-6A5D58FEBFC6}" srcOrd="1" destOrd="0" presId="urn:microsoft.com/office/officeart/2005/8/layout/chart3"/>
    <dgm:cxn modelId="{8C11AC0D-71C5-4192-B2B4-6FBC2241D905}" type="presParOf" srcId="{4CB50445-1EFA-4322-88FE-1B9C0C11C258}" destId="{CD705668-B76F-458C-8D7C-379503275624}" srcOrd="0" destOrd="0" presId="urn:microsoft.com/office/officeart/2005/8/layout/chart3"/>
    <dgm:cxn modelId="{1F5E2255-A856-4AEA-9CD9-DC32C98495DE}" type="presParOf" srcId="{4CB50445-1EFA-4322-88FE-1B9C0C11C258}" destId="{97AC91E8-FED1-4380-A4CC-6A5D58FEBFC6}" srcOrd="1" destOrd="0" presId="urn:microsoft.com/office/officeart/2005/8/layout/chart3"/>
    <dgm:cxn modelId="{AFD9B8DC-7C83-4C06-9B7B-3610008147DD}" type="presParOf" srcId="{4CB50445-1EFA-4322-88FE-1B9C0C11C258}" destId="{62C79B64-77DE-4204-B477-87449C01D8D1}" srcOrd="2" destOrd="0" presId="urn:microsoft.com/office/officeart/2005/8/layout/chart3"/>
    <dgm:cxn modelId="{D9E07EA5-556C-43D4-B114-51DD2BB20A99}" type="presParOf" srcId="{4CB50445-1EFA-4322-88FE-1B9C0C11C258}" destId="{2B309CF5-2176-42FE-A893-867A2114E7C4}" srcOrd="3" destOrd="0" presId="urn:microsoft.com/office/officeart/2005/8/layout/chart3"/>
    <dgm:cxn modelId="{C4A41C8C-0B28-429C-B72C-CC1E015ADE65}" type="presParOf" srcId="{4CB50445-1EFA-4322-88FE-1B9C0C11C258}" destId="{2CB6C3EC-BA1A-4028-9C99-B893E15AC439}" srcOrd="4" destOrd="0" presId="urn:microsoft.com/office/officeart/2005/8/layout/chart3"/>
    <dgm:cxn modelId="{FA9A5C6A-7B18-42D2-9551-75B7D10A6DBD}" type="presParOf" srcId="{4CB50445-1EFA-4322-88FE-1B9C0C11C258}" destId="{CDB3DFD8-3B81-4B4E-985F-D0EDFF1CD4E7}" srcOrd="5" destOrd="0" presId="urn:microsoft.com/office/officeart/2005/8/layout/chart3"/>
    <dgm:cxn modelId="{7920ED07-B3C6-427B-B94E-2631CE9FDBEF}" type="presParOf" srcId="{4CB50445-1EFA-4322-88FE-1B9C0C11C258}" destId="{4DE57B1C-DBBF-4F19-B21C-BE97E2AF27FB}" srcOrd="6" destOrd="0" presId="urn:microsoft.com/office/officeart/2005/8/layout/chart3"/>
    <dgm:cxn modelId="{FE16A38F-C097-4095-8904-4813B7D8E09B}" type="presParOf" srcId="{4CB50445-1EFA-4322-88FE-1B9C0C11C258}" destId="{165E2F99-C837-43F3-AF00-7E099A8F5A32}"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05668-B76F-458C-8D7C-379503275624}">
      <dsp:nvSpPr>
        <dsp:cNvPr id="0" name=""/>
        <dsp:cNvSpPr/>
      </dsp:nvSpPr>
      <dsp:spPr>
        <a:xfrm>
          <a:off x="2433139" y="297297"/>
          <a:ext cx="4008501" cy="4008501"/>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a:t>Resulting state/health of ecosystems (6.6.1.d)</a:t>
          </a:r>
        </a:p>
      </dsp:txBody>
      <dsp:txXfrm>
        <a:off x="4483201" y="1038869"/>
        <a:ext cx="1479327" cy="1193006"/>
      </dsp:txXfrm>
    </dsp:sp>
    <dsp:sp modelId="{62C79B64-77DE-4204-B477-87449C01D8D1}">
      <dsp:nvSpPr>
        <dsp:cNvPr id="0" name=""/>
        <dsp:cNvSpPr/>
      </dsp:nvSpPr>
      <dsp:spPr>
        <a:xfrm>
          <a:off x="2264209" y="466226"/>
          <a:ext cx="4008501" cy="4008501"/>
        </a:xfrm>
        <a:prstGeom prst="pie">
          <a:avLst>
            <a:gd name="adj1" fmla="val 0"/>
            <a:gd name="adj2" fmla="val 5400000"/>
          </a:avLst>
        </a:prstGeom>
        <a:solidFill>
          <a:schemeClr val="accent1">
            <a:shade val="50000"/>
            <a:hueOff val="-85672"/>
            <a:satOff val="31925"/>
            <a:lumOff val="16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a:t>Spatial Extent of water-related ecosystems (6.6.1.a)</a:t>
          </a:r>
        </a:p>
      </dsp:txBody>
      <dsp:txXfrm>
        <a:off x="4340040" y="2542057"/>
        <a:ext cx="1479327" cy="1193006"/>
      </dsp:txXfrm>
    </dsp:sp>
    <dsp:sp modelId="{2CB6C3EC-BA1A-4028-9C99-B893E15AC439}">
      <dsp:nvSpPr>
        <dsp:cNvPr id="0" name=""/>
        <dsp:cNvSpPr/>
      </dsp:nvSpPr>
      <dsp:spPr>
        <a:xfrm>
          <a:off x="2264209" y="466226"/>
          <a:ext cx="4008501" cy="4008501"/>
        </a:xfrm>
        <a:prstGeom prst="pie">
          <a:avLst>
            <a:gd name="adj1" fmla="val 5400000"/>
            <a:gd name="adj2" fmla="val 10800000"/>
          </a:avLst>
        </a:prstGeom>
        <a:solidFill>
          <a:schemeClr val="accent1">
            <a:shade val="50000"/>
            <a:hueOff val="-171344"/>
            <a:satOff val="63850"/>
            <a:lumOff val="320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a:t> Quantity of water in ecosystems (6.6.1.b)</a:t>
          </a:r>
        </a:p>
      </dsp:txBody>
      <dsp:txXfrm>
        <a:off x="2717552" y="2542057"/>
        <a:ext cx="1479327" cy="1193006"/>
      </dsp:txXfrm>
    </dsp:sp>
    <dsp:sp modelId="{4DE57B1C-DBBF-4F19-B21C-BE97E2AF27FB}">
      <dsp:nvSpPr>
        <dsp:cNvPr id="0" name=""/>
        <dsp:cNvSpPr/>
      </dsp:nvSpPr>
      <dsp:spPr>
        <a:xfrm>
          <a:off x="2264209" y="466226"/>
          <a:ext cx="4008501" cy="4008501"/>
        </a:xfrm>
        <a:prstGeom prst="pie">
          <a:avLst>
            <a:gd name="adj1" fmla="val 10800000"/>
            <a:gd name="adj2" fmla="val 16200000"/>
          </a:avLst>
        </a:prstGeom>
        <a:solidFill>
          <a:schemeClr val="accent1">
            <a:shade val="50000"/>
            <a:hueOff val="-85672"/>
            <a:satOff val="31925"/>
            <a:lumOff val="16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a:t>Quality of water in ecosystems (6.6.1.c) = (6.3.2)</a:t>
          </a:r>
        </a:p>
      </dsp:txBody>
      <dsp:txXfrm>
        <a:off x="2717552" y="1205890"/>
        <a:ext cx="1479327" cy="119300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2" y="3"/>
            <a:ext cx="3170238" cy="47942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0" u="none">
                <a:solidFill>
                  <a:schemeClr val="tx1"/>
                </a:solidFill>
                <a:latin typeface="Arial" charset="0"/>
              </a:defRPr>
            </a:lvl1pPr>
          </a:lstStyle>
          <a:p>
            <a:pPr>
              <a:defRPr/>
            </a:pPr>
            <a:endParaRPr lang="en-US"/>
          </a:p>
        </p:txBody>
      </p:sp>
      <p:sp>
        <p:nvSpPr>
          <p:cNvPr id="101379" name="Rectangle 3"/>
          <p:cNvSpPr>
            <a:spLocks noGrp="1" noChangeArrowheads="1"/>
          </p:cNvSpPr>
          <p:nvPr>
            <p:ph type="dt" sz="quarter" idx="1"/>
          </p:nvPr>
        </p:nvSpPr>
        <p:spPr bwMode="auto">
          <a:xfrm>
            <a:off x="4143376" y="3"/>
            <a:ext cx="3170238" cy="47942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0" u="none">
                <a:solidFill>
                  <a:schemeClr val="tx1"/>
                </a:solidFill>
                <a:latin typeface="Arial" charset="0"/>
              </a:defRPr>
            </a:lvl1pPr>
          </a:lstStyle>
          <a:p>
            <a:pPr>
              <a:defRPr/>
            </a:pPr>
            <a:endParaRPr lang="en-US"/>
          </a:p>
        </p:txBody>
      </p:sp>
      <p:sp>
        <p:nvSpPr>
          <p:cNvPr id="101380" name="Rectangle 4"/>
          <p:cNvSpPr>
            <a:spLocks noGrp="1" noChangeArrowheads="1"/>
          </p:cNvSpPr>
          <p:nvPr>
            <p:ph type="ftr" sz="quarter" idx="2"/>
          </p:nvPr>
        </p:nvSpPr>
        <p:spPr bwMode="auto">
          <a:xfrm>
            <a:off x="2" y="9120190"/>
            <a:ext cx="3170238" cy="479424"/>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0" u="none">
                <a:solidFill>
                  <a:schemeClr val="tx1"/>
                </a:solidFill>
                <a:latin typeface="Arial" charset="0"/>
              </a:defRPr>
            </a:lvl1pPr>
          </a:lstStyle>
          <a:p>
            <a:pPr>
              <a:defRPr/>
            </a:pPr>
            <a:endParaRPr lang="en-US"/>
          </a:p>
        </p:txBody>
      </p:sp>
      <p:sp>
        <p:nvSpPr>
          <p:cNvPr id="101381" name="Rectangle 5"/>
          <p:cNvSpPr>
            <a:spLocks noGrp="1" noChangeArrowheads="1"/>
          </p:cNvSpPr>
          <p:nvPr>
            <p:ph type="sldNum" sz="quarter" idx="3"/>
          </p:nvPr>
        </p:nvSpPr>
        <p:spPr bwMode="auto">
          <a:xfrm>
            <a:off x="4143376" y="9120190"/>
            <a:ext cx="3170238" cy="479424"/>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0" u="none">
                <a:solidFill>
                  <a:schemeClr val="tx1"/>
                </a:solidFill>
                <a:latin typeface="Arial" charset="0"/>
              </a:defRPr>
            </a:lvl1pPr>
          </a:lstStyle>
          <a:p>
            <a:pPr>
              <a:defRPr/>
            </a:pPr>
            <a:fld id="{49B04A7D-F63A-4FB3-8622-F65FDF88B5E1}" type="slidenum">
              <a:rPr lang="en-ZA"/>
              <a:pPr>
                <a:defRPr/>
              </a:pPr>
              <a:t>‹#›</a:t>
            </a:fld>
            <a:endParaRPr lang="en-ZA"/>
          </a:p>
        </p:txBody>
      </p:sp>
    </p:spTree>
    <p:extLst>
      <p:ext uri="{BB962C8B-B14F-4D97-AF65-F5344CB8AC3E}">
        <p14:creationId xmlns:p14="http://schemas.microsoft.com/office/powerpoint/2010/main" val="398571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3170238" cy="47942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0" u="none">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6" y="3"/>
            <a:ext cx="3170238" cy="47942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0" u="none">
                <a:solidFill>
                  <a:schemeClr val="tx1"/>
                </a:solidFill>
                <a:latin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58888" y="722313"/>
            <a:ext cx="4797425" cy="3597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7" y="4560889"/>
            <a:ext cx="5851526"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4102" name="Rectangle 6"/>
          <p:cNvSpPr>
            <a:spLocks noGrp="1" noChangeArrowheads="1"/>
          </p:cNvSpPr>
          <p:nvPr>
            <p:ph type="ftr" sz="quarter" idx="4"/>
          </p:nvPr>
        </p:nvSpPr>
        <p:spPr bwMode="auto">
          <a:xfrm>
            <a:off x="2" y="9120190"/>
            <a:ext cx="3170238" cy="479424"/>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0" u="none">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6" y="9120190"/>
            <a:ext cx="3170238" cy="479424"/>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0" u="none">
                <a:solidFill>
                  <a:schemeClr val="tx1"/>
                </a:solidFill>
                <a:latin typeface="Arial" charset="0"/>
              </a:defRPr>
            </a:lvl1pPr>
          </a:lstStyle>
          <a:p>
            <a:pPr>
              <a:defRPr/>
            </a:pPr>
            <a:fld id="{97700677-59E7-4A44-80D4-A35B6B9AEB02}" type="slidenum">
              <a:rPr lang="en-ZA"/>
              <a:pPr>
                <a:defRPr/>
              </a:pPr>
              <a:t>‹#›</a:t>
            </a:fld>
            <a:endParaRPr lang="en-ZA"/>
          </a:p>
        </p:txBody>
      </p:sp>
    </p:spTree>
    <p:extLst>
      <p:ext uri="{BB962C8B-B14F-4D97-AF65-F5344CB8AC3E}">
        <p14:creationId xmlns:p14="http://schemas.microsoft.com/office/powerpoint/2010/main" val="1628132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Projects</a:t>
            </a:r>
            <a:r>
              <a:rPr lang="en-US" dirty="0"/>
              <a:t>: </a:t>
            </a:r>
          </a:p>
          <a:p>
            <a:pPr marL="171450" indent="-171450">
              <a:buFont typeface="Arial"/>
              <a:buChar char="•"/>
            </a:pPr>
            <a:r>
              <a:rPr lang="en-US" dirty="0">
                <a:solidFill>
                  <a:srgbClr val="000000"/>
                </a:solidFill>
                <a:latin typeface="Calibri" panose="020F0502020204030204" pitchFamily="34" charset="0"/>
              </a:rPr>
              <a:t>Federated approach: Other GEO tasks also relate to SDGs.</a:t>
            </a:r>
            <a:r>
              <a:rPr lang="en-US" baseline="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GI-18 serves a coordination function - guidance, consistent approaches, quality standards</a:t>
            </a:r>
          </a:p>
          <a:p>
            <a:pPr marL="171450" indent="-171450">
              <a:buFont typeface="Arial"/>
              <a:buChar char="•"/>
            </a:pPr>
            <a:r>
              <a:rPr lang="en-US" sz="1200" kern="1200" dirty="0">
                <a:solidFill>
                  <a:schemeClr val="tx1"/>
                </a:solidFill>
                <a:effectLst/>
                <a:latin typeface="Calibri" pitchFamily="34" charset="0"/>
                <a:ea typeface="+mn-ea"/>
                <a:cs typeface="+mn-cs"/>
              </a:rPr>
              <a:t>A series of pilot projects apply and test uses of Earth observations to support the assessment and tracking of the SDGs, including integration with national statistical accounts for the indicators.</a:t>
            </a:r>
            <a:r>
              <a:rPr lang="en-US" dirty="0">
                <a:effectLst/>
              </a:rPr>
              <a:t> </a:t>
            </a:r>
          </a:p>
          <a:p>
            <a:pPr marL="1714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solidFill>
                  <a:srgbClr val="000000"/>
                </a:solidFill>
                <a:latin typeface="Calibri" panose="020F0502020204030204" pitchFamily="34" charset="0"/>
              </a:rPr>
              <a:t>Projects: Include efforts to support qualitative and quantitative evaluation on the benefits of Earth observations to enable societal benefits.</a:t>
            </a:r>
            <a:endParaRPr lang="en-US" dirty="0">
              <a:effectLst/>
            </a:endParaRPr>
          </a:p>
          <a:p>
            <a:pPr marL="171450" indent="-171450">
              <a:buFont typeface="Arial"/>
              <a:buChar char="•"/>
            </a:pPr>
            <a:r>
              <a:rPr lang="en-US" sz="1200" kern="1200" dirty="0">
                <a:solidFill>
                  <a:schemeClr val="tx1"/>
                </a:solidFill>
                <a:effectLst/>
                <a:latin typeface="Calibri" pitchFamily="34" charset="0"/>
                <a:ea typeface="+mn-ea"/>
                <a:cs typeface="+mn-cs"/>
              </a:rPr>
              <a:t>Some pilot project activities may focus on one country and address several SDG indicators; others may focus on a particular SDG indicator and apply it to several countries. </a:t>
            </a:r>
          </a:p>
          <a:p>
            <a:pPr marL="171450" indent="-171450">
              <a:buFont typeface="Arial"/>
              <a:buChar char="•"/>
            </a:pPr>
            <a:r>
              <a:rPr lang="en-US" sz="1200" kern="1200" dirty="0">
                <a:solidFill>
                  <a:schemeClr val="tx1"/>
                </a:solidFill>
                <a:effectLst/>
                <a:latin typeface="Calibri" pitchFamily="34" charset="0"/>
                <a:ea typeface="+mn-ea"/>
                <a:cs typeface="+mn-cs"/>
              </a:rPr>
              <a:t>particular attention to the ability to scale a method to multiple nations or stakeholders on a regional or global scale</a:t>
            </a:r>
            <a:r>
              <a:rPr lang="en-US" dirty="0">
                <a:effectLst/>
              </a:rPr>
              <a:t> </a:t>
            </a:r>
          </a:p>
          <a:p>
            <a:pPr marL="171450" indent="-171450">
              <a:buFont typeface="Arial"/>
              <a:buChar char="•"/>
            </a:pPr>
            <a:r>
              <a:rPr lang="en-US" sz="1200" kern="1200" dirty="0">
                <a:solidFill>
                  <a:schemeClr val="tx1"/>
                </a:solidFill>
                <a:effectLst/>
                <a:latin typeface="Calibri" pitchFamily="34" charset="0"/>
                <a:ea typeface="+mn-ea"/>
                <a:cs typeface="+mn-cs"/>
              </a:rPr>
              <a:t>share smart practices and provide guidance, encouraging consistent approaches and quality standards</a:t>
            </a:r>
            <a:r>
              <a:rPr lang="en-US" dirty="0">
                <a:effectLst/>
              </a:rPr>
              <a:t> </a:t>
            </a:r>
            <a:endParaRPr lang="en-US" sz="1200" kern="1200" dirty="0">
              <a:solidFill>
                <a:schemeClr val="tx1"/>
              </a:solidFill>
              <a:effectLst/>
              <a:latin typeface="Calibri" pitchFamily="34" charset="0"/>
              <a:ea typeface="+mn-ea"/>
              <a:cs typeface="+mn-cs"/>
            </a:endParaRPr>
          </a:p>
          <a:p>
            <a:endParaRPr lang="en-US" sz="1200" kern="1200" dirty="0">
              <a:solidFill>
                <a:schemeClr val="tx1"/>
              </a:solidFill>
              <a:effectLst/>
              <a:latin typeface="Calibri" pitchFamily="34" charset="0"/>
              <a:ea typeface="+mn-ea"/>
              <a:cs typeface="+mn-cs"/>
            </a:endParaRPr>
          </a:p>
          <a:p>
            <a:r>
              <a:rPr lang="en-US" b="1" dirty="0"/>
              <a:t>Capacity Building</a:t>
            </a:r>
          </a:p>
          <a:p>
            <a:pPr marL="171450" indent="-171450">
              <a:buFont typeface="Arial"/>
              <a:buChar char="•"/>
            </a:pPr>
            <a:r>
              <a:rPr lang="en-US" sz="1200" kern="1200" dirty="0">
                <a:solidFill>
                  <a:schemeClr val="tx1"/>
                </a:solidFill>
                <a:effectLst/>
                <a:latin typeface="Calibri" pitchFamily="34" charset="0"/>
                <a:ea typeface="+mn-ea"/>
                <a:cs typeface="+mn-cs"/>
              </a:rPr>
              <a:t>draw on and contribute to GEO’s established capacity building activities and expertise</a:t>
            </a:r>
            <a:r>
              <a:rPr lang="en-US" dirty="0">
                <a:effectLst/>
              </a:rPr>
              <a:t> </a:t>
            </a:r>
          </a:p>
          <a:p>
            <a:pPr marL="171450" indent="-171450">
              <a:buFont typeface="Arial"/>
              <a:buChar char="•"/>
            </a:pPr>
            <a:r>
              <a:rPr lang="en-US" sz="1200" kern="1200" dirty="0">
                <a:solidFill>
                  <a:schemeClr val="tx1"/>
                </a:solidFill>
                <a:effectLst/>
                <a:latin typeface="Calibri" pitchFamily="34" charset="0"/>
                <a:ea typeface="+mn-ea"/>
                <a:cs typeface="+mn-cs"/>
              </a:rPr>
              <a:t>includes virtual and physical activities, such as trainings, webinars, joint projects, applied research, and workshops, among many other successful capacity building practices</a:t>
            </a:r>
            <a:r>
              <a:rPr lang="en-US" dirty="0">
                <a:effectLst/>
              </a:rPr>
              <a:t> </a:t>
            </a:r>
            <a:endParaRPr lang="en-US" b="1" dirty="0"/>
          </a:p>
          <a:p>
            <a:endParaRPr lang="en-US" b="1" dirty="0"/>
          </a:p>
          <a:p>
            <a:r>
              <a:rPr lang="en-US" b="1" dirty="0"/>
              <a:t>Data and Information Products:</a:t>
            </a:r>
          </a:p>
          <a:p>
            <a:pPr marL="171450" indent="-171450">
              <a:buFont typeface="Arial"/>
              <a:buChar char="•"/>
            </a:pPr>
            <a:r>
              <a:rPr lang="en-US" sz="1200" kern="1200" dirty="0">
                <a:solidFill>
                  <a:schemeClr val="tx1"/>
                </a:solidFill>
                <a:effectLst/>
                <a:latin typeface="Calibri" pitchFamily="34" charset="0"/>
                <a:ea typeface="+mn-ea"/>
                <a:cs typeface="+mn-cs"/>
              </a:rPr>
              <a:t>support GEO’s efforts to promote and encourage open data policies</a:t>
            </a:r>
            <a:r>
              <a:rPr lang="en-US" dirty="0">
                <a:effectLst/>
              </a:rPr>
              <a:t> </a:t>
            </a:r>
            <a:endParaRPr lang="en-US" b="1" dirty="0"/>
          </a:p>
          <a:p>
            <a:endParaRPr lang="en-US" b="1" dirty="0"/>
          </a:p>
          <a:p>
            <a:r>
              <a:rPr lang="en-US" b="1" dirty="0"/>
              <a:t>Outreach</a:t>
            </a:r>
            <a:r>
              <a:rPr lang="en-US" dirty="0"/>
              <a:t>:</a:t>
            </a:r>
          </a:p>
          <a:p>
            <a:r>
              <a:rPr lang="en-US" dirty="0"/>
              <a:t>creation and maintenance of a portfolio of materials, such as examples, stories, articles, and web features. For instance, a series of thematic examples can articulate how Earth observations relate to specific SDGs and can be integrated with traditional statistical approaches; </a:t>
            </a:r>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0494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Projects</a:t>
            </a:r>
            <a:r>
              <a:rPr lang="en-US" dirty="0"/>
              <a:t>: </a:t>
            </a:r>
          </a:p>
          <a:p>
            <a:pPr marL="171450" indent="-171450">
              <a:buFont typeface="Arial"/>
              <a:buChar char="•"/>
            </a:pPr>
            <a:r>
              <a:rPr lang="en-US" dirty="0">
                <a:solidFill>
                  <a:srgbClr val="000000"/>
                </a:solidFill>
                <a:latin typeface="Calibri" panose="020F0502020204030204" pitchFamily="34" charset="0"/>
              </a:rPr>
              <a:t>Federated approach: Other GEO tasks also relate to SDGs.</a:t>
            </a:r>
            <a:r>
              <a:rPr lang="en-US" baseline="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GI-18 serves a coordination function - guidance, consistent approaches, quality standards</a:t>
            </a:r>
          </a:p>
          <a:p>
            <a:pPr marL="171450" indent="-171450">
              <a:buFont typeface="Arial"/>
              <a:buChar char="•"/>
            </a:pPr>
            <a:r>
              <a:rPr lang="en-US" sz="1200" kern="1200" dirty="0">
                <a:solidFill>
                  <a:schemeClr val="tx1"/>
                </a:solidFill>
                <a:effectLst/>
                <a:latin typeface="Calibri" pitchFamily="34" charset="0"/>
                <a:ea typeface="+mn-ea"/>
                <a:cs typeface="+mn-cs"/>
              </a:rPr>
              <a:t>A series of pilot projects apply and test uses of Earth observations to support the assessment and tracking of the SDGs, including integration with national statistical accounts for the indicators.</a:t>
            </a:r>
            <a:r>
              <a:rPr lang="en-US" dirty="0">
                <a:effectLst/>
              </a:rPr>
              <a:t> </a:t>
            </a:r>
          </a:p>
          <a:p>
            <a:pPr marL="1714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solidFill>
                  <a:srgbClr val="000000"/>
                </a:solidFill>
                <a:latin typeface="Calibri" panose="020F0502020204030204" pitchFamily="34" charset="0"/>
              </a:rPr>
              <a:t>Projects: Include efforts to support qualitative and quantitative evaluation on the benefits of Earth observations to enable societal benefits.</a:t>
            </a:r>
            <a:endParaRPr lang="en-US" dirty="0">
              <a:effectLst/>
            </a:endParaRPr>
          </a:p>
          <a:p>
            <a:pPr marL="171450" indent="-171450">
              <a:buFont typeface="Arial"/>
              <a:buChar char="•"/>
            </a:pPr>
            <a:r>
              <a:rPr lang="en-US" sz="1200" kern="1200" dirty="0">
                <a:solidFill>
                  <a:schemeClr val="tx1"/>
                </a:solidFill>
                <a:effectLst/>
                <a:latin typeface="Calibri" pitchFamily="34" charset="0"/>
                <a:ea typeface="+mn-ea"/>
                <a:cs typeface="+mn-cs"/>
              </a:rPr>
              <a:t>Some pilot project activities may focus on one country and address several SDG indicators; others may focus on a particular SDG indicator and apply it to several countries. </a:t>
            </a:r>
          </a:p>
          <a:p>
            <a:pPr marL="171450" indent="-171450">
              <a:buFont typeface="Arial"/>
              <a:buChar char="•"/>
            </a:pPr>
            <a:r>
              <a:rPr lang="en-US" sz="1200" kern="1200" dirty="0">
                <a:solidFill>
                  <a:schemeClr val="tx1"/>
                </a:solidFill>
                <a:effectLst/>
                <a:latin typeface="Calibri" pitchFamily="34" charset="0"/>
                <a:ea typeface="+mn-ea"/>
                <a:cs typeface="+mn-cs"/>
              </a:rPr>
              <a:t>particular attention to the ability to scale a method to multiple nations or stakeholders on a regional or global scale</a:t>
            </a:r>
            <a:r>
              <a:rPr lang="en-US" dirty="0">
                <a:effectLst/>
              </a:rPr>
              <a:t> </a:t>
            </a:r>
          </a:p>
          <a:p>
            <a:pPr marL="171450" indent="-171450">
              <a:buFont typeface="Arial"/>
              <a:buChar char="•"/>
            </a:pPr>
            <a:r>
              <a:rPr lang="en-US" sz="1200" kern="1200" dirty="0">
                <a:solidFill>
                  <a:schemeClr val="tx1"/>
                </a:solidFill>
                <a:effectLst/>
                <a:latin typeface="Calibri" pitchFamily="34" charset="0"/>
                <a:ea typeface="+mn-ea"/>
                <a:cs typeface="+mn-cs"/>
              </a:rPr>
              <a:t>share smart practices and provide guidance, encouraging consistent approaches and quality standards</a:t>
            </a:r>
            <a:r>
              <a:rPr lang="en-US" dirty="0">
                <a:effectLst/>
              </a:rPr>
              <a:t> </a:t>
            </a:r>
            <a:endParaRPr lang="en-US" sz="1200" kern="1200" dirty="0">
              <a:solidFill>
                <a:schemeClr val="tx1"/>
              </a:solidFill>
              <a:effectLst/>
              <a:latin typeface="Calibri" pitchFamily="34" charset="0"/>
              <a:ea typeface="+mn-ea"/>
              <a:cs typeface="+mn-cs"/>
            </a:endParaRPr>
          </a:p>
          <a:p>
            <a:endParaRPr lang="en-US" sz="1200" kern="1200" dirty="0">
              <a:solidFill>
                <a:schemeClr val="tx1"/>
              </a:solidFill>
              <a:effectLst/>
              <a:latin typeface="Calibri" pitchFamily="34" charset="0"/>
              <a:ea typeface="+mn-ea"/>
              <a:cs typeface="+mn-cs"/>
            </a:endParaRPr>
          </a:p>
          <a:p>
            <a:r>
              <a:rPr lang="en-US" b="1" dirty="0"/>
              <a:t>Capacity Building</a:t>
            </a:r>
          </a:p>
          <a:p>
            <a:pPr marL="171450" indent="-171450">
              <a:buFont typeface="Arial"/>
              <a:buChar char="•"/>
            </a:pPr>
            <a:r>
              <a:rPr lang="en-US" sz="1200" kern="1200" dirty="0">
                <a:solidFill>
                  <a:schemeClr val="tx1"/>
                </a:solidFill>
                <a:effectLst/>
                <a:latin typeface="Calibri" pitchFamily="34" charset="0"/>
                <a:ea typeface="+mn-ea"/>
                <a:cs typeface="+mn-cs"/>
              </a:rPr>
              <a:t>draw on and contribute to GEO’s established capacity building activities and expertise</a:t>
            </a:r>
            <a:r>
              <a:rPr lang="en-US" dirty="0">
                <a:effectLst/>
              </a:rPr>
              <a:t> </a:t>
            </a:r>
          </a:p>
          <a:p>
            <a:pPr marL="171450" indent="-171450">
              <a:buFont typeface="Arial"/>
              <a:buChar char="•"/>
            </a:pPr>
            <a:r>
              <a:rPr lang="en-US" sz="1200" kern="1200" dirty="0">
                <a:solidFill>
                  <a:schemeClr val="tx1"/>
                </a:solidFill>
                <a:effectLst/>
                <a:latin typeface="Calibri" pitchFamily="34" charset="0"/>
                <a:ea typeface="+mn-ea"/>
                <a:cs typeface="+mn-cs"/>
              </a:rPr>
              <a:t>includes virtual and physical activities, such as trainings, webinars, joint projects, applied research, and workshops, among many other successful capacity building practices</a:t>
            </a:r>
            <a:r>
              <a:rPr lang="en-US" dirty="0">
                <a:effectLst/>
              </a:rPr>
              <a:t> </a:t>
            </a:r>
            <a:endParaRPr lang="en-US" b="1" dirty="0"/>
          </a:p>
          <a:p>
            <a:endParaRPr lang="en-US" b="1" dirty="0"/>
          </a:p>
          <a:p>
            <a:r>
              <a:rPr lang="en-US" b="1" dirty="0"/>
              <a:t>Data and Information Products:</a:t>
            </a:r>
          </a:p>
          <a:p>
            <a:pPr marL="171450" indent="-171450">
              <a:buFont typeface="Arial"/>
              <a:buChar char="•"/>
            </a:pPr>
            <a:r>
              <a:rPr lang="en-US" sz="1200" kern="1200" dirty="0">
                <a:solidFill>
                  <a:schemeClr val="tx1"/>
                </a:solidFill>
                <a:effectLst/>
                <a:latin typeface="Calibri" pitchFamily="34" charset="0"/>
                <a:ea typeface="+mn-ea"/>
                <a:cs typeface="+mn-cs"/>
              </a:rPr>
              <a:t>support GEO’s efforts to promote and encourage open data policies</a:t>
            </a:r>
            <a:r>
              <a:rPr lang="en-US" dirty="0">
                <a:effectLst/>
              </a:rPr>
              <a:t> </a:t>
            </a:r>
            <a:endParaRPr lang="en-US" b="1" dirty="0"/>
          </a:p>
          <a:p>
            <a:endParaRPr lang="en-US" b="1" dirty="0"/>
          </a:p>
          <a:p>
            <a:r>
              <a:rPr lang="en-US" b="1" dirty="0"/>
              <a:t>Outreach</a:t>
            </a:r>
            <a:r>
              <a:rPr lang="en-US" dirty="0"/>
              <a:t>:</a:t>
            </a:r>
          </a:p>
          <a:p>
            <a:r>
              <a:rPr lang="en-US" dirty="0"/>
              <a:t>creation and maintenance of a portfolio of materials, such as examples, stories, articles, and web features. For instance, a series of thematic examples can articulate how Earth observations relate to specific SDGs and can be integrated with traditional statistical approaches; </a:t>
            </a:r>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0494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Projects</a:t>
            </a:r>
            <a:r>
              <a:rPr lang="en-US" dirty="0"/>
              <a:t>: </a:t>
            </a:r>
          </a:p>
          <a:p>
            <a:pPr marL="171450" indent="-171450">
              <a:buFont typeface="Arial"/>
              <a:buChar char="•"/>
            </a:pPr>
            <a:r>
              <a:rPr lang="en-US" dirty="0">
                <a:solidFill>
                  <a:srgbClr val="000000"/>
                </a:solidFill>
                <a:latin typeface="Calibri" panose="020F0502020204030204" pitchFamily="34" charset="0"/>
              </a:rPr>
              <a:t>Federated approach: Other GEO tasks also relate to SDGs.</a:t>
            </a:r>
            <a:r>
              <a:rPr lang="en-US" baseline="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GI-18 serves a coordination function - guidance, consistent approaches, quality standards</a:t>
            </a:r>
          </a:p>
          <a:p>
            <a:pPr marL="171450" indent="-171450">
              <a:buFont typeface="Arial"/>
              <a:buChar char="•"/>
            </a:pPr>
            <a:r>
              <a:rPr lang="en-US" sz="1200" kern="1200" dirty="0">
                <a:solidFill>
                  <a:schemeClr val="tx1"/>
                </a:solidFill>
                <a:effectLst/>
                <a:latin typeface="Calibri" pitchFamily="34" charset="0"/>
                <a:ea typeface="+mn-ea"/>
                <a:cs typeface="+mn-cs"/>
              </a:rPr>
              <a:t>A series of pilot projects apply and test uses of Earth observations to support the assessment and tracking of the SDGs, including integration with national statistical accounts for the indicators.</a:t>
            </a:r>
            <a:r>
              <a:rPr lang="en-US" dirty="0">
                <a:effectLst/>
              </a:rPr>
              <a:t> </a:t>
            </a:r>
          </a:p>
          <a:p>
            <a:pPr marL="1714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solidFill>
                  <a:srgbClr val="000000"/>
                </a:solidFill>
                <a:latin typeface="Calibri" panose="020F0502020204030204" pitchFamily="34" charset="0"/>
              </a:rPr>
              <a:t>Projects: Include efforts to support qualitative and quantitative evaluation on the benefits of Earth observations to enable societal benefits.</a:t>
            </a:r>
            <a:endParaRPr lang="en-US" dirty="0">
              <a:effectLst/>
            </a:endParaRPr>
          </a:p>
          <a:p>
            <a:pPr marL="171450" indent="-171450">
              <a:buFont typeface="Arial"/>
              <a:buChar char="•"/>
            </a:pPr>
            <a:r>
              <a:rPr lang="en-US" sz="1200" kern="1200" dirty="0">
                <a:solidFill>
                  <a:schemeClr val="tx1"/>
                </a:solidFill>
                <a:effectLst/>
                <a:latin typeface="Calibri" pitchFamily="34" charset="0"/>
                <a:ea typeface="+mn-ea"/>
                <a:cs typeface="+mn-cs"/>
              </a:rPr>
              <a:t>Some pilot project activities may focus on one country and address several SDG indicators; others may focus on a particular SDG indicator and apply it to several countries. </a:t>
            </a:r>
          </a:p>
          <a:p>
            <a:pPr marL="171450" indent="-171450">
              <a:buFont typeface="Arial"/>
              <a:buChar char="•"/>
            </a:pPr>
            <a:r>
              <a:rPr lang="en-US" sz="1200" kern="1200" dirty="0">
                <a:solidFill>
                  <a:schemeClr val="tx1"/>
                </a:solidFill>
                <a:effectLst/>
                <a:latin typeface="Calibri" pitchFamily="34" charset="0"/>
                <a:ea typeface="+mn-ea"/>
                <a:cs typeface="+mn-cs"/>
              </a:rPr>
              <a:t>particular attention to the ability to scale a method to multiple nations or stakeholders on a regional or global scale</a:t>
            </a:r>
            <a:r>
              <a:rPr lang="en-US" dirty="0">
                <a:effectLst/>
              </a:rPr>
              <a:t> </a:t>
            </a:r>
          </a:p>
          <a:p>
            <a:pPr marL="171450" indent="-171450">
              <a:buFont typeface="Arial"/>
              <a:buChar char="•"/>
            </a:pPr>
            <a:r>
              <a:rPr lang="en-US" sz="1200" kern="1200" dirty="0">
                <a:solidFill>
                  <a:schemeClr val="tx1"/>
                </a:solidFill>
                <a:effectLst/>
                <a:latin typeface="Calibri" pitchFamily="34" charset="0"/>
                <a:ea typeface="+mn-ea"/>
                <a:cs typeface="+mn-cs"/>
              </a:rPr>
              <a:t>share smart practices and provide guidance, encouraging consistent approaches and quality standards</a:t>
            </a:r>
            <a:r>
              <a:rPr lang="en-US" dirty="0">
                <a:effectLst/>
              </a:rPr>
              <a:t> </a:t>
            </a:r>
            <a:endParaRPr lang="en-US" sz="1200" kern="1200" dirty="0">
              <a:solidFill>
                <a:schemeClr val="tx1"/>
              </a:solidFill>
              <a:effectLst/>
              <a:latin typeface="Calibri" pitchFamily="34" charset="0"/>
              <a:ea typeface="+mn-ea"/>
              <a:cs typeface="+mn-cs"/>
            </a:endParaRPr>
          </a:p>
          <a:p>
            <a:endParaRPr lang="en-US" sz="1200" kern="1200" dirty="0">
              <a:solidFill>
                <a:schemeClr val="tx1"/>
              </a:solidFill>
              <a:effectLst/>
              <a:latin typeface="Calibri" pitchFamily="34" charset="0"/>
              <a:ea typeface="+mn-ea"/>
              <a:cs typeface="+mn-cs"/>
            </a:endParaRPr>
          </a:p>
          <a:p>
            <a:r>
              <a:rPr lang="en-US" b="1" dirty="0"/>
              <a:t>Capacity Building</a:t>
            </a:r>
          </a:p>
          <a:p>
            <a:pPr marL="171450" indent="-171450">
              <a:buFont typeface="Arial"/>
              <a:buChar char="•"/>
            </a:pPr>
            <a:r>
              <a:rPr lang="en-US" sz="1200" kern="1200" dirty="0">
                <a:solidFill>
                  <a:schemeClr val="tx1"/>
                </a:solidFill>
                <a:effectLst/>
                <a:latin typeface="Calibri" pitchFamily="34" charset="0"/>
                <a:ea typeface="+mn-ea"/>
                <a:cs typeface="+mn-cs"/>
              </a:rPr>
              <a:t>draw on and contribute to GEO’s established capacity building activities and expertise</a:t>
            </a:r>
            <a:r>
              <a:rPr lang="en-US" dirty="0">
                <a:effectLst/>
              </a:rPr>
              <a:t> </a:t>
            </a:r>
          </a:p>
          <a:p>
            <a:pPr marL="171450" indent="-171450">
              <a:buFont typeface="Arial"/>
              <a:buChar char="•"/>
            </a:pPr>
            <a:r>
              <a:rPr lang="en-US" sz="1200" kern="1200" dirty="0">
                <a:solidFill>
                  <a:schemeClr val="tx1"/>
                </a:solidFill>
                <a:effectLst/>
                <a:latin typeface="Calibri" pitchFamily="34" charset="0"/>
                <a:ea typeface="+mn-ea"/>
                <a:cs typeface="+mn-cs"/>
              </a:rPr>
              <a:t>includes virtual and physical activities, such as trainings, webinars, joint projects, applied research, and workshops, among many other successful capacity building practices</a:t>
            </a:r>
            <a:r>
              <a:rPr lang="en-US" dirty="0">
                <a:effectLst/>
              </a:rPr>
              <a:t> </a:t>
            </a:r>
            <a:endParaRPr lang="en-US" b="1" dirty="0"/>
          </a:p>
          <a:p>
            <a:endParaRPr lang="en-US" b="1" dirty="0"/>
          </a:p>
          <a:p>
            <a:r>
              <a:rPr lang="en-US" b="1" dirty="0"/>
              <a:t>Data and Information Products:</a:t>
            </a:r>
          </a:p>
          <a:p>
            <a:pPr marL="171450" indent="-171450">
              <a:buFont typeface="Arial"/>
              <a:buChar char="•"/>
            </a:pPr>
            <a:r>
              <a:rPr lang="en-US" sz="1200" kern="1200" dirty="0">
                <a:solidFill>
                  <a:schemeClr val="tx1"/>
                </a:solidFill>
                <a:effectLst/>
                <a:latin typeface="Calibri" pitchFamily="34" charset="0"/>
                <a:ea typeface="+mn-ea"/>
                <a:cs typeface="+mn-cs"/>
              </a:rPr>
              <a:t>support GEO’s efforts to promote and encourage open data policies</a:t>
            </a:r>
            <a:r>
              <a:rPr lang="en-US" dirty="0">
                <a:effectLst/>
              </a:rPr>
              <a:t> </a:t>
            </a:r>
            <a:endParaRPr lang="en-US" b="1" dirty="0"/>
          </a:p>
          <a:p>
            <a:endParaRPr lang="en-US" b="1" dirty="0"/>
          </a:p>
          <a:p>
            <a:r>
              <a:rPr lang="en-US" b="1" dirty="0"/>
              <a:t>Outreach</a:t>
            </a:r>
            <a:r>
              <a:rPr lang="en-US" dirty="0"/>
              <a:t>:</a:t>
            </a:r>
          </a:p>
          <a:p>
            <a:r>
              <a:rPr lang="en-US" dirty="0"/>
              <a:t>creation and maintenance of a portfolio of materials, such as examples, stories, articles, and web features. For instance, a series of thematic examples can articulate how Earth observations relate to specific SDGs and can be integrated with traditional statistical approaches; </a:t>
            </a:r>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1576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0BF1821D-6BEC-477D-96A9-A1F4BA398B40}"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8566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8DDA703E-1E2F-4009-8C25-7275D48AA0B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8B90A30C-B5DC-4E86-80D5-D9CDED7DB23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950913"/>
            <a:ext cx="2185988" cy="54594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688" y="950913"/>
            <a:ext cx="6405562" cy="54594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B64254B0-A3E3-4FAF-B83C-5E65277D61E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98450" y="950913"/>
            <a:ext cx="8739188" cy="611187"/>
          </a:xfrm>
        </p:spPr>
        <p:txBody>
          <a:bodyPr/>
          <a:lstStyle/>
          <a:p>
            <a:r>
              <a:rPr lang="en-US"/>
              <a:t>Click to edit Master title style</a:t>
            </a:r>
          </a:p>
        </p:txBody>
      </p:sp>
      <p:sp>
        <p:nvSpPr>
          <p:cNvPr id="3" name="Text Placeholder 2"/>
          <p:cNvSpPr>
            <a:spLocks noGrp="1"/>
          </p:cNvSpPr>
          <p:nvPr>
            <p:ph type="body" sz="half" idx="1"/>
          </p:nvPr>
        </p:nvSpPr>
        <p:spPr>
          <a:xfrm>
            <a:off x="293688" y="1638300"/>
            <a:ext cx="4276725" cy="477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2813" y="1638300"/>
            <a:ext cx="4276725" cy="2309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2813" y="4100513"/>
            <a:ext cx="4276725" cy="2309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8" name="Rectangle 6"/>
          <p:cNvSpPr>
            <a:spLocks noGrp="1" noChangeArrowheads="1"/>
          </p:cNvSpPr>
          <p:nvPr>
            <p:ph type="sldNum" sz="quarter" idx="12"/>
          </p:nvPr>
        </p:nvSpPr>
        <p:spPr>
          <a:ln/>
        </p:spPr>
        <p:txBody>
          <a:bodyPr/>
          <a:lstStyle>
            <a:lvl1pPr>
              <a:defRPr/>
            </a:lvl1pPr>
          </a:lstStyle>
          <a:p>
            <a:pPr>
              <a:defRPr/>
            </a:pPr>
            <a:r>
              <a:rPr lang="en-GB"/>
              <a:t>slide </a:t>
            </a:r>
            <a:fld id="{6A753A91-C015-4104-8FDD-C73577A44D7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rt Slide">
    <p:spTree>
      <p:nvGrpSpPr>
        <p:cNvPr id="1" name=""/>
        <p:cNvGrpSpPr/>
        <p:nvPr/>
      </p:nvGrpSpPr>
      <p:grpSpPr>
        <a:xfrm>
          <a:off x="0" y="0"/>
          <a:ext cx="0" cy="0"/>
          <a:chOff x="0" y="0"/>
          <a:chExt cx="0" cy="0"/>
        </a:xfrm>
      </p:grpSpPr>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18" charset="0"/>
            </a:endParaRPr>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r="815" b="1552"/>
          <a:stretch>
            <a:fillRect/>
          </a:stretch>
        </p:blipFill>
        <p:spPr bwMode="auto">
          <a:xfrm>
            <a:off x="107504" y="1405177"/>
            <a:ext cx="9041970" cy="548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idx="4294967295"/>
          </p:nvPr>
        </p:nvSpPr>
        <p:spPr>
          <a:xfrm>
            <a:off x="611188" y="908720"/>
            <a:ext cx="8532812" cy="5545138"/>
          </a:xfrm>
        </p:spPr>
        <p:txBody>
          <a:bodyPr>
            <a:normAutofit/>
          </a:bodyPr>
          <a:lstStyle>
            <a:lvl1pPr algn="l">
              <a:defRPr/>
            </a:lvl1pPr>
          </a:lstStyle>
          <a:p>
            <a:pPr eaLnBrk="1" hangingPunct="1"/>
            <a:r>
              <a:rPr lang="fr-CH" altLang="en-US" sz="4400" dirty="0" err="1">
                <a:latin typeface="Arial Narrow"/>
                <a:cs typeface="Arial Narrow"/>
              </a:rPr>
              <a:t>Overview</a:t>
            </a:r>
            <a:r>
              <a:rPr lang="fr-CH" altLang="en-US" sz="4400" dirty="0">
                <a:latin typeface="Arial Narrow"/>
                <a:cs typeface="Arial Narrow"/>
              </a:rPr>
              <a:t> of GEO</a:t>
            </a:r>
            <a:r>
              <a:rPr lang="fr-CH" altLang="en-US" sz="4800" dirty="0">
                <a:latin typeface="Arial Narrow"/>
                <a:cs typeface="Arial Narrow"/>
              </a:rPr>
              <a:t/>
            </a:r>
            <a:br>
              <a:rPr lang="fr-CH" altLang="en-US" sz="4800" dirty="0">
                <a:latin typeface="Arial Narrow"/>
                <a:cs typeface="Arial Narrow"/>
              </a:rPr>
            </a:br>
            <a:r>
              <a:rPr lang="fr-CH" altLang="en-US" sz="4800" dirty="0">
                <a:latin typeface="Arial Narrow"/>
                <a:cs typeface="Arial Narrow"/>
              </a:rPr>
              <a:t/>
            </a:r>
            <a:br>
              <a:rPr lang="fr-CH" altLang="en-US" sz="4800" dirty="0">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3200" dirty="0">
                <a:solidFill>
                  <a:srgbClr val="3595B7"/>
                </a:solidFill>
                <a:latin typeface="Arial Narrow"/>
                <a:cs typeface="Arial Narrow"/>
              </a:rPr>
              <a:t/>
            </a:r>
            <a:br>
              <a:rPr lang="fr-CH" altLang="en-US" sz="3200" dirty="0">
                <a:solidFill>
                  <a:srgbClr val="3595B7"/>
                </a:solidFill>
                <a:latin typeface="Arial Narrow"/>
                <a:cs typeface="Arial Narrow"/>
              </a:rPr>
            </a:br>
            <a:r>
              <a:rPr lang="fr-CH" altLang="en-US" sz="2400" dirty="0">
                <a:latin typeface="Arial Narrow"/>
                <a:cs typeface="Arial Narrow"/>
              </a:rPr>
              <a:t>Name</a:t>
            </a:r>
            <a:br>
              <a:rPr lang="fr-CH" altLang="en-US" sz="2400" dirty="0">
                <a:latin typeface="Arial Narrow"/>
                <a:cs typeface="Arial Narrow"/>
              </a:rPr>
            </a:br>
            <a:r>
              <a:rPr lang="fr-CH" altLang="en-US" sz="2400" dirty="0" err="1">
                <a:latin typeface="Arial Narrow"/>
                <a:cs typeface="Arial Narrow"/>
              </a:rPr>
              <a:t>Title</a:t>
            </a:r>
            <a:r>
              <a:rPr lang="fr-CH" altLang="en-US" sz="2400" dirty="0">
                <a:latin typeface="Arial Narrow"/>
                <a:cs typeface="Arial Narrow"/>
              </a:rPr>
              <a:t/>
            </a:r>
            <a:br>
              <a:rPr lang="fr-CH" altLang="en-US" sz="2400" dirty="0">
                <a:latin typeface="Arial Narrow"/>
                <a:cs typeface="Arial Narrow"/>
              </a:rPr>
            </a:br>
            <a:r>
              <a:rPr lang="fr-CH" altLang="en-US" sz="2400" dirty="0">
                <a:latin typeface="Arial Narrow"/>
                <a:cs typeface="Arial Narrow"/>
              </a:rPr>
              <a:t/>
            </a:r>
            <a:br>
              <a:rPr lang="fr-CH" altLang="en-US" sz="2400" dirty="0">
                <a:latin typeface="Arial Narrow"/>
                <a:cs typeface="Arial Narrow"/>
              </a:rPr>
            </a:br>
            <a:r>
              <a:rPr lang="fr-CH" altLang="en-US" sz="2400" dirty="0">
                <a:latin typeface="Arial Narrow"/>
                <a:cs typeface="Arial Narrow"/>
              </a:rPr>
              <a:t>Date</a:t>
            </a:r>
            <a:br>
              <a:rPr lang="fr-CH" altLang="en-US" sz="2400" dirty="0">
                <a:latin typeface="Arial Narrow"/>
                <a:cs typeface="Arial Narrow"/>
              </a:rPr>
            </a:br>
            <a:r>
              <a:rPr lang="fr-CH" altLang="en-US" sz="2400" dirty="0">
                <a:latin typeface="Arial Narrow"/>
                <a:cs typeface="Arial Narrow"/>
              </a:rPr>
              <a:t>Location</a:t>
            </a:r>
            <a:endParaRPr lang="en-US" altLang="en-US" b="0" dirty="0"/>
          </a:p>
        </p:txBody>
      </p:sp>
    </p:spTree>
    <p:extLst>
      <p:ext uri="{BB962C8B-B14F-4D97-AF65-F5344CB8AC3E}">
        <p14:creationId xmlns:p14="http://schemas.microsoft.com/office/powerpoint/2010/main" val="98662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175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B7D4BF68-4BEB-461E-AF38-B731B0965F8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382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fld id="{8CB594D4-09CC-4609-A73F-0C5250436F1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fld id="{85C87282-EEF4-42DE-A94A-2135F45F4A9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fld id="{8A94EDB0-B415-4392-8EEA-D45B36B2FC7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fld id="{1D51B54F-A880-42D1-88EB-DF7A1C9856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GB"/>
              <a:t>slide </a:t>
            </a:r>
            <a:fld id="{DD30B393-C098-4552-B0BA-C3D90D9AF9EC}"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9" name="Rectangle 6"/>
          <p:cNvSpPr>
            <a:spLocks noGrp="1" noChangeArrowheads="1"/>
          </p:cNvSpPr>
          <p:nvPr>
            <p:ph type="sldNum" sz="quarter" idx="12"/>
          </p:nvPr>
        </p:nvSpPr>
        <p:spPr>
          <a:ln/>
        </p:spPr>
        <p:txBody>
          <a:bodyPr/>
          <a:lstStyle>
            <a:lvl1pPr>
              <a:defRPr/>
            </a:lvl1pPr>
          </a:lstStyle>
          <a:p>
            <a:pPr>
              <a:defRPr/>
            </a:pPr>
            <a:fld id="{F92D0F87-1DEC-494E-9533-E995ED44209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5" name="Rectangle 6"/>
          <p:cNvSpPr>
            <a:spLocks noGrp="1" noChangeArrowheads="1"/>
          </p:cNvSpPr>
          <p:nvPr>
            <p:ph type="sldNum" sz="quarter" idx="12"/>
          </p:nvPr>
        </p:nvSpPr>
        <p:spPr>
          <a:ln/>
        </p:spPr>
        <p:txBody>
          <a:bodyPr/>
          <a:lstStyle>
            <a:lvl1pPr>
              <a:defRPr/>
            </a:lvl1pPr>
          </a:lstStyle>
          <a:p>
            <a:pPr>
              <a:defRPr/>
            </a:pPr>
            <a:fld id="{049F4161-AC40-42A3-AF06-61A4434B77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4" name="Rectangle 6"/>
          <p:cNvSpPr>
            <a:spLocks noGrp="1" noChangeArrowheads="1"/>
          </p:cNvSpPr>
          <p:nvPr>
            <p:ph type="sldNum" sz="quarter" idx="12"/>
          </p:nvPr>
        </p:nvSpPr>
        <p:spPr>
          <a:ln/>
        </p:spPr>
        <p:txBody>
          <a:bodyPr/>
          <a:lstStyle>
            <a:lvl1pPr>
              <a:defRPr/>
            </a:lvl1pPr>
          </a:lstStyle>
          <a:p>
            <a:pPr>
              <a:defRPr/>
            </a:pPr>
            <a:fld id="{35AD44EB-5A57-430A-81DA-521C01A3775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fld id="{92D0C11B-D282-410A-90E9-D0CF841A8C8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fld id="{E86FA653-5D68-4438-83DE-3F211646171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fld id="{3E2ACB39-E3FB-40D9-9608-C6C3499C6B5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GEO Secretariat</a:t>
            </a:r>
          </a:p>
        </p:txBody>
      </p:sp>
      <p:sp>
        <p:nvSpPr>
          <p:cNvPr id="6" name="Rectangle 6"/>
          <p:cNvSpPr>
            <a:spLocks noGrp="1" noChangeArrowheads="1"/>
          </p:cNvSpPr>
          <p:nvPr>
            <p:ph type="sldNum" sz="quarter" idx="12"/>
          </p:nvPr>
        </p:nvSpPr>
        <p:spPr>
          <a:ln/>
        </p:spPr>
        <p:txBody>
          <a:bodyPr/>
          <a:lstStyle>
            <a:lvl1pPr>
              <a:defRPr/>
            </a:lvl1pPr>
          </a:lstStyle>
          <a:p>
            <a:pPr>
              <a:defRPr/>
            </a:pPr>
            <a:fld id="{7957AA2F-08D5-4948-87E5-2DC4448A5D9E}"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739717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315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86861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3688"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2813"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t>slide </a:t>
            </a:r>
            <a:fld id="{9DDBD750-3BB6-4235-B7B3-450CFAEEF6D3}"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20574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98124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45618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438281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82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863454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356634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00749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838200"/>
            <a:ext cx="1943100" cy="5029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838200"/>
            <a:ext cx="5676900" cy="5029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4115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8382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685800" y="2057400"/>
            <a:ext cx="3810000" cy="3810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2057400"/>
            <a:ext cx="3810000" cy="3810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6350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9" name="Rectangle 6"/>
          <p:cNvSpPr>
            <a:spLocks noGrp="1" noChangeArrowheads="1"/>
          </p:cNvSpPr>
          <p:nvPr>
            <p:ph type="sldNum" sz="quarter" idx="12"/>
          </p:nvPr>
        </p:nvSpPr>
        <p:spPr>
          <a:ln/>
        </p:spPr>
        <p:txBody>
          <a:bodyPr/>
          <a:lstStyle>
            <a:lvl1pPr>
              <a:defRPr/>
            </a:lvl1pPr>
          </a:lstStyle>
          <a:p>
            <a:pPr>
              <a:defRPr/>
            </a:pPr>
            <a:r>
              <a:rPr lang="en-GB"/>
              <a:t>slide </a:t>
            </a:r>
            <a:fld id="{A7C42DE1-07BC-4FFB-8288-95375BFBE92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5" name="Rectangle 6"/>
          <p:cNvSpPr>
            <a:spLocks noGrp="1" noChangeArrowheads="1"/>
          </p:cNvSpPr>
          <p:nvPr>
            <p:ph type="sldNum" sz="quarter" idx="12"/>
          </p:nvPr>
        </p:nvSpPr>
        <p:spPr>
          <a:ln/>
        </p:spPr>
        <p:txBody>
          <a:bodyPr/>
          <a:lstStyle>
            <a:lvl1pPr>
              <a:defRPr/>
            </a:lvl1pPr>
          </a:lstStyle>
          <a:p>
            <a:pPr>
              <a:defRPr/>
            </a:pPr>
            <a:r>
              <a:rPr lang="en-GB"/>
              <a:t>slide </a:t>
            </a:r>
            <a:fld id="{B052E215-82DC-4B77-B58B-DD4C304B162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4" name="Rectangle 6"/>
          <p:cNvSpPr>
            <a:spLocks noGrp="1" noChangeArrowheads="1"/>
          </p:cNvSpPr>
          <p:nvPr>
            <p:ph type="sldNum" sz="quarter" idx="12"/>
          </p:nvPr>
        </p:nvSpPr>
        <p:spPr>
          <a:ln/>
        </p:spPr>
        <p:txBody>
          <a:bodyPr/>
          <a:lstStyle>
            <a:lvl1pPr>
              <a:defRPr/>
            </a:lvl1pPr>
          </a:lstStyle>
          <a:p>
            <a:pPr>
              <a:defRPr/>
            </a:pPr>
            <a:r>
              <a:rPr lang="en-GB"/>
              <a:t>slide </a:t>
            </a:r>
            <a:fld id="{82E64F60-0FCA-4C4C-B402-39654359563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t>slide </a:t>
            </a:r>
            <a:fld id="{BD2FE5E9-50B4-4735-AC27-E1B23E24D36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GB"/>
              <a:t>slide </a:t>
            </a:r>
            <a:fld id="{BC8265CD-E868-459D-BFFA-090EEAFA24C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4.jpe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8450" y="950913"/>
            <a:ext cx="8739188" cy="611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293688" y="1638300"/>
            <a:ext cx="8705850" cy="477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0228" name="Rectangle 4"/>
          <p:cNvSpPr>
            <a:spLocks noGrp="1" noChangeArrowheads="1"/>
          </p:cNvSpPr>
          <p:nvPr>
            <p:ph type="dt" sz="half" idx="2"/>
          </p:nvPr>
        </p:nvSpPr>
        <p:spPr bwMode="auto">
          <a:xfrm>
            <a:off x="319088" y="6500813"/>
            <a:ext cx="2233612"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800" b="0" u="none">
                <a:solidFill>
                  <a:schemeClr val="tx1"/>
                </a:solidFill>
                <a:cs typeface="+mn-cs"/>
              </a:defRPr>
            </a:lvl1pPr>
          </a:lstStyle>
          <a:p>
            <a:pPr>
              <a:defRPr/>
            </a:pPr>
            <a:endParaRPr lang="en-GB"/>
          </a:p>
        </p:txBody>
      </p:sp>
      <p:sp>
        <p:nvSpPr>
          <p:cNvPr id="180229" name="Rectangle 5"/>
          <p:cNvSpPr>
            <a:spLocks noGrp="1" noChangeArrowheads="1"/>
          </p:cNvSpPr>
          <p:nvPr>
            <p:ph type="ftr" sz="quarter" idx="3"/>
          </p:nvPr>
        </p:nvSpPr>
        <p:spPr bwMode="auto">
          <a:xfrm>
            <a:off x="3065463" y="6500813"/>
            <a:ext cx="3451225"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800" b="0" u="none">
                <a:solidFill>
                  <a:schemeClr val="tx1"/>
                </a:solidFill>
                <a:cs typeface="+mn-cs"/>
              </a:defRPr>
            </a:lvl1pPr>
          </a:lstStyle>
          <a:p>
            <a:pPr>
              <a:defRPr/>
            </a:pPr>
            <a:r>
              <a:rPr lang="en-GB"/>
              <a:t>© GEO Secretariat</a:t>
            </a:r>
          </a:p>
        </p:txBody>
      </p:sp>
      <p:sp>
        <p:nvSpPr>
          <p:cNvPr id="180230" name="Rectangle 6"/>
          <p:cNvSpPr>
            <a:spLocks noGrp="1" noChangeArrowheads="1"/>
          </p:cNvSpPr>
          <p:nvPr>
            <p:ph type="sldNum" sz="quarter" idx="4"/>
          </p:nvPr>
        </p:nvSpPr>
        <p:spPr bwMode="auto">
          <a:xfrm>
            <a:off x="7037388" y="6500813"/>
            <a:ext cx="1905000"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800" b="0" u="none">
                <a:solidFill>
                  <a:schemeClr val="tx1"/>
                </a:solidFill>
                <a:cs typeface="+mn-cs"/>
              </a:defRPr>
            </a:lvl1pPr>
          </a:lstStyle>
          <a:p>
            <a:pPr>
              <a:defRPr/>
            </a:pPr>
            <a:r>
              <a:rPr lang="en-GB"/>
              <a:t>slide </a:t>
            </a:r>
            <a:fld id="{56D7E324-4522-4D03-9259-86B30BDCE1AE}" type="slidenum">
              <a:rPr lang="en-GB"/>
              <a:pPr>
                <a:defRPr/>
              </a:pPr>
              <a:t>‹#›</a:t>
            </a:fld>
            <a:endParaRPr lang="en-GB"/>
          </a:p>
        </p:txBody>
      </p:sp>
      <p:pic>
        <p:nvPicPr>
          <p:cNvPr id="1031" name="Picture 8"/>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704" r:id="rId13"/>
    <p:sldLayoutId id="2147483705" r:id="rId14"/>
  </p:sldLayoutIdLst>
  <p:hf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ahoma" pitchFamily="34" charset="0"/>
        </a:defRPr>
      </a:lvl2pPr>
      <a:lvl3pPr algn="ctr" rtl="0" eaLnBrk="0" fontAlgn="base" hangingPunct="0">
        <a:spcBef>
          <a:spcPct val="0"/>
        </a:spcBef>
        <a:spcAft>
          <a:spcPct val="0"/>
        </a:spcAft>
        <a:defRPr sz="3200">
          <a:solidFill>
            <a:schemeClr val="tx2"/>
          </a:solidFill>
          <a:latin typeface="Tahoma" pitchFamily="34" charset="0"/>
        </a:defRPr>
      </a:lvl3pPr>
      <a:lvl4pPr algn="ctr" rtl="0" eaLnBrk="0" fontAlgn="base" hangingPunct="0">
        <a:spcBef>
          <a:spcPct val="0"/>
        </a:spcBef>
        <a:spcAft>
          <a:spcPct val="0"/>
        </a:spcAft>
        <a:defRPr sz="3200">
          <a:solidFill>
            <a:schemeClr val="tx2"/>
          </a:solidFill>
          <a:latin typeface="Tahoma" pitchFamily="34" charset="0"/>
        </a:defRPr>
      </a:lvl4pPr>
      <a:lvl5pPr algn="ctr" rtl="0" eaLnBrk="0" fontAlgn="base" hangingPunct="0">
        <a:spcBef>
          <a:spcPct val="0"/>
        </a:spcBef>
        <a:spcAft>
          <a:spcPct val="0"/>
        </a:spcAft>
        <a:defRPr sz="3200">
          <a:solidFill>
            <a:schemeClr val="tx2"/>
          </a:solidFill>
          <a:latin typeface="Tahoma" pitchFamily="34"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Rectangle 4"/>
          <p:cNvSpPr>
            <a:spLocks noGrp="1" noChangeArrowheads="1"/>
          </p:cNvSpPr>
          <p:nvPr>
            <p:ph type="body" idx="1"/>
          </p:nvPr>
        </p:nvSpPr>
        <p:spPr bwMode="auto">
          <a:xfrm>
            <a:off x="685800" y="20574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hdr="0" ftr="0" dt="0"/>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pitchFamily="34" charset="0"/>
          <a:cs typeface="Arial" pitchFamily="34" charset="0"/>
        </a:defRPr>
      </a:lvl2pPr>
      <a:lvl3pPr algn="l" rtl="0" eaLnBrk="0" fontAlgn="base" hangingPunct="0">
        <a:spcBef>
          <a:spcPct val="0"/>
        </a:spcBef>
        <a:spcAft>
          <a:spcPct val="0"/>
        </a:spcAft>
        <a:defRPr sz="2800" b="1">
          <a:solidFill>
            <a:srgbClr val="005FAA"/>
          </a:solidFill>
          <a:latin typeface="Arial" pitchFamily="34" charset="0"/>
          <a:cs typeface="Arial" pitchFamily="34" charset="0"/>
        </a:defRPr>
      </a:lvl3pPr>
      <a:lvl4pPr algn="l" rtl="0" eaLnBrk="0" fontAlgn="base" hangingPunct="0">
        <a:spcBef>
          <a:spcPct val="0"/>
        </a:spcBef>
        <a:spcAft>
          <a:spcPct val="0"/>
        </a:spcAft>
        <a:defRPr sz="2800" b="1">
          <a:solidFill>
            <a:srgbClr val="005FAA"/>
          </a:solidFill>
          <a:latin typeface="Arial" pitchFamily="34" charset="0"/>
          <a:cs typeface="Arial" pitchFamily="34" charset="0"/>
        </a:defRPr>
      </a:lvl4pPr>
      <a:lvl5pPr algn="l" rtl="0" eaLnBrk="0" fontAlgn="base" hangingPunct="0">
        <a:spcBef>
          <a:spcPct val="0"/>
        </a:spcBef>
        <a:spcAft>
          <a:spcPct val="0"/>
        </a:spcAft>
        <a:defRPr sz="2800" b="1">
          <a:solidFill>
            <a:srgbClr val="005FAA"/>
          </a:solidFill>
          <a:latin typeface="Arial" pitchFamily="34" charset="0"/>
          <a:cs typeface="Arial" pitchFamily="34" charset="0"/>
        </a:defRPr>
      </a:lvl5pPr>
      <a:lvl6pPr marL="457200" algn="l" rtl="0" fontAlgn="base">
        <a:spcBef>
          <a:spcPct val="0"/>
        </a:spcBef>
        <a:spcAft>
          <a:spcPct val="0"/>
        </a:spcAft>
        <a:defRPr sz="2800" b="1">
          <a:solidFill>
            <a:srgbClr val="005FAA"/>
          </a:solidFill>
          <a:latin typeface="Arial" pitchFamily="34" charset="0"/>
          <a:cs typeface="Arial" pitchFamily="34" charset="0"/>
        </a:defRPr>
      </a:lvl6pPr>
      <a:lvl7pPr marL="914400" algn="l" rtl="0" fontAlgn="base">
        <a:spcBef>
          <a:spcPct val="0"/>
        </a:spcBef>
        <a:spcAft>
          <a:spcPct val="0"/>
        </a:spcAft>
        <a:defRPr sz="2800" b="1">
          <a:solidFill>
            <a:srgbClr val="005FAA"/>
          </a:solidFill>
          <a:latin typeface="Arial" pitchFamily="34" charset="0"/>
          <a:cs typeface="Arial" pitchFamily="34" charset="0"/>
        </a:defRPr>
      </a:lvl7pPr>
      <a:lvl8pPr marL="1371600" algn="l" rtl="0" fontAlgn="base">
        <a:spcBef>
          <a:spcPct val="0"/>
        </a:spcBef>
        <a:spcAft>
          <a:spcPct val="0"/>
        </a:spcAft>
        <a:defRPr sz="2800" b="1">
          <a:solidFill>
            <a:srgbClr val="005FAA"/>
          </a:solidFill>
          <a:latin typeface="Arial" pitchFamily="34" charset="0"/>
          <a:cs typeface="Arial" pitchFamily="34" charset="0"/>
        </a:defRPr>
      </a:lvl8pPr>
      <a:lvl9pPr marL="1828800" algn="l" rtl="0" fontAlgn="base">
        <a:spcBef>
          <a:spcPct val="0"/>
        </a:spcBef>
        <a:spcAft>
          <a:spcPct val="0"/>
        </a:spcAft>
        <a:defRPr sz="2800" b="1">
          <a:solidFill>
            <a:srgbClr val="005FAA"/>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003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mn-lt"/>
                <a:cs typeface="+mn-cs"/>
              </a:defRPr>
            </a:lvl1pPr>
          </a:lstStyle>
          <a:p>
            <a:pPr>
              <a:defRPr/>
            </a:pPr>
            <a:endParaRPr lang="en-US"/>
          </a:p>
        </p:txBody>
      </p:sp>
      <p:sp>
        <p:nvSpPr>
          <p:cNvPr id="36003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u="none">
                <a:solidFill>
                  <a:schemeClr val="tx1"/>
                </a:solidFill>
                <a:latin typeface="+mn-lt"/>
                <a:cs typeface="+mn-cs"/>
              </a:defRPr>
            </a:lvl1pPr>
          </a:lstStyle>
          <a:p>
            <a:pPr>
              <a:defRPr/>
            </a:pPr>
            <a:r>
              <a:rPr lang="en-US"/>
              <a:t>© GEO Secretariat</a:t>
            </a:r>
          </a:p>
        </p:txBody>
      </p:sp>
      <p:sp>
        <p:nvSpPr>
          <p:cNvPr id="36003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u="none">
                <a:solidFill>
                  <a:schemeClr val="tx1"/>
                </a:solidFill>
                <a:latin typeface="+mn-lt"/>
                <a:cs typeface="+mn-cs"/>
              </a:defRPr>
            </a:lvl1pPr>
          </a:lstStyle>
          <a:p>
            <a:pPr>
              <a:defRPr/>
            </a:pPr>
            <a:fld id="{E91FD25B-F0EB-4AA5-9459-0E47B43ACE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4"/>
          <p:cNvSpPr>
            <a:spLocks noGrp="1" noChangeArrowheads="1"/>
          </p:cNvSpPr>
          <p:nvPr>
            <p:ph type="body" idx="1"/>
          </p:nvPr>
        </p:nvSpPr>
        <p:spPr bwMode="auto">
          <a:xfrm>
            <a:off x="685800" y="2057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2807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0" fontAlgn="base" hangingPunct="0">
        <a:spcBef>
          <a:spcPct val="0"/>
        </a:spcBef>
        <a:spcAft>
          <a:spcPct val="0"/>
        </a:spcAft>
        <a:defRPr sz="2800" b="1">
          <a:solidFill>
            <a:srgbClr val="005FAA"/>
          </a:solidFill>
          <a:latin typeface="+mj-lt"/>
          <a:ea typeface="MS PGothic" panose="020B0600070205080204" pitchFamily="34" charset="-128"/>
          <a:cs typeface="+mj-cs"/>
        </a:defRPr>
      </a:lvl1pPr>
      <a:lvl2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2800" b="1">
          <a:solidFill>
            <a:srgbClr val="005FAA"/>
          </a:solidFill>
          <a:latin typeface="Arial" charset="0"/>
          <a:ea typeface="MS PGothic" panose="020B0600070205080204" pitchFamily="34" charset="-128"/>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400">
          <a:solidFill>
            <a:schemeClr val="tx1"/>
          </a:solidFill>
          <a:latin typeface="+mn-lt"/>
          <a:ea typeface="Arial"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251520" y="908720"/>
            <a:ext cx="8532812" cy="5545138"/>
          </a:xfrm>
        </p:spPr>
        <p:txBody>
          <a:bodyPr>
            <a:normAutofit/>
          </a:bodyPr>
          <a:lstStyle/>
          <a:p>
            <a:pPr algn="l" eaLnBrk="1" hangingPunct="1"/>
            <a:r>
              <a:rPr lang="en-US" altLang="en-US" sz="4800" dirty="0">
                <a:latin typeface="Arial Narrow"/>
                <a:cs typeface="Arial Narrow"/>
              </a:rPr>
              <a:t>GEO Approach SDGs</a:t>
            </a:r>
            <a:br>
              <a:rPr lang="en-US" altLang="en-US" sz="4800" dirty="0">
                <a:latin typeface="Arial Narrow"/>
                <a:cs typeface="Arial Narrow"/>
              </a:rPr>
            </a:br>
            <a:r>
              <a:rPr lang="en-US" altLang="en-US" sz="4800" dirty="0">
                <a:latin typeface="Arial Narrow"/>
                <a:cs typeface="Arial Narrow"/>
              </a:rPr>
              <a:t/>
            </a:r>
            <a:br>
              <a:rPr lang="en-US" altLang="en-US" sz="4800" dirty="0">
                <a:latin typeface="Arial Narrow"/>
                <a:cs typeface="Arial Narrow"/>
              </a:rPr>
            </a:br>
            <a:r>
              <a:rPr lang="en-US" altLang="en-US" sz="4800" dirty="0">
                <a:latin typeface="Arial Narrow"/>
                <a:cs typeface="Arial Narrow"/>
              </a:rPr>
              <a:t/>
            </a:r>
            <a:br>
              <a:rPr lang="en-US" altLang="en-US" sz="4800" dirty="0">
                <a:latin typeface="Arial Narrow"/>
                <a:cs typeface="Arial Narrow"/>
              </a:rPr>
            </a:br>
            <a:r>
              <a:rPr lang="en-US" altLang="en-US" sz="3200" dirty="0">
                <a:solidFill>
                  <a:srgbClr val="3595B7"/>
                </a:solidFill>
                <a:latin typeface="Arial Narrow"/>
                <a:cs typeface="Arial Narrow"/>
              </a:rPr>
              <a:t>CEOS SIT-32</a:t>
            </a:r>
            <a:br>
              <a:rPr lang="en-US" altLang="en-US" sz="3200" dirty="0">
                <a:solidFill>
                  <a:srgbClr val="3595B7"/>
                </a:solidFill>
                <a:latin typeface="Arial Narrow"/>
                <a:cs typeface="Arial Narrow"/>
              </a:rPr>
            </a:br>
            <a:r>
              <a:rPr lang="en-US" altLang="en-US" sz="3200" dirty="0">
                <a:solidFill>
                  <a:srgbClr val="3595B7"/>
                </a:solidFill>
                <a:latin typeface="Arial Narrow"/>
                <a:cs typeface="Arial Narrow"/>
              </a:rPr>
              <a:t/>
            </a:r>
            <a:br>
              <a:rPr lang="en-US" altLang="en-US" sz="3200" dirty="0">
                <a:solidFill>
                  <a:srgbClr val="3595B7"/>
                </a:solidFill>
                <a:latin typeface="Arial Narrow"/>
                <a:cs typeface="Arial Narrow"/>
              </a:rPr>
            </a:br>
            <a:r>
              <a:rPr lang="en-US" altLang="en-US" sz="2400" dirty="0">
                <a:latin typeface="Arial Narrow"/>
                <a:cs typeface="Arial Narrow"/>
              </a:rPr>
              <a:t>Barbara J. Ryan</a:t>
            </a:r>
            <a:br>
              <a:rPr lang="en-US" altLang="en-US" sz="2400" dirty="0">
                <a:latin typeface="Arial Narrow"/>
                <a:cs typeface="Arial Narrow"/>
              </a:rPr>
            </a:br>
            <a:r>
              <a:rPr lang="en-US" altLang="en-US" sz="2400" dirty="0">
                <a:latin typeface="Arial Narrow"/>
                <a:cs typeface="Arial Narrow"/>
              </a:rPr>
              <a:t>Director, GEO Secretariat</a:t>
            </a:r>
            <a:br>
              <a:rPr lang="en-US" altLang="en-US" sz="2400" dirty="0">
                <a:latin typeface="Arial Narrow"/>
                <a:cs typeface="Arial Narrow"/>
              </a:rPr>
            </a:br>
            <a:r>
              <a:rPr lang="en-US" altLang="en-US" sz="2400" dirty="0">
                <a:latin typeface="Arial Narrow"/>
                <a:cs typeface="Arial Narrow"/>
              </a:rPr>
              <a:t>April 26-27, 2017</a:t>
            </a:r>
            <a:br>
              <a:rPr lang="en-US" altLang="en-US" sz="2400" dirty="0">
                <a:latin typeface="Arial Narrow"/>
                <a:cs typeface="Arial Narrow"/>
              </a:rPr>
            </a:br>
            <a:r>
              <a:rPr lang="en-US" altLang="en-US" sz="2400" dirty="0">
                <a:latin typeface="Arial Narrow"/>
                <a:cs typeface="Arial Narrow"/>
              </a:rPr>
              <a:t>Paris, France</a:t>
            </a:r>
            <a:endParaRPr lang="en-US" altLang="en-US" b="0" dirty="0"/>
          </a:p>
        </p:txBody>
      </p:sp>
    </p:spTree>
    <p:extLst>
      <p:ext uri="{BB962C8B-B14F-4D97-AF65-F5344CB8AC3E}">
        <p14:creationId xmlns:p14="http://schemas.microsoft.com/office/powerpoint/2010/main" val="356186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855133"/>
            <a:ext cx="3048000" cy="2554545"/>
          </a:xfrm>
          <a:prstGeom prst="rect">
            <a:avLst/>
          </a:prstGeom>
          <a:noFill/>
        </p:spPr>
        <p:txBody>
          <a:bodyPr wrap="square" rtlCol="0">
            <a:spAutoFit/>
          </a:bodyPr>
          <a:lstStyle>
            <a:defPPr>
              <a:defRPr lang="en-ZA"/>
            </a:defPPr>
            <a:lvl1pPr>
              <a:defRPr sz="2800" u="none" kern="0">
                <a:solidFill>
                  <a:srgbClr val="005FAA"/>
                </a:solidFill>
                <a:latin typeface="Arial" charset="0"/>
                <a:ea typeface="宋体" pitchFamily="2" charset="-122"/>
                <a:cs typeface="Tahoma" pitchFamily="34" charset="0"/>
              </a:defRPr>
            </a:lvl1pPr>
          </a:lstStyle>
          <a:p>
            <a:pPr algn="ctr"/>
            <a:r>
              <a:rPr lang="en-US" sz="3200" dirty="0"/>
              <a:t>EO linkages with SDGs Goals, Targets, and Indicators</a:t>
            </a:r>
          </a:p>
        </p:txBody>
      </p:sp>
      <p:sp>
        <p:nvSpPr>
          <p:cNvPr id="2" name="Rectangle 1"/>
          <p:cNvSpPr/>
          <p:nvPr/>
        </p:nvSpPr>
        <p:spPr>
          <a:xfrm>
            <a:off x="76200" y="4267200"/>
            <a:ext cx="3352800" cy="1323439"/>
          </a:xfrm>
          <a:prstGeom prst="rect">
            <a:avLst/>
          </a:prstGeom>
        </p:spPr>
        <p:txBody>
          <a:bodyPr wrap="square">
            <a:spAutoFit/>
          </a:bodyPr>
          <a:lstStyle/>
          <a:p>
            <a:r>
              <a:rPr lang="en-US" b="0" u="none" dirty="0">
                <a:solidFill>
                  <a:srgbClr val="005FAA"/>
                </a:solidFill>
                <a:latin typeface="Arial" panose="020B0604020202020204" pitchFamily="34" charset="0"/>
                <a:cs typeface="Arial" panose="020B0604020202020204" pitchFamily="34" charset="0"/>
              </a:rPr>
              <a:t>Alignments of the Goals with specific types of Earth observation and geospatial info “products”. </a:t>
            </a:r>
          </a:p>
        </p:txBody>
      </p:sp>
      <p:pic>
        <p:nvPicPr>
          <p:cNvPr id="5" name="Picture 4" descr="SDG_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48987"/>
            <a:ext cx="5181600" cy="6190685"/>
          </a:xfrm>
          <a:prstGeom prst="rect">
            <a:avLst/>
          </a:prstGeom>
        </p:spPr>
      </p:pic>
    </p:spTree>
    <p:extLst>
      <p:ext uri="{BB962C8B-B14F-4D97-AF65-F5344CB8AC3E}">
        <p14:creationId xmlns:p14="http://schemas.microsoft.com/office/powerpoint/2010/main" val="162762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64429" y="1319748"/>
            <a:ext cx="2464068" cy="3785652"/>
          </a:xfrm>
          <a:prstGeom prst="rect">
            <a:avLst/>
          </a:prstGeom>
        </p:spPr>
        <p:txBody>
          <a:bodyPr wrap="square">
            <a:spAutoFit/>
          </a:bodyPr>
          <a:lstStyle/>
          <a:p>
            <a:pPr eaLnBrk="1" fontAlgn="auto" hangingPunct="1">
              <a:spcBef>
                <a:spcPts val="0"/>
              </a:spcBef>
              <a:spcAft>
                <a:spcPts val="0"/>
              </a:spcAft>
            </a:pPr>
            <a:r>
              <a:rPr lang="en-US" sz="2400" b="1" i="1" u="none" dirty="0">
                <a:solidFill>
                  <a:srgbClr val="3595B7"/>
                </a:solidFill>
                <a:latin typeface="Arial Narrow" pitchFamily="34" charset="0"/>
              </a:rPr>
              <a:t>Alignment of Earth Obs. and GEO to the 17 Goals, 169 Targets, and 230 Indicators</a:t>
            </a:r>
          </a:p>
          <a:p>
            <a:pPr eaLnBrk="1" fontAlgn="auto" hangingPunct="1">
              <a:spcBef>
                <a:spcPts val="0"/>
              </a:spcBef>
              <a:spcAft>
                <a:spcPts val="0"/>
              </a:spcAft>
            </a:pPr>
            <a:endParaRPr lang="en-US" sz="2400" b="1" i="1" u="none" dirty="0">
              <a:solidFill>
                <a:srgbClr val="3595B7"/>
              </a:solidFill>
              <a:latin typeface="Arial Narrow" pitchFamily="34" charset="0"/>
            </a:endParaRPr>
          </a:p>
          <a:p>
            <a:pPr eaLnBrk="1" fontAlgn="auto" hangingPunct="1">
              <a:spcBef>
                <a:spcPts val="0"/>
              </a:spcBef>
              <a:spcAft>
                <a:spcPts val="0"/>
              </a:spcAft>
            </a:pPr>
            <a:endParaRPr lang="en-US" sz="2400" b="1" i="1" u="none" dirty="0">
              <a:solidFill>
                <a:srgbClr val="3595B7"/>
              </a:solidFill>
              <a:latin typeface="Arial Narrow" pitchFamily="34" charset="0"/>
            </a:endParaRPr>
          </a:p>
          <a:p>
            <a:pPr eaLnBrk="1" fontAlgn="auto" hangingPunct="1">
              <a:spcBef>
                <a:spcPts val="0"/>
              </a:spcBef>
              <a:spcAft>
                <a:spcPts val="0"/>
              </a:spcAft>
            </a:pPr>
            <a:r>
              <a:rPr lang="en-US" sz="2400" b="1" i="1" u="none" dirty="0">
                <a:solidFill>
                  <a:srgbClr val="3595B7"/>
                </a:solidFill>
                <a:latin typeface="Arial Narrow" pitchFamily="34" charset="0"/>
              </a:rPr>
              <a:t>SDGs with most opportunities:</a:t>
            </a:r>
          </a:p>
          <a:p>
            <a:pPr eaLnBrk="1" fontAlgn="auto" hangingPunct="1">
              <a:spcBef>
                <a:spcPts val="0"/>
              </a:spcBef>
              <a:spcAft>
                <a:spcPts val="0"/>
              </a:spcAft>
            </a:pPr>
            <a:endParaRPr lang="en-US" sz="2400" b="1" i="1" u="none" dirty="0">
              <a:solidFill>
                <a:srgbClr val="3595B7"/>
              </a:solidFill>
              <a:latin typeface="Arial Narrow"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353" y="766457"/>
            <a:ext cx="6324254" cy="6091543"/>
          </a:xfrm>
          <a:prstGeom prst="rect">
            <a:avLst/>
          </a:prstGeom>
        </p:spPr>
      </p:pic>
      <p:grpSp>
        <p:nvGrpSpPr>
          <p:cNvPr id="14" name="Group 13"/>
          <p:cNvGrpSpPr/>
          <p:nvPr/>
        </p:nvGrpSpPr>
        <p:grpSpPr>
          <a:xfrm>
            <a:off x="6747309" y="4796479"/>
            <a:ext cx="1894779" cy="1909121"/>
            <a:chOff x="6882063" y="4288556"/>
            <a:chExt cx="1894779" cy="1909121"/>
          </a:xfrm>
        </p:grpSpPr>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2442" y="5283277"/>
              <a:ext cx="914400" cy="91440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82063" y="4288556"/>
              <a:ext cx="914400" cy="91440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62442" y="4288556"/>
              <a:ext cx="914400" cy="914400"/>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2063" y="5283277"/>
              <a:ext cx="914400" cy="914400"/>
            </a:xfrm>
            <a:prstGeom prst="rect">
              <a:avLst/>
            </a:prstGeom>
          </p:spPr>
        </p:pic>
      </p:grpSp>
      <p:sp>
        <p:nvSpPr>
          <p:cNvPr id="21" name="Rectangle 20"/>
          <p:cNvSpPr/>
          <p:nvPr/>
        </p:nvSpPr>
        <p:spPr bwMode="auto">
          <a:xfrm>
            <a:off x="6444208" y="0"/>
            <a:ext cx="2699792" cy="1052736"/>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grpSp>
        <p:nvGrpSpPr>
          <p:cNvPr id="22" name="Group 10"/>
          <p:cNvGrpSpPr/>
          <p:nvPr/>
        </p:nvGrpSpPr>
        <p:grpSpPr>
          <a:xfrm>
            <a:off x="6517359" y="154131"/>
            <a:ext cx="2490035" cy="831330"/>
            <a:chOff x="6517359" y="154131"/>
            <a:chExt cx="2490035" cy="831330"/>
          </a:xfrm>
        </p:grpSpPr>
        <p:pic>
          <p:nvPicPr>
            <p:cNvPr id="23"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84434" y="154131"/>
              <a:ext cx="822960" cy="822960"/>
            </a:xfrm>
            <a:prstGeom prst="rect">
              <a:avLst/>
            </a:prstGeom>
          </p:spPr>
        </p:pic>
        <p:cxnSp>
          <p:nvCxnSpPr>
            <p:cNvPr id="24" name="Straight Connector 14"/>
            <p:cNvCxnSpPr/>
            <p:nvPr/>
          </p:nvCxnSpPr>
          <p:spPr>
            <a:xfrm>
              <a:off x="8029825" y="154131"/>
              <a:ext cx="0" cy="82296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16"/>
            <p:cNvGrpSpPr/>
            <p:nvPr/>
          </p:nvGrpSpPr>
          <p:grpSpPr>
            <a:xfrm>
              <a:off x="6517359" y="198976"/>
              <a:ext cx="1494970" cy="786485"/>
              <a:chOff x="6517359" y="198976"/>
              <a:chExt cx="1494970" cy="786485"/>
            </a:xfrm>
          </p:grpSpPr>
          <p:sp>
            <p:nvSpPr>
              <p:cNvPr id="26" name="TextBox 17"/>
              <p:cNvSpPr txBox="1"/>
              <p:nvPr/>
            </p:nvSpPr>
            <p:spPr>
              <a:xfrm>
                <a:off x="6517359" y="646907"/>
                <a:ext cx="1494970" cy="338554"/>
              </a:xfrm>
              <a:prstGeom prst="rect">
                <a:avLst/>
              </a:prstGeom>
              <a:noFill/>
            </p:spPr>
            <p:txBody>
              <a:bodyPr wrap="square" rtlCol="0" anchor="ctr">
                <a:spAutoFit/>
              </a:bodyPr>
              <a:lstStyle/>
              <a:p>
                <a:pPr algn="ctr"/>
                <a:r>
                  <a:rPr lang="en-US" sz="1600" b="1" dirty="0">
                    <a:solidFill>
                      <a:srgbClr val="000000"/>
                    </a:solidFill>
                    <a:latin typeface="Calibri" panose="020F0502020204030204" pitchFamily="34" charset="0"/>
                  </a:rPr>
                  <a:t>SDG Initiative</a:t>
                </a:r>
              </a:p>
            </p:txBody>
          </p:sp>
          <p:pic>
            <p:nvPicPr>
              <p:cNvPr id="27" name="Picture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3770" y="198976"/>
                <a:ext cx="1371600" cy="480479"/>
              </a:xfrm>
              <a:prstGeom prst="rect">
                <a:avLst/>
              </a:prstGeom>
            </p:spPr>
          </p:pic>
        </p:grpSp>
      </p:grpSp>
      <p:sp>
        <p:nvSpPr>
          <p:cNvPr id="16" name="TextBox 21"/>
          <p:cNvSpPr txBox="1"/>
          <p:nvPr/>
        </p:nvSpPr>
        <p:spPr>
          <a:xfrm>
            <a:off x="3048000" y="228600"/>
            <a:ext cx="3093045" cy="584775"/>
          </a:xfrm>
          <a:prstGeom prst="rect">
            <a:avLst/>
          </a:prstGeom>
          <a:noFill/>
        </p:spPr>
        <p:txBody>
          <a:bodyPr wrap="square" rtlCol="0">
            <a:spAutoFit/>
          </a:bodyPr>
          <a:lstStyle/>
          <a:p>
            <a:pPr algn="ctr"/>
            <a:r>
              <a:rPr lang="en-US" sz="3200" b="1" u="none" dirty="0">
                <a:solidFill>
                  <a:srgbClr val="00589A"/>
                </a:solidFill>
                <a:latin typeface="Arial Narrow" pitchFamily="34" charset="0"/>
              </a:rPr>
              <a:t>GEO and SDGs</a:t>
            </a:r>
          </a:p>
        </p:txBody>
      </p:sp>
      <p:sp>
        <p:nvSpPr>
          <p:cNvPr id="3" name="円/楕円 2"/>
          <p:cNvSpPr/>
          <p:nvPr/>
        </p:nvSpPr>
        <p:spPr bwMode="auto">
          <a:xfrm>
            <a:off x="4038600" y="2209800"/>
            <a:ext cx="152400" cy="457200"/>
          </a:xfrm>
          <a:prstGeom prst="ellipse">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2000" b="1" i="0" u="sng" strike="noStrike" cap="none" normalizeH="0" baseline="0">
              <a:ln>
                <a:noFill/>
              </a:ln>
              <a:solidFill>
                <a:schemeClr val="tx2"/>
              </a:solidFill>
              <a:effectLst/>
              <a:latin typeface="Tahoma" pitchFamily="34" charset="0"/>
            </a:endParaRPr>
          </a:p>
        </p:txBody>
      </p:sp>
    </p:spTree>
    <p:extLst>
      <p:ext uri="{BB962C8B-B14F-4D97-AF65-F5344CB8AC3E}">
        <p14:creationId xmlns:p14="http://schemas.microsoft.com/office/powerpoint/2010/main" val="466308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ja-JP" dirty="0"/>
              <a:t>W</a:t>
            </a:r>
            <a:r>
              <a:rPr kumimoji="1" lang="en-US" altLang="ja-JP" dirty="0"/>
              <a:t>ay</a:t>
            </a:r>
            <a:r>
              <a:rPr kumimoji="1" lang="ja-JP" altLang="en-US" dirty="0"/>
              <a:t> </a:t>
            </a:r>
            <a:r>
              <a:rPr kumimoji="1" lang="en-US" altLang="ja-JP" dirty="0"/>
              <a:t>forward</a:t>
            </a:r>
            <a:endParaRPr kumimoji="1" lang="ja-JP" altLang="en-US" dirty="0"/>
          </a:p>
        </p:txBody>
      </p:sp>
      <p:sp>
        <p:nvSpPr>
          <p:cNvPr id="4" name="コンテンツ プレースホルダー 3"/>
          <p:cNvSpPr>
            <a:spLocks noGrp="1"/>
          </p:cNvSpPr>
          <p:nvPr>
            <p:ph idx="1"/>
          </p:nvPr>
        </p:nvSpPr>
        <p:spPr/>
        <p:txBody>
          <a:bodyPr/>
          <a:lstStyle/>
          <a:p>
            <a:r>
              <a:rPr kumimoji="1" lang="en-US" altLang="ja-JP" dirty="0"/>
              <a:t>Continue to develop SDG reporting national data ecosystems with in-country assessment and technical assistance</a:t>
            </a:r>
          </a:p>
          <a:p>
            <a:r>
              <a:rPr kumimoji="1" lang="en-US" altLang="ja-JP" dirty="0"/>
              <a:t>Provide both analysis and experience-based information on how Earth observations can efficiently bridge important societal benefit and policy areas</a:t>
            </a:r>
          </a:p>
          <a:p>
            <a:r>
              <a:rPr kumimoji="1" lang="en-US" altLang="ja-JP" dirty="0"/>
              <a:t>Through partnerships like the Global Partnership for Sustainable Development Data, pre-identify suites of GEO and development community data resources to quickly deploy for SDG reporting</a:t>
            </a:r>
          </a:p>
          <a:p>
            <a:r>
              <a:rPr kumimoji="1" lang="en-US" altLang="ja-JP" dirty="0"/>
              <a:t>Work with UN SDG Indicator “custodial agencies” to support monitoring methodologies with Earth observations.</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r>
              <a:rPr lang="en-GB"/>
              <a:t>slide </a:t>
            </a:r>
            <a:fld id="{82E64F60-0FCA-4C4C-B402-39654359563B}" type="slidenum">
              <a:rPr lang="en-GB" smtClean="0"/>
              <a:pPr>
                <a:defRPr/>
              </a:pPr>
              <a:t>12</a:t>
            </a:fld>
            <a:endParaRPr lang="en-GB"/>
          </a:p>
        </p:txBody>
      </p:sp>
    </p:spTree>
    <p:extLst>
      <p:ext uri="{BB962C8B-B14F-4D97-AF65-F5344CB8AC3E}">
        <p14:creationId xmlns:p14="http://schemas.microsoft.com/office/powerpoint/2010/main" val="13932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708920"/>
            <a:ext cx="4437433" cy="1200329"/>
          </a:xfrm>
          <a:prstGeom prst="rect">
            <a:avLst/>
          </a:prstGeom>
        </p:spPr>
        <p:txBody>
          <a:bodyPr wrap="none">
            <a:spAutoFit/>
          </a:bodyPr>
          <a:lstStyle/>
          <a:p>
            <a:r>
              <a:rPr lang="en-US" altLang="en-US" sz="7200" b="1" kern="0" dirty="0">
                <a:solidFill>
                  <a:srgbClr val="005FAA"/>
                </a:solidFill>
                <a:latin typeface="Arial Narrow"/>
                <a:cs typeface="Arial Narrow"/>
              </a:rPr>
              <a:t>Thank you !</a:t>
            </a:r>
            <a:endParaRPr lang="en-US" sz="7200" dirty="0"/>
          </a:p>
        </p:txBody>
      </p:sp>
    </p:spTree>
    <p:extLst>
      <p:ext uri="{BB962C8B-B14F-4D97-AF65-F5344CB8AC3E}">
        <p14:creationId xmlns:p14="http://schemas.microsoft.com/office/powerpoint/2010/main" val="406305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History</a:t>
            </a:r>
            <a:endParaRPr kumimoji="1" lang="ja-JP" altLang="en-US" dirty="0"/>
          </a:p>
        </p:txBody>
      </p:sp>
      <p:sp>
        <p:nvSpPr>
          <p:cNvPr id="4" name="コンテンツ プレースホルダー 3"/>
          <p:cNvSpPr>
            <a:spLocks noGrp="1"/>
          </p:cNvSpPr>
          <p:nvPr>
            <p:ph idx="1"/>
          </p:nvPr>
        </p:nvSpPr>
        <p:spPr/>
        <p:txBody>
          <a:bodyPr/>
          <a:lstStyle/>
          <a:p>
            <a:pPr marL="285750" indent="-285750">
              <a:buFont typeface="Arial" panose="020B0604020202020204" pitchFamily="34" charset="0"/>
              <a:buChar char="•"/>
            </a:pPr>
            <a:r>
              <a:rPr lang="en-US" dirty="0">
                <a:solidFill>
                  <a:srgbClr val="005FAA"/>
                </a:solidFill>
                <a:latin typeface="Arial" panose="020B0604020202020204" pitchFamily="34" charset="0"/>
                <a:cs typeface="Arial" panose="020B0604020202020204" pitchFamily="34" charset="0"/>
              </a:rPr>
              <a:t>GEO and its members helped include Earth observations references within the key UN 2030 Agenda document “Transforming  our World: The 2030 Plan for Global Action” </a:t>
            </a:r>
          </a:p>
          <a:p>
            <a:pPr marL="285750" indent="-285750">
              <a:buFont typeface="Arial" panose="020B0604020202020204" pitchFamily="34" charset="0"/>
              <a:buChar char="•"/>
            </a:pPr>
            <a:r>
              <a:rPr lang="en-US" dirty="0">
                <a:solidFill>
                  <a:srgbClr val="005FAA"/>
                </a:solidFill>
                <a:latin typeface="Arial" panose="020B0604020202020204" pitchFamily="34" charset="0"/>
                <a:cs typeface="Arial" panose="020B0604020202020204" pitchFamily="34" charset="0"/>
              </a:rPr>
              <a:t>GEO has participated in numerous events through 2016 and 2017 to raise awareness about roles of Earth Observation and geospatial to support the SDGs,</a:t>
            </a:r>
          </a:p>
          <a:p>
            <a:pPr marL="285750" indent="-285750">
              <a:buFont typeface="Arial" panose="020B0604020202020204" pitchFamily="34" charset="0"/>
              <a:buChar char="•"/>
            </a:pPr>
            <a:r>
              <a:rPr lang="en-US" dirty="0">
                <a:solidFill>
                  <a:srgbClr val="005FAA"/>
                </a:solidFill>
                <a:latin typeface="Arial" panose="020B0604020202020204" pitchFamily="34" charset="0"/>
                <a:cs typeface="Arial" panose="020B0604020202020204" pitchFamily="34" charset="0"/>
              </a:rPr>
              <a:t>In January 2017 GEO participated in the UN World Data Forum, Cape Town</a:t>
            </a:r>
          </a:p>
          <a:p>
            <a:pPr marL="285750" indent="-285750">
              <a:buFont typeface="Arial" panose="020B0604020202020204" pitchFamily="34" charset="0"/>
              <a:buChar char="•"/>
            </a:pPr>
            <a:r>
              <a:rPr lang="en-US" dirty="0">
                <a:solidFill>
                  <a:srgbClr val="005FAA"/>
                </a:solidFill>
                <a:latin typeface="Arial" panose="020B0604020202020204" pitchFamily="34" charset="0"/>
                <a:cs typeface="Arial" panose="020B0604020202020204" pitchFamily="34" charset="0"/>
              </a:rPr>
              <a:t>GEO has participated in the UN GGIM process including organizing side events at the UN Statistical Commission meetings in 2016 and 2017</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r>
              <a:rPr lang="en-GB"/>
              <a:t>slide </a:t>
            </a:r>
            <a:fld id="{82E64F60-0FCA-4C4C-B402-39654359563B}" type="slidenum">
              <a:rPr lang="en-GB" smtClean="0"/>
              <a:pPr>
                <a:defRPr/>
              </a:pPr>
              <a:t>2</a:t>
            </a:fld>
            <a:endParaRPr lang="en-GB"/>
          </a:p>
        </p:txBody>
      </p:sp>
    </p:spTree>
    <p:extLst>
      <p:ext uri="{BB962C8B-B14F-4D97-AF65-F5344CB8AC3E}">
        <p14:creationId xmlns:p14="http://schemas.microsoft.com/office/powerpoint/2010/main" val="152785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838200"/>
            <a:ext cx="7886700" cy="523220"/>
          </a:xfrm>
          <a:prstGeom prst="rect">
            <a:avLst/>
          </a:prstGeom>
          <a:noFill/>
        </p:spPr>
        <p:txBody>
          <a:bodyPr wrap="square" rtlCol="0">
            <a:spAutoFit/>
          </a:bodyPr>
          <a:lstStyle>
            <a:defPPr>
              <a:defRPr lang="en-ZA"/>
            </a:defPPr>
            <a:lvl1pPr>
              <a:defRPr sz="2800" u="none" kern="0">
                <a:solidFill>
                  <a:srgbClr val="005FAA"/>
                </a:solidFill>
                <a:latin typeface="Arial" charset="0"/>
                <a:ea typeface="宋体" pitchFamily="2" charset="-122"/>
                <a:cs typeface="Tahoma" pitchFamily="34" charset="0"/>
              </a:defRPr>
            </a:lvl1pPr>
          </a:lstStyle>
          <a:p>
            <a:pPr algn="ctr"/>
            <a:r>
              <a:rPr lang="en-US" dirty="0"/>
              <a:t>GEO involvement in the SDG Process</a:t>
            </a:r>
          </a:p>
        </p:txBody>
      </p:sp>
      <p:sp>
        <p:nvSpPr>
          <p:cNvPr id="8" name="Rectangle 7"/>
          <p:cNvSpPr/>
          <p:nvPr/>
        </p:nvSpPr>
        <p:spPr>
          <a:xfrm>
            <a:off x="228600" y="1676400"/>
            <a:ext cx="8686800" cy="4708981"/>
          </a:xfrm>
          <a:prstGeom prst="rect">
            <a:avLst/>
          </a:prstGeom>
        </p:spPr>
        <p:txBody>
          <a:bodyPr wrap="square">
            <a:spAutoFit/>
          </a:bodyPr>
          <a:lstStyle/>
          <a:p>
            <a:r>
              <a:rPr lang="en-US" u="none" dirty="0">
                <a:solidFill>
                  <a:srgbClr val="005FAA"/>
                </a:solidFill>
                <a:latin typeface="Arial" panose="020B0604020202020204" pitchFamily="34" charset="0"/>
                <a:cs typeface="Arial" panose="020B0604020202020204" pitchFamily="34" charset="0"/>
              </a:rPr>
              <a:t>At global level</a:t>
            </a:r>
          </a:p>
          <a:p>
            <a:endParaRPr lang="en-US" u="none" dirty="0">
              <a:solidFill>
                <a:srgbClr val="005FA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0" u="none" dirty="0">
                <a:solidFill>
                  <a:srgbClr val="005FAA"/>
                </a:solidFill>
                <a:latin typeface="Arial" panose="020B0604020202020204" pitchFamily="34" charset="0"/>
                <a:cs typeface="Arial" panose="020B0604020202020204" pitchFamily="34" charset="0"/>
              </a:rPr>
              <a:t>Engaging GEO members to help deploy geospatial and Earth observations to support SDGs</a:t>
            </a:r>
          </a:p>
          <a:p>
            <a:pPr marL="342900" indent="-342900">
              <a:buFont typeface="Arial" panose="020B0604020202020204" pitchFamily="34" charset="0"/>
              <a:buChar char="•"/>
            </a:pPr>
            <a:r>
              <a:rPr lang="en-US" b="0" u="none" dirty="0">
                <a:solidFill>
                  <a:srgbClr val="005FAA"/>
                </a:solidFill>
                <a:latin typeface="Arial" panose="020B0604020202020204" pitchFamily="34" charset="0"/>
                <a:cs typeface="Arial" panose="020B0604020202020204" pitchFamily="34" charset="0"/>
              </a:rPr>
              <a:t>Discovering cross-cutting information resources for multiple Goals and Targets</a:t>
            </a:r>
            <a:endParaRPr lang="en-US" u="none" dirty="0">
              <a:solidFill>
                <a:srgbClr val="005FA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0" u="none" dirty="0">
                <a:solidFill>
                  <a:srgbClr val="005FAA"/>
                </a:solidFill>
                <a:latin typeface="Arial" panose="020B0604020202020204" pitchFamily="34" charset="0"/>
                <a:cs typeface="Arial" panose="020B0604020202020204" pitchFamily="34" charset="0"/>
              </a:rPr>
              <a:t>Engagement with the UN Statistical Division</a:t>
            </a:r>
          </a:p>
          <a:p>
            <a:pPr marL="342900" indent="-342900">
              <a:buFont typeface="Arial" panose="020B0604020202020204" pitchFamily="34" charset="0"/>
              <a:buChar char="•"/>
            </a:pPr>
            <a:r>
              <a:rPr lang="en-US" b="0" u="none" dirty="0">
                <a:solidFill>
                  <a:srgbClr val="005FAA"/>
                </a:solidFill>
                <a:latin typeface="Arial" panose="020B0604020202020204" pitchFamily="34" charset="0"/>
                <a:cs typeface="Arial" panose="020B0604020202020204" pitchFamily="34" charset="0"/>
              </a:rPr>
              <a:t>Membership in the Working Group on Geospatial Information WGGI of the IAEG</a:t>
            </a:r>
          </a:p>
          <a:p>
            <a:pPr marL="342900" indent="-342900">
              <a:buFont typeface="Arial" panose="020B0604020202020204" pitchFamily="34" charset="0"/>
              <a:buChar char="•"/>
            </a:pPr>
            <a:r>
              <a:rPr lang="en-US" b="0" u="none" dirty="0">
                <a:solidFill>
                  <a:srgbClr val="005FAA"/>
                </a:solidFill>
                <a:latin typeface="Arial" panose="020B0604020202020204" pitchFamily="34" charset="0"/>
                <a:cs typeface="Arial" panose="020B0604020202020204" pitchFamily="34" charset="0"/>
              </a:rPr>
              <a:t>Linkage with the indicator custodian agencies</a:t>
            </a:r>
          </a:p>
          <a:p>
            <a:pPr marL="285750" indent="-285750">
              <a:buFont typeface="Arial" panose="020B0604020202020204" pitchFamily="34" charset="0"/>
              <a:buChar char="•"/>
            </a:pPr>
            <a:endParaRPr lang="en-US" b="0" u="none" dirty="0">
              <a:solidFill>
                <a:srgbClr val="005FAA"/>
              </a:solidFill>
              <a:latin typeface="Arial" panose="020B0604020202020204" pitchFamily="34" charset="0"/>
              <a:cs typeface="Arial" panose="020B0604020202020204" pitchFamily="34" charset="0"/>
            </a:endParaRPr>
          </a:p>
          <a:p>
            <a:r>
              <a:rPr lang="en-US" u="none" dirty="0">
                <a:solidFill>
                  <a:srgbClr val="005FAA"/>
                </a:solidFill>
                <a:latin typeface="Arial" panose="020B0604020202020204" pitchFamily="34" charset="0"/>
                <a:cs typeface="Arial" panose="020B0604020202020204" pitchFamily="34" charset="0"/>
              </a:rPr>
              <a:t>At country level</a:t>
            </a:r>
          </a:p>
          <a:p>
            <a:pPr marL="285750" indent="-285750">
              <a:buFont typeface="Arial" panose="020B0604020202020204" pitchFamily="34" charset="0"/>
              <a:buChar char="•"/>
            </a:pPr>
            <a:r>
              <a:rPr lang="en-US" b="0" u="none" dirty="0">
                <a:solidFill>
                  <a:srgbClr val="005FAA"/>
                </a:solidFill>
                <a:latin typeface="Arial" panose="020B0604020202020204" pitchFamily="34" charset="0"/>
                <a:cs typeface="Arial" panose="020B0604020202020204" pitchFamily="34" charset="0"/>
              </a:rPr>
              <a:t>Engagement of GEO Principals representing Members Countries, helping to establish national coordination mechanisms, involving entities and institutions with a role in the 2030 Agenda implementation</a:t>
            </a:r>
          </a:p>
        </p:txBody>
      </p:sp>
    </p:spTree>
    <p:extLst>
      <p:ext uri="{BB962C8B-B14F-4D97-AF65-F5344CB8AC3E}">
        <p14:creationId xmlns:p14="http://schemas.microsoft.com/office/powerpoint/2010/main" val="3875803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1285" y="533400"/>
            <a:ext cx="3962400" cy="584775"/>
          </a:xfrm>
          <a:prstGeom prst="rect">
            <a:avLst/>
          </a:prstGeom>
          <a:noFill/>
        </p:spPr>
        <p:txBody>
          <a:bodyPr wrap="square" rtlCol="0">
            <a:spAutoFit/>
          </a:bodyPr>
          <a:lstStyle>
            <a:defPPr>
              <a:defRPr lang="en-ZA"/>
            </a:defPPr>
            <a:lvl1pPr>
              <a:defRPr sz="2800" u="none" kern="0">
                <a:solidFill>
                  <a:srgbClr val="005FAA"/>
                </a:solidFill>
                <a:latin typeface="Arial" charset="0"/>
                <a:ea typeface="宋体" pitchFamily="2" charset="-122"/>
                <a:cs typeface="Tahoma" pitchFamily="34" charset="0"/>
              </a:defRPr>
            </a:lvl1pPr>
          </a:lstStyle>
          <a:p>
            <a:pPr algn="ctr"/>
            <a:r>
              <a:rPr lang="en-US" sz="3200" dirty="0"/>
              <a:t>Partnerships</a:t>
            </a:r>
          </a:p>
        </p:txBody>
      </p:sp>
      <p:sp>
        <p:nvSpPr>
          <p:cNvPr id="11" name="Rectangle 10"/>
          <p:cNvSpPr/>
          <p:nvPr/>
        </p:nvSpPr>
        <p:spPr>
          <a:xfrm>
            <a:off x="463528" y="1307068"/>
            <a:ext cx="8147072" cy="923330"/>
          </a:xfrm>
          <a:prstGeom prst="rect">
            <a:avLst/>
          </a:prstGeom>
        </p:spPr>
        <p:txBody>
          <a:bodyPr wrap="square">
            <a:spAutoFit/>
          </a:bodyPr>
          <a:lstStyle/>
          <a:p>
            <a:r>
              <a:rPr lang="en-US" sz="1800" b="0" u="none" dirty="0">
                <a:solidFill>
                  <a:srgbClr val="005FAA"/>
                </a:solidFill>
                <a:latin typeface="Arial" panose="020B0604020202020204" pitchFamily="34" charset="0"/>
                <a:cs typeface="Arial" panose="020B0604020202020204" pitchFamily="34" charset="0"/>
              </a:rPr>
              <a:t>The Initiative pursues partnerships as a key element of the strategic implementation, leveraging knowledge, resources, and skills of partner organizations in collective support of the SDGs.</a:t>
            </a:r>
          </a:p>
        </p:txBody>
      </p:sp>
      <p:sp>
        <p:nvSpPr>
          <p:cNvPr id="8" name="Rectangle 7"/>
          <p:cNvSpPr/>
          <p:nvPr/>
        </p:nvSpPr>
        <p:spPr>
          <a:xfrm>
            <a:off x="463528" y="2362200"/>
            <a:ext cx="8070872" cy="2031325"/>
          </a:xfrm>
          <a:prstGeom prst="rect">
            <a:avLst/>
          </a:prstGeom>
        </p:spPr>
        <p:txBody>
          <a:bodyPr wrap="square">
            <a:spAutoFit/>
          </a:bodyPr>
          <a:lstStyle/>
          <a:p>
            <a:r>
              <a:rPr lang="en-US" sz="1800" b="0" u="none" dirty="0">
                <a:solidFill>
                  <a:srgbClr val="005FAA"/>
                </a:solidFill>
                <a:latin typeface="Arial" panose="020B0604020202020204" pitchFamily="34" charset="0"/>
                <a:cs typeface="Arial" panose="020B0604020202020204" pitchFamily="34" charset="0"/>
              </a:rPr>
              <a:t>Engagement and partnership with other entities helps build processes, mechanisms, and human capacity to include Earth observations in national development plans and to integrate them with national statistical accounts to improve the measuring, monitoring and achievement of the SDGs.</a:t>
            </a:r>
          </a:p>
          <a:p>
            <a:r>
              <a:rPr lang="en-US" sz="1800" b="0" u="none" dirty="0">
                <a:solidFill>
                  <a:srgbClr val="005FAA"/>
                </a:solidFill>
                <a:latin typeface="Arial" panose="020B0604020202020204" pitchFamily="34" charset="0"/>
                <a:cs typeface="Arial" panose="020B0604020202020204" pitchFamily="34" charset="0"/>
              </a:rPr>
              <a:t>Key organizations that the GI-18 Initiative will pursue partnerships with include the following, adding others over the course of the initiative, starting from a progressive engagement with the Indicators “custodian agencies”.</a:t>
            </a:r>
          </a:p>
        </p:txBody>
      </p:sp>
      <p:pic>
        <p:nvPicPr>
          <p:cNvPr id="13" name="Picture 12"/>
          <p:cNvPicPr/>
          <p:nvPr/>
        </p:nvPicPr>
        <p:blipFill rotWithShape="1">
          <a:blip r:embed="rId3" cstate="print">
            <a:extLst>
              <a:ext uri="{28A0092B-C50C-407E-A947-70E740481C1C}">
                <a14:useLocalDpi xmlns:a14="http://schemas.microsoft.com/office/drawing/2010/main" val="0"/>
              </a:ext>
            </a:extLst>
          </a:blip>
          <a:srcRect t="19839" b="20637"/>
          <a:stretch/>
        </p:blipFill>
        <p:spPr bwMode="auto">
          <a:xfrm>
            <a:off x="533400" y="5029200"/>
            <a:ext cx="685800" cy="40767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l="5714" t="8525" r="51096" b="9902"/>
          <a:stretch/>
        </p:blipFill>
        <p:spPr bwMode="auto">
          <a:xfrm>
            <a:off x="463528" y="5777865"/>
            <a:ext cx="695960" cy="685800"/>
          </a:xfrm>
          <a:prstGeom prst="rect">
            <a:avLst/>
          </a:prstGeom>
          <a:ln>
            <a:noFill/>
          </a:ln>
          <a:extLst>
            <a:ext uri="{53640926-AAD7-44d8-BBD7-CCE9431645EC}">
              <a14:shadowObscured xmlns:a14="http://schemas.microsoft.com/office/drawing/2010/main"/>
            </a:ext>
          </a:extLst>
        </p:spPr>
      </p:pic>
      <p:pic>
        <p:nvPicPr>
          <p:cNvPr id="15" name="Picture 14" descr="http://static1.squarespace.com/static/55f7418ce4b0c5233375af19/t/56025f6be4b0f30d06959301/1442996077735/"/>
          <p:cNvPicPr/>
          <p:nvPr/>
        </p:nvPicPr>
        <p:blipFill rotWithShape="1">
          <a:blip r:embed="rId5" cstate="print">
            <a:extLst>
              <a:ext uri="{28A0092B-C50C-407E-A947-70E740481C1C}">
                <a14:useLocalDpi xmlns:a14="http://schemas.microsoft.com/office/drawing/2010/main" val="0"/>
              </a:ext>
            </a:extLst>
          </a:blip>
          <a:srcRect r="71514"/>
          <a:stretch/>
        </p:blipFill>
        <p:spPr bwMode="auto">
          <a:xfrm>
            <a:off x="4642485" y="4890135"/>
            <a:ext cx="691515" cy="685800"/>
          </a:xfrm>
          <a:prstGeom prst="rect">
            <a:avLst/>
          </a:prstGeom>
          <a:solidFill>
            <a:schemeClr val="bg1"/>
          </a:solidFill>
          <a:ln>
            <a:noFill/>
          </a:ln>
          <a:extLst>
            <a:ext uri="{53640926-AAD7-44d8-BBD7-CCE9431645EC}">
              <a14:shadowObscured xmlns:a14="http://schemas.microsoft.com/office/drawing/2010/main"/>
            </a:ext>
          </a:extLst>
        </p:spPr>
      </p:pic>
      <p:pic>
        <p:nvPicPr>
          <p:cNvPr id="16" name="Picture 15" descr="http://www.iisd.org/sites/all/themes/iisd/images/logo.png"/>
          <p:cNvPicPr/>
          <p:nvPr/>
        </p:nvPicPr>
        <p:blipFill rotWithShape="1">
          <a:blip r:embed="rId6">
            <a:extLst>
              <a:ext uri="{28A0092B-C50C-407E-A947-70E740481C1C}">
                <a14:useLocalDpi xmlns:a14="http://schemas.microsoft.com/office/drawing/2010/main" val="0"/>
              </a:ext>
            </a:extLst>
          </a:blip>
          <a:srcRect r="67338" b="23119"/>
          <a:stretch/>
        </p:blipFill>
        <p:spPr bwMode="auto">
          <a:xfrm>
            <a:off x="4648200" y="5867400"/>
            <a:ext cx="685800" cy="689610"/>
          </a:xfrm>
          <a:prstGeom prst="rect">
            <a:avLst/>
          </a:prstGeom>
          <a:noFill/>
          <a:ln>
            <a:noFill/>
          </a:ln>
          <a:extLst>
            <a:ext uri="{53640926-AAD7-44d8-BBD7-CCE9431645EC}">
              <a14:shadowObscured xmlns:a14="http://schemas.microsoft.com/office/drawing/2010/main"/>
            </a:ext>
          </a:extLst>
        </p:spPr>
      </p:pic>
      <p:sp>
        <p:nvSpPr>
          <p:cNvPr id="17" name="Rectangle 16"/>
          <p:cNvSpPr/>
          <p:nvPr/>
        </p:nvSpPr>
        <p:spPr>
          <a:xfrm>
            <a:off x="5422258" y="4940647"/>
            <a:ext cx="3188342" cy="584775"/>
          </a:xfrm>
          <a:prstGeom prst="rect">
            <a:avLst/>
          </a:prstGeom>
        </p:spPr>
        <p:txBody>
          <a:bodyPr wrap="square">
            <a:spAutoFit/>
          </a:bodyPr>
          <a:lstStyle/>
          <a:p>
            <a:r>
              <a:rPr lang="en-US" sz="1600" u="none" dirty="0">
                <a:solidFill>
                  <a:srgbClr val="005FAA"/>
                </a:solidFill>
                <a:latin typeface="Arial" panose="020B0604020202020204" pitchFamily="34" charset="0"/>
                <a:cs typeface="Arial" panose="020B0604020202020204" pitchFamily="34" charset="0"/>
              </a:rPr>
              <a:t>Global Partnership for Sustainable Development Data </a:t>
            </a:r>
          </a:p>
        </p:txBody>
      </p:sp>
      <p:sp>
        <p:nvSpPr>
          <p:cNvPr id="18" name="Rectangle 17"/>
          <p:cNvSpPr/>
          <p:nvPr/>
        </p:nvSpPr>
        <p:spPr>
          <a:xfrm>
            <a:off x="5457993" y="5919817"/>
            <a:ext cx="2670019" cy="584775"/>
          </a:xfrm>
          <a:prstGeom prst="rect">
            <a:avLst/>
          </a:prstGeom>
        </p:spPr>
        <p:txBody>
          <a:bodyPr wrap="square">
            <a:spAutoFit/>
          </a:bodyPr>
          <a:lstStyle/>
          <a:p>
            <a:r>
              <a:rPr lang="en-US" sz="1600" u="none" dirty="0">
                <a:solidFill>
                  <a:srgbClr val="005FAA"/>
                </a:solidFill>
                <a:latin typeface="Arial" panose="020B0604020202020204" pitchFamily="34" charset="0"/>
                <a:cs typeface="Arial" panose="020B0604020202020204" pitchFamily="34" charset="0"/>
              </a:rPr>
              <a:t>International Institute for Sustainable Development</a:t>
            </a:r>
          </a:p>
        </p:txBody>
      </p:sp>
      <p:sp>
        <p:nvSpPr>
          <p:cNvPr id="19" name="Rectangle 18"/>
          <p:cNvSpPr/>
          <p:nvPr/>
        </p:nvSpPr>
        <p:spPr>
          <a:xfrm>
            <a:off x="1371600" y="5029200"/>
            <a:ext cx="2670019" cy="584775"/>
          </a:xfrm>
          <a:prstGeom prst="rect">
            <a:avLst/>
          </a:prstGeom>
        </p:spPr>
        <p:txBody>
          <a:bodyPr wrap="square">
            <a:spAutoFit/>
          </a:bodyPr>
          <a:lstStyle/>
          <a:p>
            <a:r>
              <a:rPr lang="en-US" sz="1600" u="none" dirty="0">
                <a:solidFill>
                  <a:srgbClr val="005FAA"/>
                </a:solidFill>
                <a:latin typeface="Arial" panose="020B0604020202020204" pitchFamily="34" charset="0"/>
                <a:cs typeface="Arial" panose="020B0604020202020204" pitchFamily="34" charset="0"/>
              </a:rPr>
              <a:t>Sustainable Development Solutions Network</a:t>
            </a:r>
          </a:p>
        </p:txBody>
      </p:sp>
      <p:sp>
        <p:nvSpPr>
          <p:cNvPr id="20" name="Rectangle 19"/>
          <p:cNvSpPr/>
          <p:nvPr/>
        </p:nvSpPr>
        <p:spPr>
          <a:xfrm>
            <a:off x="1380067" y="5777865"/>
            <a:ext cx="2670019" cy="830997"/>
          </a:xfrm>
          <a:prstGeom prst="rect">
            <a:avLst/>
          </a:prstGeom>
        </p:spPr>
        <p:txBody>
          <a:bodyPr wrap="square">
            <a:spAutoFit/>
          </a:bodyPr>
          <a:lstStyle/>
          <a:p>
            <a:r>
              <a:rPr lang="en-US" sz="1600" u="none" dirty="0">
                <a:solidFill>
                  <a:srgbClr val="005FAA"/>
                </a:solidFill>
                <a:latin typeface="Arial" panose="020B0604020202020204" pitchFamily="34" charset="0"/>
                <a:cs typeface="Arial" panose="020B0604020202020204" pitchFamily="34" charset="0"/>
              </a:rPr>
              <a:t>UN Committee of Experts on Global Geospatial Information Management</a:t>
            </a:r>
          </a:p>
        </p:txBody>
      </p:sp>
    </p:spTree>
    <p:extLst>
      <p:ext uri="{BB962C8B-B14F-4D97-AF65-F5344CB8AC3E}">
        <p14:creationId xmlns:p14="http://schemas.microsoft.com/office/powerpoint/2010/main" val="173922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2216"/>
            <a:ext cx="8352928" cy="718592"/>
          </a:xfrm>
        </p:spPr>
        <p:txBody>
          <a:bodyPr/>
          <a:lstStyle/>
          <a:p>
            <a:endParaRPr lang="en-US" sz="3600" dirty="0"/>
          </a:p>
        </p:txBody>
      </p:sp>
      <p:sp>
        <p:nvSpPr>
          <p:cNvPr id="3" name="Content Placeholder 2"/>
          <p:cNvSpPr>
            <a:spLocks noGrp="1"/>
          </p:cNvSpPr>
          <p:nvPr>
            <p:ph idx="1"/>
          </p:nvPr>
        </p:nvSpPr>
        <p:spPr>
          <a:xfrm>
            <a:off x="395536" y="1124744"/>
            <a:ext cx="8352928" cy="4752528"/>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03" y="2636912"/>
            <a:ext cx="7933253" cy="4168182"/>
          </a:xfrm>
          <a:prstGeom prst="rect">
            <a:avLst/>
          </a:prstGeom>
        </p:spPr>
      </p:pic>
      <p:sp>
        <p:nvSpPr>
          <p:cNvPr id="7" name="TextBox 6"/>
          <p:cNvSpPr txBox="1"/>
          <p:nvPr/>
        </p:nvSpPr>
        <p:spPr>
          <a:xfrm>
            <a:off x="755576" y="4941168"/>
            <a:ext cx="1224136" cy="1224136"/>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1043608" y="6165305"/>
            <a:ext cx="4824536" cy="692696"/>
          </a:xfrm>
          <a:prstGeom prst="rect">
            <a:avLst/>
          </a:prstGeom>
          <a:solidFill>
            <a:schemeClr val="bg1"/>
          </a:solidFill>
        </p:spPr>
        <p:txBody>
          <a:bodyPr wrap="square" rtlCol="0">
            <a:spAutoFit/>
          </a:bodyPr>
          <a:lstStyle/>
          <a:p>
            <a:endParaRPr lang="en-US" dirty="0"/>
          </a:p>
        </p:txBody>
      </p:sp>
      <p:pic>
        <p:nvPicPr>
          <p:cNvPr id="9" name="Picture 8" descr="Screen Shot 2016-11-07 at 9.57.42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514" y="5661248"/>
            <a:ext cx="2114952" cy="936104"/>
          </a:xfrm>
          <a:prstGeom prst="rect">
            <a:avLst/>
          </a:prstGeom>
        </p:spPr>
      </p:pic>
      <p:pic>
        <p:nvPicPr>
          <p:cNvPr id="10" name="Picture 9" descr="Screen Shot 2016-11-07 at 9.58.16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12" y="4869160"/>
            <a:ext cx="1949016" cy="1271097"/>
          </a:xfrm>
          <a:prstGeom prst="rect">
            <a:avLst/>
          </a:prstGeom>
        </p:spPr>
      </p:pic>
      <p:sp>
        <p:nvSpPr>
          <p:cNvPr id="12" name="TextBox 11"/>
          <p:cNvSpPr txBox="1"/>
          <p:nvPr/>
        </p:nvSpPr>
        <p:spPr>
          <a:xfrm>
            <a:off x="6588224" y="4077072"/>
            <a:ext cx="2304256" cy="2592288"/>
          </a:xfrm>
          <a:prstGeom prst="rect">
            <a:avLst/>
          </a:prstGeom>
          <a:solidFill>
            <a:srgbClr val="FFFFFF"/>
          </a:solidFill>
        </p:spPr>
        <p:txBody>
          <a:bodyPr wrap="square" rtlCol="0">
            <a:spAutoFit/>
          </a:bodyPr>
          <a:lstStyle/>
          <a:p>
            <a:endParaRPr lang="en-US" dirty="0"/>
          </a:p>
        </p:txBody>
      </p:sp>
      <p:sp>
        <p:nvSpPr>
          <p:cNvPr id="13" name="Rectangle 12"/>
          <p:cNvSpPr/>
          <p:nvPr/>
        </p:nvSpPr>
        <p:spPr>
          <a:xfrm>
            <a:off x="6084168" y="4437112"/>
            <a:ext cx="1944216" cy="584776"/>
          </a:xfrm>
          <a:prstGeom prst="rect">
            <a:avLst/>
          </a:prstGeom>
        </p:spPr>
        <p:txBody>
          <a:bodyPr wrap="square">
            <a:spAutoFit/>
          </a:bodyPr>
          <a:lstStyle/>
          <a:p>
            <a:r>
              <a:rPr lang="en-US" sz="3200" b="1" dirty="0">
                <a:solidFill>
                  <a:srgbClr val="005FAA"/>
                </a:solidFill>
                <a:latin typeface="Arial Narrow"/>
                <a:cs typeface="Arial Narrow"/>
              </a:rPr>
              <a:t>AOGEOSS</a:t>
            </a:r>
          </a:p>
        </p:txBody>
      </p:sp>
      <p:sp>
        <p:nvSpPr>
          <p:cNvPr id="14" name="TextBox 13"/>
          <p:cNvSpPr txBox="1"/>
          <p:nvPr/>
        </p:nvSpPr>
        <p:spPr>
          <a:xfrm>
            <a:off x="6660232" y="2564904"/>
            <a:ext cx="2160240" cy="1584176"/>
          </a:xfrm>
          <a:prstGeom prst="rect">
            <a:avLst/>
          </a:prstGeom>
          <a:solidFill>
            <a:srgbClr val="FFFFFF"/>
          </a:solidFill>
        </p:spPr>
        <p:txBody>
          <a:bodyPr wrap="square" rtlCol="0">
            <a:spAutoFit/>
          </a:bodyPr>
          <a:lstStyle/>
          <a:p>
            <a:endParaRPr lang="en-US" dirty="0"/>
          </a:p>
        </p:txBody>
      </p:sp>
      <p:sp>
        <p:nvSpPr>
          <p:cNvPr id="15" name="TextBox 14"/>
          <p:cNvSpPr txBox="1"/>
          <p:nvPr/>
        </p:nvSpPr>
        <p:spPr>
          <a:xfrm>
            <a:off x="251520" y="923236"/>
            <a:ext cx="8676456" cy="1569660"/>
          </a:xfrm>
          <a:prstGeom prst="rect">
            <a:avLst/>
          </a:prstGeom>
          <a:solidFill>
            <a:srgbClr val="FFFFFF"/>
          </a:solidFill>
        </p:spPr>
        <p:txBody>
          <a:bodyPr wrap="square" rtlCol="0">
            <a:spAutoFit/>
          </a:bodyPr>
          <a:lstStyle/>
          <a:p>
            <a:r>
              <a:rPr lang="en-US" sz="3200" b="1" u="none" dirty="0">
                <a:solidFill>
                  <a:srgbClr val="005FAA"/>
                </a:solidFill>
                <a:latin typeface="Arial Narrow"/>
                <a:cs typeface="Arial Narrow"/>
              </a:rPr>
              <a:t>Resolve to strengthen &amp; facilitate active participation of developing countries, including through Regional Initiatives – AfriGEOSS, AmeriGEOSS, AOGEOSS</a:t>
            </a:r>
          </a:p>
        </p:txBody>
      </p:sp>
      <p:sp>
        <p:nvSpPr>
          <p:cNvPr id="16" name="TextBox 15"/>
          <p:cNvSpPr txBox="1"/>
          <p:nvPr/>
        </p:nvSpPr>
        <p:spPr>
          <a:xfrm>
            <a:off x="2195736" y="2636913"/>
            <a:ext cx="2808312" cy="360040"/>
          </a:xfrm>
          <a:prstGeom prst="rect">
            <a:avLst/>
          </a:prstGeom>
          <a:solidFill>
            <a:srgbClr val="FFFFFF"/>
          </a:solidFill>
        </p:spPr>
        <p:txBody>
          <a:bodyPr wrap="square" rtlCol="0">
            <a:spAutoFit/>
          </a:bodyPr>
          <a:lstStyle/>
          <a:p>
            <a:endParaRPr lang="en-US" dirty="0"/>
          </a:p>
        </p:txBody>
      </p:sp>
      <p:sp>
        <p:nvSpPr>
          <p:cNvPr id="17" name="TextBox 16"/>
          <p:cNvSpPr txBox="1"/>
          <p:nvPr/>
        </p:nvSpPr>
        <p:spPr>
          <a:xfrm>
            <a:off x="179512" y="2564904"/>
            <a:ext cx="432048" cy="2376264"/>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186963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95288" y="838200"/>
            <a:ext cx="8353425" cy="719138"/>
          </a:xfrm>
        </p:spPr>
        <p:txBody>
          <a:bodyPr/>
          <a:lstStyle/>
          <a:p>
            <a:r>
              <a:rPr lang="en-US" altLang="en-US" sz="2800" b="1" dirty="0">
                <a:solidFill>
                  <a:srgbClr val="005FAA"/>
                </a:solidFill>
                <a:latin typeface="Arial Narrow"/>
                <a:ea typeface="+mn-ea"/>
                <a:cs typeface="Arial Narrow"/>
              </a:rPr>
              <a:t>Work Group on Geographical Information WGGI Work on Select Indicators</a:t>
            </a:r>
          </a:p>
        </p:txBody>
      </p:sp>
      <p:sp>
        <p:nvSpPr>
          <p:cNvPr id="30722" name="Content Placeholder 2"/>
          <p:cNvSpPr>
            <a:spLocks noGrp="1"/>
          </p:cNvSpPr>
          <p:nvPr>
            <p:ph idx="1"/>
          </p:nvPr>
        </p:nvSpPr>
        <p:spPr>
          <a:xfrm>
            <a:off x="381000" y="2133600"/>
            <a:ext cx="8353425" cy="4343400"/>
          </a:xfrm>
        </p:spPr>
        <p:txBody>
          <a:bodyPr/>
          <a:lstStyle/>
          <a:p>
            <a:r>
              <a:rPr lang="en-US" altLang="en-US" dirty="0">
                <a:solidFill>
                  <a:srgbClr val="005FAA"/>
                </a:solidFill>
                <a:latin typeface="Arial" panose="020B0604020202020204" pitchFamily="34" charset="0"/>
                <a:cs typeface="Arial" panose="020B0604020202020204" pitchFamily="34" charset="0"/>
              </a:rPr>
              <a:t>GEO leading on two WGGI selected indicator short papers – 6.6.1 and 15.3.1</a:t>
            </a:r>
          </a:p>
          <a:p>
            <a:r>
              <a:rPr lang="en-US" altLang="en-US" dirty="0">
                <a:solidFill>
                  <a:srgbClr val="005FAA"/>
                </a:solidFill>
                <a:latin typeface="Arial" panose="020B0604020202020204" pitchFamily="34" charset="0"/>
                <a:cs typeface="Arial" panose="020B0604020202020204" pitchFamily="34" charset="0"/>
              </a:rPr>
              <a:t>Goal is to help identify &amp; support methods using Earth observations that can be adopted by NSO’s for indicators</a:t>
            </a:r>
          </a:p>
          <a:p>
            <a:r>
              <a:rPr lang="en-US" altLang="en-US" dirty="0">
                <a:solidFill>
                  <a:srgbClr val="005FAA"/>
                </a:solidFill>
                <a:latin typeface="Arial" panose="020B0604020202020204" pitchFamily="34" charset="0"/>
                <a:cs typeface="Arial" panose="020B0604020202020204" pitchFamily="34" charset="0"/>
              </a:rPr>
              <a:t>For 6.6.1 Earth observations for extent of water related ecosystems are available for helping to measure extent</a:t>
            </a:r>
          </a:p>
          <a:p>
            <a:r>
              <a:rPr lang="en-US" altLang="en-US" dirty="0">
                <a:solidFill>
                  <a:srgbClr val="005FAA"/>
                </a:solidFill>
                <a:latin typeface="Arial" panose="020B0604020202020204" pitchFamily="34" charset="0"/>
                <a:cs typeface="Arial" panose="020B0604020202020204" pitchFamily="34" charset="0"/>
              </a:rPr>
              <a:t>For 15.3.1 the global community is working to develop methods with common definitions sufficient data resources</a:t>
            </a:r>
          </a:p>
          <a:p>
            <a:endParaRPr lang="en-US" altLang="en-US" sz="3000" b="1" dirty="0">
              <a:solidFill>
                <a:srgbClr val="005F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57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739188" cy="611187"/>
          </a:xfrm>
        </p:spPr>
        <p:txBody>
          <a:bodyPr/>
          <a:lstStyle/>
          <a:p>
            <a:r>
              <a:rPr lang="en-US" dirty="0"/>
              <a:t>Goal 6.6.1</a:t>
            </a:r>
          </a:p>
        </p:txBody>
      </p:sp>
      <p:sp>
        <p:nvSpPr>
          <p:cNvPr id="3" name="Content Placeholder 2"/>
          <p:cNvSpPr>
            <a:spLocks noGrp="1"/>
          </p:cNvSpPr>
          <p:nvPr>
            <p:ph idx="1"/>
          </p:nvPr>
        </p:nvSpPr>
        <p:spPr/>
        <p:txBody>
          <a:bodyPr/>
          <a:lstStyle/>
          <a:p>
            <a:r>
              <a:rPr lang="en-US" sz="2800" dirty="0"/>
              <a:t>6.6.1 Percentage of change in water‐related ecosystems over time (% change/year)</a:t>
            </a:r>
          </a:p>
          <a:p>
            <a:r>
              <a:rPr lang="en-US" sz="2800" dirty="0"/>
              <a:t>SDG Goal 6, Ensure availability and sustainable management of water and sanitation for all; </a:t>
            </a:r>
          </a:p>
          <a:p>
            <a:r>
              <a:rPr lang="en-US" sz="2800" dirty="0"/>
              <a:t>Target 6.6 By 2020; protect and restore water-related ecosystems, including mountains, forests, wetlands, rivers, aquifers and lakes.</a:t>
            </a:r>
          </a:p>
          <a:p>
            <a:endParaRPr lang="en-US" dirty="0"/>
          </a:p>
        </p:txBody>
      </p:sp>
      <p:sp>
        <p:nvSpPr>
          <p:cNvPr id="4" name="Slide Number Placeholder 3"/>
          <p:cNvSpPr>
            <a:spLocks noGrp="1"/>
          </p:cNvSpPr>
          <p:nvPr>
            <p:ph type="sldNum" sz="quarter" idx="12"/>
          </p:nvPr>
        </p:nvSpPr>
        <p:spPr/>
        <p:txBody>
          <a:bodyPr/>
          <a:lstStyle/>
          <a:p>
            <a:pPr>
              <a:defRPr/>
            </a:pPr>
            <a:r>
              <a:rPr lang="en-GB"/>
              <a:t>slide </a:t>
            </a:r>
            <a:fld id="{B7D4BF68-4BEB-461E-AF38-B731B0965F84}" type="slidenum">
              <a:rPr lang="en-GB" smtClean="0"/>
              <a:pPr>
                <a:defRPr/>
              </a:pPr>
              <a:t>7</a:t>
            </a:fld>
            <a:endParaRPr lang="en-GB"/>
          </a:p>
        </p:txBody>
      </p:sp>
    </p:spTree>
    <p:extLst>
      <p:ext uri="{BB962C8B-B14F-4D97-AF65-F5344CB8AC3E}">
        <p14:creationId xmlns:p14="http://schemas.microsoft.com/office/powerpoint/2010/main" val="79639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Indicator 6.6.1</a:t>
            </a:r>
          </a:p>
        </p:txBody>
      </p:sp>
      <p:sp>
        <p:nvSpPr>
          <p:cNvPr id="4" name="Slide Number Placeholder 3"/>
          <p:cNvSpPr>
            <a:spLocks noGrp="1"/>
          </p:cNvSpPr>
          <p:nvPr>
            <p:ph type="sldNum" sz="quarter" idx="12"/>
          </p:nvPr>
        </p:nvSpPr>
        <p:spPr/>
        <p:txBody>
          <a:bodyPr/>
          <a:lstStyle/>
          <a:p>
            <a:pPr>
              <a:defRPr/>
            </a:pPr>
            <a:r>
              <a:rPr lang="en-GB"/>
              <a:t>slide </a:t>
            </a:r>
            <a:fld id="{B7D4BF68-4BEB-461E-AF38-B731B0965F84}" type="slidenum">
              <a:rPr lang="en-GB" smtClean="0"/>
              <a:pPr>
                <a:defRPr/>
              </a:pPr>
              <a:t>8</a:t>
            </a:fld>
            <a:endParaRPr lang="en-GB"/>
          </a:p>
        </p:txBody>
      </p:sp>
      <p:graphicFrame>
        <p:nvGraphicFramePr>
          <p:cNvPr id="5" name="Content Placeholder 4"/>
          <p:cNvGraphicFramePr>
            <a:graphicFrameLocks noGrp="1"/>
          </p:cNvGraphicFramePr>
          <p:nvPr>
            <p:ph idx="1"/>
          </p:nvPr>
        </p:nvGraphicFramePr>
        <p:xfrm>
          <a:off x="293688" y="1638300"/>
          <a:ext cx="8705850" cy="477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57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Will Include Data Analysis</a:t>
            </a:r>
          </a:p>
        </p:txBody>
      </p:sp>
      <p:sp>
        <p:nvSpPr>
          <p:cNvPr id="3" name="Content Placeholder 2"/>
          <p:cNvSpPr>
            <a:spLocks noGrp="1"/>
          </p:cNvSpPr>
          <p:nvPr>
            <p:ph idx="1"/>
          </p:nvPr>
        </p:nvSpPr>
        <p:spPr>
          <a:xfrm>
            <a:off x="293688" y="1371600"/>
            <a:ext cx="8705850" cy="5038725"/>
          </a:xfrm>
        </p:spPr>
        <p:txBody>
          <a:bodyPr/>
          <a:lstStyle/>
          <a:p>
            <a:endParaRPr lang="en-US" sz="2000" dirty="0"/>
          </a:p>
          <a:p>
            <a:r>
              <a:rPr lang="en-US" dirty="0"/>
              <a:t>Earth Observation  – images and data describing the location and spatial extent of most water-related ecosystems are freely available at down to 10m resolution</a:t>
            </a:r>
          </a:p>
          <a:p>
            <a:r>
              <a:rPr lang="en-US" dirty="0"/>
              <a:t>There will be costs associated with the interpretation of the data at a country level, some ground based verification (i.e. ground </a:t>
            </a:r>
            <a:r>
              <a:rPr lang="en-US" dirty="0" err="1"/>
              <a:t>truthing</a:t>
            </a:r>
            <a:r>
              <a:rPr lang="en-US" dirty="0"/>
              <a:t>) data is necessary to ensure valid results</a:t>
            </a:r>
          </a:p>
          <a:p>
            <a:r>
              <a:rPr lang="en-US" dirty="0"/>
              <a:t>The approach used has to be cognizant of seasonal and temporary changes in extent so that long-term changes are reported</a:t>
            </a:r>
          </a:p>
          <a:p>
            <a:r>
              <a:rPr lang="en-US" dirty="0"/>
              <a:t>Analysis of both EO and ground-based data can be carried out periodically (i.e., 4 year intervals) to provide information used for local management and SDG report</a:t>
            </a:r>
          </a:p>
        </p:txBody>
      </p:sp>
      <p:sp>
        <p:nvSpPr>
          <p:cNvPr id="4" name="Slide Number Placeholder 3"/>
          <p:cNvSpPr>
            <a:spLocks noGrp="1"/>
          </p:cNvSpPr>
          <p:nvPr>
            <p:ph type="sldNum" sz="quarter" idx="12"/>
          </p:nvPr>
        </p:nvSpPr>
        <p:spPr/>
        <p:txBody>
          <a:bodyPr/>
          <a:lstStyle/>
          <a:p>
            <a:pPr>
              <a:defRPr/>
            </a:pPr>
            <a:r>
              <a:rPr lang="en-GB"/>
              <a:t>slide </a:t>
            </a:r>
            <a:fld id="{B7D4BF68-4BEB-461E-AF38-B731B0965F84}" type="slidenum">
              <a:rPr lang="en-GB" smtClean="0"/>
              <a:pPr>
                <a:defRPr/>
              </a:pPr>
              <a:t>9</a:t>
            </a:fld>
            <a:endParaRPr lang="en-GB"/>
          </a:p>
        </p:txBody>
      </p:sp>
    </p:spTree>
    <p:extLst>
      <p:ext uri="{BB962C8B-B14F-4D97-AF65-F5344CB8AC3E}">
        <p14:creationId xmlns:p14="http://schemas.microsoft.com/office/powerpoint/2010/main" val="1794930332"/>
      </p:ext>
    </p:extLst>
  </p:cSld>
  <p:clrMapOvr>
    <a:masterClrMapping/>
  </p:clrMapOvr>
</p:sld>
</file>

<file path=ppt/theme/theme1.xml><?xml version="1.0" encoding="utf-8"?>
<a:theme xmlns:a="http://schemas.openxmlformats.org/drawingml/2006/main" name="GEO_presentation_template">
  <a:themeElements>
    <a:clrScheme name="">
      <a:dk1>
        <a:srgbClr val="000098"/>
      </a:dk1>
      <a:lt1>
        <a:srgbClr val="FFFFFF"/>
      </a:lt1>
      <a:dk2>
        <a:srgbClr val="000098"/>
      </a:dk2>
      <a:lt2>
        <a:srgbClr val="808080"/>
      </a:lt2>
      <a:accent1>
        <a:srgbClr val="FFCC99"/>
      </a:accent1>
      <a:accent2>
        <a:srgbClr val="000098"/>
      </a:accent2>
      <a:accent3>
        <a:srgbClr val="FFFFFF"/>
      </a:accent3>
      <a:accent4>
        <a:srgbClr val="000081"/>
      </a:accent4>
      <a:accent5>
        <a:srgbClr val="FFE2CA"/>
      </a:accent5>
      <a:accent6>
        <a:srgbClr val="000089"/>
      </a:accent6>
      <a:hlink>
        <a:srgbClr val="000098"/>
      </a:hlink>
      <a:folHlink>
        <a:srgbClr val="000098"/>
      </a:folHlink>
    </a:clrScheme>
    <a:fontScheme name="GEO_presentation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GEO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O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O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O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O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O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O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2000" b="1" i="0" u="sng" strike="noStrike" cap="none" normalizeH="0" baseline="0" smtClean="0">
            <a:ln>
              <a:noFill/>
            </a:ln>
            <a:solidFill>
              <a:schemeClr val="tx2"/>
            </a:solidFill>
            <a:effectLst/>
            <a:latin typeface="Tahoma" pitchFamily="34" charset="0"/>
          </a:defRPr>
        </a:defPPr>
      </a:lstStyle>
    </a:spDef>
    <a:lnDef>
      <a:spPr bwMode="auto">
        <a:noFill/>
        <a:ln>
          <a:noFill/>
          <a:tailEnd type="triangle"/>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8DF4687-A9AC-4B0D-A35D-FDE8CE9BFC50}">
  <ds:schemaRefs>
    <ds:schemaRef ds:uri="ESRI.ArcGIS.Mapping.OfficeIntegration.PowerPointInfo"/>
  </ds:schemaRefs>
</ds:datastoreItem>
</file>

<file path=customXml/itemProps10.xml><?xml version="1.0" encoding="utf-8"?>
<ds:datastoreItem xmlns:ds="http://schemas.openxmlformats.org/officeDocument/2006/customXml" ds:itemID="{6CF75E0B-EB77-4B1B-A52A-4FAC8BF308CE}">
  <ds:schemaRefs>
    <ds:schemaRef ds:uri="ESRI.ArcGIS.Mapping.OfficeIntegration.PowerPointInfo"/>
  </ds:schemaRefs>
</ds:datastoreItem>
</file>

<file path=customXml/itemProps11.xml><?xml version="1.0" encoding="utf-8"?>
<ds:datastoreItem xmlns:ds="http://schemas.openxmlformats.org/officeDocument/2006/customXml" ds:itemID="{85F1DA24-AAAF-4294-A2CC-E43C3CF9A61D}">
  <ds:schemaRefs>
    <ds:schemaRef ds:uri="ESRI.ArcGIS.Mapping.OfficeIntegration.PowerPointInfo"/>
  </ds:schemaRefs>
</ds:datastoreItem>
</file>

<file path=customXml/itemProps12.xml><?xml version="1.0" encoding="utf-8"?>
<ds:datastoreItem xmlns:ds="http://schemas.openxmlformats.org/officeDocument/2006/customXml" ds:itemID="{728E8C50-103A-4ED3-A82E-2FC66B118F32}">
  <ds:schemaRefs>
    <ds:schemaRef ds:uri="ESRI.ArcGIS.Mapping.OfficeIntegration.PowerPointInfo"/>
  </ds:schemaRefs>
</ds:datastoreItem>
</file>

<file path=customXml/itemProps13.xml><?xml version="1.0" encoding="utf-8"?>
<ds:datastoreItem xmlns:ds="http://schemas.openxmlformats.org/officeDocument/2006/customXml" ds:itemID="{B69EAA9A-3072-4106-8063-DE09092ECAAB}">
  <ds:schemaRefs>
    <ds:schemaRef ds:uri="ESRI.ArcGIS.Mapping.OfficeIntegration.PowerPointInfo"/>
  </ds:schemaRefs>
</ds:datastoreItem>
</file>

<file path=customXml/itemProps14.xml><?xml version="1.0" encoding="utf-8"?>
<ds:datastoreItem xmlns:ds="http://schemas.openxmlformats.org/officeDocument/2006/customXml" ds:itemID="{DDBD5578-BD0B-4A38-9318-12161069D171}">
  <ds:schemaRefs>
    <ds:schemaRef ds:uri="ESRI.ArcGIS.Mapping.OfficeIntegration.PowerPointInfo"/>
  </ds:schemaRefs>
</ds:datastoreItem>
</file>

<file path=customXml/itemProps15.xml><?xml version="1.0" encoding="utf-8"?>
<ds:datastoreItem xmlns:ds="http://schemas.openxmlformats.org/officeDocument/2006/customXml" ds:itemID="{7FD1B62E-CA35-45DA-9264-46EE1765FF4E}">
  <ds:schemaRefs>
    <ds:schemaRef ds:uri="ESRI.ArcGIS.Mapping.OfficeIntegration.PowerPointInfo"/>
  </ds:schemaRefs>
</ds:datastoreItem>
</file>

<file path=customXml/itemProps16.xml><?xml version="1.0" encoding="utf-8"?>
<ds:datastoreItem xmlns:ds="http://schemas.openxmlformats.org/officeDocument/2006/customXml" ds:itemID="{70213945-F673-4143-914A-E0CCE48CED28}">
  <ds:schemaRefs>
    <ds:schemaRef ds:uri="ESRI.ArcGIS.Mapping.OfficeIntegration.PowerPointInfo"/>
  </ds:schemaRefs>
</ds:datastoreItem>
</file>

<file path=customXml/itemProps2.xml><?xml version="1.0" encoding="utf-8"?>
<ds:datastoreItem xmlns:ds="http://schemas.openxmlformats.org/officeDocument/2006/customXml" ds:itemID="{DA295DAE-625C-4F3E-AF1B-F02F13C1CAB0}">
  <ds:schemaRefs>
    <ds:schemaRef ds:uri="ESRI.ArcGIS.Mapping.OfficeIntegration.PowerPointInfo"/>
  </ds:schemaRefs>
</ds:datastoreItem>
</file>

<file path=customXml/itemProps3.xml><?xml version="1.0" encoding="utf-8"?>
<ds:datastoreItem xmlns:ds="http://schemas.openxmlformats.org/officeDocument/2006/customXml" ds:itemID="{A602150F-21DE-4965-8A83-B33569338E0E}">
  <ds:schemaRefs>
    <ds:schemaRef ds:uri="ESRI.ArcGIS.Mapping.OfficeIntegration.PowerPointInfo"/>
  </ds:schemaRefs>
</ds:datastoreItem>
</file>

<file path=customXml/itemProps4.xml><?xml version="1.0" encoding="utf-8"?>
<ds:datastoreItem xmlns:ds="http://schemas.openxmlformats.org/officeDocument/2006/customXml" ds:itemID="{15EFD2EC-6798-4BF9-B414-9541467A76FA}">
  <ds:schemaRefs>
    <ds:schemaRef ds:uri="ESRI.ArcGIS.Mapping.OfficeIntegration.PowerPointInfo"/>
  </ds:schemaRefs>
</ds:datastoreItem>
</file>

<file path=customXml/itemProps5.xml><?xml version="1.0" encoding="utf-8"?>
<ds:datastoreItem xmlns:ds="http://schemas.openxmlformats.org/officeDocument/2006/customXml" ds:itemID="{BB6B075E-71D7-44A1-B1F2-E14368A89E8D}">
  <ds:schemaRefs>
    <ds:schemaRef ds:uri="ESRI.ArcGIS.Mapping.OfficeIntegration.PowerPointInfo"/>
  </ds:schemaRefs>
</ds:datastoreItem>
</file>

<file path=customXml/itemProps6.xml><?xml version="1.0" encoding="utf-8"?>
<ds:datastoreItem xmlns:ds="http://schemas.openxmlformats.org/officeDocument/2006/customXml" ds:itemID="{0E1147F8-E4D4-4322-AE23-D50206198777}">
  <ds:schemaRefs>
    <ds:schemaRef ds:uri="ESRI.ArcGIS.Mapping.OfficeIntegration.PowerPointInfo"/>
  </ds:schemaRefs>
</ds:datastoreItem>
</file>

<file path=customXml/itemProps7.xml><?xml version="1.0" encoding="utf-8"?>
<ds:datastoreItem xmlns:ds="http://schemas.openxmlformats.org/officeDocument/2006/customXml" ds:itemID="{024A97B3-49E2-43CB-9D94-97731D44BCD4}">
  <ds:schemaRefs>
    <ds:schemaRef ds:uri="ESRI.ArcGIS.Mapping.OfficeIntegration.PowerPointInfo"/>
  </ds:schemaRefs>
</ds:datastoreItem>
</file>

<file path=customXml/itemProps8.xml><?xml version="1.0" encoding="utf-8"?>
<ds:datastoreItem xmlns:ds="http://schemas.openxmlformats.org/officeDocument/2006/customXml" ds:itemID="{5E3424B4-3FF6-480D-982D-7AB41A6A145A}">
  <ds:schemaRefs>
    <ds:schemaRef ds:uri="ESRI.ArcGIS.Mapping.OfficeIntegration.PowerPointInfo"/>
  </ds:schemaRefs>
</ds:datastoreItem>
</file>

<file path=customXml/itemProps9.xml><?xml version="1.0" encoding="utf-8"?>
<ds:datastoreItem xmlns:ds="http://schemas.openxmlformats.org/officeDocument/2006/customXml" ds:itemID="{B2DA3572-E7C6-4843-BF78-E9CDDB1FC39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8746</TotalTime>
  <Words>1550</Words>
  <Application>Microsoft Macintosh PowerPoint</Application>
  <PresentationFormat>画面に合わせる (4:3)</PresentationFormat>
  <Paragraphs>121</Paragraphs>
  <Slides>13</Slides>
  <Notes>4</Notes>
  <HiddenSlides>0</HiddenSlides>
  <MMClips>0</MMClips>
  <ScaleCrop>false</ScaleCrop>
  <HeadingPairs>
    <vt:vector size="4" baseType="variant">
      <vt:variant>
        <vt:lpstr>テーマ</vt:lpstr>
      </vt:variant>
      <vt:variant>
        <vt:i4>4</vt:i4>
      </vt:variant>
      <vt:variant>
        <vt:lpstr>スライド タイトル</vt:lpstr>
      </vt:variant>
      <vt:variant>
        <vt:i4>13</vt:i4>
      </vt:variant>
    </vt:vector>
  </HeadingPairs>
  <TitlesOfParts>
    <vt:vector size="17" baseType="lpstr">
      <vt:lpstr>GEO_presentation_template</vt:lpstr>
      <vt:lpstr>Blank Presentation</vt:lpstr>
      <vt:lpstr>Custom Design</vt:lpstr>
      <vt:lpstr>1_Blank Presentation</vt:lpstr>
      <vt:lpstr>GEO Approach SDGs   CEOS SIT-32  Barbara J. Ryan Director, GEO Secretariat April 26-27, 2017 Paris, France</vt:lpstr>
      <vt:lpstr>History</vt:lpstr>
      <vt:lpstr>PowerPoint プレゼンテーション</vt:lpstr>
      <vt:lpstr>PowerPoint プレゼンテーション</vt:lpstr>
      <vt:lpstr>PowerPoint プレゼンテーション</vt:lpstr>
      <vt:lpstr>Work Group on Geographical Information WGGI Work on Select Indicators</vt:lpstr>
      <vt:lpstr>Goal 6.6.1</vt:lpstr>
      <vt:lpstr>Components of Indicator 6.6.1</vt:lpstr>
      <vt:lpstr>Method Will Include Data Analysis</vt:lpstr>
      <vt:lpstr>PowerPoint プレゼンテーション</vt:lpstr>
      <vt:lpstr>PowerPoint プレゼンテーション</vt:lpstr>
      <vt:lpstr>Way forward</vt:lpstr>
      <vt:lpstr>PowerPoint プレゼンテーション</vt:lpstr>
    </vt:vector>
  </TitlesOfParts>
  <Company>dst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and GEOSS…….</dc:title>
  <dc:creator>Imraan Saloojee</dc:creator>
  <cp:lastModifiedBy>落合 治</cp:lastModifiedBy>
  <cp:revision>1543</cp:revision>
  <cp:lastPrinted>2016-11-17T10:18:17Z</cp:lastPrinted>
  <dcterms:created xsi:type="dcterms:W3CDTF">2006-04-30T14:15:52Z</dcterms:created>
  <dcterms:modified xsi:type="dcterms:W3CDTF">2017-04-19T17:28:04Z</dcterms:modified>
</cp:coreProperties>
</file>