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60" r:id="rId4"/>
    <p:sldId id="262" r:id="rId5"/>
    <p:sldId id="279" r:id="rId6"/>
    <p:sldId id="281" r:id="rId7"/>
    <p:sldId id="263" r:id="rId8"/>
    <p:sldId id="277" r:id="rId9"/>
    <p:sldId id="273" r:id="rId10"/>
    <p:sldId id="278" r:id="rId11"/>
    <p:sldId id="265" r:id="rId12"/>
    <p:sldId id="282" r:id="rId13"/>
    <p:sldId id="271" r:id="rId14"/>
    <p:sldId id="267" r:id="rId15"/>
    <p:sldId id="268" r:id="rId16"/>
    <p:sldId id="283" r:id="rId17"/>
    <p:sldId id="284" r:id="rId18"/>
    <p:sldId id="275" r:id="rId19"/>
    <p:sldId id="274" r:id="rId20"/>
  </p:sldIdLst>
  <p:sldSz cx="9144000" cy="6858000" type="screen4x3"/>
  <p:notesSz cx="6858000" cy="9144000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rblat, Flora (L&amp;W, Black Mountain)" initials="KF(BM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68"/>
    <p:restoredTop sz="95226"/>
  </p:normalViewPr>
  <p:slideViewPr>
    <p:cSldViewPr>
      <p:cViewPr>
        <p:scale>
          <a:sx n="95" d="100"/>
          <a:sy n="95" d="100"/>
        </p:scale>
        <p:origin x="672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commentAuthors" Target="commentAuthors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2-28T16:31:55.523" idx="2">
    <p:pos x="10" y="10"/>
    <p:text>TO BE FINALISED BY GEO (Lawrence, Argie)</p:text>
    <p:extLst>
      <p:ext uri="{C676402C-5697-4E1C-873F-D02D1690AC5C}">
        <p15:threadingInfo xmlns:p15="http://schemas.microsoft.com/office/powerpoint/2012/main" timeZoneBias="-6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4-13T11:44:29.864" idx="4">
    <p:pos x="4880" y="2266"/>
    <p:text>We need to be cleared on this: do we need to get the ToRs endorsed or just presented?</p:text>
    <p:extLst>
      <p:ext uri="{C676402C-5697-4E1C-873F-D02D1690AC5C}">
        <p15:threadingInfo xmlns:p15="http://schemas.microsoft.com/office/powerpoint/2012/main" timeZoneBias="-6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unstats.un.org/unsd/statcom/sc2015.htm" TargetMode="External"/><Relationship Id="rId4" Type="http://schemas.openxmlformats.org/officeDocument/2006/relationships/hyperlink" Target="https://sustainabledevelopment.un.org/post2015/transformingourworld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For those</a:t>
            </a:r>
            <a:r>
              <a:rPr lang="en-AU" baseline="0" dirty="0" smtClean="0"/>
              <a:t> who haven’t heard of the UNSDGs:</a:t>
            </a:r>
          </a:p>
          <a:p>
            <a:r>
              <a:rPr lang="en-AU" dirty="0" smtClean="0"/>
              <a:t>On September 25th 2015, countries adopted a set of goals to end poverty, protect the planet, and ensure prosperity for all as part of a new sustainable development agenda. Each goal has specific targets to be achieved over the next 15 years – </a:t>
            </a:r>
          </a:p>
          <a:p>
            <a:r>
              <a:rPr lang="en-AU" dirty="0" smtClean="0"/>
              <a:t>A set of indicators (more than 200</a:t>
            </a:r>
            <a:r>
              <a:rPr lang="en-AU" baseline="0" dirty="0" smtClean="0"/>
              <a:t>) have been set up to provide a solid framework to the countries to monitor and report on the targets over the years</a:t>
            </a:r>
            <a:r>
              <a:rPr lang="en-AU" dirty="0" smtClean="0"/>
              <a:t>. </a:t>
            </a:r>
          </a:p>
          <a:p>
            <a:r>
              <a:rPr lang="en-AU" dirty="0" smtClean="0"/>
              <a:t>The </a:t>
            </a:r>
            <a:r>
              <a:rPr lang="en-AU" baseline="0" dirty="0" smtClean="0"/>
              <a:t>national statistical offices have been designated as responsible for the reporting to the UN Statistical Commissions (UNSC).</a:t>
            </a:r>
            <a:endParaRPr lang="en-AU" dirty="0" smtClean="0"/>
          </a:p>
          <a:p>
            <a:r>
              <a:rPr lang="en-AU" dirty="0" smtClean="0"/>
              <a:t>UNIVERSAL: governments, private sector, civil society,</a:t>
            </a:r>
            <a:r>
              <a:rPr lang="en-AU" baseline="0" dirty="0" smtClean="0"/>
              <a:t> researchers, and developed and developing countries.</a:t>
            </a:r>
            <a:endParaRPr lang="en-AU" dirty="0" smtClean="0"/>
          </a:p>
          <a:p>
            <a:endParaRPr lang="en-AU" sz="2400" b="0" i="1" dirty="0" smtClean="0">
              <a:effectLst/>
              <a:latin typeface="+mn-lt"/>
              <a:ea typeface="+mn-ea"/>
              <a:cs typeface="+mn-cs"/>
              <a:sym typeface="Avenir Roman"/>
            </a:endParaRPr>
          </a:p>
        </p:txBody>
      </p:sp>
    </p:spTree>
    <p:extLst>
      <p:ext uri="{BB962C8B-B14F-4D97-AF65-F5344CB8AC3E}">
        <p14:creationId xmlns:p14="http://schemas.microsoft.com/office/powerpoint/2010/main" val="856205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CEOS strongly supports the GEO Initiative on UNSDGs</a:t>
            </a:r>
            <a:r>
              <a:rPr lang="en-US" sz="2000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:</a:t>
            </a:r>
          </a:p>
          <a:p>
            <a:pPr marL="216000" lvl="1" indent="0">
              <a:buNone/>
            </a:pPr>
            <a:r>
              <a:rPr lang="en-US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- GEO is producing a report on “EO value for monitoring SDGs”, to be presented at the 48th UN Statistical Commission meeting in March 2017 </a:t>
            </a:r>
          </a:p>
          <a:p>
            <a:r>
              <a:rPr lang="en-US" sz="2000" b="1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Increased engagement of UN Agencies </a:t>
            </a:r>
            <a:r>
              <a:rPr lang="en-US" sz="2000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to develop specific ‘indicators’ and monitoring guidelines (under UN Statistics)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 - CSIRO has been commissioned from UNCCD (UN Convention to Combat Desertification)</a:t>
            </a:r>
            <a:r>
              <a:rPr lang="en-US" sz="2000" baseline="0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to provide a ‘good practice guidance report’ for EO-based monitoring of indicator 15.3.1</a:t>
            </a:r>
          </a:p>
          <a:p>
            <a:pPr marL="914400" lvl="2" indent="0">
              <a:buFont typeface="Calibri" pitchFamily="34" charset="0"/>
              <a:buNone/>
            </a:pPr>
            <a:r>
              <a:rPr lang="en-US" dirty="0" smtClean="0">
                <a:solidFill>
                  <a:srgbClr val="C00000"/>
                </a:solidFill>
                <a:latin typeface="Arial" panose="020B0604020202020204" pitchFamily="34" charset="0"/>
              </a:rPr>
              <a:t>=&gt; </a:t>
            </a:r>
            <a:r>
              <a:rPr lang="en-AU" dirty="0" smtClean="0">
                <a:solidFill>
                  <a:srgbClr val="C00000"/>
                </a:solidFill>
                <a:latin typeface="Arial" panose="020B0604020202020204" pitchFamily="34" charset="0"/>
              </a:rPr>
              <a:t>Glenn Newnham (CSIRO) presentation</a:t>
            </a:r>
            <a:endParaRPr lang="en-US" dirty="0" smtClean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en-US" sz="2000" b="1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Selected CEOS Space &amp; technical agencies </a:t>
            </a:r>
            <a:r>
              <a:rPr lang="en-US" sz="2000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being approached by their NSOs</a:t>
            </a:r>
            <a:r>
              <a:rPr lang="en-US" sz="2000" b="1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</a:rPr>
              <a:t>for advice to use EO in SDGs monitoring (Australia, South Africa, Japan, European countries)</a:t>
            </a:r>
            <a:endParaRPr lang="en-US" sz="2000" dirty="0" smtClean="0">
              <a:latin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977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 smtClean="0"/>
              <a:t>SDGs = opportunity for EO and official</a:t>
            </a:r>
            <a:r>
              <a:rPr lang="en-AU" b="1" baseline="0" dirty="0" smtClean="0"/>
              <a:t> statistics to work together</a:t>
            </a:r>
          </a:p>
          <a:p>
            <a:endParaRPr lang="en-AU" b="1" baseline="0" dirty="0" smtClean="0"/>
          </a:p>
          <a:p>
            <a:r>
              <a:rPr lang="en-AU" dirty="0" smtClean="0"/>
              <a:t>A reminder here of the value of EO data, especially for official statistics:</a:t>
            </a:r>
          </a:p>
          <a:p>
            <a:r>
              <a:rPr lang="en-AU" dirty="0" smtClean="0"/>
              <a:t>+++: different sources</a:t>
            </a:r>
            <a:r>
              <a:rPr lang="en-AU" baseline="0" dirty="0" smtClean="0"/>
              <a:t> or information to enable the measurement of various products, 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An additional source of data to complement and verify traditional ones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Increase the frequency and richness of data (globally, in ‘no mans land’)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Provide consistent and comparable measurements across the globe</a:t>
            </a:r>
          </a:p>
          <a:p>
            <a:pPr marL="0" indent="0">
              <a:buFontTx/>
              <a:buNone/>
            </a:pPr>
            <a:r>
              <a:rPr lang="en-AU" baseline="0" dirty="0" smtClean="0"/>
              <a:t>However the space agencies and EO </a:t>
            </a:r>
            <a:r>
              <a:rPr lang="en-AU" baseline="0" dirty="0" err="1" smtClean="0"/>
              <a:t>organixations</a:t>
            </a:r>
            <a:r>
              <a:rPr lang="en-AU" baseline="0" dirty="0" smtClean="0"/>
              <a:t> are aware of a few challenges that need to be overcome to increase the use of EO in official statistics: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Large and complex data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New or revised methods for a new language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New capacity to select, process the data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Data continuity to be ensured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Spatial information to be used with the suitable algorithms and models to create a valid derived product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6745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However</a:t>
            </a:r>
            <a:r>
              <a:rPr lang="en-AU" baseline="0" dirty="0" smtClean="0"/>
              <a:t> the EO community is aware of many challenges that need to be addressed soon to improve the access of EO data of non-EO people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05424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695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509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2691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9199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Calibri" charset="0"/>
              <a:ea typeface="MS PGothic" charset="-128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648325" y="6477000"/>
            <a:ext cx="4262438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349BD7F3-1002-FD43-A039-005F1983AB16}" type="slidenum">
              <a:rPr lang="en-US" altLang="en-US" sz="1100"/>
              <a:pPr/>
              <a:t>5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412713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18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fontAlgn="auto" hangingPunct="1">
              <a:spcBef>
                <a:spcPts val="0"/>
              </a:spcBef>
              <a:spcAft>
                <a:spcPts val="1800"/>
              </a:spcAft>
            </a:pP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CEOS/GEO supports to the UNSDGs: direct and indirect</a:t>
            </a:r>
            <a:r>
              <a:rPr lang="en-AU" sz="2400" baseline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measurements to support the monitoring</a:t>
            </a:r>
            <a:endParaRPr lang="en-AU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eaLnBrk="1" fontAlgn="auto" hangingPunct="1">
              <a:spcBef>
                <a:spcPts val="0"/>
              </a:spcBef>
              <a:spcAft>
                <a:spcPts val="1800"/>
              </a:spcAft>
            </a:pPr>
            <a:r>
              <a:rPr lang="en-AU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Contribute to</a:t>
            </a:r>
            <a:r>
              <a:rPr lang="en-AU" sz="2400" baseline="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monitor and help achieve the targets</a:t>
            </a:r>
          </a:p>
          <a:p>
            <a:pPr algn="l" eaLnBrk="1" fontAlgn="auto" hangingPunct="1">
              <a:spcBef>
                <a:spcPts val="0"/>
              </a:spcBef>
              <a:spcAft>
                <a:spcPts val="1800"/>
              </a:spcAft>
            </a:pPr>
            <a:endParaRPr lang="en-AU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sz="2400" b="1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EO, geospatial data, and derived information play insightful roles in monitoring targets, planning, tracking progress, and helping nations and stakeholders make informed decisions</a:t>
            </a:r>
            <a:r>
              <a:rPr lang="en-AU" sz="24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, that will contribute toward achieving the SDGs. </a:t>
            </a:r>
          </a:p>
          <a:p>
            <a:r>
              <a:rPr lang="en-AU" sz="2400" b="1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Combined with demographic and statistical data, </a:t>
            </a:r>
            <a:r>
              <a:rPr lang="en-AU" sz="24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these sources enable nations to </a:t>
            </a:r>
            <a:r>
              <a:rPr lang="en-AU" sz="2400" b="1" i="0" dirty="0" err="1" smtClean="0">
                <a:effectLst/>
                <a:latin typeface="+mn-lt"/>
                <a:ea typeface="+mn-ea"/>
                <a:cs typeface="+mn-cs"/>
                <a:sym typeface="Avenir Roman"/>
              </a:rPr>
              <a:t>analyze</a:t>
            </a:r>
            <a:r>
              <a:rPr lang="en-AU" sz="2400" b="1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 and model conditions</a:t>
            </a:r>
            <a:r>
              <a:rPr lang="en-AU" sz="24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, </a:t>
            </a:r>
            <a:r>
              <a:rPr lang="en-AU" sz="2400" b="1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create maps </a:t>
            </a:r>
            <a:r>
              <a:rPr lang="en-AU" sz="24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and other visualizations, </a:t>
            </a:r>
            <a:r>
              <a:rPr lang="en-AU" sz="2400" b="1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evaluate impacts </a:t>
            </a:r>
            <a:r>
              <a:rPr lang="en-AU" sz="24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across sectors and regions, </a:t>
            </a:r>
            <a:r>
              <a:rPr lang="en-AU" sz="2400" b="1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monitor change over time</a:t>
            </a:r>
            <a:r>
              <a:rPr lang="en-AU" sz="24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 in a consistent and standardized manner, and improve accountability.</a:t>
            </a:r>
            <a:endParaRPr lang="en-AU" dirty="0" smtClean="0"/>
          </a:p>
          <a:p>
            <a:pPr algn="l" eaLnBrk="1" fontAlgn="auto" hangingPunct="1">
              <a:spcBef>
                <a:spcPts val="0"/>
              </a:spcBef>
              <a:spcAft>
                <a:spcPts val="1800"/>
              </a:spcAft>
            </a:pPr>
            <a:endParaRPr lang="en-US" sz="24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/>
              <a:t>A few areas where</a:t>
            </a:r>
            <a:r>
              <a:rPr lang="en-AU" baseline="0" dirty="0" smtClean="0"/>
              <a:t> EO can help supporting SDGs: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Population distribution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Cities and Infrastructure mapping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Elevation and topography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Land cover and use mapping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Oceanographic observations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Hydrological and water quality observations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Atmospheric and air quality monitoring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Biodiversity and ecosystem observations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Agricultural monitoring</a:t>
            </a:r>
          </a:p>
          <a:p>
            <a:pPr marL="342900" indent="-342900">
              <a:buFontTx/>
              <a:buChar char="-"/>
            </a:pPr>
            <a:r>
              <a:rPr lang="en-AU" baseline="0" dirty="0" smtClean="0"/>
              <a:t>Hazards disasters and environmental impact monitoring</a:t>
            </a:r>
          </a:p>
          <a:p>
            <a:pPr marL="342900" indent="-342900">
              <a:buFontTx/>
              <a:buChar char="-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20304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dirty="0">
                <a:latin typeface="Calibri" charset="0"/>
                <a:ea typeface="MS PGothic" charset="-128"/>
              </a:rPr>
              <a:t>HLPF = </a:t>
            </a:r>
            <a:r>
              <a:rPr lang="en-US" altLang="en-US" b="1" dirty="0">
                <a:latin typeface="Calibri" charset="0"/>
                <a:ea typeface="MS PGothic" charset="-128"/>
              </a:rPr>
              <a:t>UN central platform </a:t>
            </a:r>
            <a:r>
              <a:rPr lang="en-US" altLang="en-US" dirty="0">
                <a:latin typeface="Calibri" charset="0"/>
                <a:ea typeface="MS PGothic" charset="-128"/>
              </a:rPr>
              <a:t>for the </a:t>
            </a:r>
            <a:r>
              <a:rPr lang="en-US" altLang="en-US" b="1" dirty="0">
                <a:latin typeface="Calibri" charset="0"/>
                <a:ea typeface="MS PGothic" charset="-128"/>
              </a:rPr>
              <a:t>follow-up and review of the 2030 agenda for sustainable development </a:t>
            </a:r>
            <a:r>
              <a:rPr lang="en-US" altLang="en-US" dirty="0">
                <a:latin typeface="Calibri" charset="0"/>
                <a:ea typeface="MS PGothic" charset="-128"/>
              </a:rPr>
              <a:t>and the SDGs. </a:t>
            </a:r>
          </a:p>
          <a:p>
            <a:pPr>
              <a:defRPr/>
            </a:pPr>
            <a:r>
              <a:rPr lang="en-US" altLang="en-US" b="1" dirty="0">
                <a:latin typeface="Calibri" charset="0"/>
                <a:ea typeface="MS PGothic" charset="-128"/>
              </a:rPr>
              <a:t>Secretary-General's annual report</a:t>
            </a:r>
            <a:r>
              <a:rPr lang="en-US" altLang="en-US" dirty="0">
                <a:latin typeface="Calibri" charset="0"/>
                <a:ea typeface="MS PGothic" charset="-128"/>
              </a:rPr>
              <a:t> on "</a:t>
            </a:r>
            <a:r>
              <a:rPr lang="en-US" altLang="en-US" b="1" dirty="0">
                <a:latin typeface="Calibri" charset="0"/>
                <a:ea typeface="MS PGothic" charset="-128"/>
              </a:rPr>
              <a:t>Progress towards the Sustainable Development Goals</a:t>
            </a:r>
            <a:r>
              <a:rPr lang="en-US" altLang="en-US" dirty="0">
                <a:latin typeface="Calibri" charset="0"/>
                <a:ea typeface="MS PGothic" charset="-128"/>
              </a:rPr>
              <a:t>"</a:t>
            </a:r>
          </a:p>
          <a:p>
            <a:pPr>
              <a:defRPr/>
            </a:pPr>
            <a:endParaRPr lang="en-US" altLang="en-US" dirty="0">
              <a:latin typeface="Calibri" charset="0"/>
              <a:ea typeface="MS PGothic" charset="-128"/>
            </a:endParaRPr>
          </a:p>
          <a:p>
            <a:pPr>
              <a:defRPr/>
            </a:pPr>
            <a:r>
              <a:rPr lang="en-US" altLang="en-US" dirty="0">
                <a:latin typeface="Calibri" charset="0"/>
                <a:ea typeface="MS PGothic" charset="-128"/>
              </a:rPr>
              <a:t>The </a:t>
            </a:r>
            <a:r>
              <a:rPr lang="en-US" altLang="en-US" b="1" dirty="0">
                <a:latin typeface="Calibri" charset="0"/>
                <a:ea typeface="MS PGothic" charset="-128"/>
              </a:rPr>
              <a:t>United Nations Statistical </a:t>
            </a:r>
            <a:r>
              <a:rPr lang="en-US" altLang="en-US" b="1" dirty="0" smtClean="0">
                <a:latin typeface="Calibri" charset="0"/>
                <a:ea typeface="MS PGothic" charset="-128"/>
              </a:rPr>
              <a:t>Commission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altLang="en-US" dirty="0" smtClean="0">
                <a:latin typeface="Calibri" charset="0"/>
                <a:ea typeface="MS PGothic" charset="-128"/>
              </a:rPr>
              <a:t>established </a:t>
            </a:r>
            <a:r>
              <a:rPr lang="en-US" altLang="en-US" dirty="0">
                <a:latin typeface="Calibri" charset="0"/>
                <a:ea typeface="MS PGothic" charset="-128"/>
              </a:rPr>
              <a:t>in </a:t>
            </a:r>
            <a:r>
              <a:rPr lang="en-US" altLang="en-US" dirty="0" smtClean="0">
                <a:latin typeface="Calibri" charset="0"/>
                <a:ea typeface="MS PGothic" charset="-128"/>
              </a:rPr>
              <a:t>1947</a:t>
            </a:r>
          </a:p>
          <a:p>
            <a:pPr marL="171450" indent="-171450">
              <a:buFont typeface="Arial" charset="0"/>
              <a:buChar char="•"/>
              <a:defRPr/>
            </a:pPr>
            <a:r>
              <a:rPr lang="en-US" altLang="en-US" b="1" dirty="0" smtClean="0">
                <a:latin typeface="Calibri" charset="0"/>
                <a:ea typeface="MS PGothic" charset="-128"/>
              </a:rPr>
              <a:t>highest </a:t>
            </a:r>
            <a:r>
              <a:rPr lang="en-US" altLang="en-US" b="1" dirty="0">
                <a:latin typeface="Calibri" charset="0"/>
                <a:ea typeface="MS PGothic" charset="-128"/>
              </a:rPr>
              <a:t>body of the global statistical system</a:t>
            </a:r>
            <a:r>
              <a:rPr lang="en-US" altLang="en-US" dirty="0">
                <a:latin typeface="Calibri" charset="0"/>
                <a:ea typeface="MS PGothic" charset="-128"/>
              </a:rPr>
              <a:t>. </a:t>
            </a:r>
            <a:endParaRPr lang="en-US" altLang="en-US" dirty="0" smtClean="0">
              <a:latin typeface="Calibri" charset="0"/>
              <a:ea typeface="MS PGothic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altLang="en-US" dirty="0" smtClean="0">
                <a:latin typeface="Calibri" charset="0"/>
                <a:ea typeface="MS PGothic" charset="-128"/>
              </a:rPr>
              <a:t>It </a:t>
            </a:r>
            <a:r>
              <a:rPr lang="en-US" altLang="en-US" dirty="0">
                <a:latin typeface="Calibri" charset="0"/>
                <a:ea typeface="MS PGothic" charset="-128"/>
              </a:rPr>
              <a:t>is is a </a:t>
            </a:r>
            <a:r>
              <a:rPr lang="en-US" altLang="en-US" b="1" dirty="0">
                <a:latin typeface="Calibri" charset="0"/>
                <a:ea typeface="MS PGothic" charset="-128"/>
              </a:rPr>
              <a:t>Functional Commission </a:t>
            </a:r>
            <a:r>
              <a:rPr lang="en-US" altLang="en-US" dirty="0">
                <a:latin typeface="Calibri" charset="0"/>
                <a:ea typeface="MS PGothic" charset="-128"/>
              </a:rPr>
              <a:t>of the </a:t>
            </a:r>
            <a:r>
              <a:rPr lang="en-US" altLang="en-US" b="1" dirty="0">
                <a:latin typeface="Calibri" charset="0"/>
                <a:ea typeface="MS PGothic" charset="-128"/>
              </a:rPr>
              <a:t>UN Economic and Social Council (ECOSOC). </a:t>
            </a:r>
            <a:endParaRPr lang="en-US" altLang="en-US" b="1" dirty="0" smtClean="0">
              <a:latin typeface="Calibri" charset="0"/>
              <a:ea typeface="MS PGothic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altLang="en-US" dirty="0" smtClean="0">
                <a:latin typeface="Calibri" charset="0"/>
                <a:ea typeface="MS PGothic" charset="-128"/>
              </a:rPr>
              <a:t>It </a:t>
            </a:r>
            <a:r>
              <a:rPr lang="en-US" altLang="en-US" dirty="0">
                <a:latin typeface="Calibri" charset="0"/>
                <a:ea typeface="MS PGothic" charset="-128"/>
              </a:rPr>
              <a:t>brings together the </a:t>
            </a:r>
            <a:r>
              <a:rPr lang="en-US" altLang="en-US" b="1" dirty="0">
                <a:latin typeface="Calibri" charset="0"/>
                <a:ea typeface="MS PGothic" charset="-128"/>
              </a:rPr>
              <a:t>Chief Statisticians from member states </a:t>
            </a:r>
            <a:r>
              <a:rPr lang="en-US" altLang="en-US" dirty="0">
                <a:latin typeface="Calibri" charset="0"/>
                <a:ea typeface="MS PGothic" charset="-128"/>
              </a:rPr>
              <a:t>from around the world.  </a:t>
            </a:r>
            <a:endParaRPr lang="en-US" altLang="en-US" dirty="0" smtClean="0">
              <a:latin typeface="Calibri" charset="0"/>
              <a:ea typeface="MS PGothic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altLang="en-US" dirty="0" smtClean="0">
                <a:latin typeface="Calibri" charset="0"/>
                <a:ea typeface="MS PGothic" charset="-128"/>
              </a:rPr>
              <a:t>It </a:t>
            </a:r>
            <a:r>
              <a:rPr lang="en-US" altLang="en-US" dirty="0">
                <a:latin typeface="Calibri" charset="0"/>
                <a:ea typeface="MS PGothic" charset="-128"/>
              </a:rPr>
              <a:t>is the </a:t>
            </a:r>
            <a:r>
              <a:rPr lang="en-US" altLang="en-US" b="1" dirty="0">
                <a:latin typeface="Calibri" charset="0"/>
                <a:ea typeface="MS PGothic" charset="-128"/>
              </a:rPr>
              <a:t>highest decision making body for international statistical </a:t>
            </a:r>
            <a:r>
              <a:rPr lang="en-US" altLang="en-US" dirty="0">
                <a:latin typeface="Calibri" charset="0"/>
                <a:ea typeface="MS PGothic" charset="-128"/>
              </a:rPr>
              <a:t>activities especially the setting of statistical standards, the development of concepts and methods and their implementation at the national and international level.</a:t>
            </a:r>
          </a:p>
          <a:p>
            <a:pPr>
              <a:defRPr/>
            </a:pPr>
            <a:endParaRPr lang="en-US" altLang="en-US" dirty="0">
              <a:latin typeface="Calibri" charset="0"/>
              <a:ea typeface="MS PGothic" charset="-128"/>
            </a:endParaRPr>
          </a:p>
          <a:p>
            <a:pPr>
              <a:defRPr/>
            </a:pPr>
            <a:r>
              <a:rPr lang="en-US" altLang="en-US" b="1" dirty="0">
                <a:latin typeface="Calibri" charset="0"/>
                <a:ea typeface="MS PGothic" charset="-128"/>
              </a:rPr>
              <a:t>The UN Statistical Commission (UNSC) </a:t>
            </a:r>
            <a:r>
              <a:rPr lang="en-US" altLang="en-US" dirty="0">
                <a:latin typeface="Calibri" charset="0"/>
                <a:ea typeface="MS PGothic" charset="-128"/>
              </a:rPr>
              <a:t>has the mandate for the development and and implementation of the Global Indicator Framework.</a:t>
            </a:r>
          </a:p>
          <a:p>
            <a:pPr>
              <a:defRPr/>
            </a:pPr>
            <a:r>
              <a:rPr lang="en-US" altLang="en-US" dirty="0">
                <a:latin typeface="Calibri" charset="0"/>
                <a:ea typeface="MS PGothic" charset="-128"/>
              </a:rPr>
              <a:t>The </a:t>
            </a:r>
            <a:r>
              <a:rPr lang="en-US" altLang="en-US" b="1" dirty="0">
                <a:latin typeface="Calibri" charset="0"/>
                <a:ea typeface="MS PGothic" charset="-128"/>
              </a:rPr>
              <a:t>Statistical Commission oversees the work of the United Nations Statistics Division (UNSD</a:t>
            </a:r>
            <a:r>
              <a:rPr lang="en-US" altLang="en-US" b="1" dirty="0" smtClean="0">
                <a:latin typeface="Calibri" charset="0"/>
                <a:ea typeface="MS PGothic" charset="-128"/>
              </a:rPr>
              <a:t>)</a:t>
            </a:r>
            <a:endParaRPr lang="en-US" altLang="en-US" dirty="0">
              <a:latin typeface="Calibri" charset="0"/>
              <a:ea typeface="MS PGothic" charset="-128"/>
            </a:endParaRPr>
          </a:p>
          <a:p>
            <a:pPr>
              <a:defRPr/>
            </a:pPr>
            <a:endParaRPr lang="en-US" altLang="en-US" dirty="0">
              <a:latin typeface="Calibri" charset="0"/>
              <a:ea typeface="MS PGothic" charset="-128"/>
            </a:endParaRPr>
          </a:p>
          <a:p>
            <a:pPr>
              <a:defRPr/>
            </a:pPr>
            <a:r>
              <a:rPr lang="en-US" altLang="en-US" dirty="0">
                <a:latin typeface="Calibri" charset="0"/>
                <a:ea typeface="MS PGothic" charset="-128"/>
              </a:rPr>
              <a:t>The </a:t>
            </a:r>
            <a:r>
              <a:rPr lang="en-US" altLang="en-US" b="1" dirty="0">
                <a:latin typeface="Calibri" charset="0"/>
                <a:ea typeface="MS PGothic" charset="-128"/>
              </a:rPr>
              <a:t>United Nations initiative on Global Geospatial Information Management (</a:t>
            </a:r>
            <a:r>
              <a:rPr lang="en-US" altLang="en-US" dirty="0">
                <a:latin typeface="Calibri" charset="0"/>
                <a:ea typeface="MS PGothic" charset="-128"/>
              </a:rPr>
              <a:t>UN-GGIM) </a:t>
            </a:r>
            <a:endParaRPr lang="en-US" altLang="en-US" dirty="0" smtClean="0">
              <a:latin typeface="Calibri" charset="0"/>
              <a:ea typeface="MS PGothic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altLang="en-US" dirty="0" smtClean="0">
                <a:latin typeface="Calibri" charset="0"/>
                <a:ea typeface="MS PGothic" charset="-128"/>
              </a:rPr>
              <a:t>aims </a:t>
            </a:r>
            <a:r>
              <a:rPr lang="en-US" altLang="en-US" dirty="0">
                <a:latin typeface="Calibri" charset="0"/>
                <a:ea typeface="MS PGothic" charset="-128"/>
              </a:rPr>
              <a:t>at playing a leading role in setting the agenda for the </a:t>
            </a:r>
            <a:r>
              <a:rPr lang="en-US" altLang="en-US" b="1" dirty="0">
                <a:latin typeface="Calibri" charset="0"/>
                <a:ea typeface="MS PGothic" charset="-128"/>
              </a:rPr>
              <a:t>development of global geospatial information and to promote its use to address key global challenges</a:t>
            </a:r>
            <a:r>
              <a:rPr lang="en-US" altLang="en-US" dirty="0">
                <a:latin typeface="Calibri" charset="0"/>
                <a:ea typeface="MS PGothic" charset="-128"/>
              </a:rPr>
              <a:t>. </a:t>
            </a:r>
            <a:endParaRPr lang="en-US" altLang="en-US" dirty="0" smtClean="0">
              <a:latin typeface="Calibri" charset="0"/>
              <a:ea typeface="MS PGothic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altLang="en-US" dirty="0" smtClean="0">
                <a:latin typeface="Calibri" charset="0"/>
                <a:ea typeface="MS PGothic" charset="-128"/>
              </a:rPr>
              <a:t>It </a:t>
            </a:r>
            <a:r>
              <a:rPr lang="en-US" altLang="en-US" dirty="0">
                <a:latin typeface="Calibri" charset="0"/>
                <a:ea typeface="MS PGothic" charset="-128"/>
              </a:rPr>
              <a:t>provides a forum to liaise and coordinate among Member States, and between Member States and international organizations. </a:t>
            </a:r>
            <a:endParaRPr lang="en-US" altLang="en-US" dirty="0" smtClean="0">
              <a:latin typeface="Calibri" charset="0"/>
              <a:ea typeface="MS PGothic" charset="-128"/>
            </a:endParaRPr>
          </a:p>
          <a:p>
            <a:pPr marL="171450" indent="-171450">
              <a:buFont typeface="Arial" charset="0"/>
              <a:buChar char="•"/>
              <a:defRPr/>
            </a:pPr>
            <a:r>
              <a:rPr lang="en-US" altLang="en-US" dirty="0" smtClean="0">
                <a:latin typeface="Calibri" charset="0"/>
                <a:ea typeface="MS PGothic" charset="-128"/>
              </a:rPr>
              <a:t>The </a:t>
            </a:r>
            <a:r>
              <a:rPr lang="en-US" altLang="en-US" dirty="0">
                <a:latin typeface="Calibri" charset="0"/>
                <a:ea typeface="MS PGothic" charset="-128"/>
              </a:rPr>
              <a:t>committee is mandated, among other tasks, to provide a </a:t>
            </a:r>
            <a:r>
              <a:rPr lang="en-US" altLang="en-US" b="1" dirty="0">
                <a:latin typeface="Calibri" charset="0"/>
                <a:ea typeface="MS PGothic" charset="-128"/>
              </a:rPr>
              <a:t>platform for the development of effective strategies on how to build and strengthen national capacity on geospatial information. </a:t>
            </a:r>
          </a:p>
          <a:p>
            <a:pPr>
              <a:defRPr/>
            </a:pPr>
            <a:endParaRPr lang="en-US" altLang="en-US" dirty="0">
              <a:latin typeface="Calibri" charset="0"/>
              <a:ea typeface="MS PGothic" charset="-128"/>
            </a:endParaRPr>
          </a:p>
          <a:p>
            <a:pPr>
              <a:defRPr/>
            </a:pPr>
            <a:r>
              <a:rPr lang="en-US" altLang="en-US" dirty="0">
                <a:latin typeface="Calibri" charset="0"/>
                <a:ea typeface="MS PGothic" charset="-128"/>
              </a:rPr>
              <a:t>In </a:t>
            </a:r>
            <a:r>
              <a:rPr lang="en-US" altLang="en-US" b="1" dirty="0">
                <a:latin typeface="Calibri" charset="0"/>
                <a:ea typeface="MS PGothic" charset="-128"/>
              </a:rPr>
              <a:t>March 2015 </a:t>
            </a:r>
            <a:r>
              <a:rPr lang="en-US" altLang="en-US" dirty="0">
                <a:latin typeface="Calibri" charset="0"/>
                <a:ea typeface="MS PGothic" charset="-128"/>
              </a:rPr>
              <a:t>at its forty-sixth session, the United Nations Statistical Commission created an </a:t>
            </a:r>
            <a:r>
              <a:rPr lang="en-US" altLang="en-US" b="1" dirty="0">
                <a:latin typeface="Calibri" charset="0"/>
                <a:ea typeface="MS PGothic" charset="-128"/>
              </a:rPr>
              <a:t>Inter-agency and Expert Group on SDG Indicators (IAEG-SDGs),</a:t>
            </a:r>
            <a:r>
              <a:rPr lang="en-US" altLang="en-US" dirty="0">
                <a:latin typeface="Calibri" charset="0"/>
                <a:ea typeface="MS PGothic" charset="-128"/>
              </a:rPr>
              <a:t> which is composed of representatives from a regionally-balanced group of Member States and includes regional and international agencies as observers </a:t>
            </a:r>
          </a:p>
          <a:p>
            <a:pPr>
              <a:defRPr/>
            </a:pPr>
            <a:endParaRPr lang="en-US" altLang="en-US" dirty="0">
              <a:latin typeface="Calibri" charset="0"/>
              <a:ea typeface="MS PGothic" charset="-128"/>
            </a:endParaRPr>
          </a:p>
          <a:p>
            <a:pPr>
              <a:defRPr/>
            </a:pPr>
            <a:r>
              <a:rPr lang="en-US" altLang="en-US" dirty="0">
                <a:latin typeface="Calibri" charset="0"/>
                <a:ea typeface="MS PGothic" charset="-128"/>
              </a:rPr>
              <a:t>Proposed </a:t>
            </a:r>
            <a:r>
              <a:rPr lang="en-US" altLang="en-US" b="1" dirty="0">
                <a:latin typeface="Calibri" charset="0"/>
                <a:ea typeface="MS PGothic" charset="-128"/>
              </a:rPr>
              <a:t>Global Indicator Framework </a:t>
            </a:r>
            <a:r>
              <a:rPr lang="en-US" altLang="en-US" dirty="0">
                <a:latin typeface="Calibri" charset="0"/>
                <a:ea typeface="MS PGothic" charset="-128"/>
              </a:rPr>
              <a:t>for the SDG Goals and Targets submitted to UNSC-47 on 8-11 March 2016 for approval by UNSC.</a:t>
            </a:r>
            <a:br>
              <a:rPr lang="en-US" altLang="en-US" dirty="0">
                <a:latin typeface="Calibri" charset="0"/>
                <a:ea typeface="MS PGothic" charset="-128"/>
              </a:rPr>
            </a:br>
            <a:endParaRPr lang="en-US" altLang="en-US" dirty="0">
              <a:latin typeface="Calibri" charset="0"/>
              <a:ea typeface="MS PGothic" charset="-128"/>
            </a:endParaRPr>
          </a:p>
          <a:p>
            <a:pPr>
              <a:defRPr/>
            </a:pPr>
            <a:endParaRPr lang="en-US" altLang="en-US" dirty="0">
              <a:latin typeface="Calibri" charset="0"/>
              <a:ea typeface="MS PGothic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648325" y="6477000"/>
            <a:ext cx="4262438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9CF3E1EB-6E51-8046-BBA6-15C8D2BE5D0F}" type="slidenum">
              <a:rPr lang="en-US" altLang="en-US" sz="1100"/>
              <a:pPr/>
              <a:t>8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85426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Inter-agency Expert Group on SDG Indicators: was established by the </a:t>
            </a:r>
            <a:r>
              <a:rPr lang="en-AU" sz="2400" b="0" i="0" u="none" strike="noStrike" dirty="0" smtClean="0">
                <a:effectLst/>
                <a:latin typeface="+mn-lt"/>
                <a:ea typeface="+mn-ea"/>
                <a:cs typeface="+mn-cs"/>
                <a:sym typeface="Avenir Roman"/>
                <a:hlinkClick r:id="rId3"/>
              </a:rPr>
              <a:t>Statistical Commission at its 46th session</a:t>
            </a:r>
            <a:r>
              <a:rPr lang="en-AU" sz="24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 to develop an indicator framework for the monitoring of the goals and targets of the </a:t>
            </a:r>
            <a:r>
              <a:rPr lang="en-AU" sz="2400" b="0" i="0" u="none" strike="noStrike" dirty="0" smtClean="0">
                <a:effectLst/>
                <a:latin typeface="+mn-lt"/>
                <a:ea typeface="+mn-ea"/>
                <a:cs typeface="+mn-cs"/>
                <a:sym typeface="Avenir Roman"/>
                <a:hlinkClick r:id="rId4"/>
              </a:rPr>
              <a:t>2030 Agenda for sustainable development</a:t>
            </a:r>
            <a:r>
              <a:rPr lang="en-AU" sz="2400" b="0" i="0" dirty="0" smtClean="0">
                <a:effectLst/>
                <a:latin typeface="+mn-lt"/>
                <a:ea typeface="+mn-ea"/>
                <a:cs typeface="+mn-cs"/>
                <a:sym typeface="Avenir Roman"/>
              </a:rPr>
              <a:t> at the global level, and to support its implementation.</a:t>
            </a:r>
          </a:p>
          <a:p>
            <a:pPr marL="714375" lvl="8" indent="-285750" defTabSz="914400">
              <a:buFont typeface="Wingdings" panose="05000000000000000000" pitchFamily="2" charset="2"/>
              <a:buChar char="Ø"/>
            </a:pPr>
            <a:r>
              <a:rPr lang="en-CA" sz="1600" b="1" dirty="0" smtClean="0">
                <a:solidFill>
                  <a:srgbClr val="002060"/>
                </a:solidFill>
                <a:ea typeface="Arial Bold"/>
                <a:cs typeface="Arial" panose="020B0604020202020204" pitchFamily="34" charset="0"/>
              </a:rPr>
              <a:t>Tier I</a:t>
            </a:r>
            <a:r>
              <a:rPr lang="en-CA" sz="1600" dirty="0" smtClean="0">
                <a:solidFill>
                  <a:srgbClr val="002060"/>
                </a:solidFill>
                <a:ea typeface="Arial Bold"/>
                <a:cs typeface="Arial" panose="020B0604020202020204" pitchFamily="34" charset="0"/>
              </a:rPr>
              <a:t>: Indicator conceptually clear, established methodology and standards available and data regularly produced by countries.</a:t>
            </a:r>
          </a:p>
          <a:p>
            <a:pPr marL="714375" lvl="8" indent="-285750" defTabSz="914400">
              <a:buFont typeface="Wingdings" panose="05000000000000000000" pitchFamily="2" charset="2"/>
              <a:buChar char="Ø"/>
            </a:pPr>
            <a:r>
              <a:rPr lang="en-CA" sz="1600" b="1" dirty="0" smtClean="0">
                <a:solidFill>
                  <a:srgbClr val="002060"/>
                </a:solidFill>
                <a:ea typeface="Arial Bold"/>
                <a:cs typeface="Arial" panose="020B0604020202020204" pitchFamily="34" charset="0"/>
              </a:rPr>
              <a:t>Tier II</a:t>
            </a:r>
            <a:r>
              <a:rPr lang="en-CA" sz="1600" dirty="0" smtClean="0">
                <a:solidFill>
                  <a:srgbClr val="002060"/>
                </a:solidFill>
                <a:ea typeface="Arial Bold"/>
                <a:cs typeface="Arial" panose="020B0604020202020204" pitchFamily="34" charset="0"/>
              </a:rPr>
              <a:t>: Indicator conceptually clear, established methodology and standards available but data are not regularly produced by countries.</a:t>
            </a:r>
          </a:p>
          <a:p>
            <a:pPr marL="714375" lvl="8" indent="-285750" defTabSz="914400">
              <a:buFont typeface="Wingdings" panose="05000000000000000000" pitchFamily="2" charset="2"/>
              <a:buChar char="Ø"/>
            </a:pPr>
            <a:r>
              <a:rPr lang="en-CA" sz="1600" b="1" dirty="0" smtClean="0">
                <a:solidFill>
                  <a:srgbClr val="002060"/>
                </a:solidFill>
                <a:ea typeface="Arial Bold"/>
                <a:cs typeface="Arial" panose="020B0604020202020204" pitchFamily="34" charset="0"/>
              </a:rPr>
              <a:t>Tier III</a:t>
            </a:r>
            <a:r>
              <a:rPr lang="en-CA" sz="1600" dirty="0" smtClean="0">
                <a:solidFill>
                  <a:srgbClr val="002060"/>
                </a:solidFill>
                <a:ea typeface="Arial Bold"/>
                <a:cs typeface="Arial" panose="020B0604020202020204" pitchFamily="34" charset="0"/>
              </a:rPr>
              <a:t>: Indicator for which there are no established methodology and standards or methodology/standards are being developed/tested.</a:t>
            </a:r>
          </a:p>
          <a:p>
            <a:pPr marL="0" marR="0" lvl="0" indent="0" defTabSz="45720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400" b="0" i="0" dirty="0" smtClean="0">
              <a:effectLst/>
              <a:latin typeface="+mn-lt"/>
              <a:ea typeface="+mn-ea"/>
              <a:cs typeface="+mn-cs"/>
              <a:sym typeface="Avenir Roman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45530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 dirty="0">
              <a:latin typeface="Calibri" charset="0"/>
              <a:ea typeface="MS PGothic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648325" y="6477000"/>
            <a:ext cx="4262438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91429A69-5176-FD4C-9EA7-098245FA486E}" type="slidenum">
              <a:rPr lang="en-US" altLang="en-US" sz="1100"/>
              <a:pPr/>
              <a:t>10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49937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9336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>
              <a:latin typeface="Calibri" charset="0"/>
              <a:ea typeface="MS PGothic" charset="-128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5648325" y="6477000"/>
            <a:ext cx="4262438" cy="30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 defTabSz="862013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fld id="{83EC7A86-FCE7-FF41-8775-3A38CEE185D9}" type="slidenum">
              <a:rPr lang="en-US" altLang="en-US" sz="1100"/>
              <a:pPr/>
              <a:t>12</a:t>
            </a:fld>
            <a:endParaRPr lang="en-US" altLang="en-US" sz="1100"/>
          </a:p>
        </p:txBody>
      </p:sp>
    </p:spTree>
    <p:extLst>
      <p:ext uri="{BB962C8B-B14F-4D97-AF65-F5344CB8AC3E}">
        <p14:creationId xmlns:p14="http://schemas.microsoft.com/office/powerpoint/2010/main" val="1965895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SIT-32,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ESA HQ, 26-27 Apr 2017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/>
            </a:pP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776" y="274638"/>
            <a:ext cx="8461374" cy="85248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991" y="6504332"/>
            <a:ext cx="6083845" cy="124274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The role of international EO organisations (CEOS and GEO) - Jan 2017</a:t>
            </a:r>
            <a:endParaRPr lang="en-A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330200" y="6504332"/>
            <a:ext cx="288789" cy="12734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2ABE124A-B5C5-46E0-B944-45307B126769}" type="slidenum">
              <a:rPr lang="en-AU" smtClean="0">
                <a:solidFill>
                  <a:srgbClr val="FFFFFF"/>
                </a:solidFill>
              </a:rPr>
              <a:pPr/>
              <a:t>‹#›</a:t>
            </a:fld>
            <a:r>
              <a:rPr lang="en-AU" dirty="0" smtClean="0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85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8200"/>
            <a:ext cx="8352928" cy="71859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7525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5416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1336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SIT TWS ‘16, 14-15 Sept 2016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478545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12.png"/><Relationship Id="rId6" Type="http://schemas.openxmlformats.org/officeDocument/2006/relationships/image" Target="../media/image15.pn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ourwork/ad-hoc-teams/sustainable-development-goals/" TargetMode="External"/><Relationship Id="rId4" Type="http://schemas.openxmlformats.org/officeDocument/2006/relationships/image" Target="../media/image20.emf"/><Relationship Id="rId5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7.png"/><Relationship Id="rId13" Type="http://schemas.openxmlformats.org/officeDocument/2006/relationships/image" Target="../media/image30.png"/><Relationship Id="rId14" Type="http://schemas.openxmlformats.org/officeDocument/2006/relationships/image" Target="../media/image31.jpeg"/><Relationship Id="rId15" Type="http://schemas.openxmlformats.org/officeDocument/2006/relationships/image" Target="../media/image32.tif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jpeg"/><Relationship Id="rId9" Type="http://schemas.openxmlformats.org/officeDocument/2006/relationships/image" Target="../media/image27.jpeg"/><Relationship Id="rId10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isd.org/" TargetMode="External"/><Relationship Id="rId4" Type="http://schemas.openxmlformats.org/officeDocument/2006/relationships/hyperlink" Target="http://www.data4sdgs.org/" TargetMode="External"/><Relationship Id="rId5" Type="http://schemas.openxmlformats.org/officeDocument/2006/relationships/image" Target="../media/image33.jpeg"/><Relationship Id="rId6" Type="http://schemas.openxmlformats.org/officeDocument/2006/relationships/image" Target="../media/image34.jpeg"/><Relationship Id="rId7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7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eos.org/meetings/sit-32/" TargetMode="External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arie-josee.bourassa@canada.ca" TargetMode="External"/><Relationship Id="rId4" Type="http://schemas.openxmlformats.org/officeDocument/2006/relationships/hyperlink" Target="mailto:marc.Paganini@esa.int" TargetMode="External"/><Relationship Id="rId5" Type="http://schemas.openxmlformats.org/officeDocument/2006/relationships/hyperlink" Target="mailto:alex.held@csiro.au" TargetMode="External"/><Relationship Id="rId6" Type="http://schemas.openxmlformats.org/officeDocument/2006/relationships/hyperlink" Target="mailto:flora.kerblat@csiro.au" TargetMode="External"/><Relationship Id="rId7" Type="http://schemas.openxmlformats.org/officeDocument/2006/relationships/hyperlink" Target="http://ceos.org/ourwork/ad-hoc-teams/sustainable-development-goals/" TargetMode="External"/><Relationship Id="rId8" Type="http://schemas.openxmlformats.org/officeDocument/2006/relationships/image" Target="../media/image38.jpe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george@symbioscomms.com" TargetMode="External"/><Relationship Id="rId3" Type="http://schemas.openxmlformats.org/officeDocument/2006/relationships/hyperlink" Target="mailto:matthew@symbioscomms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NULL" TargetMode="External"/><Relationship Id="rId5" Type="http://schemas.openxmlformats.org/officeDocument/2006/relationships/hyperlink" Target="https://unstats.un.org/sdgs/files/meetings/iaeg-sdgs-meeting-05/TierIII_Work_Plans_03_03_2017.pdf" TargetMode="External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04396" y="2187099"/>
            <a:ext cx="8292611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en-AU" sz="4200" b="1" dirty="0" smtClean="0">
                <a:solidFill>
                  <a:srgbClr val="FFFFFF"/>
                </a:solidFill>
                <a:latin typeface="+mj-lt"/>
              </a:rPr>
              <a:t>Ad hoc team on the Sustainable Development Goals (AHT SDG)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Co-leads (CSA, CSIRO and ESA)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SIT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-32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19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</a:t>
            </a:r>
            <a:r>
              <a:rPr lang="en-US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Strategic 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Implementation Team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ESA Headquarters, Paris, France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26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-27</a:t>
            </a:r>
            <a:r>
              <a:rPr lang="en-AU" baseline="30000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th</a:t>
            </a: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April 2017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396" y="77788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1771017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4767824"/>
            <a:ext cx="9144000" cy="140437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746250" y="5534024"/>
            <a:ext cx="579438" cy="0"/>
          </a:xfrm>
          <a:prstGeom prst="line">
            <a:avLst/>
          </a:prstGeom>
          <a:ln w="254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25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7" y="1236405"/>
            <a:ext cx="1674812" cy="97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62" y="1259464"/>
            <a:ext cx="2132806" cy="84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0412" y="3183601"/>
            <a:ext cx="2880000" cy="720000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txBody>
          <a:bodyPr lIns="72000">
            <a:spAutoFit/>
          </a:bodyPr>
          <a:lstStyle/>
          <a:p>
            <a:pPr>
              <a:defRPr/>
            </a:pPr>
            <a:r>
              <a:rPr lang="en-US" sz="1050" dirty="0" smtClean="0"/>
              <a:t>CEOS Sec and SEO, NASA</a:t>
            </a:r>
            <a:r>
              <a:rPr lang="en-US" sz="1050" dirty="0"/>
              <a:t>, USGS, NOAA, ISRO, </a:t>
            </a:r>
            <a:r>
              <a:rPr lang="en-US" sz="1050" dirty="0" smtClean="0"/>
              <a:t>JAXA, GEO Sec </a:t>
            </a:r>
            <a:r>
              <a:rPr lang="mr-IN" sz="1050" dirty="0" smtClean="0"/>
              <a:t>…</a:t>
            </a:r>
            <a:r>
              <a:rPr lang="en-US" sz="1050" dirty="0" smtClean="0"/>
              <a:t> </a:t>
            </a:r>
            <a:br>
              <a:rPr lang="en-US" sz="1050" dirty="0" smtClean="0"/>
            </a:br>
            <a:r>
              <a:rPr lang="en-US" sz="1050" dirty="0" smtClean="0"/>
              <a:t>              </a:t>
            </a:r>
            <a:endParaRPr lang="en-US" sz="105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914400" y="3183601"/>
            <a:ext cx="2880000" cy="738664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sysDot"/>
          </a:ln>
        </p:spPr>
        <p:txBody>
          <a:bodyPr lIns="72000">
            <a:spAutoFit/>
          </a:bodyPr>
          <a:lstStyle/>
          <a:p>
            <a:pPr>
              <a:defRPr/>
            </a:pPr>
            <a:r>
              <a:rPr lang="en-US" sz="1050" dirty="0" smtClean="0"/>
              <a:t>GEO Sec, UN-GGIM</a:t>
            </a:r>
            <a:r>
              <a:rPr lang="en-US" sz="1050" dirty="0"/>
              <a:t>, </a:t>
            </a:r>
            <a:r>
              <a:rPr lang="en-US" sz="1050" dirty="0" smtClean="0"/>
              <a:t>GPSDD, WHO</a:t>
            </a:r>
            <a:r>
              <a:rPr lang="en-US" sz="1050" dirty="0"/>
              <a:t>, </a:t>
            </a:r>
            <a:r>
              <a:rPr lang="en-US" sz="1050" dirty="0" smtClean="0"/>
              <a:t>UNOOSA, ISPRS, CEOS, ESA, CSA, CSIRO, NOAA, </a:t>
            </a:r>
            <a:r>
              <a:rPr lang="en-US" sz="1050" dirty="0"/>
              <a:t>US </a:t>
            </a:r>
            <a:r>
              <a:rPr lang="en-US" sz="1050" dirty="0" smtClean="0"/>
              <a:t>EPA, DK GST, SE SHMI, </a:t>
            </a:r>
            <a:r>
              <a:rPr lang="en-US" sz="1050" dirty="0"/>
              <a:t>EARSC </a:t>
            </a:r>
            <a:r>
              <a:rPr lang="mr-IN" sz="1050" dirty="0" smtClean="0"/>
              <a:t>…</a:t>
            </a:r>
            <a:endParaRPr lang="en-US" sz="1050" b="1" dirty="0"/>
          </a:p>
        </p:txBody>
      </p:sp>
      <p:cxnSp>
        <p:nvCxnSpPr>
          <p:cNvPr id="26652" name="Straight Connector 26651"/>
          <p:cNvCxnSpPr/>
          <p:nvPr/>
        </p:nvCxnSpPr>
        <p:spPr>
          <a:xfrm flipV="1">
            <a:off x="403225" y="4038600"/>
            <a:ext cx="8274050" cy="0"/>
          </a:xfrm>
          <a:prstGeom prst="line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>
            <a:grpSpLocks/>
          </p:cNvGrpSpPr>
          <p:nvPr/>
        </p:nvGrpSpPr>
        <p:grpSpPr bwMode="auto">
          <a:xfrm>
            <a:off x="1071563" y="4049711"/>
            <a:ext cx="6991350" cy="1260001"/>
            <a:chOff x="1072345" y="2743204"/>
            <a:chExt cx="6990737" cy="1259479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072345" y="2743204"/>
              <a:ext cx="0" cy="1115538"/>
            </a:xfrm>
            <a:prstGeom prst="line">
              <a:avLst/>
            </a:prstGeom>
            <a:ln w="50800">
              <a:solidFill>
                <a:srgbClr val="188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2450174" y="2743205"/>
              <a:ext cx="6349" cy="1259478"/>
            </a:xfrm>
            <a:prstGeom prst="line">
              <a:avLst/>
            </a:prstGeom>
            <a:ln w="101600">
              <a:solidFill>
                <a:srgbClr val="188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54" name="Straight Connector 26653"/>
            <p:cNvCxnSpPr/>
            <p:nvPr/>
          </p:nvCxnSpPr>
          <p:spPr>
            <a:xfrm>
              <a:off x="5867762" y="2743204"/>
              <a:ext cx="0" cy="1259478"/>
            </a:xfrm>
            <a:prstGeom prst="line">
              <a:avLst/>
            </a:prstGeom>
            <a:ln w="12700">
              <a:solidFill>
                <a:srgbClr val="188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8063082" y="2743205"/>
              <a:ext cx="0" cy="1259478"/>
            </a:xfrm>
            <a:prstGeom prst="line">
              <a:avLst/>
            </a:prstGeom>
            <a:ln w="152400">
              <a:solidFill>
                <a:srgbClr val="188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4347070" y="2743204"/>
              <a:ext cx="0" cy="1043567"/>
            </a:xfrm>
            <a:prstGeom prst="line">
              <a:avLst/>
            </a:prstGeom>
            <a:ln w="177800">
              <a:solidFill>
                <a:srgbClr val="188B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Line Callout 1 4"/>
          <p:cNvSpPr/>
          <p:nvPr/>
        </p:nvSpPr>
        <p:spPr>
          <a:xfrm>
            <a:off x="5811839" y="5099050"/>
            <a:ext cx="1476375" cy="885825"/>
          </a:xfrm>
          <a:prstGeom prst="borderCallout1">
            <a:avLst>
              <a:gd name="adj1" fmla="val 53675"/>
              <a:gd name="adj2" fmla="val -1621"/>
              <a:gd name="adj3" fmla="val 53858"/>
              <a:gd name="adj4" fmla="val -2995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UN </a:t>
            </a:r>
          </a:p>
          <a:p>
            <a:pPr algn="ctr">
              <a:defRPr/>
            </a:pPr>
            <a:r>
              <a:rPr lang="en-US" sz="1400" dirty="0"/>
              <a:t>Custodian Agencies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3"/>
          <a:stretch/>
        </p:blipFill>
        <p:spPr>
          <a:xfrm>
            <a:off x="2178050" y="5246686"/>
            <a:ext cx="3346450" cy="750888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cxnSp>
        <p:nvCxnSpPr>
          <p:cNvPr id="80" name="Straight Connector 79"/>
          <p:cNvCxnSpPr/>
          <p:nvPr/>
        </p:nvCxnSpPr>
        <p:spPr>
          <a:xfrm>
            <a:off x="3724276" y="3183601"/>
            <a:ext cx="1587" cy="720000"/>
          </a:xfrm>
          <a:prstGeom prst="line">
            <a:avLst/>
          </a:prstGeom>
          <a:ln w="127000">
            <a:solidFill>
              <a:srgbClr val="188B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391400" y="3183601"/>
            <a:ext cx="1588" cy="720000"/>
          </a:xfrm>
          <a:prstGeom prst="line">
            <a:avLst/>
          </a:prstGeom>
          <a:ln w="1270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70412" y="2895600"/>
            <a:ext cx="288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72000">
            <a:spAutoFit/>
          </a:bodyPr>
          <a:lstStyle/>
          <a:p>
            <a:pPr>
              <a:defRPr/>
            </a:pPr>
            <a:r>
              <a:rPr lang="en-US" sz="1050" dirty="0"/>
              <a:t>Leads: CSIRO, CSA, ESA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4400" y="2895601"/>
            <a:ext cx="2880000" cy="28800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  <a:prstDash val="solid"/>
          </a:ln>
        </p:spPr>
        <p:txBody>
          <a:bodyPr lIns="72000" rIns="0"/>
          <a:lstStyle/>
          <a:p>
            <a:pPr>
              <a:defRPr/>
            </a:pPr>
            <a:r>
              <a:rPr lang="en-US" sz="1050" dirty="0"/>
              <a:t>Leads: NASA, JAXA, INEGI</a:t>
            </a:r>
          </a:p>
        </p:txBody>
      </p:sp>
      <p:sp>
        <p:nvSpPr>
          <p:cNvPr id="17" name="Line Callout 1 (Border and Accent Bar) 16"/>
          <p:cNvSpPr/>
          <p:nvPr/>
        </p:nvSpPr>
        <p:spPr>
          <a:xfrm rot="5400000">
            <a:off x="5757187" y="1116413"/>
            <a:ext cx="540825" cy="2880000"/>
          </a:xfrm>
          <a:prstGeom prst="accentBorderCallout1">
            <a:avLst>
              <a:gd name="adj1" fmla="val 49338"/>
              <a:gd name="adj2" fmla="val -7190"/>
              <a:gd name="adj3" fmla="val 49173"/>
              <a:gd name="adj4" fmla="val -6059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/>
              <a:t>CEOS Ad-hoc team on SDGs</a:t>
            </a:r>
          </a:p>
        </p:txBody>
      </p:sp>
      <p:sp>
        <p:nvSpPr>
          <p:cNvPr id="20" name="Line Callout 1 (Border and Accent Bar) 19"/>
          <p:cNvSpPr/>
          <p:nvPr/>
        </p:nvSpPr>
        <p:spPr>
          <a:xfrm rot="5400000">
            <a:off x="2098746" y="1116000"/>
            <a:ext cx="540000" cy="2880000"/>
          </a:xfrm>
          <a:prstGeom prst="accentBorderCallout1">
            <a:avLst>
              <a:gd name="adj1" fmla="val 49338"/>
              <a:gd name="adj2" fmla="val -7190"/>
              <a:gd name="adj3" fmla="val 49173"/>
              <a:gd name="adj4" fmla="val -60598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>
              <a:defRPr/>
            </a:pPr>
            <a:r>
              <a:rPr lang="en-US" sz="1400" dirty="0"/>
              <a:t>GEO Initiatives on SDGs</a:t>
            </a:r>
            <a:br>
              <a:rPr lang="en-US" sz="1400" dirty="0"/>
            </a:br>
            <a:r>
              <a:rPr lang="en-US" sz="1400" dirty="0"/>
              <a:t>(EO4SDGs)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308613"/>
            <a:ext cx="9144000" cy="837688"/>
          </a:xfrm>
          <a:prstGeom prst="rect">
            <a:avLst/>
          </a:prstGeom>
          <a:solidFill>
            <a:schemeClr val="accent5">
              <a:lumMod val="60000"/>
              <a:lumOff val="40000"/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40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1" y="5238750"/>
            <a:ext cx="1763713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0501" y="5011737"/>
            <a:ext cx="1763713" cy="2460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b="1" dirty="0">
                <a:solidFill>
                  <a:schemeClr val="accent1">
                    <a:lumMod val="50000"/>
                  </a:schemeClr>
                </a:solidFill>
              </a:rPr>
              <a:t>UN Statistical Division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21201" y="4049713"/>
            <a:ext cx="3713163" cy="1116000"/>
            <a:chOff x="4521488" y="2743199"/>
            <a:chExt cx="3713029" cy="1116839"/>
          </a:xfrm>
        </p:grpSpPr>
        <p:cxnSp>
          <p:nvCxnSpPr>
            <p:cNvPr id="106" name="Straight Connector 105"/>
            <p:cNvCxnSpPr/>
            <p:nvPr/>
          </p:nvCxnSpPr>
          <p:spPr bwMode="auto">
            <a:xfrm>
              <a:off x="6659774" y="2743200"/>
              <a:ext cx="0" cy="936704"/>
            </a:xfrm>
            <a:prstGeom prst="line">
              <a:avLst/>
            </a:prstGeom>
            <a:ln w="177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 bwMode="auto">
            <a:xfrm>
              <a:off x="8234517" y="2743199"/>
              <a:ext cx="0" cy="1116839"/>
            </a:xfrm>
            <a:prstGeom prst="line">
              <a:avLst/>
            </a:prstGeom>
            <a:ln w="889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 bwMode="auto">
            <a:xfrm>
              <a:off x="7075684" y="2743200"/>
              <a:ext cx="0" cy="972731"/>
            </a:xfrm>
            <a:prstGeom prst="line">
              <a:avLst/>
            </a:prstGeom>
            <a:ln w="1524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 bwMode="auto">
            <a:xfrm>
              <a:off x="6353397" y="2743200"/>
              <a:ext cx="0" cy="936704"/>
            </a:xfrm>
            <a:prstGeom prst="line">
              <a:avLst/>
            </a:prstGeom>
            <a:ln w="508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 bwMode="auto">
            <a:xfrm>
              <a:off x="4521488" y="2743200"/>
              <a:ext cx="0" cy="1008758"/>
            </a:xfrm>
            <a:prstGeom prst="line">
              <a:avLst/>
            </a:prstGeom>
            <a:ln w="76200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3657600" y="5022849"/>
            <a:ext cx="1606552" cy="4318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100" dirty="0">
                <a:solidFill>
                  <a:schemeClr val="bg1"/>
                </a:solidFill>
              </a:rPr>
              <a:t>WG on Geo-spatial Information (WGGI)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6859589" y="4913539"/>
            <a:ext cx="427037" cy="2154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/>
          <a:p>
            <a:pPr algn="ctr">
              <a:defRPr/>
            </a:pPr>
            <a:r>
              <a:rPr lang="en-US" sz="800">
                <a:solidFill>
                  <a:schemeClr val="bg1"/>
                </a:solidFill>
              </a:rPr>
              <a:t>UNEP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6438900" y="4913539"/>
            <a:ext cx="427038" cy="21544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lIns="0" rIns="0" anchor="ctr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</a:rPr>
              <a:t>UNCCD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906920" y="4913539"/>
            <a:ext cx="540000" cy="219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  <a:prstDash val="solid"/>
          </a:ln>
        </p:spPr>
        <p:txBody>
          <a:bodyPr wrap="square" lIns="0" rIns="0" anchor="ctr">
            <a:spAutoFit/>
          </a:bodyPr>
          <a:lstStyle/>
          <a:p>
            <a:pPr algn="ctr">
              <a:defRPr/>
            </a:pPr>
            <a:r>
              <a:rPr lang="en-US" sz="800" dirty="0">
                <a:solidFill>
                  <a:schemeClr val="bg1"/>
                </a:solidFill>
              </a:rPr>
              <a:t>UN Habitat</a:t>
            </a:r>
            <a:endParaRPr lang="en-US" sz="800" b="1" dirty="0">
              <a:solidFill>
                <a:schemeClr val="bg1"/>
              </a:solidFill>
            </a:endParaRPr>
          </a:p>
        </p:txBody>
      </p:sp>
      <p:sp>
        <p:nvSpPr>
          <p:cNvPr id="6" name="Line Callout 1 5"/>
          <p:cNvSpPr/>
          <p:nvPr/>
        </p:nvSpPr>
        <p:spPr>
          <a:xfrm>
            <a:off x="7480301" y="5099050"/>
            <a:ext cx="1565275" cy="885825"/>
          </a:xfrm>
          <a:prstGeom prst="borderCallout1">
            <a:avLst>
              <a:gd name="adj1" fmla="val 55741"/>
              <a:gd name="adj2" fmla="val 43579"/>
              <a:gd name="adj3" fmla="val 54116"/>
              <a:gd name="adj4" fmla="val -29807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National Statistical Offices</a:t>
            </a:r>
          </a:p>
        </p:txBody>
      </p:sp>
      <p:pic>
        <p:nvPicPr>
          <p:cNvPr id="41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Shape 11"/>
          <p:cNvSpPr/>
          <p:nvPr/>
        </p:nvSpPr>
        <p:spPr>
          <a:xfrm>
            <a:off x="1943100" y="177800"/>
            <a:ext cx="5943600" cy="966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600" dirty="0" smtClean="0">
                <a:solidFill>
                  <a:srgbClr val="FFFFFF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>GEO/CEOS involvement in </a:t>
            </a:r>
            <a:r>
              <a:rPr lang="en-AU" sz="2600" smtClean="0">
                <a:solidFill>
                  <a:srgbClr val="FFFFFF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>the </a:t>
            </a:r>
            <a:br>
              <a:rPr lang="en-AU" sz="2600" smtClean="0">
                <a:solidFill>
                  <a:srgbClr val="FFFFFF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</a:br>
            <a:r>
              <a:rPr lang="en-AU" sz="2600" smtClean="0">
                <a:solidFill>
                  <a:srgbClr val="FFFFFF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>SDG </a:t>
            </a:r>
            <a:r>
              <a:rPr lang="en-AU" sz="2600" dirty="0" smtClean="0">
                <a:solidFill>
                  <a:srgbClr val="FFFFFF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>process</a:t>
            </a:r>
            <a:endParaRPr lang="en-AU" sz="2600" dirty="0">
              <a:solidFill>
                <a:srgbClr val="FFFFFF"/>
              </a:solidFill>
              <a:latin typeface="Arial Bold" panose="020B0704020202020204" pitchFamily="34" charset="0"/>
              <a:ea typeface="Arial Bold"/>
              <a:cs typeface="Arial Bold" panose="020B07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178387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101255" y="1315103"/>
            <a:ext cx="6604345" cy="4724400"/>
          </a:xfrm>
          <a:prstGeom prst="rect">
            <a:avLst/>
          </a:prstGeom>
        </p:spPr>
        <p:txBody>
          <a:bodyPr/>
          <a:lstStyle/>
          <a:p>
            <a:r>
              <a:rPr lang="en-AU" sz="2000" b="1" dirty="0" smtClean="0">
                <a:latin typeface="+mj-lt"/>
                <a:cs typeface="Arial" panose="020B0604020202020204" pitchFamily="34" charset="0"/>
              </a:rPr>
              <a:t>GEO Initiative </a:t>
            </a:r>
            <a:r>
              <a:rPr lang="en-AU" sz="2000" b="1" dirty="0">
                <a:latin typeface="+mj-lt"/>
                <a:cs typeface="Arial" panose="020B0604020202020204" pitchFamily="34" charset="0"/>
              </a:rPr>
              <a:t>on the SDGs “</a:t>
            </a:r>
            <a:r>
              <a:rPr lang="en-AU" sz="2000" b="1" i="1" dirty="0">
                <a:latin typeface="+mj-lt"/>
                <a:cs typeface="Arial" panose="020B0604020202020204" pitchFamily="34" charset="0"/>
              </a:rPr>
              <a:t>Earth Observations in Service of the 2030 Agenda for Sustainable Development</a:t>
            </a:r>
            <a:r>
              <a:rPr lang="en-AU" sz="2000" b="1" dirty="0">
                <a:latin typeface="+mj-lt"/>
                <a:cs typeface="Arial" panose="020B0604020202020204" pitchFamily="34" charset="0"/>
              </a:rPr>
              <a:t>” (</a:t>
            </a:r>
            <a:r>
              <a:rPr lang="en-AU" sz="2000" b="1" dirty="0" smtClean="0">
                <a:latin typeface="+mj-lt"/>
                <a:cs typeface="Arial" panose="020B0604020202020204" pitchFamily="34" charset="0"/>
              </a:rPr>
              <a:t>EO4SDGs)</a:t>
            </a:r>
            <a:r>
              <a:rPr lang="en-AU" sz="2000" dirty="0" smtClean="0">
                <a:latin typeface="+mj-lt"/>
                <a:cs typeface="Arial" panose="020B0604020202020204" pitchFamily="34" charset="0"/>
              </a:rPr>
              <a:t>:</a:t>
            </a:r>
            <a:endParaRPr lang="en-AU" sz="20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AU" sz="1800" dirty="0">
                <a:latin typeface="+mj-lt"/>
                <a:cs typeface="Arial" panose="020B0604020202020204" pitchFamily="34" charset="0"/>
              </a:rPr>
              <a:t>Elaborate case studies at country level to showcase the value of EO data: </a:t>
            </a:r>
            <a:endParaRPr lang="en-AU" sz="1800" dirty="0" smtClean="0">
              <a:latin typeface="+mj-lt"/>
              <a:cs typeface="Arial" panose="020B0604020202020204" pitchFamily="34" charset="0"/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1800" b="1" dirty="0" smtClean="0">
                <a:latin typeface="+mj-lt"/>
                <a:cs typeface="Arial" panose="020B0604020202020204" pitchFamily="34" charset="0"/>
              </a:rPr>
              <a:t>Report</a:t>
            </a:r>
            <a:r>
              <a:rPr lang="en-AU" sz="1800" dirty="0" smtClean="0">
                <a:latin typeface="+mj-lt"/>
                <a:cs typeface="Arial" panose="020B0604020202020204" pitchFamily="34" charset="0"/>
              </a:rPr>
              <a:t> </a:t>
            </a:r>
            <a:r>
              <a:rPr lang="en-AU" sz="1800" dirty="0" smtClean="0"/>
              <a:t>co-written with CEOS and </a:t>
            </a:r>
            <a:r>
              <a:rPr lang="en-AU" sz="1800" dirty="0" smtClean="0">
                <a:latin typeface="+mj-lt"/>
                <a:cs typeface="Arial" panose="020B0604020202020204" pitchFamily="34" charset="0"/>
              </a:rPr>
              <a:t>distributed at </a:t>
            </a:r>
            <a:r>
              <a:rPr lang="en-AU" sz="1800" dirty="0">
                <a:latin typeface="+mj-lt"/>
                <a:cs typeface="Arial" panose="020B0604020202020204" pitchFamily="34" charset="0"/>
              </a:rPr>
              <a:t>the 48th UN Statistical </a:t>
            </a:r>
            <a:r>
              <a:rPr lang="en-AU" sz="1800" dirty="0" smtClean="0">
                <a:latin typeface="+mj-lt"/>
                <a:cs typeface="Arial" panose="020B0604020202020204" pitchFamily="34" charset="0"/>
              </a:rPr>
              <a:t>Commission (available on CEOS page under </a:t>
            </a:r>
            <a:r>
              <a:rPr lang="en-AU" sz="1800" dirty="0" smtClean="0">
                <a:latin typeface="+mj-lt"/>
                <a:cs typeface="Arial" panose="020B0604020202020204" pitchFamily="34" charset="0"/>
                <a:hlinkClick r:id="rId3"/>
              </a:rPr>
              <a:t>SDGs work</a:t>
            </a:r>
            <a:r>
              <a:rPr lang="en-AU" sz="1800" dirty="0" smtClean="0">
                <a:latin typeface="+mj-lt"/>
                <a:cs typeface="Arial" panose="020B0604020202020204" pitchFamily="34" charset="0"/>
              </a:rPr>
              <a:t>)</a:t>
            </a:r>
            <a:endParaRPr lang="en-AU" sz="1800" dirty="0">
              <a:latin typeface="+mj-lt"/>
              <a:cs typeface="Arial" panose="020B0604020202020204" pitchFamily="34" charset="0"/>
            </a:endParaRPr>
          </a:p>
          <a:p>
            <a:pPr lvl="1"/>
            <a:r>
              <a:rPr lang="en-AU" sz="1800" dirty="0">
                <a:latin typeface="+mj-lt"/>
                <a:cs typeface="Arial" panose="020B0604020202020204" pitchFamily="34" charset="0"/>
              </a:rPr>
              <a:t>Participate in the new “Working Group on Geospatial Information” (WGGI) within IAEG-SDG (Inter-Agency Expert Group on SDGs</a:t>
            </a:r>
            <a:r>
              <a:rPr lang="en-AU" sz="1800" dirty="0" smtClean="0">
                <a:latin typeface="+mj-lt"/>
                <a:cs typeface="Arial" panose="020B0604020202020204" pitchFamily="34" charset="0"/>
              </a:rPr>
              <a:t>):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AU" sz="1800" dirty="0" smtClean="0">
                <a:latin typeface="+mj-lt"/>
                <a:cs typeface="Arial" panose="020B0604020202020204" pitchFamily="34" charset="0"/>
              </a:rPr>
              <a:t>another </a:t>
            </a:r>
            <a:r>
              <a:rPr lang="en-AU" sz="1800" dirty="0">
                <a:latin typeface="+mj-lt"/>
                <a:cs typeface="Arial" panose="020B0604020202020204" pitchFamily="34" charset="0"/>
              </a:rPr>
              <a:t>report to be available soon</a:t>
            </a:r>
          </a:p>
          <a:p>
            <a:pPr lvl="1"/>
            <a:r>
              <a:rPr lang="en-AU" sz="1800" dirty="0">
                <a:latin typeface="+mj-lt"/>
                <a:cs typeface="Arial" panose="020B0604020202020204" pitchFamily="34" charset="0"/>
              </a:rPr>
              <a:t>Explore further partnerships with SDGs (</a:t>
            </a:r>
            <a:r>
              <a:rPr lang="en-AU" sz="1800" dirty="0" err="1">
                <a:latin typeface="+mj-lt"/>
                <a:cs typeface="Arial" panose="020B0604020202020204" pitchFamily="34" charset="0"/>
              </a:rPr>
              <a:t>eg</a:t>
            </a:r>
            <a:r>
              <a:rPr lang="en-AU" sz="1800" dirty="0">
                <a:latin typeface="+mj-lt"/>
                <a:cs typeface="Arial" panose="020B0604020202020204" pitchFamily="34" charset="0"/>
              </a:rPr>
              <a:t> Data4SDGs toolbox - modules to be developed)</a:t>
            </a:r>
          </a:p>
          <a:p>
            <a:pPr lvl="1"/>
            <a:r>
              <a:rPr lang="en-AU" sz="1800" dirty="0">
                <a:latin typeface="+mj-lt"/>
                <a:cs typeface="Arial" panose="020B0604020202020204" pitchFamily="34" charset="0"/>
              </a:rPr>
              <a:t>Other capacity building activities</a:t>
            </a:r>
          </a:p>
          <a:p>
            <a:pPr marL="357188" lvl="1" indent="0">
              <a:buNone/>
            </a:pPr>
            <a:endParaRPr lang="en-AU" sz="1600" i="1" dirty="0" smtClean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905000" y="304800"/>
            <a:ext cx="8353425" cy="719138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AU" sz="2600" dirty="0" smtClean="0"/>
              <a:t>EO4SDGs: GEO initiative on SDGs</a:t>
            </a:r>
            <a:endParaRPr lang="en-AU" sz="2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81" r="3442" b="1279"/>
          <a:stretch/>
        </p:blipFill>
        <p:spPr>
          <a:xfrm>
            <a:off x="6934200" y="1335547"/>
            <a:ext cx="2024183" cy="2737697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81000" y="6102068"/>
            <a:ext cx="78413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Programme Board: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SDGs is 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one of the top 3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priorities</a:t>
            </a:r>
            <a:r>
              <a:rPr lang="en-AU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AU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(sub-group)</a:t>
            </a:r>
            <a:endParaRPr lang="en-AU" sz="18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00783" y="5434395"/>
            <a:ext cx="3657600" cy="682541"/>
          </a:xfrm>
          <a:prstGeom prst="rect">
            <a:avLst/>
          </a:prstGeom>
          <a:solidFill>
            <a:srgbClr val="001E59">
              <a:lumMod val="90000"/>
              <a:lumOff val="10000"/>
            </a:srgb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is an active member of EO4SDGs</a:t>
            </a:r>
            <a:endParaRPr lang="en-AU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2401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63" y="1295400"/>
            <a:ext cx="1358900" cy="900113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Global Datasets</a:t>
            </a:r>
          </a:p>
        </p:txBody>
      </p:sp>
      <p:sp>
        <p:nvSpPr>
          <p:cNvPr id="4" name="Rectangle 3"/>
          <p:cNvSpPr/>
          <p:nvPr/>
        </p:nvSpPr>
        <p:spPr>
          <a:xfrm>
            <a:off x="1585913" y="1295400"/>
            <a:ext cx="1358900" cy="900113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 err="1" smtClean="0"/>
              <a:t>Methodo</a:t>
            </a:r>
            <a:r>
              <a:rPr lang="en-US" sz="1600" b="1" dirty="0" smtClean="0"/>
              <a:t>. </a:t>
            </a:r>
            <a:r>
              <a:rPr lang="en-US" sz="1600" b="1" dirty="0"/>
              <a:t>Guidelines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6176963" y="1295400"/>
            <a:ext cx="1358900" cy="900113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EO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en-US" sz="1600" b="1" dirty="0" smtClean="0"/>
              <a:t>Software</a:t>
            </a:r>
            <a:endParaRPr lang="en-US" sz="1600" b="1" dirty="0"/>
          </a:p>
          <a:p>
            <a:pPr algn="ctr">
              <a:defRPr/>
            </a:pPr>
            <a:r>
              <a:rPr lang="en-US" sz="1600" b="1" dirty="0"/>
              <a:t>Toolboxes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116263" y="1295400"/>
            <a:ext cx="1358900" cy="900113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Country Support</a:t>
            </a:r>
          </a:p>
        </p:txBody>
      </p:sp>
      <p:sp>
        <p:nvSpPr>
          <p:cNvPr id="7" name="Rectangle 6"/>
          <p:cNvSpPr/>
          <p:nvPr/>
        </p:nvSpPr>
        <p:spPr>
          <a:xfrm>
            <a:off x="4646613" y="1295400"/>
            <a:ext cx="1358900" cy="900113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/>
              <a:t>Capacity</a:t>
            </a:r>
            <a:br>
              <a:rPr lang="en-US" sz="1600" b="1" dirty="0"/>
            </a:br>
            <a:r>
              <a:rPr lang="en-US" sz="1600" b="1" dirty="0"/>
              <a:t>Building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7707313" y="1295400"/>
            <a:ext cx="1358900" cy="900113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>
              <a:defRPr/>
            </a:pPr>
            <a:r>
              <a:rPr lang="en-US" sz="1600" b="1" dirty="0"/>
              <a:t>EO </a:t>
            </a:r>
            <a:r>
              <a:rPr lang="en-US" sz="1600" b="1" dirty="0" smtClean="0"/>
              <a:t>Knowledge Hub</a:t>
            </a:r>
            <a:endParaRPr lang="en-US" sz="1600" b="1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7640638" y="2301874"/>
            <a:ext cx="0" cy="3960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6122988" y="2312987"/>
            <a:ext cx="0" cy="3960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054350" y="2312987"/>
            <a:ext cx="0" cy="3960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6164571" y="2951162"/>
            <a:ext cx="1686573" cy="3092391"/>
            <a:chOff x="6164846" y="2158837"/>
            <a:chExt cx="1685652" cy="3092851"/>
          </a:xfrm>
        </p:grpSpPr>
        <p:pic>
          <p:nvPicPr>
            <p:cNvPr id="4202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846" y="4739101"/>
              <a:ext cx="603506" cy="4012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2026" name="Group 18"/>
            <p:cNvGrpSpPr>
              <a:grpSpLocks/>
            </p:cNvGrpSpPr>
            <p:nvPr/>
          </p:nvGrpSpPr>
          <p:grpSpPr bwMode="auto">
            <a:xfrm>
              <a:off x="6786813" y="4307595"/>
              <a:ext cx="1063685" cy="512841"/>
              <a:chOff x="6509795" y="3816021"/>
              <a:chExt cx="1096941" cy="509349"/>
            </a:xfrm>
          </p:grpSpPr>
          <p:pic>
            <p:nvPicPr>
              <p:cNvPr id="42029" name="Picture 16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09795" y="3816021"/>
                <a:ext cx="827619" cy="438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030" name="TextBox 17"/>
              <p:cNvSpPr txBox="1">
                <a:spLocks noChangeArrowheads="1"/>
              </p:cNvSpPr>
              <p:nvPr/>
            </p:nvSpPr>
            <p:spPr bwMode="auto">
              <a:xfrm>
                <a:off x="6853378" y="4140682"/>
                <a:ext cx="753358" cy="184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Verdana" charset="0"/>
                    <a:ea typeface="MS PGothic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Verdana" charset="0"/>
                    <a:ea typeface="MS PGothic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Verdana" charset="0"/>
                    <a:ea typeface="MS PGothic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Verdana" charset="0"/>
                    <a:ea typeface="MS PGothic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Verdana" charset="0"/>
                    <a:ea typeface="MS PGothic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MS PGothic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MS PGothic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MS PGothic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Verdana" charset="0"/>
                    <a:ea typeface="MS PGothic" charset="-128"/>
                  </a:defRPr>
                </a:lvl9pPr>
              </a:lstStyle>
              <a:p>
                <a:r>
                  <a:rPr lang="en-US" altLang="en-US" sz="600" b="1" dirty="0">
                    <a:solidFill>
                      <a:srgbClr val="177468"/>
                    </a:solidFill>
                  </a:rPr>
                  <a:t>Toolbox</a:t>
                </a:r>
              </a:p>
            </p:txBody>
          </p:sp>
        </p:grpSp>
        <p:pic>
          <p:nvPicPr>
            <p:cNvPr id="42027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784" y="4937407"/>
              <a:ext cx="805530" cy="314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Box 29"/>
            <p:cNvSpPr txBox="1"/>
            <p:nvPr/>
          </p:nvSpPr>
          <p:spPr bwMode="auto">
            <a:xfrm>
              <a:off x="6199450" y="2158837"/>
              <a:ext cx="1448597" cy="1431374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Free of charge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Open source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Easy to use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EO Processing Toolboxes </a:t>
              </a:r>
              <a:b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(ESA SNAP)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Thematic Toolboxes</a:t>
              </a:r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H="1">
            <a:off x="1509713" y="2301874"/>
            <a:ext cx="0" cy="3960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33329" y="2951163"/>
            <a:ext cx="1708993" cy="3098344"/>
            <a:chOff x="33629" y="2158837"/>
            <a:chExt cx="1709314" cy="3098647"/>
          </a:xfrm>
        </p:grpSpPr>
        <p:sp>
          <p:nvSpPr>
            <p:cNvPr id="29" name="TextBox 28"/>
            <p:cNvSpPr txBox="1"/>
            <p:nvPr/>
          </p:nvSpPr>
          <p:spPr bwMode="auto">
            <a:xfrm>
              <a:off x="47928" y="2158837"/>
              <a:ext cx="1449660" cy="186223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Access to global / regional datasets.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in the absence of or to complement and enhance, national data sources.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countries which face major difficulties in collecting national data </a:t>
              </a:r>
            </a:p>
          </p:txBody>
        </p:sp>
        <p:pic>
          <p:nvPicPr>
            <p:cNvPr id="42022" name="Picture 2969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29" y="4639344"/>
              <a:ext cx="919599" cy="369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23" name="Picture 2969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2285" y="4786543"/>
              <a:ext cx="495303" cy="470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699" name="TextBox 29698"/>
            <p:cNvSpPr txBox="1"/>
            <p:nvPr/>
          </p:nvSpPr>
          <p:spPr bwMode="auto">
            <a:xfrm>
              <a:off x="1104648" y="4727328"/>
              <a:ext cx="638295" cy="2619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tx2">
                      <a:lumMod val="50000"/>
                    </a:schemeClr>
                  </a:solidFill>
                </a:rPr>
                <a:t>GUF</a:t>
              </a:r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H="1">
            <a:off x="4556126" y="2487612"/>
            <a:ext cx="3175" cy="396000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3124201" y="2951163"/>
            <a:ext cx="1414463" cy="3078886"/>
            <a:chOff x="3124200" y="2158837"/>
            <a:chExt cx="1414463" cy="3079127"/>
          </a:xfrm>
        </p:grpSpPr>
        <p:pic>
          <p:nvPicPr>
            <p:cNvPr id="42019" name="Picture 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4769" y="4721115"/>
              <a:ext cx="821582" cy="516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Box 30"/>
            <p:cNvSpPr txBox="1"/>
            <p:nvPr/>
          </p:nvSpPr>
          <p:spPr bwMode="auto">
            <a:xfrm>
              <a:off x="3124200" y="2158837"/>
              <a:ext cx="1414463" cy="1654428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Targeted activities to support NSOs and ministries to report on SDG indicators. 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Support country level efforts to apply EO to track, monitor and achieve SDGs.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627564" y="2951162"/>
            <a:ext cx="1546225" cy="3078886"/>
            <a:chOff x="4627563" y="2158837"/>
            <a:chExt cx="1546225" cy="3079293"/>
          </a:xfrm>
        </p:grpSpPr>
        <p:pic>
          <p:nvPicPr>
            <p:cNvPr id="42017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0308" y="4719879"/>
              <a:ext cx="291569" cy="518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Box 39"/>
            <p:cNvSpPr txBox="1"/>
            <p:nvPr/>
          </p:nvSpPr>
          <p:spPr bwMode="auto">
            <a:xfrm>
              <a:off x="4627563" y="2158837"/>
              <a:ext cx="1546225" cy="1939248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Build capacity to exploit EO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Training courses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Training material on EO best practices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Mainly in developing and emerging economies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Critical mass of technical centers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552575" y="2951163"/>
            <a:ext cx="1450975" cy="3148340"/>
            <a:chOff x="1552575" y="2158837"/>
            <a:chExt cx="1451255" cy="3149113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1552575" y="2158837"/>
              <a:ext cx="1451255" cy="1770150"/>
            </a:xfrm>
            <a:prstGeom prst="rect">
              <a:avLst/>
            </a:prstGeom>
            <a:noFill/>
          </p:spPr>
          <p:txBody>
            <a:bodyPr lIns="0" rIns="0">
              <a:spAutoFit/>
            </a:bodyPr>
            <a:lstStyle/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Support custodian agencies to develop method. guidelines to countries.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EO Best Practices.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Scientifically sound approaches.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Product validation.</a:t>
              </a:r>
            </a:p>
            <a:p>
              <a:pPr marL="133350" indent="-133350">
                <a:spcBef>
                  <a:spcPts val="300"/>
                </a:spcBef>
                <a:buFont typeface="Wingdings" charset="2"/>
                <a:buChar char="§"/>
                <a:defRPr/>
              </a:pPr>
              <a:r>
                <a:rPr lang="en-US" sz="1100" dirty="0">
                  <a:solidFill>
                    <a:schemeClr val="accent1">
                      <a:lumMod val="50000"/>
                    </a:schemeClr>
                  </a:solidFill>
                </a:rPr>
                <a:t>Show Cases.</a:t>
              </a:r>
            </a:p>
          </p:txBody>
        </p:sp>
        <p:pic>
          <p:nvPicPr>
            <p:cNvPr id="42014" name="Picture 1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0333" y="4984037"/>
              <a:ext cx="611234" cy="3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5" name="Picture 10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9728" y="4595388"/>
              <a:ext cx="760428" cy="287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016" name="Picture 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179" y="4765308"/>
              <a:ext cx="440110" cy="437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69850" y="2292349"/>
            <a:ext cx="9012238" cy="540000"/>
            <a:chOff x="69349" y="1785037"/>
            <a:chExt cx="9012389" cy="324000"/>
          </a:xfrm>
        </p:grpSpPr>
        <p:sp>
          <p:nvSpPr>
            <p:cNvPr id="44" name="Rounded Rectangle 43"/>
            <p:cNvSpPr/>
            <p:nvPr/>
          </p:nvSpPr>
          <p:spPr bwMode="auto">
            <a:xfrm>
              <a:off x="69349" y="1785037"/>
              <a:ext cx="2879773" cy="320839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Custodian Agencies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3134863" y="1785037"/>
              <a:ext cx="2881360" cy="324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NSOs </a:t>
              </a:r>
              <a:r>
                <a:rPr lang="en-US" sz="1600" dirty="0" smtClean="0"/>
                <a:t/>
              </a:r>
              <a:br>
                <a:rPr lang="en-US" sz="1600" dirty="0" smtClean="0"/>
              </a:br>
              <a:r>
                <a:rPr lang="en-US" sz="1600" dirty="0" smtClean="0"/>
                <a:t>governments / </a:t>
              </a:r>
              <a:r>
                <a:rPr lang="en-US" sz="1600" dirty="0"/>
                <a:t>agencies</a:t>
              </a:r>
            </a:p>
          </p:txBody>
        </p:sp>
        <p:sp>
          <p:nvSpPr>
            <p:cNvPr id="46" name="Rounded Rectangle 45"/>
            <p:cNvSpPr/>
            <p:nvPr/>
          </p:nvSpPr>
          <p:spPr bwMode="auto">
            <a:xfrm>
              <a:off x="6201965" y="1785037"/>
              <a:ext cx="2879773" cy="324000"/>
            </a:xfrm>
            <a:prstGeom prst="round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/>
                <a:t>Key Stakeholders</a:t>
              </a:r>
            </a:p>
          </p:txBody>
        </p:sp>
      </p:grpSp>
      <p:sp>
        <p:nvSpPr>
          <p:cNvPr id="49" name="Title 1"/>
          <p:cNvSpPr>
            <a:spLocks noGrp="1"/>
          </p:cNvSpPr>
          <p:nvPr>
            <p:ph type="title" idx="4294967295"/>
          </p:nvPr>
        </p:nvSpPr>
        <p:spPr>
          <a:xfrm>
            <a:off x="1845279" y="239705"/>
            <a:ext cx="9267825" cy="7175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600" dirty="0"/>
              <a:t>EO support to SDG implementation</a:t>
            </a:r>
          </a:p>
        </p:txBody>
      </p:sp>
      <p:pic>
        <p:nvPicPr>
          <p:cNvPr id="50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7707313" y="2895600"/>
            <a:ext cx="1449387" cy="3504335"/>
            <a:chOff x="7707313" y="2743200"/>
            <a:chExt cx="1449387" cy="3504335"/>
          </a:xfrm>
        </p:grpSpPr>
        <p:grpSp>
          <p:nvGrpSpPr>
            <p:cNvPr id="16" name="Group 15"/>
            <p:cNvGrpSpPr>
              <a:grpSpLocks/>
            </p:cNvGrpSpPr>
            <p:nvPr/>
          </p:nvGrpSpPr>
          <p:grpSpPr bwMode="auto">
            <a:xfrm>
              <a:off x="7707313" y="2743200"/>
              <a:ext cx="1449387" cy="3258507"/>
              <a:chOff x="7706607" y="2103082"/>
              <a:chExt cx="1450094" cy="3259164"/>
            </a:xfrm>
          </p:grpSpPr>
          <p:sp>
            <p:nvSpPr>
              <p:cNvPr id="28" name="TextBox 27"/>
              <p:cNvSpPr txBox="1"/>
              <p:nvPr/>
            </p:nvSpPr>
            <p:spPr bwMode="auto">
              <a:xfrm>
                <a:off x="7706607" y="2103082"/>
                <a:ext cx="1450094" cy="2393445"/>
              </a:xfrm>
              <a:prstGeom prst="rect">
                <a:avLst/>
              </a:prstGeom>
              <a:noFill/>
            </p:spPr>
            <p:txBody>
              <a:bodyPr lIns="0" rIns="0">
                <a:spAutoFit/>
              </a:bodyPr>
              <a:lstStyle/>
              <a:p>
                <a:pPr marL="133350" indent="-133350">
                  <a:spcBef>
                    <a:spcPts val="300"/>
                  </a:spcBef>
                  <a:buFont typeface="Wingdings" charset="2"/>
                  <a:buChar char="§"/>
                  <a:defRPr/>
                </a:pP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Knowledge sharing</a:t>
                </a:r>
              </a:p>
              <a:p>
                <a:pPr marL="133350" indent="-133350">
                  <a:spcBef>
                    <a:spcPts val="300"/>
                  </a:spcBef>
                  <a:buFont typeface="Wingdings" charset="2"/>
                  <a:buChar char="§"/>
                  <a:defRPr/>
                </a:pP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Facilitate access to satellite data</a:t>
                </a:r>
              </a:p>
              <a:p>
                <a:pPr marL="133350" indent="-133350">
                  <a:spcBef>
                    <a:spcPts val="300"/>
                  </a:spcBef>
                  <a:buFont typeface="Wingdings" charset="2"/>
                  <a:buChar char="§"/>
                  <a:defRPr/>
                </a:pP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Access to global / regional datasets</a:t>
                </a:r>
              </a:p>
              <a:p>
                <a:pPr marL="133350" indent="-133350">
                  <a:spcBef>
                    <a:spcPts val="300"/>
                  </a:spcBef>
                  <a:buFont typeface="Wingdings" charset="2"/>
                  <a:buChar char="§"/>
                  <a:defRPr/>
                </a:pP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EO Best practices</a:t>
                </a:r>
              </a:p>
              <a:p>
                <a:pPr marL="133350" indent="-133350">
                  <a:spcBef>
                    <a:spcPts val="300"/>
                  </a:spcBef>
                  <a:buFont typeface="Wingdings" charset="2"/>
                  <a:buChar char="§"/>
                  <a:defRPr/>
                </a:pP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Method. guidelines</a:t>
                </a:r>
              </a:p>
              <a:p>
                <a:pPr marL="133350" indent="-133350">
                  <a:spcBef>
                    <a:spcPts val="300"/>
                  </a:spcBef>
                  <a:buFont typeface="Wingdings" charset="2"/>
                  <a:buChar char="§"/>
                  <a:defRPr/>
                </a:pPr>
                <a:r>
                  <a:rPr lang="en-US" sz="1100" dirty="0" err="1">
                    <a:solidFill>
                      <a:schemeClr val="accent1">
                        <a:lumMod val="50000"/>
                      </a:schemeClr>
                    </a:solidFill>
                  </a:rPr>
                  <a:t>Visualisation</a:t>
                </a: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 and Analysis tools</a:t>
                </a:r>
              </a:p>
              <a:p>
                <a:pPr marL="133350" indent="-133350">
                  <a:spcBef>
                    <a:spcPts val="300"/>
                  </a:spcBef>
                  <a:buFont typeface="Wingdings" charset="2"/>
                  <a:buChar char="§"/>
                  <a:defRPr/>
                </a:pPr>
                <a:r>
                  <a:rPr lang="en-US" sz="1100" dirty="0">
                    <a:solidFill>
                      <a:schemeClr val="accent1">
                        <a:lumMod val="50000"/>
                      </a:schemeClr>
                    </a:solidFill>
                  </a:rPr>
                  <a:t>On-line processing</a:t>
                </a:r>
              </a:p>
              <a:p>
                <a:pPr marL="133350" indent="-133350">
                  <a:spcBef>
                    <a:spcPts val="300"/>
                  </a:spcBef>
                  <a:buFont typeface="Wingdings" charset="2"/>
                  <a:buChar char="§"/>
                  <a:defRPr/>
                </a:pPr>
                <a:r>
                  <a:rPr lang="en-US" sz="1100" dirty="0" smtClean="0">
                    <a:solidFill>
                      <a:schemeClr val="accent1">
                        <a:lumMod val="50000"/>
                      </a:schemeClr>
                    </a:solidFill>
                  </a:rPr>
                  <a:t>Toolboxes (e.g. Data Cube)</a:t>
                </a:r>
                <a:endParaRPr lang="en-US" sz="11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  <p:pic>
            <p:nvPicPr>
              <p:cNvPr id="42011" name="Picture 42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433832" y="4875825"/>
                <a:ext cx="671016" cy="486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012" name="Picture 10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06607" y="4507942"/>
                <a:ext cx="754436" cy="415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15"/>
            <a:srcRect l="19445" r="50000"/>
            <a:stretch/>
          </p:blipFill>
          <p:spPr>
            <a:xfrm>
              <a:off x="7790066" y="5562600"/>
              <a:ext cx="536599" cy="6849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058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ABE124A-B5C5-46E0-B944-45307B126769}" type="slidenum">
              <a:rPr lang="en-AU" smtClean="0">
                <a:solidFill>
                  <a:srgbClr val="FFFFFF"/>
                </a:solidFill>
              </a:rPr>
              <a:pPr/>
              <a:t>13</a:t>
            </a:fld>
            <a:r>
              <a:rPr lang="en-AU" dirty="0" smtClean="0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304800"/>
            <a:ext cx="6324600" cy="609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AU" sz="2600" b="1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Global rising interest in the </a:t>
            </a: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UNSDGs</a:t>
            </a:r>
            <a:r>
              <a:rPr lang="en-AU" sz="25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/>
            </a:r>
            <a:br>
              <a:rPr lang="en-AU" sz="2500" dirty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endParaRPr lang="en-AU" sz="2500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16656" y="1300957"/>
            <a:ext cx="8686800" cy="2813844"/>
          </a:xfrm>
          <a:prstGeom prst="rect">
            <a:avLst/>
          </a:prstGeom>
        </p:spPr>
        <p:txBody>
          <a:bodyPr/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Opportunity for </a:t>
            </a:r>
            <a:r>
              <a:rPr lang="en-AU" sz="20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CEOS agencies to work closely with external partners:</a:t>
            </a:r>
          </a:p>
          <a:p>
            <a:pPr marL="0" indent="0">
              <a:buNone/>
            </a:pPr>
            <a:endParaRPr lang="en-AU" sz="800" b="1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r>
              <a:rPr lang="en-US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GEO </a:t>
            </a:r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– to </a:t>
            </a:r>
            <a:r>
              <a:rPr lang="en-US" sz="18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support </a:t>
            </a:r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the </a:t>
            </a:r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EO4SDGs </a:t>
            </a:r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initiative</a:t>
            </a:r>
          </a:p>
          <a:p>
            <a:r>
              <a:rPr lang="en-US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World </a:t>
            </a:r>
            <a:r>
              <a:rPr lang="en-US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Bank Group </a:t>
            </a:r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–with a ‘project/program’ approach rather than cross-cutting (ex Albania/NASA or Vietnam with </a:t>
            </a:r>
            <a:r>
              <a:rPr lang="en-US" sz="1800" dirty="0" err="1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D</a:t>
            </a:r>
            <a:r>
              <a:rPr lang="en-US" sz="1800" dirty="0" err="1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atacube</a:t>
            </a:r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?)</a:t>
            </a:r>
          </a:p>
          <a:p>
            <a:r>
              <a:rPr lang="en-US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Foundations/Development</a:t>
            </a:r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 </a:t>
            </a:r>
            <a:r>
              <a:rPr lang="en-US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banks</a:t>
            </a:r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 – Gates, Rockefeller, Clinton?</a:t>
            </a:r>
          </a:p>
          <a:p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Other </a:t>
            </a:r>
            <a:r>
              <a:rPr lang="en-US" sz="1800" b="1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global partnerships or institutes</a:t>
            </a:r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: </a:t>
            </a:r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  <a:hlinkClick r:id="rId3"/>
              </a:rPr>
              <a:t>IISD </a:t>
            </a:r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(International Institute for Sustainable Development), </a:t>
            </a:r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  <a:hlinkClick r:id="rId4"/>
              </a:rPr>
              <a:t>GPSDD </a:t>
            </a:r>
            <a:r>
              <a:rPr lang="en-US" sz="18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(Global Partnership for Sustainable Development Data)</a:t>
            </a:r>
          </a:p>
        </p:txBody>
      </p:sp>
      <p:pic>
        <p:nvPicPr>
          <p:cNvPr id="6" name="Picture 4" descr="Image result for abs logo statistics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853" y="5867400"/>
            <a:ext cx="921003" cy="81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south africa statistics logo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667958" y="5966581"/>
            <a:ext cx="2327898" cy="7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eurostat logo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3481" y="5992083"/>
            <a:ext cx="1519475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743200" y="3810000"/>
            <a:ext cx="6019800" cy="491990"/>
          </a:xfrm>
          <a:prstGeom prst="rect">
            <a:avLst/>
          </a:prstGeom>
          <a:solidFill>
            <a:srgbClr val="001E59">
              <a:lumMod val="90000"/>
              <a:lumOff val="10000"/>
            </a:srgb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>
                <a:solidFill>
                  <a:srgbClr val="FFFFFF"/>
                </a:solidFill>
                <a:cs typeface="Arial" panose="020B0604020202020204" pitchFamily="34" charset="0"/>
              </a:rPr>
              <a:t>Does CEOS need/wish to be a member </a:t>
            </a:r>
            <a:r>
              <a:rPr lang="en-AU" sz="2000" dirty="0" smtClean="0">
                <a:solidFill>
                  <a:srgbClr val="FFFFFF"/>
                </a:solidFill>
                <a:cs typeface="Arial" panose="020B0604020202020204" pitchFamily="34" charset="0"/>
              </a:rPr>
              <a:t>of GPSDD ?</a:t>
            </a:r>
            <a:endParaRPr lang="en-AU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8644" y="4333791"/>
            <a:ext cx="84843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ea typeface="Arial Bold"/>
                <a:cs typeface="Arial" panose="020B0604020202020204" pitchFamily="34" charset="0"/>
              </a:rPr>
              <a:t>UN Agencies </a:t>
            </a:r>
            <a:r>
              <a:rPr lang="en-US" dirty="0">
                <a:ea typeface="Arial Bold"/>
                <a:cs typeface="Arial" panose="020B0604020202020204" pitchFamily="34" charset="0"/>
              </a:rPr>
              <a:t>to develop specific ‘indicators’ and monitoring guidelines (under UN Statistics) – </a:t>
            </a:r>
            <a:r>
              <a:rPr lang="en-US" dirty="0" err="1">
                <a:ea typeface="Arial Bold"/>
                <a:cs typeface="Arial" panose="020B0604020202020204" pitchFamily="34" charset="0"/>
              </a:rPr>
              <a:t>eg</a:t>
            </a:r>
            <a:r>
              <a:rPr lang="en-US" dirty="0">
                <a:ea typeface="Arial Bold"/>
                <a:cs typeface="Arial" panose="020B0604020202020204" pitchFamily="34" charset="0"/>
              </a:rPr>
              <a:t> CSIRO/UNCCD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ea typeface="Arial Bold"/>
                <a:cs typeface="Arial" panose="020B0604020202020204" pitchFamily="34" charset="0"/>
              </a:rPr>
              <a:t>National Statistics Offices (NSOs)</a:t>
            </a:r>
            <a:r>
              <a:rPr lang="en-US" dirty="0" smtClean="0">
                <a:ea typeface="Arial Bold"/>
                <a:cs typeface="Arial" panose="020B0604020202020204" pitchFamily="34" charset="0"/>
              </a:rPr>
              <a:t>: </a:t>
            </a:r>
            <a:r>
              <a:rPr lang="en-US" dirty="0">
                <a:ea typeface="Arial Bold"/>
                <a:cs typeface="Arial" panose="020B0604020202020204" pitchFamily="34" charset="0"/>
              </a:rPr>
              <a:t>a few CEOS Space &amp; technical agencies being approached by their NSOs for advice to use EO in SDGs monitoring (Australia, South Africa, Japan, European countries…)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1957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atist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219200"/>
            <a:ext cx="2642343" cy="1487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Slide Number Placeholder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ABE124A-B5C5-46E0-B944-45307B126769}" type="slidenum">
              <a:rPr lang="en-AU" smtClean="0">
                <a:solidFill>
                  <a:srgbClr val="FFFFFF"/>
                </a:solidFill>
              </a:rPr>
              <a:pPr/>
              <a:t>14</a:t>
            </a:fld>
            <a:r>
              <a:rPr lang="en-AU" smtClean="0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10736" y="2514600"/>
            <a:ext cx="8077200" cy="4114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357188" lvl="2" indent="-215900"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rgbClr val="C00000"/>
                </a:solidFill>
                <a:latin typeface="Helvetica (Headings)"/>
              </a:rPr>
              <a:t>Several sources </a:t>
            </a:r>
            <a:r>
              <a:rPr lang="en-AU" sz="1800" dirty="0">
                <a:latin typeface="Helvetica (Headings)"/>
              </a:rPr>
              <a:t>of available satellite imagery data, free or commercial, from different EO </a:t>
            </a:r>
            <a:r>
              <a:rPr lang="en-AU" sz="1800" dirty="0" smtClean="0">
                <a:latin typeface="Helvetica (Headings)"/>
              </a:rPr>
              <a:t>satellites</a:t>
            </a:r>
          </a:p>
          <a:p>
            <a:pPr marL="357188" lvl="2" indent="-215900"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rgbClr val="C00000"/>
                </a:solidFill>
                <a:latin typeface="Helvetica (Headings)"/>
              </a:rPr>
              <a:t>Various </a:t>
            </a:r>
            <a:r>
              <a:rPr lang="en-AU" sz="1800" b="1" dirty="0">
                <a:solidFill>
                  <a:srgbClr val="C00000"/>
                </a:solidFill>
                <a:latin typeface="Helvetica (Headings)"/>
              </a:rPr>
              <a:t>measurements </a:t>
            </a:r>
            <a:r>
              <a:rPr lang="en-AU" sz="1800" b="1" dirty="0" smtClean="0">
                <a:solidFill>
                  <a:srgbClr val="C00000"/>
                </a:solidFill>
                <a:latin typeface="Helvetica (Headings)"/>
              </a:rPr>
              <a:t>collected </a:t>
            </a:r>
            <a:r>
              <a:rPr lang="en-AU" sz="1800" dirty="0" smtClean="0">
                <a:latin typeface="Helvetica (Headings)"/>
              </a:rPr>
              <a:t>about </a:t>
            </a:r>
            <a:r>
              <a:rPr lang="en-AU" sz="1800" dirty="0">
                <a:latin typeface="Helvetica (Headings)"/>
              </a:rPr>
              <a:t>the land and land cover, water and atmosphere</a:t>
            </a:r>
            <a:r>
              <a:rPr lang="en-AU" sz="1800" dirty="0" smtClean="0">
                <a:latin typeface="Helvetica (Headings)"/>
              </a:rPr>
              <a:t>;</a:t>
            </a:r>
          </a:p>
          <a:p>
            <a:pPr marL="357188" lvl="2" indent="-215900"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rgbClr val="C00000"/>
                </a:solidFill>
                <a:latin typeface="Helvetica (Headings)"/>
              </a:rPr>
              <a:t>Complement </a:t>
            </a:r>
            <a:r>
              <a:rPr lang="en-AU" sz="1800" b="1" dirty="0">
                <a:solidFill>
                  <a:srgbClr val="C00000"/>
                </a:solidFill>
                <a:latin typeface="Helvetica (Headings)"/>
              </a:rPr>
              <a:t>traditional sources </a:t>
            </a:r>
            <a:r>
              <a:rPr lang="en-AU" sz="1800" dirty="0" smtClean="0">
                <a:latin typeface="Helvetica (Headings)"/>
              </a:rPr>
              <a:t>(ground </a:t>
            </a:r>
            <a:r>
              <a:rPr lang="en-AU" sz="1800" dirty="0">
                <a:latin typeface="Helvetica (Headings)"/>
              </a:rPr>
              <a:t>or socio-economic data) when there is a lack of data;</a:t>
            </a:r>
          </a:p>
          <a:p>
            <a:pPr marL="357188" lvl="2" indent="-215900"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C00000"/>
                </a:solidFill>
                <a:latin typeface="Helvetica (Headings)"/>
              </a:rPr>
              <a:t>P</a:t>
            </a:r>
            <a:r>
              <a:rPr lang="en-AU" sz="1800" b="1" dirty="0" smtClean="0">
                <a:solidFill>
                  <a:srgbClr val="C00000"/>
                </a:solidFill>
                <a:latin typeface="Helvetica (Headings)"/>
              </a:rPr>
              <a:t>rovide </a:t>
            </a:r>
            <a:r>
              <a:rPr lang="en-AU" sz="1800" b="1" dirty="0">
                <a:solidFill>
                  <a:srgbClr val="C00000"/>
                </a:solidFill>
                <a:latin typeface="Helvetica (Headings)"/>
              </a:rPr>
              <a:t>spatially and temporally denser information </a:t>
            </a:r>
            <a:r>
              <a:rPr lang="en-AU" sz="1800" dirty="0">
                <a:latin typeface="Helvetica (Headings)"/>
              </a:rPr>
              <a:t>(on multiple scales, up to global);</a:t>
            </a:r>
          </a:p>
          <a:p>
            <a:pPr marL="357188" lvl="2" indent="-215900"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Helvetica (Headings)"/>
              </a:rPr>
              <a:t>Improve </a:t>
            </a:r>
            <a:r>
              <a:rPr lang="en-AU" sz="1800" b="1" dirty="0">
                <a:solidFill>
                  <a:srgbClr val="C00000"/>
                </a:solidFill>
                <a:latin typeface="Helvetica (Headings)"/>
              </a:rPr>
              <a:t>frequency</a:t>
            </a:r>
            <a:r>
              <a:rPr lang="en-AU" sz="1800" dirty="0">
                <a:solidFill>
                  <a:srgbClr val="C00000"/>
                </a:solidFill>
                <a:latin typeface="Helvetica (Headings)"/>
              </a:rPr>
              <a:t> </a:t>
            </a:r>
            <a:r>
              <a:rPr lang="en-AU" sz="1800" dirty="0">
                <a:latin typeface="Helvetica (Headings)"/>
              </a:rPr>
              <a:t>or </a:t>
            </a:r>
            <a:r>
              <a:rPr lang="en-AU" sz="1800" b="1" dirty="0">
                <a:solidFill>
                  <a:srgbClr val="C00000"/>
                </a:solidFill>
                <a:latin typeface="Helvetica (Headings)"/>
              </a:rPr>
              <a:t>richness</a:t>
            </a:r>
            <a:r>
              <a:rPr lang="en-AU" sz="1800" dirty="0">
                <a:solidFill>
                  <a:srgbClr val="C00000"/>
                </a:solidFill>
                <a:latin typeface="Helvetica (Headings)"/>
              </a:rPr>
              <a:t> </a:t>
            </a:r>
            <a:r>
              <a:rPr lang="en-AU" sz="1800" dirty="0">
                <a:latin typeface="Helvetica (Headings)"/>
              </a:rPr>
              <a:t>of data;</a:t>
            </a:r>
          </a:p>
          <a:p>
            <a:pPr marL="357188" lvl="2" indent="-215900"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rgbClr val="C00000"/>
                </a:solidFill>
                <a:latin typeface="Helvetica (Headings)"/>
              </a:rPr>
              <a:t>Save </a:t>
            </a:r>
            <a:r>
              <a:rPr lang="en-AU" sz="1800" b="1" dirty="0">
                <a:solidFill>
                  <a:srgbClr val="C00000"/>
                </a:solidFill>
                <a:latin typeface="Helvetica (Headings)"/>
              </a:rPr>
              <a:t>money </a:t>
            </a:r>
            <a:r>
              <a:rPr lang="en-AU" sz="1800" dirty="0">
                <a:latin typeface="Helvetica (Headings)"/>
              </a:rPr>
              <a:t>on traditional methods (survey methods can be time-consuming and expensive);</a:t>
            </a:r>
          </a:p>
          <a:p>
            <a:pPr marL="357188" lvl="2" indent="-215900"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Helvetica (Headings)"/>
              </a:rPr>
              <a:t>Allow </a:t>
            </a:r>
            <a:r>
              <a:rPr lang="en-AU" sz="1800" b="1" dirty="0">
                <a:solidFill>
                  <a:srgbClr val="C00000"/>
                </a:solidFill>
                <a:latin typeface="Helvetica (Headings)"/>
              </a:rPr>
              <a:t>consistent and comparable measurements </a:t>
            </a:r>
            <a:r>
              <a:rPr lang="en-AU" sz="1800" dirty="0">
                <a:latin typeface="Helvetica (Headings)"/>
              </a:rPr>
              <a:t>across different countries and regions</a:t>
            </a:r>
          </a:p>
          <a:p>
            <a:pPr marL="0" indent="0">
              <a:lnSpc>
                <a:spcPct val="120000"/>
              </a:lnSpc>
              <a:buNone/>
            </a:pPr>
            <a:endParaRPr lang="en-AU" sz="2000" dirty="0">
              <a:latin typeface="Helvetica (Headings)"/>
            </a:endParaRPr>
          </a:p>
          <a:p>
            <a:endParaRPr lang="en-AU" sz="2000" dirty="0">
              <a:latin typeface="Helvetica (Headings)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31675" y="304800"/>
            <a:ext cx="7239000" cy="685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/>
            <a:r>
              <a:rPr lang="en-AU" sz="25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Value of EO data for Official Statistics</a:t>
            </a:r>
            <a:endParaRPr lang="en-AU" sz="2500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xfrm>
            <a:off x="371707" y="1328809"/>
            <a:ext cx="5867400" cy="923781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lvl="1" indent="-457200">
              <a:buFont typeface="+mj-lt"/>
              <a:buAutoNum type="alphaUcPeriod"/>
            </a:pPr>
            <a:r>
              <a:rPr lang="en-AU" b="1" dirty="0" smtClean="0">
                <a:latin typeface="Helvetica (Headings)"/>
              </a:rPr>
              <a:t>Significant </a:t>
            </a:r>
            <a:r>
              <a:rPr lang="en-AU" b="1" dirty="0">
                <a:latin typeface="Helvetica (Headings)"/>
              </a:rPr>
              <a:t>opportunities for complementing and enhancing official statistics</a:t>
            </a:r>
            <a:r>
              <a:rPr lang="en-AU" dirty="0">
                <a:latin typeface="Helvetica (Headings)"/>
              </a:rPr>
              <a:t>:</a:t>
            </a:r>
          </a:p>
          <a:p>
            <a:pPr marL="0" indent="0">
              <a:lnSpc>
                <a:spcPct val="120000"/>
              </a:lnSpc>
              <a:buNone/>
            </a:pPr>
            <a:endParaRPr lang="en-AU" sz="2000" dirty="0">
              <a:latin typeface="Helvetica (Headings)"/>
            </a:endParaRPr>
          </a:p>
          <a:p>
            <a:endParaRPr lang="en-AU" sz="2000" dirty="0">
              <a:latin typeface="Helvetica (Headings)"/>
            </a:endParaRPr>
          </a:p>
        </p:txBody>
      </p:sp>
    </p:spTree>
    <p:extLst>
      <p:ext uri="{BB962C8B-B14F-4D97-AF65-F5344CB8AC3E}">
        <p14:creationId xmlns:p14="http://schemas.microsoft.com/office/powerpoint/2010/main" val="5498187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15</a:t>
            </a:fld>
            <a:endParaRPr lang="uk-U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100" y="1914080"/>
            <a:ext cx="7924800" cy="53497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7188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and complex </a:t>
            </a: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  <a:sym typeface="Arial Bold"/>
              </a:rPr>
              <a:t>data: necessary expertise, infrastructure  </a:t>
            </a:r>
            <a:r>
              <a:rPr lang="en-AU" sz="1800" dirty="0" smtClean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  <a:sym typeface="Arial Bold"/>
              </a:rPr>
              <a:t>              and </a:t>
            </a: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  <a:sym typeface="Arial Bold"/>
              </a:rPr>
              <a:t>internet bandwidth;</a:t>
            </a:r>
          </a:p>
          <a:p>
            <a:pPr marL="357188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</a:rPr>
              <a:t>New statistical </a:t>
            </a:r>
            <a:r>
              <a:rPr lang="en-A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en-A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</a:rPr>
              <a:t>to be implemented;</a:t>
            </a:r>
          </a:p>
          <a:p>
            <a:pPr marL="357188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</a:rPr>
              <a:t>Capacity Building: NSOs to develop the </a:t>
            </a:r>
            <a:r>
              <a:rPr lang="en-A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capacity to select, access, process and apply the required data </a:t>
            </a:r>
            <a:r>
              <a:rPr lang="en-A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sources;</a:t>
            </a:r>
            <a:endParaRPr lang="en-AU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7188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continuity </a:t>
            </a: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</a:rPr>
              <a:t>(long-term investment in countries frameworks);</a:t>
            </a:r>
          </a:p>
          <a:p>
            <a:pPr marL="357188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A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Only </a:t>
            </a:r>
            <a:r>
              <a:rPr lang="en-A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spatial</a:t>
            </a:r>
            <a:r>
              <a:rPr lang="en-A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spectral, and temporal information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</a:rPr>
              <a:t>which can be then related to indicators; </a:t>
            </a:r>
          </a:p>
          <a:p>
            <a:pPr marL="536575" lvl="7" indent="0">
              <a:lnSpc>
                <a:spcPct val="120000"/>
              </a:lnSpc>
              <a:buNone/>
            </a:pP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</a:rPr>
              <a:t>- Identify the </a:t>
            </a:r>
            <a:r>
              <a:rPr lang="en-A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best algorithmic approach </a:t>
            </a: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</a:rPr>
              <a:t>and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statistical applications </a:t>
            </a: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</a:rPr>
              <a:t>that are most suited to the use of EO data, </a:t>
            </a:r>
          </a:p>
          <a:p>
            <a:pPr marL="536575" lvl="5" indent="0">
              <a:lnSpc>
                <a:spcPct val="120000"/>
              </a:lnSpc>
              <a:buNone/>
            </a:pP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</a:rPr>
              <a:t>Criteria: organisational </a:t>
            </a:r>
            <a:r>
              <a:rPr lang="en-A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</a:rPr>
              <a:t>methods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’ </a:t>
            </a:r>
            <a:r>
              <a:rPr lang="en-A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  <a:r>
              <a:rPr lang="en-A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</a:rPr>
              <a:t>and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  <a:r>
              <a:rPr lang="en-AU" sz="1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1800" dirty="0">
                <a:solidFill>
                  <a:srgbClr val="002569"/>
                </a:solidFill>
                <a:latin typeface="Helvetica (Headings)"/>
                <a:ea typeface="Arial Bold"/>
                <a:cs typeface="Arial" panose="020B0604020202020204" pitchFamily="34" charset="0"/>
              </a:rPr>
              <a:t>savings probability</a:t>
            </a:r>
          </a:p>
          <a:p>
            <a:endParaRPr lang="en-AU" dirty="0"/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en-AU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828800" y="304800"/>
            <a:ext cx="7239000" cy="685800"/>
          </a:xfrm>
          <a:prstGeom prst="rect">
            <a:avLst/>
          </a:prstGeom>
        </p:spPr>
        <p:txBody>
          <a:bodyPr>
            <a:norm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5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Value of EO data for Official Statistics</a:t>
            </a:r>
            <a:endParaRPr lang="en-AU" sz="2500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52800" y="6004931"/>
            <a:ext cx="5183712" cy="811753"/>
          </a:xfrm>
          <a:prstGeom prst="rect">
            <a:avLst/>
          </a:prstGeom>
          <a:solidFill>
            <a:srgbClr val="001E59">
              <a:lumMod val="90000"/>
              <a:lumOff val="10000"/>
            </a:srgb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can CEOS help to reduce the risks or gaps, and increase some capabilities?</a:t>
            </a:r>
            <a:endParaRPr lang="en-AU" sz="2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solving a probl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458" y="1295400"/>
            <a:ext cx="1494771" cy="103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226488" y="1394375"/>
            <a:ext cx="7386754" cy="533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lnSpc>
                <a:spcPct val="120000"/>
              </a:lnSpc>
              <a:buFont typeface="+mj-lt"/>
              <a:buAutoNum type="alphaUcPeriod" startAt="2"/>
            </a:pPr>
            <a:r>
              <a:rPr lang="en-AU" sz="2200" b="1" dirty="0">
                <a:solidFill>
                  <a:srgbClr val="002569"/>
                </a:solidFill>
                <a:latin typeface="Arial" panose="020B0604020202020204" pitchFamily="34" charset="0"/>
                <a:ea typeface="Arial Bold"/>
                <a:cs typeface="Arial" panose="020B0604020202020204" pitchFamily="34" charset="0"/>
                <a:sym typeface="Arial Bold"/>
              </a:rPr>
              <a:t>Still, a few challenges …</a:t>
            </a:r>
          </a:p>
          <a:p>
            <a:endParaRPr lang="en-AU" dirty="0"/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en-AU" sz="3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24174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763000" y="64008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16</a:t>
            </a:fld>
            <a:endParaRPr lang="uk-U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SDGs: </a:t>
            </a: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/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600" b="1" dirty="0" err="1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600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ounded Rectangle 9"/>
          <p:cNvSpPr/>
          <p:nvPr/>
        </p:nvSpPr>
        <p:spPr>
          <a:xfrm>
            <a:off x="495300" y="1260314"/>
            <a:ext cx="8153400" cy="316682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31750" cap="flat">
            <a:solidFill>
              <a:schemeClr val="accent5">
                <a:lumMod val="50000"/>
              </a:schemeClr>
            </a:solidFill>
            <a:prstDash val="solid"/>
            <a:beve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CA" sz="2000" dirty="0">
                <a:latin typeface="+mj-ea"/>
                <a:ea typeface="+mj-ea"/>
                <a:cs typeface="Calibri" charset="0"/>
              </a:rPr>
              <a:t>In </a:t>
            </a:r>
            <a:r>
              <a:rPr lang="en-CA" sz="2000" dirty="0" smtClean="0">
                <a:latin typeface="+mj-ea"/>
                <a:ea typeface="+mj-ea"/>
                <a:cs typeface="Calibri" charset="0"/>
              </a:rPr>
              <a:t>the </a:t>
            </a:r>
            <a:r>
              <a:rPr lang="en-CA" sz="2000" dirty="0">
                <a:latin typeface="+mj-ea"/>
                <a:ea typeface="+mj-ea"/>
                <a:cs typeface="Calibri" charset="0"/>
              </a:rPr>
              <a:t>complex and evolving </a:t>
            </a:r>
            <a:r>
              <a:rPr lang="en-CA" sz="2000" dirty="0" smtClean="0">
                <a:latin typeface="+mj-ea"/>
                <a:ea typeface="+mj-ea"/>
                <a:cs typeface="Calibri" charset="0"/>
              </a:rPr>
              <a:t>SDG environment</a:t>
            </a:r>
            <a:r>
              <a:rPr lang="en-CA" sz="2000" dirty="0">
                <a:latin typeface="+mj-ea"/>
                <a:ea typeface="+mj-ea"/>
                <a:cs typeface="Calibri" charset="0"/>
              </a:rPr>
              <a:t>, </a:t>
            </a:r>
            <a:endParaRPr lang="en-CA" sz="2000" dirty="0" smtClean="0">
              <a:latin typeface="+mj-ea"/>
              <a:ea typeface="+mj-ea"/>
              <a:cs typeface="Calibri" charset="0"/>
            </a:endParaRPr>
          </a:p>
          <a:p>
            <a:pPr algn="ctr">
              <a:spcBef>
                <a:spcPts val="600"/>
              </a:spcBef>
            </a:pPr>
            <a:r>
              <a:rPr lang="en-CA" sz="2000" b="1" dirty="0" smtClean="0">
                <a:latin typeface="+mj-ea"/>
                <a:ea typeface="+mj-ea"/>
                <a:cs typeface="Calibri" charset="0"/>
              </a:rPr>
              <a:t>the </a:t>
            </a:r>
            <a:r>
              <a:rPr lang="en-CA" sz="2000" b="1" dirty="0">
                <a:latin typeface="+mj-ea"/>
                <a:ea typeface="+mj-ea"/>
                <a:cs typeface="Calibri" charset="0"/>
              </a:rPr>
              <a:t>AHT SDG must </a:t>
            </a:r>
            <a:endParaRPr lang="en-CA" sz="2000" b="1" dirty="0" smtClean="0">
              <a:latin typeface="+mj-ea"/>
              <a:ea typeface="+mj-ea"/>
              <a:cs typeface="Calibri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CA" sz="2000" b="1" dirty="0" smtClean="0">
                <a:latin typeface="+mj-ea"/>
                <a:ea typeface="+mj-ea"/>
                <a:cs typeface="Calibri" charset="0"/>
              </a:rPr>
              <a:t>take </a:t>
            </a:r>
            <a:r>
              <a:rPr lang="en-CA" sz="2000" b="1" dirty="0">
                <a:latin typeface="+mj-ea"/>
                <a:ea typeface="+mj-ea"/>
                <a:cs typeface="Calibri" charset="0"/>
              </a:rPr>
              <a:t>stock of the UN processes </a:t>
            </a:r>
            <a:r>
              <a:rPr lang="en-CA" sz="2000" dirty="0">
                <a:latin typeface="+mj-ea"/>
                <a:ea typeface="+mj-ea"/>
                <a:cs typeface="Calibri" charset="0"/>
              </a:rPr>
              <a:t>in place for the SDG implementation and of the existing participants and stakeholders, </a:t>
            </a:r>
            <a:endParaRPr lang="en-CA" sz="2000" dirty="0">
              <a:latin typeface="+mj-ea"/>
              <a:ea typeface="+mj-ea"/>
              <a:cs typeface="Calibri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</a:pPr>
            <a:r>
              <a:rPr lang="en-CA" sz="2000" dirty="0" smtClean="0">
                <a:latin typeface="+mj-ea"/>
                <a:ea typeface="+mj-ea"/>
                <a:cs typeface="Calibri" charset="0"/>
              </a:rPr>
              <a:t>focus </a:t>
            </a:r>
            <a:r>
              <a:rPr lang="en-CA" sz="2000" dirty="0">
                <a:latin typeface="+mj-ea"/>
                <a:ea typeface="+mj-ea"/>
                <a:cs typeface="Calibri" charset="0"/>
              </a:rPr>
              <a:t>its activities around the </a:t>
            </a:r>
            <a:r>
              <a:rPr lang="en-CA" sz="2000" b="1" dirty="0">
                <a:latin typeface="+mj-ea"/>
                <a:ea typeface="+mj-ea"/>
                <a:cs typeface="Calibri" charset="0"/>
              </a:rPr>
              <a:t>unique role that CEOS should play </a:t>
            </a:r>
            <a:r>
              <a:rPr lang="en-CA" sz="2000" dirty="0">
                <a:latin typeface="+mj-ea"/>
                <a:ea typeface="+mj-ea"/>
                <a:cs typeface="Calibri" charset="0"/>
              </a:rPr>
              <a:t>as a coordination body </a:t>
            </a:r>
            <a:r>
              <a:rPr lang="en-CA" sz="2000" dirty="0" smtClean="0">
                <a:latin typeface="+mj-ea"/>
                <a:ea typeface="+mj-ea"/>
                <a:cs typeface="Calibri" charset="0"/>
              </a:rPr>
              <a:t>of the Space community efforts to support the integration of satellite </a:t>
            </a:r>
            <a:r>
              <a:rPr lang="en-CA" sz="2000" dirty="0">
                <a:latin typeface="+mj-ea"/>
                <a:ea typeface="+mj-ea"/>
                <a:cs typeface="Calibri" charset="0"/>
              </a:rPr>
              <a:t>EO </a:t>
            </a:r>
            <a:r>
              <a:rPr lang="en-CA" sz="2000" dirty="0" smtClean="0">
                <a:latin typeface="+mj-ea"/>
                <a:ea typeface="+mj-ea"/>
                <a:cs typeface="Calibri" charset="0"/>
              </a:rPr>
              <a:t>in </a:t>
            </a:r>
            <a:r>
              <a:rPr lang="en-CA" sz="2000" dirty="0">
                <a:latin typeface="+mj-ea"/>
                <a:ea typeface="+mj-ea"/>
                <a:cs typeface="Calibri" charset="0"/>
              </a:rPr>
              <a:t>support </a:t>
            </a:r>
            <a:r>
              <a:rPr lang="en-CA" sz="2000" dirty="0" smtClean="0">
                <a:latin typeface="+mj-ea"/>
                <a:ea typeface="+mj-ea"/>
                <a:cs typeface="Calibri" charset="0"/>
              </a:rPr>
              <a:t>to the </a:t>
            </a:r>
            <a:r>
              <a:rPr lang="en-CA" sz="2000" dirty="0">
                <a:latin typeface="+mj-ea"/>
                <a:ea typeface="+mj-ea"/>
                <a:cs typeface="Calibri" charset="0"/>
              </a:rPr>
              <a:t>full realisation of the SDGs.</a:t>
            </a:r>
            <a:endParaRPr lang="en-US" sz="2000" dirty="0">
              <a:latin typeface="+mj-ea"/>
              <a:ea typeface="+mj-ea"/>
              <a:cs typeface="Calibri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4673251"/>
            <a:ext cx="914400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CA" dirty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CEOS </a:t>
            </a:r>
            <a:r>
              <a:rPr lang="en-CA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AHT will </a:t>
            </a:r>
            <a:r>
              <a:rPr lang="en-CA" b="1" dirty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align its engagement with the </a:t>
            </a:r>
            <a:r>
              <a:rPr lang="en-CA" b="1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UN SDG </a:t>
            </a:r>
            <a:r>
              <a:rPr lang="en-CA" b="1" dirty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agenda </a:t>
            </a:r>
            <a:r>
              <a:rPr lang="en-CA" u="sng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mostly</a:t>
            </a:r>
            <a:r>
              <a:rPr lang="en-CA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 </a:t>
            </a:r>
            <a:r>
              <a:rPr lang="en-CA" dirty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through </a:t>
            </a:r>
            <a:r>
              <a:rPr lang="en-CA" b="1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GEO</a:t>
            </a:r>
            <a:r>
              <a:rPr lang="en-CA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 </a:t>
            </a:r>
            <a:br>
              <a:rPr lang="en-CA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</a:br>
            <a:r>
              <a:rPr lang="en-CA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(GEO Programme Board, GEO Engagement Strategy, GEO initiative EO4SDGs)  </a:t>
            </a:r>
            <a:br>
              <a:rPr lang="en-CA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</a:br>
            <a:r>
              <a:rPr lang="en-CA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and </a:t>
            </a:r>
            <a:r>
              <a:rPr lang="en-CA" u="sng" dirty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on a case by case basis </a:t>
            </a:r>
            <a:r>
              <a:rPr lang="en-CA" dirty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directly with the </a:t>
            </a:r>
            <a:r>
              <a:rPr lang="en-CA" b="1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UN custodian agencies </a:t>
            </a:r>
            <a:r>
              <a:rPr lang="en-CA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and </a:t>
            </a:r>
            <a:br>
              <a:rPr lang="en-CA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</a:br>
            <a:r>
              <a:rPr lang="en-CA" b="1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individual </a:t>
            </a:r>
            <a:r>
              <a:rPr lang="en-CA" b="1" dirty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countries </a:t>
            </a:r>
            <a:r>
              <a:rPr lang="en-CA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(through </a:t>
            </a:r>
            <a:r>
              <a:rPr lang="en-CA" dirty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their </a:t>
            </a:r>
            <a:r>
              <a:rPr lang="en-CA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NSOs </a:t>
            </a:r>
            <a:r>
              <a:rPr lang="en-CA" dirty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and relevant </a:t>
            </a:r>
            <a:r>
              <a:rPr lang="en-CA" dirty="0" smtClean="0">
                <a:solidFill>
                  <a:srgbClr val="000000"/>
                </a:solidFill>
                <a:latin typeface="+mj-ea"/>
                <a:ea typeface="+mj-ea"/>
                <a:cs typeface="Calibri" charset="0"/>
              </a:rPr>
              <a:t>ministries).</a:t>
            </a:r>
            <a:endParaRPr lang="en-US" dirty="0">
              <a:solidFill>
                <a:srgbClr val="000000"/>
              </a:solidFill>
              <a:effectLst/>
              <a:latin typeface="+mj-ea"/>
              <a:ea typeface="+mj-ea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407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763000" y="6400800"/>
            <a:ext cx="304800" cy="187285"/>
          </a:xfr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17</a:t>
            </a:fld>
            <a:endParaRPr lang="uk-UA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SDGs: </a:t>
            </a: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/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Terms of Reference (</a:t>
            </a:r>
            <a:r>
              <a:rPr lang="en-AU" sz="2600" b="1" dirty="0" err="1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ToR</a:t>
            </a: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)</a:t>
            </a:r>
            <a:endParaRPr lang="en-AU" sz="2600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 txBox="1">
            <a:spLocks noGrp="1"/>
          </p:cNvSpPr>
          <p:nvPr>
            <p:ph sz="quarter" idx="10"/>
          </p:nvPr>
        </p:nvSpPr>
        <p:spPr>
          <a:xfrm>
            <a:off x="381000" y="1219200"/>
            <a:ext cx="8382000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 marL="2984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marL="12700" indent="0" algn="ctr">
              <a:spcBef>
                <a:spcPts val="400"/>
              </a:spcBef>
              <a:buClr>
                <a:srgbClr val="2865A2"/>
              </a:buClr>
              <a:buSzPct val="120000"/>
              <a:buNone/>
              <a:defRPr/>
            </a:pP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The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AHT SDG will assess, showcase and promote EO contribution </a:t>
            </a: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en-US" altLang="en-US" sz="2000" dirty="0" smtClean="0">
                <a:solidFill>
                  <a:schemeClr val="bg1"/>
                </a:solidFill>
                <a:latin typeface="+mj-lt"/>
              </a:rPr>
            </a:br>
            <a:r>
              <a:rPr lang="en-US" altLang="en-US" sz="2000" dirty="0" smtClean="0">
                <a:solidFill>
                  <a:schemeClr val="bg1"/>
                </a:solidFill>
                <a:latin typeface="+mj-lt"/>
              </a:rPr>
              <a:t>to SDG </a:t>
            </a:r>
            <a:r>
              <a:rPr lang="en-US" altLang="en-US" sz="2000" dirty="0">
                <a:solidFill>
                  <a:schemeClr val="bg1"/>
                </a:solidFill>
                <a:latin typeface="+mj-lt"/>
              </a:rPr>
              <a:t>targets and indicators</a:t>
            </a:r>
            <a:r>
              <a:rPr lang="en-US" altLang="en-US" sz="2000" b="1" dirty="0" smtClean="0">
                <a:solidFill>
                  <a:schemeClr val="bg1"/>
                </a:solidFill>
                <a:latin typeface="+mj-lt"/>
              </a:rPr>
              <a:t>.</a:t>
            </a:r>
            <a:endParaRPr lang="en-US" altLang="en-US" sz="2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7" name="Document 6"/>
          <p:cNvSpPr/>
          <p:nvPr/>
        </p:nvSpPr>
        <p:spPr>
          <a:xfrm>
            <a:off x="381000" y="2057399"/>
            <a:ext cx="8382000" cy="4530685"/>
          </a:xfrm>
          <a:prstGeom prst="flowChartDocumen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rIns="72000"/>
          <a:lstStyle/>
          <a:p>
            <a:pPr algn="ctr">
              <a:spcBef>
                <a:spcPts val="600"/>
              </a:spcBef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CEOS AHT SDGs - 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ToR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+mj-lt"/>
              <a:ea typeface="Calibri" charset="0"/>
              <a:cs typeface="Calibri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Coordinate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the efforts of CEOS agencies and communicate CEOS support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to the SDG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processes (use cases, communication materials, )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Provide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a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forum for sharing/communicating EO best practices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in support to the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SDGs.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Analyse </a:t>
            </a:r>
            <a:r>
              <a:rPr lang="en-AU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new opportunities for satellite-based EO to support SDGs </a:t>
            </a:r>
            <a:r>
              <a:rPr lang="en-AU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Targets and Indicators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endParaRPr lang="en-US" dirty="0" smtClean="0">
              <a:solidFill>
                <a:schemeClr val="tx2">
                  <a:lumMod val="50000"/>
                </a:schemeClr>
              </a:solidFill>
              <a:latin typeface="+mj-lt"/>
              <a:ea typeface="Calibri" charset="0"/>
              <a:cs typeface="Calibri" charset="0"/>
            </a:endParaRP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Engage with other relevant authoritative stakeholders </a:t>
            </a:r>
            <a:r>
              <a:rPr lang="en-CA" u="sng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inside</a:t>
            </a:r>
            <a:r>
              <a:rPr lang="en-CA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 (IAEG-SDGs, WGGI, UN Custodians) and </a:t>
            </a:r>
            <a:r>
              <a:rPr lang="en-CA" u="sng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outside</a:t>
            </a:r>
            <a:r>
              <a:rPr lang="en-CA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the UN </a:t>
            </a:r>
            <a:r>
              <a:rPr lang="en-CA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system (GPSDD, IISD, WBG, Foundations, etc.)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</a:p>
          <a:p>
            <a:pPr marL="285750" indent="-285750">
              <a:spcBef>
                <a:spcPts val="600"/>
              </a:spcBef>
              <a:buFont typeface="Wingdings" charset="2"/>
              <a:buChar char="§"/>
              <a:defRPr/>
            </a:pP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Use CEOS assets and bodies to </a:t>
            </a:r>
            <a:r>
              <a:rPr lang="en-CA" b="1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build user capacity </a:t>
            </a: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at all levels of the </a:t>
            </a:r>
            <a:r>
              <a:rPr lang="en-CA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UN SDGs </a:t>
            </a:r>
            <a:r>
              <a:rPr lang="en-CA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implementation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latin typeface="+mj-lt"/>
                <a:ea typeface="Calibri" charset="0"/>
                <a:cs typeface="Calibri" charset="0"/>
              </a:rPr>
              <a:t> </a:t>
            </a:r>
            <a:endParaRPr lang="en-US" dirty="0">
              <a:solidFill>
                <a:schemeClr val="tx2">
                  <a:lumMod val="50000"/>
                </a:schemeClr>
              </a:solidFill>
              <a:latin typeface="+mj-lt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0886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18</a:t>
            </a:fld>
            <a:endParaRPr lang="uk-U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72200"/>
            <a:ext cx="8839200" cy="534976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16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8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4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160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alibri" pitchFamily="34" charset="0"/>
              <a:buChar char="•"/>
              <a:tabLst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AU" sz="2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CEOS Plenary (Brisbane, 2016) decided the creation of an ad hoc team on SDGs (AHT SDG) – today ~30 </a:t>
            </a:r>
            <a:r>
              <a:rPr lang="en-AU" sz="20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members (mailing </a:t>
            </a:r>
            <a:r>
              <a:rPr lang="en-AU" sz="2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list)</a:t>
            </a:r>
          </a:p>
          <a:p>
            <a:pPr>
              <a:lnSpc>
                <a:spcPct val="110000"/>
              </a:lnSpc>
            </a:pPr>
            <a:r>
              <a:rPr lang="en-AU" sz="2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3 co-leads until next Plenary: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Marie-Jos</a:t>
            </a:r>
            <a:r>
              <a:rPr lang="en-US" sz="1600" dirty="0" err="1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é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e 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Bourassa (CSA) until SIT-32, then Satya Kalluri (NOAA)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Marc Paganini (ESA)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Alex Held (CSIRO)</a:t>
            </a:r>
          </a:p>
          <a:p>
            <a:pPr>
              <a:lnSpc>
                <a:spcPct val="150000"/>
              </a:lnSpc>
            </a:pPr>
            <a:r>
              <a:rPr lang="en-AU" sz="2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Terms of Reference produced –  available </a:t>
            </a:r>
            <a:r>
              <a:rPr lang="en-AU" sz="2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  <a:hlinkClick r:id="rId3"/>
              </a:rPr>
              <a:t>here </a:t>
            </a:r>
            <a:r>
              <a:rPr lang="en-AU" sz="2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- for </a:t>
            </a:r>
            <a:r>
              <a:rPr lang="en-AU" sz="2000" dirty="0" smtClean="0">
                <a:solidFill>
                  <a:srgbClr val="FF0000"/>
                </a:solidFill>
                <a:latin typeface="+mj-lt"/>
                <a:ea typeface="Arial Bold"/>
                <a:cs typeface="Arial" panose="020B0604020202020204" pitchFamily="34" charset="0"/>
              </a:rPr>
              <a:t>endorsement </a:t>
            </a:r>
            <a:r>
              <a:rPr lang="en-AU" sz="20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at </a:t>
            </a:r>
            <a:r>
              <a:rPr lang="en-AU" sz="2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SIT</a:t>
            </a:r>
          </a:p>
          <a:p>
            <a:pPr>
              <a:lnSpc>
                <a:spcPct val="150000"/>
              </a:lnSpc>
            </a:pPr>
            <a:r>
              <a:rPr lang="en-AU" sz="2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Implementation Plan prepared including key activities under 2 main axes</a:t>
            </a:r>
            <a:r>
              <a:rPr lang="en-AU" sz="20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: 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Supporting GEO and its EO4SDG initiative</a:t>
            </a:r>
          </a:p>
          <a:p>
            <a:pPr lvl="1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en-AU" sz="1600" dirty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Initiating discussions directly with other partners especially UN custodian agencies and National Statistical Offices (</a:t>
            </a:r>
            <a:r>
              <a:rPr lang="en-AU" sz="16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bilateral)</a:t>
            </a:r>
          </a:p>
          <a:p>
            <a:pPr>
              <a:lnSpc>
                <a:spcPct val="150000"/>
              </a:lnSpc>
            </a:pPr>
            <a:r>
              <a:rPr lang="en-AU" sz="2000" dirty="0" smtClean="0">
                <a:solidFill>
                  <a:srgbClr val="002569"/>
                </a:solidFill>
                <a:latin typeface="+mj-lt"/>
                <a:ea typeface="Arial Bold"/>
                <a:cs typeface="Arial" panose="020B0604020202020204" pitchFamily="34" charset="0"/>
              </a:rPr>
              <a:t>Communications and Capacity Building activities </a:t>
            </a:r>
            <a:endParaRPr lang="en-AU" sz="20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endParaRPr lang="en-AU" sz="20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Font typeface="Arial" pitchFamily="34" charset="0"/>
              <a:buNone/>
            </a:pPr>
            <a:endParaRPr lang="en-AU" sz="20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endParaRPr lang="en-AU" sz="2000" dirty="0">
              <a:solidFill>
                <a:srgbClr val="002569"/>
              </a:solidFill>
              <a:latin typeface="+mj-lt"/>
              <a:ea typeface="Arial Bold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057400" y="152400"/>
            <a:ext cx="5638800" cy="787549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CEOS AHT SDGs: </a:t>
            </a: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/>
            </a:r>
            <a:b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</a:b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update </a:t>
            </a: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&amp; </a:t>
            </a: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the </a:t>
            </a:r>
            <a:r>
              <a:rPr lang="en-AU" sz="2600" b="1" dirty="0" smtClean="0"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way forward</a:t>
            </a:r>
            <a:endParaRPr lang="en-AU" sz="2600" b="1" dirty="0">
              <a:latin typeface="Arial" panose="020B0604020202020204" pitchFamily="34" charset="0"/>
              <a:ea typeface="Arial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362200" y="5849957"/>
            <a:ext cx="6019800" cy="873085"/>
          </a:xfrm>
          <a:prstGeom prst="rect">
            <a:avLst/>
          </a:prstGeom>
          <a:solidFill>
            <a:srgbClr val="001E59">
              <a:lumMod val="90000"/>
              <a:lumOff val="10000"/>
            </a:srgbClr>
          </a:solidFill>
          <a:ln w="25400" cap="flat">
            <a:solidFill>
              <a:srgbClr val="FF9A00"/>
            </a:solidFill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500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900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ToRs</a:t>
            </a:r>
            <a:r>
              <a:rPr lang="en-AU" sz="19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to be approved?</a:t>
            </a:r>
          </a:p>
          <a:p>
            <a:pPr marL="342900" marR="0" lvl="0" indent="-34290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9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Call </a:t>
            </a:r>
            <a:r>
              <a:rPr lang="en-AU" sz="19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for </a:t>
            </a:r>
            <a:r>
              <a:rPr lang="en-AU" sz="19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volunteers for </a:t>
            </a:r>
            <a:r>
              <a:rPr lang="en-AU" sz="19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next </a:t>
            </a:r>
            <a:r>
              <a:rPr lang="en-AU" sz="19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year’s new co-leads ?</a:t>
            </a:r>
          </a:p>
          <a:p>
            <a:pPr marL="342900" marR="0" lvl="0" indent="-342900" algn="l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900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Any new activity or partnership to be initiated ? </a:t>
            </a:r>
          </a:p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170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2ABE124A-B5C5-46E0-B944-45307B126769}" type="slidenum">
              <a:rPr lang="en-AU" smtClean="0">
                <a:solidFill>
                  <a:srgbClr val="FFFFFF"/>
                </a:solidFill>
              </a:rPr>
              <a:pPr/>
              <a:t>19</a:t>
            </a:fld>
            <a:r>
              <a:rPr lang="en-AU" smtClean="0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l" rtl="0">
              <a:buNone/>
            </a:pPr>
            <a:r>
              <a:rPr lang="en-AU" sz="2500" b="1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THANK</a:t>
            </a:r>
            <a:r>
              <a:rPr lang="en-AU" sz="3000" b="1" dirty="0" smtClean="0">
                <a:solidFill>
                  <a:srgbClr val="00256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AU" sz="2500" b="1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YOU FOR YOUR ATTENTION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1828800" y="342900"/>
            <a:ext cx="6262968" cy="533400"/>
          </a:xfrm>
        </p:spPr>
        <p:txBody>
          <a:bodyPr/>
          <a:lstStyle/>
          <a:p>
            <a:pPr marL="0" indent="0">
              <a:buNone/>
            </a:pPr>
            <a:r>
              <a:rPr lang="en-AU" sz="2500" b="1" dirty="0">
                <a:solidFill>
                  <a:srgbClr val="FFFFFF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</a:rPr>
              <a:t>THANK YOU FOR YOUR ATTENTION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38361" y="4337255"/>
            <a:ext cx="8703726" cy="24006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more information – CEOS contacts: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 latinLnBrk="1" hangingPunct="0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Marie-</a:t>
            </a:r>
            <a:r>
              <a:rPr lang="en-AU" sz="1600" dirty="0" err="1">
                <a:latin typeface="Arial" panose="020B0604020202020204" pitchFamily="34" charset="0"/>
                <a:cs typeface="Arial" panose="020B0604020202020204" pitchFamily="34" charset="0"/>
              </a:rPr>
              <a:t>Josee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Bourassa (CSA, co-lead of the AHT SDGs)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marie-josee.bourassa@canada.ca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0" latinLnBrk="1" hangingPunct="0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Marc Paganini (ESA, co-lead of the AHT SDGs) 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marc.paganini@esa.int</a:t>
            </a:r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r" rtl="0" latinLnBrk="1" hangingPunct="0"/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Alex Held (CSIRO, CEOS Chair 2016 &amp; co-lead of the Ad hoc Team SDG)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alex.held@csiro.au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Flora Kerblat (CSIRO, AHT SDG) 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flora.kerblat@csiro.au</a:t>
            </a:r>
            <a:endParaRPr lang="en-A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AU" b="1" dirty="0">
                <a:latin typeface="Arial" panose="020B0604020202020204" pitchFamily="34" charset="0"/>
                <a:cs typeface="Arial" panose="020B0604020202020204" pitchFamily="34" charset="0"/>
              </a:rPr>
              <a:t>CEOS WEBPAGE on SDGs:</a:t>
            </a:r>
          </a:p>
          <a:p>
            <a:pPr algn="r" rtl="0" latinLnBrk="1" hangingPunct="0"/>
            <a:r>
              <a:rPr lang="en-AU" sz="16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http://ceos.org/ourwork/ad-hoc-teams/sustainable-development-goals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/</a:t>
            </a:r>
            <a:r>
              <a:rPr lang="en-A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http://www.geospatialworld.net/wp-content/uploads/images/magazines/gw-jan12-20_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877806"/>
            <a:ext cx="2925100" cy="201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0037" y="1877806"/>
            <a:ext cx="2034988" cy="2034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7314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57200" y="1219200"/>
            <a:ext cx="8153400" cy="4724400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Presenter Guidance</a:t>
            </a:r>
          </a:p>
          <a:p>
            <a:r>
              <a:rPr lang="en-AU" dirty="0" smtClean="0">
                <a:latin typeface="+mj-lt"/>
              </a:rPr>
              <a:t>The </a:t>
            </a:r>
            <a:r>
              <a:rPr lang="en-AU" dirty="0">
                <a:latin typeface="+mj-lt"/>
              </a:rPr>
              <a:t>SIT Chair Team </a:t>
            </a:r>
            <a:r>
              <a:rPr lang="en-AU" dirty="0" smtClean="0">
                <a:latin typeface="+mj-lt"/>
              </a:rPr>
              <a:t>asks that presenters allow for </a:t>
            </a:r>
            <a:r>
              <a:rPr lang="en-AU" b="1" i="1" dirty="0" smtClean="0">
                <a:latin typeface="+mj-lt"/>
              </a:rPr>
              <a:t>substantial </a:t>
            </a:r>
            <a:r>
              <a:rPr lang="en-AU" b="1" i="1" dirty="0">
                <a:latin typeface="+mj-lt"/>
              </a:rPr>
              <a:t>time </a:t>
            </a:r>
            <a:r>
              <a:rPr lang="en-AU" b="1" i="1" dirty="0" smtClean="0">
                <a:latin typeface="+mj-lt"/>
              </a:rPr>
              <a:t>(&gt; 50% of allocation) for discussion </a:t>
            </a:r>
            <a:r>
              <a:rPr lang="en-AU" dirty="0" smtClean="0">
                <a:latin typeface="+mj-lt"/>
              </a:rPr>
              <a:t>during SIT-32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endParaRPr lang="en-US" sz="1600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Materials should be clearly aligned with the SIT-32 agenda objectives, and </a:t>
            </a:r>
            <a:r>
              <a:rPr lang="en-US" b="1" i="1" dirty="0" smtClean="0">
                <a:latin typeface="+mj-lt"/>
              </a:rPr>
              <a:t>formulated in collaboration with the SIT Chair Team </a:t>
            </a:r>
            <a:r>
              <a:rPr lang="en-US" dirty="0" smtClean="0">
                <a:latin typeface="+mj-lt"/>
              </a:rPr>
              <a:t>contact prior to the submission deadline.</a:t>
            </a:r>
          </a:p>
          <a:p>
            <a:endParaRPr lang="en-US" sz="1600" dirty="0">
              <a:latin typeface="+mj-lt"/>
            </a:endParaRPr>
          </a:p>
          <a:p>
            <a:r>
              <a:rPr lang="en-US" b="1" i="1" dirty="0" smtClean="0">
                <a:latin typeface="+mj-lt"/>
              </a:rPr>
              <a:t>Reporting to support discussion is encouraged</a:t>
            </a:r>
            <a:r>
              <a:rPr lang="en-US" dirty="0" smtClean="0">
                <a:latin typeface="+mj-lt"/>
              </a:rPr>
              <a:t>, but historical context and detailed reporting (e.g. review of past meeting dates) should be provided as pre-reading or in background slides.</a:t>
            </a:r>
            <a:endParaRPr lang="en-US" dirty="0">
              <a:latin typeface="+mj-lt"/>
            </a:endParaRPr>
          </a:p>
          <a:p>
            <a:endParaRPr lang="en-US" sz="1600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Materials </a:t>
            </a:r>
            <a:r>
              <a:rPr lang="en-US" dirty="0">
                <a:latin typeface="+mj-lt"/>
              </a:rPr>
              <a:t>should be sent to </a:t>
            </a:r>
            <a:r>
              <a:rPr lang="en-US" dirty="0" smtClean="0">
                <a:latin typeface="+mj-lt"/>
                <a:hlinkClick r:id="rId2"/>
              </a:rPr>
              <a:t>george@symbioscomms.com</a:t>
            </a:r>
            <a:r>
              <a:rPr lang="en-US" dirty="0"/>
              <a:t> and </a:t>
            </a:r>
            <a:r>
              <a:rPr lang="en-US" dirty="0" smtClean="0">
                <a:hlinkClick r:id="rId3"/>
              </a:rPr>
              <a:t>matthew@symbioscomms.com</a:t>
            </a:r>
            <a:endParaRPr lang="en-US" dirty="0" smtClean="0"/>
          </a:p>
          <a:p>
            <a:pPr lvl="1"/>
            <a:r>
              <a:rPr lang="en-US" b="1" dirty="0" smtClean="0">
                <a:latin typeface="+mj-lt"/>
              </a:rPr>
              <a:t>Documents for endorsement: </a:t>
            </a:r>
            <a:r>
              <a:rPr lang="en-US" dirty="0" smtClean="0">
                <a:latin typeface="+mj-lt"/>
              </a:rPr>
              <a:t>no </a:t>
            </a:r>
            <a:r>
              <a:rPr lang="en-US" dirty="0">
                <a:latin typeface="+mj-lt"/>
              </a:rPr>
              <a:t>later than </a:t>
            </a:r>
            <a:r>
              <a:rPr lang="en-US" dirty="0" smtClean="0">
                <a:latin typeface="+mj-lt"/>
              </a:rPr>
              <a:t>Monday 10</a:t>
            </a:r>
            <a:r>
              <a:rPr lang="en-US" baseline="30000" dirty="0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 April</a:t>
            </a:r>
          </a:p>
          <a:p>
            <a:pPr lvl="1"/>
            <a:r>
              <a:rPr lang="en-US" b="1" dirty="0" smtClean="0">
                <a:latin typeface="+mj-lt"/>
              </a:rPr>
              <a:t>Presentations: </a:t>
            </a:r>
            <a:r>
              <a:rPr lang="en-US" dirty="0" smtClean="0">
                <a:latin typeface="+mj-lt"/>
              </a:rPr>
              <a:t>no later than Monday 17</a:t>
            </a:r>
            <a:r>
              <a:rPr lang="en-US" baseline="30000" dirty="0" smtClean="0">
                <a:latin typeface="+mj-lt"/>
              </a:rPr>
              <a:t>th</a:t>
            </a:r>
            <a:r>
              <a:rPr lang="en-US" dirty="0" smtClean="0">
                <a:latin typeface="+mj-lt"/>
              </a:rPr>
              <a:t> April</a:t>
            </a:r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uk-UA" smtClean="0"/>
              <a:t>2</a:t>
            </a:fld>
            <a:endParaRPr lang="uk-UA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l" defTabSz="914400"/>
            <a:r>
              <a:rPr lang="en-US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3237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3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447800"/>
            <a:ext cx="8153400" cy="4724400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SIT Chair Team Contacts</a:t>
            </a:r>
            <a:endParaRPr lang="en-US" b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820658196"/>
              </p:ext>
            </p:extLst>
          </p:nvPr>
        </p:nvGraphicFramePr>
        <p:xfrm>
          <a:off x="533400" y="1981200"/>
          <a:ext cx="8077200" cy="32766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86000"/>
                <a:gridCol w="1752600"/>
                <a:gridCol w="1905000"/>
                <a:gridCol w="2133600"/>
              </a:tblGrid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j-lt"/>
                        </a:rPr>
                        <a:t>Session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j-lt"/>
                        </a:rPr>
                        <a:t>Contact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j-lt"/>
                        </a:rPr>
                        <a:t>Session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latin typeface="+mj-lt"/>
                        </a:rPr>
                        <a:t>Contact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1: Introduction</a:t>
                      </a:r>
                      <a:endParaRPr lang="en-US" sz="18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Ivan </a:t>
                      </a:r>
                      <a:r>
                        <a:rPr lang="en-US" sz="1800" b="0" dirty="0" err="1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Petiteville</a:t>
                      </a:r>
                      <a:endParaRPr lang="en-US" sz="1800" b="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7: Thematic</a:t>
                      </a:r>
                      <a:endParaRPr lang="en-US" sz="18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Stephen Ward</a:t>
                      </a:r>
                      <a:endParaRPr lang="en-US" sz="1800" b="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</a:tr>
              <a:tr h="53340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2: CEOS </a:t>
                      </a:r>
                      <a:r>
                        <a:rPr lang="en-US" sz="18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Arial Bold"/>
                        </a:rPr>
                        <a:t>Plenary</a:t>
                      </a:r>
                      <a:endParaRPr lang="en-US" sz="18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Arial Bold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Ivan </a:t>
                      </a:r>
                      <a:r>
                        <a:rPr lang="en-US" sz="1800" b="0" dirty="0" err="1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Petiteville</a:t>
                      </a:r>
                      <a:endParaRPr lang="en-US" sz="1800" b="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8: Climate</a:t>
                      </a:r>
                      <a:endParaRPr lang="en-US" sz="18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Pascal </a:t>
                      </a:r>
                      <a:r>
                        <a:rPr lang="en-US" sz="1800" b="0" dirty="0" err="1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Lecomte</a:t>
                      </a:r>
                      <a:endParaRPr lang="en-US" sz="1800" b="0" dirty="0" smtClean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3: Partnerships</a:t>
                      </a:r>
                      <a:endParaRPr lang="en-US" sz="18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George Dyke</a:t>
                      </a:r>
                      <a:endParaRPr lang="en-US" sz="1800" b="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9: VCs / WGs</a:t>
                      </a:r>
                      <a:endParaRPr lang="en-US" sz="18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Jean-Louis </a:t>
                      </a:r>
                      <a:r>
                        <a:rPr lang="en-US" sz="1800" b="0" dirty="0" err="1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Fellous</a:t>
                      </a:r>
                      <a:endParaRPr lang="en-US" sz="1800" b="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4: FDA</a:t>
                      </a:r>
                      <a:endParaRPr lang="en-US" sz="18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Stephen Ward</a:t>
                      </a:r>
                      <a:endParaRPr lang="en-US" sz="1800" b="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10:</a:t>
                      </a:r>
                      <a:r>
                        <a:rPr lang="en-US" sz="1800" b="1" baseline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US" sz="18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Copernicus</a:t>
                      </a:r>
                      <a:endParaRPr lang="en-US" sz="18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George Dyke</a:t>
                      </a:r>
                      <a:endParaRPr lang="en-US" sz="1800" b="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/>
                      <a:r>
                        <a:rPr lang="en-US" sz="18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5: GEO</a:t>
                      </a:r>
                      <a:endParaRPr lang="en-US" sz="18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Ivan </a:t>
                      </a:r>
                      <a:r>
                        <a:rPr lang="en-US" sz="1800" b="0" dirty="0" err="1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Petiteville</a:t>
                      </a:r>
                      <a:endParaRPr lang="en-US" sz="1800" b="0" dirty="0" smtClean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11: Wrap-up</a:t>
                      </a:r>
                      <a:endParaRPr lang="en-US" sz="18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Ivan </a:t>
                      </a:r>
                      <a:r>
                        <a:rPr lang="en-US" sz="1800" b="0" dirty="0" err="1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Petiteville</a:t>
                      </a:r>
                      <a:endParaRPr lang="en-US" sz="1800" b="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</a:tr>
              <a:tr h="457200"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1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6: UN</a:t>
                      </a:r>
                      <a:endParaRPr lang="en-US" sz="18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r>
                        <a:rPr lang="en-US" sz="1800" b="0" dirty="0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Ivan </a:t>
                      </a:r>
                      <a:r>
                        <a:rPr lang="en-US" sz="1800" b="0" dirty="0" err="1" smtClean="0">
                          <a:solidFill>
                            <a:srgbClr val="002569"/>
                          </a:solidFill>
                          <a:latin typeface="+mj-lt"/>
                          <a:ea typeface="Arial Bold"/>
                          <a:cs typeface="Arial" panose="020B0604020202020204" pitchFamily="34" charset="0"/>
                          <a:sym typeface="Calibri"/>
                        </a:rPr>
                        <a:t>Petiteville</a:t>
                      </a:r>
                      <a:endParaRPr lang="en-US" sz="1800" b="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endParaRPr lang="en-US" sz="1800" b="1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defTabSz="457200">
                        <a:spcBef>
                          <a:spcPts val="600"/>
                        </a:spcBef>
                      </a:pPr>
                      <a:endParaRPr lang="en-US" sz="1800" b="0" dirty="0">
                        <a:solidFill>
                          <a:srgbClr val="002569"/>
                        </a:solidFill>
                        <a:latin typeface="+mj-lt"/>
                        <a:ea typeface="Arial Bold"/>
                        <a:cs typeface="Arial" panose="020B0604020202020204" pitchFamily="34" charset="0"/>
                        <a:sym typeface="Calibri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1981200" y="365125"/>
            <a:ext cx="6534150" cy="625475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380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1729" y="1939103"/>
            <a:ext cx="5896264" cy="3565507"/>
          </a:xfrm>
          <a:prstGeom prst="rect">
            <a:avLst/>
          </a:prstGeom>
        </p:spPr>
      </p:pic>
      <p:sp>
        <p:nvSpPr>
          <p:cNvPr id="6" name="Shape 11"/>
          <p:cNvSpPr/>
          <p:nvPr/>
        </p:nvSpPr>
        <p:spPr>
          <a:xfrm>
            <a:off x="1943100" y="342900"/>
            <a:ext cx="59436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600" dirty="0" smtClean="0">
                <a:solidFill>
                  <a:srgbClr val="FFFFFF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>CEOS </a:t>
            </a:r>
            <a:r>
              <a:rPr lang="en-AU" sz="2600" dirty="0">
                <a:solidFill>
                  <a:srgbClr val="FFFFFF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>and the </a:t>
            </a:r>
            <a:r>
              <a:rPr lang="en-AU" sz="2600" dirty="0" smtClean="0">
                <a:solidFill>
                  <a:srgbClr val="FFFFFF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>UNSDGs</a:t>
            </a:r>
            <a:endParaRPr lang="en-AU" sz="2600" dirty="0">
              <a:solidFill>
                <a:srgbClr val="FFFFFF"/>
              </a:solidFill>
              <a:latin typeface="Arial Bold" panose="020B0704020202020204" pitchFamily="34" charset="0"/>
              <a:ea typeface="Arial Bold"/>
              <a:cs typeface="Arial Bold" panose="020B0704020202020204" pitchFamily="34" charset="0"/>
              <a:sym typeface="Arial Bold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5538" y="1231217"/>
            <a:ext cx="86686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2000" dirty="0" smtClean="0">
                <a:solidFill>
                  <a:srgbClr val="002060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>The 2030 </a:t>
            </a:r>
            <a:r>
              <a:rPr lang="en-AU" sz="2000" dirty="0">
                <a:solidFill>
                  <a:srgbClr val="002060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>Agenda for Sustainable </a:t>
            </a:r>
            <a:r>
              <a:rPr lang="en-AU" sz="2000" dirty="0" smtClean="0">
                <a:solidFill>
                  <a:srgbClr val="002060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>Development </a:t>
            </a:r>
            <a:r>
              <a:rPr lang="en-AU" sz="2000" dirty="0" smtClean="0">
                <a:solidFill>
                  <a:srgbClr val="002060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/>
            </a:r>
            <a:br>
              <a:rPr lang="en-AU" sz="2000" dirty="0" smtClean="0">
                <a:solidFill>
                  <a:srgbClr val="002060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</a:br>
            <a:r>
              <a:rPr lang="en-AU" sz="2000" dirty="0" smtClean="0">
                <a:solidFill>
                  <a:srgbClr val="002060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>(UNSDGs, </a:t>
            </a:r>
            <a:r>
              <a:rPr lang="en-AU" sz="2000" dirty="0" smtClean="0">
                <a:solidFill>
                  <a:srgbClr val="002060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>the UN Sustainable Development Goals)</a:t>
            </a:r>
            <a:endParaRPr lang="en-AU" sz="2000" b="1" i="1" dirty="0">
              <a:solidFill>
                <a:srgbClr val="00206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5608800"/>
            <a:ext cx="8991600" cy="792000"/>
          </a:xfrm>
          <a:prstGeom prst="rect">
            <a:avLst/>
          </a:prstGeom>
          <a:solidFill>
            <a:srgbClr val="001E59">
              <a:lumMod val="90000"/>
              <a:lumOff val="10000"/>
            </a:srgbClr>
          </a:solidFill>
          <a:ln w="25400" cap="flat">
            <a:noFill/>
            <a:prstDash val="solid"/>
            <a:bevel/>
          </a:ln>
          <a:effectLst/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and CEOS role: </a:t>
            </a:r>
            <a:endParaRPr lang="en-AU" sz="20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A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dentify </a:t>
            </a:r>
            <a:r>
              <a:rPr lang="en-A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EO data can be useful to monitor </a:t>
            </a:r>
            <a:r>
              <a:rPr lang="en-A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A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achieve UNSDGs</a:t>
            </a:r>
          </a:p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5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3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3"/>
          <a:stretch>
            <a:fillRect/>
          </a:stretch>
        </p:blipFill>
        <p:spPr bwMode="auto">
          <a:xfrm>
            <a:off x="7094539" y="4979998"/>
            <a:ext cx="1668461" cy="1006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5" y="1324200"/>
            <a:ext cx="6778625" cy="1800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marL="2984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marL="228600" indent="-215900">
              <a:spcBef>
                <a:spcPts val="400"/>
              </a:spcBef>
              <a:buClr>
                <a:srgbClr val="2865A2"/>
              </a:buClr>
              <a:buSzPct val="120000"/>
              <a:buFont typeface="Wingdings" charset="2"/>
              <a:buChar char="§"/>
              <a:defRPr/>
            </a:pP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The monitoring of the MDGs taught us that </a:t>
            </a:r>
            <a:r>
              <a:rPr lang="en-US" altLang="en-US" sz="1600" b="1" dirty="0">
                <a:solidFill>
                  <a:srgbClr val="215968"/>
                </a:solidFill>
                <a:latin typeface="Calibri" charset="0"/>
              </a:rPr>
              <a:t>data are</a:t>
            </a: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 </a:t>
            </a:r>
            <a:r>
              <a:rPr lang="en-US" altLang="en-US" sz="1600" b="1" dirty="0">
                <a:solidFill>
                  <a:srgbClr val="215968"/>
                </a:solidFill>
                <a:latin typeface="Calibri" charset="0"/>
              </a:rPr>
              <a:t>indispensable elements </a:t>
            </a:r>
            <a:br>
              <a:rPr lang="en-US" altLang="en-US" sz="1600" b="1" dirty="0">
                <a:solidFill>
                  <a:srgbClr val="215968"/>
                </a:solidFill>
                <a:latin typeface="Calibri" charset="0"/>
              </a:rPr>
            </a:br>
            <a:r>
              <a:rPr lang="en-US" altLang="en-US" sz="1600" b="1" dirty="0">
                <a:solidFill>
                  <a:srgbClr val="215968"/>
                </a:solidFill>
                <a:latin typeface="Calibri" charset="0"/>
              </a:rPr>
              <a:t>of the development agenda</a:t>
            </a: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.</a:t>
            </a:r>
            <a:endParaRPr lang="en-US" altLang="en-US" sz="1600" dirty="0">
              <a:latin typeface="Calibri" charset="0"/>
            </a:endParaRPr>
          </a:p>
          <a:p>
            <a:pPr marL="228600" indent="-215900">
              <a:spcBef>
                <a:spcPts val="400"/>
              </a:spcBef>
              <a:buClr>
                <a:srgbClr val="2865A2"/>
              </a:buClr>
              <a:buSzPct val="120000"/>
              <a:buFont typeface="Wingdings" charset="2"/>
              <a:buChar char="§"/>
              <a:defRPr/>
            </a:pP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Despite improvement, </a:t>
            </a:r>
            <a:r>
              <a:rPr lang="en-US" altLang="en-US" sz="1600" b="1" dirty="0">
                <a:solidFill>
                  <a:srgbClr val="215968"/>
                </a:solidFill>
                <a:latin typeface="Calibri" charset="0"/>
              </a:rPr>
              <a:t>critical data </a:t>
            </a: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for informed policy making on development </a:t>
            </a:r>
            <a:r>
              <a:rPr lang="en-US" altLang="en-US" sz="1600" b="1" dirty="0">
                <a:solidFill>
                  <a:srgbClr val="215968"/>
                </a:solidFill>
                <a:latin typeface="Calibri" charset="0"/>
              </a:rPr>
              <a:t>are still lacking</a:t>
            </a: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.</a:t>
            </a:r>
            <a:endParaRPr lang="en-US" altLang="en-US" sz="1600" dirty="0">
              <a:latin typeface="Calibri" charset="0"/>
            </a:endParaRPr>
          </a:p>
          <a:p>
            <a:pPr marL="228600" indent="-215900">
              <a:spcBef>
                <a:spcPts val="400"/>
              </a:spcBef>
              <a:buClr>
                <a:srgbClr val="2865A2"/>
              </a:buClr>
              <a:buSzPct val="120000"/>
              <a:buFont typeface="Wingdings" charset="2"/>
              <a:buChar char="§"/>
              <a:defRPr/>
            </a:pPr>
            <a:r>
              <a:rPr lang="en-US" altLang="en-US" sz="1600" b="1" dirty="0">
                <a:solidFill>
                  <a:srgbClr val="215968"/>
                </a:solidFill>
                <a:latin typeface="Calibri" charset="0"/>
              </a:rPr>
              <a:t>New technology </a:t>
            </a: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is changing the </a:t>
            </a:r>
            <a:r>
              <a:rPr lang="en-US" altLang="en-US" sz="1600" b="1" dirty="0">
                <a:solidFill>
                  <a:srgbClr val="215968"/>
                </a:solidFill>
                <a:latin typeface="Calibri" charset="0"/>
              </a:rPr>
              <a:t>way data are collected </a:t>
            </a: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and disseminated.</a:t>
            </a:r>
            <a:endParaRPr lang="en-US" altLang="en-US" sz="1600" dirty="0">
              <a:latin typeface="Calibri" charset="0"/>
            </a:endParaRPr>
          </a:p>
          <a:p>
            <a:pPr marL="228600" indent="-215900">
              <a:spcBef>
                <a:spcPts val="400"/>
              </a:spcBef>
              <a:buClr>
                <a:srgbClr val="2865A2"/>
              </a:buClr>
              <a:buSzPct val="120000"/>
              <a:buFont typeface="Wingdings" charset="2"/>
              <a:buChar char="§"/>
              <a:defRPr/>
            </a:pP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Data should be </a:t>
            </a:r>
            <a:r>
              <a:rPr lang="en-US" altLang="en-US" sz="1600" b="1" dirty="0">
                <a:solidFill>
                  <a:srgbClr val="215968"/>
                </a:solidFill>
                <a:latin typeface="Calibri" charset="0"/>
              </a:rPr>
              <a:t>open</a:t>
            </a: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, </a:t>
            </a:r>
            <a:r>
              <a:rPr lang="en-US" altLang="en-US" sz="1600" b="1" dirty="0">
                <a:solidFill>
                  <a:srgbClr val="215968"/>
                </a:solidFill>
                <a:latin typeface="Calibri" charset="0"/>
              </a:rPr>
              <a:t>easily accessible </a:t>
            </a: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and </a:t>
            </a:r>
            <a:r>
              <a:rPr lang="en-US" altLang="en-US" sz="1600" b="1" dirty="0">
                <a:solidFill>
                  <a:srgbClr val="215968"/>
                </a:solidFill>
                <a:latin typeface="Calibri" charset="0"/>
              </a:rPr>
              <a:t>effective for decision-­‐making.</a:t>
            </a:r>
            <a:endParaRPr lang="en-US" altLang="en-US" sz="1600" b="1" dirty="0"/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5218112" y="4649769"/>
            <a:ext cx="38338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r>
              <a:rPr lang="en-US" altLang="en-US" sz="1600" b="1" i="1" dirty="0">
                <a:solidFill>
                  <a:srgbClr val="211D1E"/>
                </a:solidFill>
                <a:latin typeface="Calibri" charset="0"/>
              </a:rPr>
              <a:t>First UN World Data Forum </a:t>
            </a:r>
            <a:r>
              <a:rPr lang="en-US" altLang="en-US" sz="1600" b="1" i="1" dirty="0" smtClean="0">
                <a:solidFill>
                  <a:srgbClr val="211D1E"/>
                </a:solidFill>
                <a:latin typeface="Calibri" charset="0"/>
              </a:rPr>
              <a:t>on </a:t>
            </a:r>
            <a:r>
              <a:rPr lang="en-US" altLang="en-US" sz="1600" b="1" i="1" dirty="0">
                <a:solidFill>
                  <a:srgbClr val="211D1E"/>
                </a:solidFill>
                <a:latin typeface="Calibri" charset="0"/>
              </a:rPr>
              <a:t>Sustainable Development Data </a:t>
            </a:r>
            <a:br>
              <a:rPr lang="en-US" altLang="en-US" sz="1600" b="1" i="1" dirty="0">
                <a:solidFill>
                  <a:srgbClr val="211D1E"/>
                </a:solidFill>
                <a:latin typeface="Calibri" charset="0"/>
              </a:rPr>
            </a:br>
            <a:r>
              <a:rPr lang="en-US" altLang="en-US" sz="1600" i="1" dirty="0">
                <a:solidFill>
                  <a:srgbClr val="211D1E"/>
                </a:solidFill>
                <a:latin typeface="Calibri" charset="0"/>
              </a:rPr>
              <a:t>15-18 January 2017</a:t>
            </a:r>
            <a:br>
              <a:rPr lang="en-US" altLang="en-US" sz="1600" i="1" dirty="0">
                <a:solidFill>
                  <a:srgbClr val="211D1E"/>
                </a:solidFill>
                <a:latin typeface="Calibri" charset="0"/>
              </a:rPr>
            </a:br>
            <a:r>
              <a:rPr lang="en-US" altLang="en-US" sz="1600" i="1" dirty="0">
                <a:solidFill>
                  <a:srgbClr val="211D1E"/>
                </a:solidFill>
                <a:latin typeface="Calibri" charset="0"/>
              </a:rPr>
              <a:t>Cape Town, </a:t>
            </a:r>
            <a:endParaRPr lang="en-US" altLang="en-US" sz="1600" i="1" dirty="0" smtClean="0">
              <a:solidFill>
                <a:srgbClr val="211D1E"/>
              </a:solidFill>
              <a:latin typeface="Calibri" charset="0"/>
            </a:endParaRPr>
          </a:p>
          <a:p>
            <a:r>
              <a:rPr lang="en-US" altLang="en-US" sz="1600" i="1" dirty="0" smtClean="0">
                <a:solidFill>
                  <a:srgbClr val="211D1E"/>
                </a:solidFill>
                <a:latin typeface="Calibri" charset="0"/>
              </a:rPr>
              <a:t>South </a:t>
            </a:r>
            <a:r>
              <a:rPr lang="en-US" altLang="en-US" sz="1600" i="1" dirty="0">
                <a:solidFill>
                  <a:srgbClr val="211D1E"/>
                </a:solidFill>
                <a:latin typeface="Calibri" charset="0"/>
              </a:rPr>
              <a:t>Africa. </a:t>
            </a:r>
            <a:endParaRPr lang="en-US" altLang="en-US" sz="1600" i="1" dirty="0">
              <a:latin typeface="Calibri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389" y="3281859"/>
            <a:ext cx="8999537" cy="964088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72000" rIns="36000" bIns="36000" anchor="ctr"/>
          <a:lstStyle/>
          <a:p>
            <a:pPr algn="ctr">
              <a:defRPr/>
            </a:pPr>
            <a:r>
              <a:rPr lang="en-US" dirty="0">
                <a:latin typeface="Calibri" panose="020F0502020204030204" pitchFamily="34" charset="0"/>
              </a:rPr>
              <a:t>A World That Counts: </a:t>
            </a:r>
            <a:r>
              <a:rPr lang="en-US" b="1" dirty="0" err="1">
                <a:latin typeface="Calibri" panose="020F0502020204030204" pitchFamily="34" charset="0"/>
              </a:rPr>
              <a:t>Mobilising</a:t>
            </a:r>
            <a:r>
              <a:rPr lang="en-US" b="1" dirty="0">
                <a:latin typeface="Calibri" panose="020F0502020204030204" pitchFamily="34" charset="0"/>
              </a:rPr>
              <a:t> the Data Revolution </a:t>
            </a:r>
            <a:r>
              <a:rPr lang="en-US" b="1" dirty="0" smtClean="0">
                <a:latin typeface="Calibri" panose="020F0502020204030204" pitchFamily="34" charset="0"/>
              </a:rPr>
              <a:t/>
            </a:r>
            <a:br>
              <a:rPr lang="en-US" b="1" dirty="0" smtClean="0">
                <a:latin typeface="Calibri" panose="020F0502020204030204" pitchFamily="34" charset="0"/>
              </a:rPr>
            </a:br>
            <a:r>
              <a:rPr lang="en-US" b="1" dirty="0" smtClean="0">
                <a:latin typeface="Calibri" panose="020F0502020204030204" pitchFamily="34" charset="0"/>
              </a:rPr>
              <a:t>for </a:t>
            </a:r>
            <a:r>
              <a:rPr lang="en-US" b="1" dirty="0">
                <a:latin typeface="Calibri" panose="020F0502020204030204" pitchFamily="34" charset="0"/>
              </a:rPr>
              <a:t>Sustainable Development</a:t>
            </a:r>
            <a:r>
              <a:rPr lang="en-US" dirty="0">
                <a:latin typeface="Calibri" panose="020F0502020204030204" pitchFamily="34" charset="0"/>
              </a:rPr>
              <a:t>, Nov. </a:t>
            </a:r>
            <a:r>
              <a:rPr lang="en-US" dirty="0">
                <a:latin typeface="Calibri" panose="020F0502020204030204" pitchFamily="34" charset="0"/>
              </a:rPr>
              <a:t>2014 </a:t>
            </a:r>
          </a:p>
          <a:p>
            <a:pPr algn="ctr">
              <a:spcBef>
                <a:spcPts val="300"/>
              </a:spcBef>
              <a:defRPr/>
            </a:pPr>
            <a:r>
              <a:rPr lang="en-US" i="1" dirty="0">
                <a:latin typeface="Calibri" panose="020F0502020204030204" pitchFamily="34" charset="0"/>
              </a:rPr>
              <a:t>UN SG Independent Expert Advisory Group on data revolution for sustainable development</a:t>
            </a:r>
          </a:p>
        </p:txBody>
      </p:sp>
      <p:sp>
        <p:nvSpPr>
          <p:cNvPr id="21511" name="object 2"/>
          <p:cNvSpPr>
            <a:spLocks noChangeAspect="1"/>
          </p:cNvSpPr>
          <p:nvPr/>
        </p:nvSpPr>
        <p:spPr bwMode="auto">
          <a:xfrm>
            <a:off x="7156451" y="1008064"/>
            <a:ext cx="1908175" cy="25923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30175" y="4499947"/>
            <a:ext cx="5038725" cy="167225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>
            <a:lvl1pPr marL="2984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98450" algn="l"/>
              </a:tabLs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pPr marL="228600" indent="-215900">
              <a:spcBef>
                <a:spcPts val="400"/>
              </a:spcBef>
              <a:buClr>
                <a:srgbClr val="2865A2"/>
              </a:buClr>
              <a:buSzPct val="120000"/>
              <a:buFont typeface="Wingdings" charset="2"/>
              <a:buChar char="§"/>
              <a:tabLst>
                <a:tab pos="215900" algn="l"/>
              </a:tabLst>
              <a:defRPr/>
            </a:pPr>
            <a:r>
              <a:rPr lang="en-US" altLang="en-US" sz="1600" b="1" dirty="0">
                <a:solidFill>
                  <a:srgbClr val="215968"/>
                </a:solidFill>
                <a:latin typeface="Calibri" charset="0"/>
              </a:rPr>
              <a:t>Global Action Plan for Sustainable Development Data </a:t>
            </a: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launched at UN WDF </a:t>
            </a:r>
            <a:r>
              <a:rPr lang="en-US" altLang="en-US" sz="1600" dirty="0" smtClean="0">
                <a:solidFill>
                  <a:srgbClr val="215968"/>
                </a:solidFill>
                <a:latin typeface="Calibri" charset="0"/>
              </a:rPr>
              <a:t>and adopted </a:t>
            </a: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at UNSC-48</a:t>
            </a:r>
          </a:p>
          <a:p>
            <a:pPr marL="228600" indent="-215900">
              <a:spcBef>
                <a:spcPts val="400"/>
              </a:spcBef>
              <a:buClr>
                <a:srgbClr val="2865A2"/>
              </a:buClr>
              <a:buSzPct val="120000"/>
              <a:buFont typeface="Wingdings" charset="2"/>
              <a:buChar char="§"/>
              <a:tabLst>
                <a:tab pos="215900" algn="l"/>
              </a:tabLst>
              <a:defRPr/>
            </a:pPr>
            <a:r>
              <a:rPr lang="en-US" altLang="en-US" sz="1600" b="1" dirty="0">
                <a:solidFill>
                  <a:srgbClr val="215968"/>
                </a:solidFill>
                <a:latin typeface="Calibri" charset="0"/>
              </a:rPr>
              <a:t>modernizing NSOs </a:t>
            </a: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is essential to achieving the 2030 SDGs.</a:t>
            </a:r>
          </a:p>
          <a:p>
            <a:pPr marL="228600" indent="-215900">
              <a:spcBef>
                <a:spcPts val="400"/>
              </a:spcBef>
              <a:buClr>
                <a:srgbClr val="2865A2"/>
              </a:buClr>
              <a:buSzPct val="120000"/>
              <a:buFont typeface="Wingdings" charset="2"/>
              <a:buChar char="§"/>
              <a:tabLst>
                <a:tab pos="215900" algn="l"/>
              </a:tabLst>
              <a:defRPr/>
            </a:pPr>
            <a:r>
              <a:rPr lang="en-US" altLang="en-US" sz="1600" b="1" dirty="0">
                <a:solidFill>
                  <a:srgbClr val="215968"/>
                </a:solidFill>
                <a:latin typeface="Calibri" charset="0"/>
              </a:rPr>
              <a:t>Integrating geospatial and statistical data </a:t>
            </a:r>
            <a:r>
              <a:rPr lang="en-US" altLang="en-US" sz="1600" dirty="0">
                <a:solidFill>
                  <a:srgbClr val="215968"/>
                </a:solidFill>
                <a:latin typeface="Calibri" charset="0"/>
              </a:rPr>
              <a:t>is a necessity.</a:t>
            </a:r>
          </a:p>
        </p:txBody>
      </p:sp>
      <p:pic>
        <p:nvPicPr>
          <p:cNvPr id="1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hape 11"/>
          <p:cNvSpPr/>
          <p:nvPr/>
        </p:nvSpPr>
        <p:spPr>
          <a:xfrm>
            <a:off x="1943100" y="177800"/>
            <a:ext cx="59436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defRPr>
                <a:solidFill>
                  <a:srgbClr val="000000"/>
                </a:solidFill>
              </a:defRPr>
            </a:pPr>
            <a:r>
              <a:rPr lang="en-AU" sz="2600" dirty="0">
                <a:solidFill>
                  <a:srgbClr val="FFFFFF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  <a:sym typeface="Arial Bold"/>
              </a:rPr>
              <a:t>Sustainable data for sustainable development</a:t>
            </a:r>
            <a:endParaRPr lang="en-AU" sz="2600" dirty="0">
              <a:solidFill>
                <a:srgbClr val="FFFFFF"/>
              </a:solidFill>
              <a:latin typeface="Arial Bold" panose="020B0704020202020204" pitchFamily="34" charset="0"/>
              <a:ea typeface="Arial Bold"/>
              <a:cs typeface="Arial Bold" panose="020B07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96317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ABE124A-B5C5-46E0-B944-45307B126769}" type="slidenum">
              <a:rPr lang="en-AU" smtClean="0">
                <a:solidFill>
                  <a:srgbClr val="FFFFFF"/>
                </a:solidFill>
              </a:rPr>
              <a:pPr/>
              <a:t>6</a:t>
            </a:fld>
            <a:r>
              <a:rPr lang="en-AU" smtClean="0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7"/>
          <a:stretch/>
        </p:blipFill>
        <p:spPr bwMode="auto">
          <a:xfrm>
            <a:off x="0" y="1206500"/>
            <a:ext cx="9144000" cy="549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6-05-30 at 10.06.54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91941"/>
            <a:ext cx="3446461" cy="462785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221163" y="1774826"/>
            <a:ext cx="4824412" cy="326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charset="0"/>
                <a:ea typeface="MS PGothic" charset="-128"/>
              </a:defRPr>
            </a:lvl9pPr>
          </a:lstStyle>
          <a:p>
            <a:r>
              <a:rPr lang="en-US" altLang="en-US" sz="2000" b="1" i="1" dirty="0">
                <a:solidFill>
                  <a:schemeClr val="bg1"/>
                </a:solidFill>
                <a:latin typeface="Calibri" charset="0"/>
              </a:rPr>
              <a:t>Transforming  our World: The 2030 Plan for Global Action </a:t>
            </a:r>
          </a:p>
          <a:p>
            <a:endParaRPr lang="en-US" altLang="en-US" sz="2000" b="1" i="1" dirty="0">
              <a:solidFill>
                <a:schemeClr val="bg1"/>
              </a:solidFill>
              <a:latin typeface="Calibri" charset="0"/>
            </a:endParaRPr>
          </a:p>
          <a:p>
            <a:r>
              <a:rPr lang="en-US" altLang="en-US" sz="2000" b="1" dirty="0">
                <a:solidFill>
                  <a:schemeClr val="bg1"/>
                </a:solidFill>
                <a:latin typeface="Calibri" charset="0"/>
              </a:rPr>
              <a:t>Article 76: </a:t>
            </a:r>
            <a:br>
              <a:rPr lang="en-US" altLang="en-US" sz="2000" b="1" dirty="0">
                <a:solidFill>
                  <a:schemeClr val="bg1"/>
                </a:solidFill>
                <a:latin typeface="Calibri" charset="0"/>
              </a:rPr>
            </a:br>
            <a:r>
              <a:rPr lang="en-US" altLang="en-US" sz="1800" b="1" dirty="0">
                <a:solidFill>
                  <a:schemeClr val="bg1"/>
                </a:solidFill>
                <a:latin typeface="Calibri" charset="0"/>
              </a:rPr>
              <a:t>… </a:t>
            </a:r>
            <a:r>
              <a:rPr lang="en-US" altLang="en-US" sz="1800" dirty="0">
                <a:solidFill>
                  <a:schemeClr val="bg1"/>
                </a:solidFill>
                <a:latin typeface="Calibri" charset="0"/>
              </a:rPr>
              <a:t>We will promote transparent and accountable scaling-up of appropriate public-private cooperation to exploit the contribution to be made by a wide range of data, </a:t>
            </a:r>
            <a:r>
              <a:rPr lang="en-US" altLang="en-US" sz="1800" b="1" dirty="0">
                <a:solidFill>
                  <a:schemeClr val="bg1"/>
                </a:solidFill>
                <a:latin typeface="Calibri" charset="0"/>
              </a:rPr>
              <a:t>including Earth observation and geo-spatial information</a:t>
            </a:r>
            <a:r>
              <a:rPr lang="en-US" altLang="en-US" sz="1800" dirty="0">
                <a:solidFill>
                  <a:schemeClr val="bg1"/>
                </a:solidFill>
                <a:latin typeface="Calibri" charset="0"/>
              </a:rPr>
              <a:t>, while ensuring national ownership in supporting and tracking progress. </a:t>
            </a:r>
          </a:p>
        </p:txBody>
      </p: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3630613" y="1774826"/>
            <a:ext cx="712787" cy="1441451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3624263" y="3454401"/>
            <a:ext cx="719137" cy="1546225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5030" y="5486400"/>
            <a:ext cx="660545" cy="660545"/>
          </a:xfrm>
          <a:prstGeom prst="roundRect">
            <a:avLst/>
          </a:prstGeom>
        </p:spPr>
      </p:pic>
      <p:sp>
        <p:nvSpPr>
          <p:cNvPr id="12" name="Shape 11"/>
          <p:cNvSpPr/>
          <p:nvPr/>
        </p:nvSpPr>
        <p:spPr>
          <a:xfrm>
            <a:off x="1981200" y="177800"/>
            <a:ext cx="59436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/>
            <a:r>
              <a:rPr lang="en-US" altLang="en-US" sz="2600" dirty="0" smtClean="0">
                <a:solidFill>
                  <a:srgbClr val="FFFFFF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</a:rPr>
              <a:t>The importance of EO data for the SDGs full realization </a:t>
            </a:r>
            <a:endParaRPr lang="en-AU" sz="2600" dirty="0">
              <a:solidFill>
                <a:srgbClr val="FFFFFF"/>
              </a:solidFill>
              <a:latin typeface="Arial Bold" panose="020B0704020202020204" pitchFamily="34" charset="0"/>
              <a:ea typeface="Arial Bold"/>
              <a:cs typeface="Arial Bold" panose="020B07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89839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2ABE124A-B5C5-46E0-B944-45307B126769}" type="slidenum">
              <a:rPr lang="en-AU" smtClean="0">
                <a:solidFill>
                  <a:srgbClr val="FFFFFF"/>
                </a:solidFill>
              </a:rPr>
              <a:pPr/>
              <a:t>7</a:t>
            </a:fld>
            <a:r>
              <a:rPr lang="en-AU" smtClean="0">
                <a:solidFill>
                  <a:srgbClr val="FFFFFF"/>
                </a:solidFill>
              </a:rPr>
              <a:t>  |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1828800" y="152400"/>
            <a:ext cx="6019800" cy="533400"/>
          </a:xfrm>
        </p:spPr>
        <p:txBody>
          <a:bodyPr/>
          <a:lstStyle/>
          <a:p>
            <a:pPr marL="0" indent="0">
              <a:buNone/>
            </a:pPr>
            <a:r>
              <a:rPr lang="en-AU" sz="2600" smtClean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Latest </a:t>
            </a:r>
            <a:r>
              <a:rPr lang="en-AU" sz="2600" smtClean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Assessment </a:t>
            </a:r>
            <a:r>
              <a:rPr lang="en-AU" sz="2600" dirty="0" smtClean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on where </a:t>
            </a:r>
            <a:r>
              <a:rPr lang="en-AU" sz="2600" dirty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can </a:t>
            </a:r>
            <a:r>
              <a:rPr lang="en-AU" sz="2600" dirty="0" smtClean="0">
                <a:solidFill>
                  <a:srgbClr val="FFFFFF"/>
                </a:solidFill>
                <a:latin typeface="Arial Bold" panose="020B0704020202020204" pitchFamily="34" charset="0"/>
                <a:cs typeface="Arial Bold" panose="020B0704020202020204" pitchFamily="34" charset="0"/>
              </a:rPr>
              <a:t>Earth observations help?</a:t>
            </a:r>
            <a:endParaRPr lang="en-AU" sz="2600" dirty="0">
              <a:solidFill>
                <a:srgbClr val="FFFFFF"/>
              </a:solidFill>
              <a:latin typeface="Arial Bold" panose="020B0704020202020204" pitchFamily="34" charset="0"/>
              <a:cs typeface="Arial Bold" panose="020B07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16" r="11483"/>
          <a:stretch/>
        </p:blipFill>
        <p:spPr>
          <a:xfrm>
            <a:off x="1752600" y="1142999"/>
            <a:ext cx="5715000" cy="5326826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330180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4030392"/>
            <a:ext cx="9144000" cy="221800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3414713" y="4089395"/>
            <a:ext cx="5683250" cy="530228"/>
            <a:chOff x="3601025" y="2694270"/>
            <a:chExt cx="5683826" cy="529035"/>
          </a:xfrm>
        </p:grpSpPr>
        <p:sp>
          <p:nvSpPr>
            <p:cNvPr id="21" name="Line Callout 1 20"/>
            <p:cNvSpPr/>
            <p:nvPr/>
          </p:nvSpPr>
          <p:spPr>
            <a:xfrm>
              <a:off x="3601025" y="2819400"/>
              <a:ext cx="3256292" cy="285107"/>
            </a:xfrm>
            <a:prstGeom prst="borderCallout1">
              <a:avLst>
                <a:gd name="adj1" fmla="val 52083"/>
                <a:gd name="adj2" fmla="val 1"/>
                <a:gd name="adj3" fmla="val 54116"/>
                <a:gd name="adj4" fmla="val -2980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shade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400" dirty="0"/>
                <a:t>National Statistical Offices</a:t>
              </a:r>
            </a:p>
          </p:txBody>
        </p:sp>
        <p:sp>
          <p:nvSpPr>
            <p:cNvPr id="4" name="Line Callout 1 3"/>
            <p:cNvSpPr/>
            <p:nvPr/>
          </p:nvSpPr>
          <p:spPr>
            <a:xfrm>
              <a:off x="7052600" y="2694270"/>
              <a:ext cx="2232251" cy="529035"/>
            </a:xfrm>
            <a:prstGeom prst="borderCallout1">
              <a:avLst>
                <a:gd name="adj1" fmla="val 48595"/>
                <a:gd name="adj2" fmla="val 408"/>
                <a:gd name="adj3" fmla="val 48507"/>
                <a:gd name="adj4" fmla="val -10977"/>
              </a:avLst>
            </a:prstGeom>
            <a:solidFill>
              <a:schemeClr val="accent1">
                <a:lumMod val="75000"/>
                <a:alpha val="6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rIns="36000" anchor="ctr"/>
            <a:lstStyle/>
            <a:p>
              <a:pPr algn="ctr">
                <a:defRPr/>
              </a:pPr>
              <a:r>
                <a:rPr lang="en-US" sz="1400" dirty="0"/>
                <a:t>National governments </a:t>
              </a:r>
              <a:r>
                <a:rPr lang="en-US" sz="1400" dirty="0" smtClean="0"/>
                <a:t/>
              </a:r>
              <a:br>
                <a:rPr lang="en-US" sz="1400" dirty="0" smtClean="0"/>
              </a:br>
              <a:r>
                <a:rPr lang="en-US" sz="1400" dirty="0" smtClean="0"/>
                <a:t>and </a:t>
              </a:r>
              <a:r>
                <a:rPr lang="en-US" sz="1400" dirty="0"/>
                <a:t>agencies </a:t>
              </a:r>
            </a:p>
          </p:txBody>
        </p:sp>
      </p:grpSp>
      <p:sp>
        <p:nvSpPr>
          <p:cNvPr id="25" name="Rectangle 24"/>
          <p:cNvSpPr/>
          <p:nvPr/>
        </p:nvSpPr>
        <p:spPr>
          <a:xfrm>
            <a:off x="0" y="1295400"/>
            <a:ext cx="9144000" cy="108612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0" y="2421192"/>
            <a:ext cx="9144000" cy="1571623"/>
          </a:xfrm>
          <a:prstGeom prst="rect">
            <a:avLst/>
          </a:prstGeom>
          <a:solidFill>
            <a:schemeClr val="accent5">
              <a:lumMod val="75000"/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5606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3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636588" y="4851400"/>
            <a:ext cx="3967162" cy="1016000"/>
            <a:chOff x="636588" y="3455988"/>
            <a:chExt cx="3967162" cy="1016000"/>
          </a:xfrm>
        </p:grpSpPr>
        <p:sp>
          <p:nvSpPr>
            <p:cNvPr id="11" name="TextBox 10"/>
            <p:cNvSpPr txBox="1"/>
            <p:nvPr/>
          </p:nvSpPr>
          <p:spPr>
            <a:xfrm>
              <a:off x="790575" y="3576638"/>
              <a:ext cx="3350597" cy="26161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Working Group on Geo-spatial Information (WGGI)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90575" y="3892550"/>
              <a:ext cx="3813175" cy="2619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Working Group on Inter-linkages of SDGs              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90575" y="4210050"/>
              <a:ext cx="3813175" cy="261938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bg1"/>
                  </a:solidFill>
                </a:rPr>
                <a:t>Working Group on SDMX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644525" y="3455988"/>
              <a:ext cx="0" cy="906462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6588" y="4024313"/>
              <a:ext cx="153987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636588" y="4359275"/>
              <a:ext cx="153987" cy="0"/>
            </a:xfrm>
            <a:prstGeom prst="line">
              <a:avLst/>
            </a:prstGeom>
            <a:ln w="317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Line Callout 1 21"/>
          <p:cNvSpPr/>
          <p:nvPr/>
        </p:nvSpPr>
        <p:spPr>
          <a:xfrm>
            <a:off x="3414713" y="4568825"/>
            <a:ext cx="3255962" cy="328612"/>
          </a:xfrm>
          <a:prstGeom prst="borderCallout1">
            <a:avLst>
              <a:gd name="adj1" fmla="val 52489"/>
              <a:gd name="adj2" fmla="val -197"/>
              <a:gd name="adj3" fmla="val 53858"/>
              <a:gd name="adj4" fmla="val -2995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400" dirty="0"/>
              <a:t>UN Custodian Agencies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5181600" y="4648200"/>
            <a:ext cx="3586163" cy="1509713"/>
            <a:chOff x="5448300" y="3159125"/>
            <a:chExt cx="3586163" cy="1509713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>
              <a:off x="7642225" y="3159125"/>
              <a:ext cx="647700" cy="647700"/>
            </a:xfrm>
            <a:prstGeom prst="ellipse">
              <a:avLst/>
            </a:prstGeom>
            <a:solidFill>
              <a:schemeClr val="accent5">
                <a:lumMod val="50000"/>
                <a:alpha val="63000"/>
              </a:schemeClr>
            </a:solidFill>
            <a:ln>
              <a:noFill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sz="1000" dirty="0"/>
                <a:t>UNEP</a:t>
              </a:r>
            </a:p>
          </p:txBody>
        </p:sp>
        <p:grpSp>
          <p:nvGrpSpPr>
            <p:cNvPr id="25622" name="Group 13"/>
            <p:cNvGrpSpPr>
              <a:grpSpLocks/>
            </p:cNvGrpSpPr>
            <p:nvPr/>
          </p:nvGrpSpPr>
          <p:grpSpPr bwMode="auto">
            <a:xfrm>
              <a:off x="5448300" y="3286125"/>
              <a:ext cx="3586163" cy="1382713"/>
              <a:chOff x="5448300" y="3286125"/>
              <a:chExt cx="3586163" cy="1382713"/>
            </a:xfrm>
          </p:grpSpPr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>
                <a:off x="7115175" y="3390900"/>
                <a:ext cx="649288" cy="647700"/>
              </a:xfrm>
              <a:prstGeom prst="ellipse">
                <a:avLst/>
              </a:prstGeom>
              <a:solidFill>
                <a:schemeClr val="accent5">
                  <a:lumMod val="50000"/>
                  <a:alpha val="63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00"/>
                  <a:t>FAO</a:t>
                </a:r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>
                <a:off x="8220075" y="3286125"/>
                <a:ext cx="719138" cy="720725"/>
              </a:xfrm>
              <a:prstGeom prst="ellipse">
                <a:avLst/>
              </a:prstGeom>
              <a:solidFill>
                <a:schemeClr val="accent5">
                  <a:lumMod val="50000"/>
                  <a:alpha val="63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00" dirty="0"/>
                  <a:t>UN Habitat</a:t>
                </a:r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>
                <a:off x="7737475" y="3714750"/>
                <a:ext cx="719138" cy="720725"/>
              </a:xfrm>
              <a:prstGeom prst="ellipse">
                <a:avLst/>
              </a:prstGeom>
              <a:solidFill>
                <a:schemeClr val="accent5">
                  <a:lumMod val="50000"/>
                  <a:alpha val="63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00" dirty="0"/>
                  <a:t>UNCCD</a:t>
                </a:r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>
                <a:off x="7165975" y="3879850"/>
                <a:ext cx="649288" cy="647700"/>
              </a:xfrm>
              <a:prstGeom prst="ellipse">
                <a:avLst/>
              </a:prstGeom>
              <a:solidFill>
                <a:schemeClr val="accent5">
                  <a:lumMod val="50000"/>
                  <a:alpha val="63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00" dirty="0"/>
                  <a:t>WB</a:t>
                </a:r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>
                <a:off x="6546850" y="3582988"/>
                <a:ext cx="755650" cy="757237"/>
              </a:xfrm>
              <a:prstGeom prst="ellipse">
                <a:avLst/>
              </a:prstGeom>
              <a:solidFill>
                <a:schemeClr val="accent5">
                  <a:lumMod val="50000"/>
                  <a:alpha val="63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00"/>
                  <a:t>UNISDR</a:t>
                </a:r>
                <a:endParaRPr lang="en-US" sz="1000" dirty="0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>
                <a:off x="6002338" y="3516313"/>
                <a:ext cx="647700" cy="647700"/>
              </a:xfrm>
              <a:prstGeom prst="ellipse">
                <a:avLst/>
              </a:prstGeom>
              <a:solidFill>
                <a:schemeClr val="accent5">
                  <a:lumMod val="50000"/>
                  <a:alpha val="63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00"/>
                  <a:t>WHO</a:t>
                </a:r>
                <a:endParaRPr lang="en-US" sz="1000" dirty="0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>
                <a:off x="8386763" y="3910013"/>
                <a:ext cx="647700" cy="647700"/>
              </a:xfrm>
              <a:prstGeom prst="ellipse">
                <a:avLst/>
              </a:prstGeom>
              <a:solidFill>
                <a:schemeClr val="accent5">
                  <a:lumMod val="50000"/>
                  <a:alpha val="63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00" dirty="0"/>
                  <a:t>OECD</a:t>
                </a:r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>
                <a:off x="5448300" y="3838575"/>
                <a:ext cx="755650" cy="755650"/>
              </a:xfrm>
              <a:prstGeom prst="ellipse">
                <a:avLst/>
              </a:prstGeom>
              <a:solidFill>
                <a:schemeClr val="accent5">
                  <a:lumMod val="50000"/>
                  <a:alpha val="63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00" dirty="0"/>
                  <a:t>UNICEF</a:t>
                </a:r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>
                <a:off x="6211888" y="4021138"/>
                <a:ext cx="647700" cy="647700"/>
              </a:xfrm>
              <a:prstGeom prst="ellipse">
                <a:avLst/>
              </a:prstGeom>
              <a:solidFill>
                <a:schemeClr val="accent5">
                  <a:lumMod val="50000"/>
                  <a:alpha val="63000"/>
                </a:schemeClr>
              </a:solidFill>
              <a:ln>
                <a:noFill/>
              </a:ln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en-US" sz="1000" dirty="0"/>
                  <a:t>UNSD</a:t>
                </a:r>
              </a:p>
            </p:txBody>
          </p:sp>
        </p:grp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3"/>
          <a:stretch/>
        </p:blipFill>
        <p:spPr>
          <a:xfrm>
            <a:off x="617539" y="4294188"/>
            <a:ext cx="2486025" cy="557213"/>
          </a:xfrm>
          <a:prstGeom prst="rect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069686" y="1163637"/>
            <a:ext cx="8074314" cy="2087290"/>
            <a:chOff x="1529890" y="288284"/>
            <a:chExt cx="8075319" cy="2087589"/>
          </a:xfrm>
        </p:grpSpPr>
        <p:pic>
          <p:nvPicPr>
            <p:cNvPr id="25618" name="Picture 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890" y="672394"/>
              <a:ext cx="4208429" cy="6223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57692" y="288284"/>
              <a:ext cx="1647517" cy="2087589"/>
            </a:xfrm>
            <a:prstGeom prst="rect">
              <a:avLst/>
            </a:prstGeom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  <a:scene3d>
              <a:camera prst="isometricOffAxis2Left">
                <a:rot lat="1080000" lon="1560001" rev="0"/>
              </a:camera>
              <a:lightRig rig="threePt" dir="t"/>
            </a:scene3d>
          </p:spPr>
        </p:pic>
        <p:sp>
          <p:nvSpPr>
            <p:cNvPr id="25620" name="Rectangle 2"/>
            <p:cNvSpPr>
              <a:spLocks noChangeArrowheads="1"/>
            </p:cNvSpPr>
            <p:nvPr/>
          </p:nvSpPr>
          <p:spPr bwMode="auto">
            <a:xfrm>
              <a:off x="5721353" y="628605"/>
              <a:ext cx="2175423" cy="600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charset="0"/>
                  <a:ea typeface="MS PGothic" charset="-128"/>
                </a:defRPr>
              </a:lvl9pPr>
            </a:lstStyle>
            <a:p>
              <a:pPr algn="r"/>
              <a:r>
                <a:rPr lang="en-US" altLang="en-US" sz="1100" i="1" dirty="0" smtClean="0">
                  <a:latin typeface="Calibri" charset="0"/>
                </a:rPr>
                <a:t>UNSG </a:t>
              </a:r>
              <a:r>
                <a:rPr lang="en-US" altLang="en-US" sz="1100" i="1" dirty="0">
                  <a:latin typeface="Calibri" charset="0"/>
                </a:rPr>
                <a:t>annual report on "Progress towards the Sustainable Development Goals"</a:t>
              </a:r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44525" y="2578101"/>
            <a:ext cx="5010150" cy="1330325"/>
            <a:chOff x="645176" y="1295674"/>
            <a:chExt cx="5009319" cy="1330051"/>
          </a:xfrm>
        </p:grpSpPr>
        <p:sp>
          <p:nvSpPr>
            <p:cNvPr id="6" name="TextBox 5"/>
            <p:cNvSpPr txBox="1"/>
            <p:nvPr/>
          </p:nvSpPr>
          <p:spPr>
            <a:xfrm>
              <a:off x="1529267" y="2347970"/>
              <a:ext cx="4125228" cy="277755"/>
            </a:xfrm>
            <a:prstGeom prst="rect">
              <a:avLst/>
            </a:prstGeom>
            <a:noFill/>
            <a:ln>
              <a:solidFill>
                <a:schemeClr val="accent5">
                  <a:lumMod val="5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accent1">
                      <a:lumMod val="50000"/>
                    </a:schemeClr>
                  </a:solidFill>
                </a:rPr>
                <a:t>UNDESA - UN Statistics Division (UNSD)</a:t>
              </a:r>
            </a:p>
          </p:txBody>
        </p:sp>
        <p:pic>
          <p:nvPicPr>
            <p:cNvPr id="25615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9853" y="1308100"/>
              <a:ext cx="2463800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6" name="Picture 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176" y="1295674"/>
              <a:ext cx="835436" cy="1072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7" name="Picture 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8" t="7532" r="5087" b="10564"/>
            <a:stretch>
              <a:fillRect/>
            </a:stretch>
          </p:blipFill>
          <p:spPr bwMode="auto">
            <a:xfrm>
              <a:off x="4075658" y="1598468"/>
              <a:ext cx="1578837" cy="748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" name="Shape 11"/>
          <p:cNvSpPr/>
          <p:nvPr/>
        </p:nvSpPr>
        <p:spPr>
          <a:xfrm>
            <a:off x="2016614" y="321257"/>
            <a:ext cx="59436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defTabSz="914400"/>
            <a:r>
              <a:rPr lang="en-US" altLang="en-US" sz="2600" dirty="0">
                <a:solidFill>
                  <a:srgbClr val="FFFFFF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</a:rPr>
              <a:t>Key</a:t>
            </a:r>
            <a:r>
              <a:rPr lang="en-US" altLang="en-US" sz="2600" dirty="0">
                <a:solidFill>
                  <a:srgbClr val="FFFFFF"/>
                </a:solidFill>
                <a:latin typeface="Arial Bold" panose="020B0704020202020204" pitchFamily="34" charset="0"/>
                <a:ea typeface="Arial Bold"/>
                <a:cs typeface="Arial Bold" panose="020B0704020202020204" pitchFamily="34" charset="0"/>
              </a:rPr>
              <a:t> Stakeholders of UN SDGs</a:t>
            </a:r>
            <a:endParaRPr lang="en-AU" sz="2600" dirty="0">
              <a:solidFill>
                <a:srgbClr val="FFFFFF"/>
              </a:solidFill>
              <a:latin typeface="Arial Bold" panose="020B0704020202020204" pitchFamily="34" charset="0"/>
              <a:ea typeface="Arial Bold"/>
              <a:cs typeface="Arial Bold" panose="020B0704020202020204" pitchFamily="34" charset="0"/>
              <a:sym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99195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4999" y="1295400"/>
            <a:ext cx="8734425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fr-CA" sz="2000" b="1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IAEG-</a:t>
            </a:r>
            <a:r>
              <a:rPr lang="fr-CA" sz="2000" b="1" dirty="0" err="1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SDGs</a:t>
            </a:r>
            <a:r>
              <a:rPr lang="fr-CA" sz="2000" b="1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: </a:t>
            </a:r>
            <a:r>
              <a:rPr lang="en-AU" sz="2000" b="1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  <a:sym typeface="Arial Bold"/>
              </a:rPr>
              <a:t>Inter-agency Expert Group on SDG Indicators</a:t>
            </a:r>
            <a:endParaRPr lang="fr-CA" sz="2000" b="1" dirty="0">
              <a:solidFill>
                <a:srgbClr val="002060"/>
              </a:solidFill>
              <a:latin typeface="+mj-lt"/>
              <a:ea typeface="Arial Bold"/>
              <a:cs typeface="Arial" panose="020B0604020202020204" pitchFamily="34" charset="0"/>
              <a:sym typeface="Arial Bold"/>
            </a:endParaRPr>
          </a:p>
          <a:p>
            <a:pPr lvl="1" indent="0" defTabSz="914400"/>
            <a:r>
              <a:rPr lang="en-AU" i="1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Created by the UN Statistical Commission</a:t>
            </a:r>
          </a:p>
          <a:p>
            <a:pPr lvl="1" indent="0" defTabSz="914400"/>
            <a:endParaRPr lang="en-AU" dirty="0" smtClean="0">
              <a:solidFill>
                <a:srgbClr val="002060"/>
              </a:solidFill>
              <a:latin typeface="+mj-lt"/>
              <a:ea typeface="Arial Bold"/>
              <a:cs typeface="Arial" panose="020B0604020202020204" pitchFamily="34" charset="0"/>
            </a:endParaRPr>
          </a:p>
          <a:p>
            <a:pPr marL="285750" lvl="1" indent="-285750" defTabSz="914400">
              <a:buFont typeface="Arial" panose="020B0604020202020204" pitchFamily="34" charset="0"/>
              <a:buChar char="•"/>
            </a:pPr>
            <a:r>
              <a:rPr lang="en-AU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Organizations are encouraged to talk to </a:t>
            </a:r>
            <a:r>
              <a:rPr lang="en-AU" b="1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relevant </a:t>
            </a:r>
            <a:r>
              <a:rPr lang="en-AU" b="1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A</a:t>
            </a:r>
            <a:r>
              <a:rPr lang="en-AU" b="1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gencies</a:t>
            </a:r>
            <a:r>
              <a:rPr lang="en-AU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, </a:t>
            </a:r>
            <a:r>
              <a:rPr lang="en-AU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/>
            </a:r>
            <a:br>
              <a:rPr lang="en-AU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</a:br>
            <a:r>
              <a:rPr lang="en-AU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the </a:t>
            </a:r>
            <a:r>
              <a:rPr lang="en-AU" b="1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“SDG indicators' custodian agencies" </a:t>
            </a:r>
            <a:r>
              <a:rPr lang="en-AU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as identified in </a:t>
            </a:r>
            <a:r>
              <a:rPr lang="en-AU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the IAEG-SDG </a:t>
            </a:r>
            <a:r>
              <a:rPr lang="en-AU" dirty="0">
                <a:solidFill>
                  <a:srgbClr val="002060"/>
                </a:solidFill>
                <a:ea typeface="Arial Bold"/>
                <a:cs typeface="Arial" panose="020B0604020202020204" pitchFamily="34" charset="0"/>
              </a:rPr>
              <a:t>document </a:t>
            </a:r>
            <a:r>
              <a:rPr lang="en-AU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from </a:t>
            </a:r>
            <a:r>
              <a:rPr lang="en-AU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their </a:t>
            </a:r>
            <a:r>
              <a:rPr lang="en-AU" dirty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5</a:t>
            </a:r>
            <a:r>
              <a:rPr lang="en-AU" baseline="30000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th</a:t>
            </a:r>
            <a:r>
              <a:rPr lang="en-AU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 meeting, December 2016: </a:t>
            </a:r>
            <a:r>
              <a:rPr lang="en-AU" b="1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“Tier Classification </a:t>
            </a:r>
            <a:r>
              <a:rPr lang="en-AU" b="1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for Global </a:t>
            </a:r>
            <a:r>
              <a:rPr lang="en-AU" b="1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SDG Indicators</a:t>
            </a:r>
            <a:r>
              <a:rPr lang="en-AU" dirty="0" smtClean="0">
                <a:solidFill>
                  <a:srgbClr val="002060"/>
                </a:solidFill>
                <a:latin typeface="+mj-lt"/>
                <a:ea typeface="Arial Bold"/>
                <a:cs typeface="Arial" panose="020B0604020202020204" pitchFamily="34" charset="0"/>
              </a:rPr>
              <a:t>”: </a:t>
            </a:r>
            <a:r>
              <a:rPr kumimoji="1" lang="en-AU" sz="1600" dirty="0">
                <a:solidFill>
                  <a:srgbClr val="FF0000"/>
                </a:solidFill>
                <a:latin typeface="+mj-lt"/>
                <a:hlinkClick r:id="rId3" invalidUrl="https://unstats.un.org/sdgs/files/meetings/iaeg-sdgs-meeting-04/Tier Classification of SDG Indicators_21 Dec for website.pdf"/>
              </a:rPr>
              <a:t>https://</a:t>
            </a:r>
            <a:r>
              <a:rPr kumimoji="1" lang="en-AU" sz="1600" dirty="0" smtClean="0">
                <a:solidFill>
                  <a:srgbClr val="FF0000"/>
                </a:solidFill>
                <a:latin typeface="+mj-lt"/>
                <a:hlinkClick r:id="rId4" invalidUrl="https://unstats.un.org/sdgs/files/meetings/iaeg-sdgs-meeting-04/Tier Classification of SDG Indicators_21 Dec for website.pdf"/>
              </a:rPr>
              <a:t>unstats.un.org/sdgs/files/meetings/iaeg-sdgs-meeting-04/Tier%20Classification%20of%20SDG%20Indicators_21%20Dec%20for%20website.pdf</a:t>
            </a:r>
            <a:r>
              <a:rPr kumimoji="1" lang="en-AU" sz="1600" dirty="0" smtClean="0">
                <a:solidFill>
                  <a:srgbClr val="FF0000"/>
                </a:solidFill>
                <a:latin typeface="+mj-lt"/>
              </a:rPr>
              <a:t> </a:t>
            </a:r>
            <a:endParaRPr kumimoji="1" lang="en-AU" sz="1600" dirty="0">
              <a:solidFill>
                <a:srgbClr val="002060"/>
              </a:solidFill>
            </a:endParaRPr>
          </a:p>
          <a:p>
            <a:pPr marL="285750" lvl="2" indent="-285750" defTabSz="914400">
              <a:buFont typeface="Arial" panose="020B0604020202020204" pitchFamily="34" charset="0"/>
              <a:buChar char="•"/>
            </a:pPr>
            <a:endParaRPr kumimoji="1" lang="en-AU" sz="2000" dirty="0" smtClean="0">
              <a:solidFill>
                <a:srgbClr val="002060"/>
              </a:solidFill>
            </a:endParaRPr>
          </a:p>
          <a:p>
            <a:pPr marL="285750" lvl="2" indent="-285750" defTabSz="914400">
              <a:buFont typeface="Arial" panose="020B0604020202020204" pitchFamily="34" charset="0"/>
              <a:buChar char="•"/>
            </a:pPr>
            <a:r>
              <a:rPr kumimoji="1" lang="en-AU" dirty="0" smtClean="0">
                <a:solidFill>
                  <a:srgbClr val="002060"/>
                </a:solidFill>
              </a:rPr>
              <a:t>3 different “tiers” levels according to the availability and maturity of data/methodologies – a work plan for Tier III is </a:t>
            </a:r>
            <a:r>
              <a:rPr kumimoji="1" lang="en-AU" dirty="0">
                <a:solidFill>
                  <a:srgbClr val="002060"/>
                </a:solidFill>
              </a:rPr>
              <a:t>being implemented </a:t>
            </a:r>
            <a:r>
              <a:rPr kumimoji="1" lang="en-AU" sz="2000" dirty="0" smtClean="0">
                <a:solidFill>
                  <a:srgbClr val="002060"/>
                </a:solidFill>
              </a:rPr>
              <a:t>(</a:t>
            </a:r>
            <a:r>
              <a:rPr kumimoji="1" lang="en-AU" sz="1600" dirty="0" smtClean="0">
                <a:solidFill>
                  <a:srgbClr val="002060"/>
                </a:solidFill>
                <a:hlinkClick r:id="rId5"/>
              </a:rPr>
              <a:t>https://unstats.un.org/sdgs/files/meetings/iaeg-sdgs-meeting-05/TierIII_Work_Plans_03_03_2017.pdf</a:t>
            </a:r>
            <a:r>
              <a:rPr kumimoji="1" lang="en-AU" sz="1600" dirty="0" smtClean="0">
                <a:solidFill>
                  <a:srgbClr val="002060"/>
                </a:solidFill>
              </a:rPr>
              <a:t> </a:t>
            </a:r>
            <a:r>
              <a:rPr kumimoji="1" lang="en-AU" sz="2000" dirty="0" smtClean="0">
                <a:solidFill>
                  <a:srgbClr val="002060"/>
                </a:solidFill>
              </a:rPr>
              <a:t>)</a:t>
            </a:r>
            <a:endParaRPr kumimoji="1" lang="en-AU" sz="2000" dirty="0" smtClean="0">
              <a:solidFill>
                <a:srgbClr val="002060"/>
              </a:solidFill>
            </a:endParaRPr>
          </a:p>
          <a:p>
            <a:pPr lvl="2" indent="0" defTabSz="914400"/>
            <a:endParaRPr kumimoji="1" lang="en-AU" dirty="0">
              <a:solidFill>
                <a:srgbClr val="002060"/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quarter" idx="11"/>
          </p:nvPr>
        </p:nvSpPr>
        <p:spPr>
          <a:xfrm>
            <a:off x="1934713" y="228600"/>
            <a:ext cx="5715000" cy="533400"/>
          </a:xfrm>
        </p:spPr>
        <p:txBody>
          <a:bodyPr/>
          <a:lstStyle/>
          <a:p>
            <a:r>
              <a:rPr lang="en-AU" sz="2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IAEG-SDG, inside the UN system</a:t>
            </a:r>
            <a:endParaRPr lang="en-A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900" y="5257800"/>
            <a:ext cx="8915400" cy="1116000"/>
          </a:xfrm>
          <a:prstGeom prst="rect">
            <a:avLst/>
          </a:prstGeom>
          <a:solidFill>
            <a:srgbClr val="001E59">
              <a:lumMod val="90000"/>
              <a:lumOff val="10000"/>
            </a:srgbClr>
          </a:solidFill>
          <a:ln w="25400" cap="flat">
            <a:noFill/>
            <a:prstDash val="solid"/>
            <a:bevel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CEOS Agencies to contribute to the development of </a:t>
            </a:r>
            <a:r>
              <a:rPr lang="en-A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SDG indicators’ methodologies (</a:t>
            </a:r>
            <a:r>
              <a:rPr lang="en-A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most relevant indicators) </a:t>
            </a:r>
            <a:r>
              <a:rPr lang="en-A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A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through </a:t>
            </a:r>
            <a:r>
              <a:rPr lang="en-A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 or with relevant ‘custodian’ agencies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9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86878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9159</TotalTime>
  <Words>2564</Words>
  <Application>Microsoft Macintosh PowerPoint</Application>
  <PresentationFormat>On-screen Show (4:3)</PresentationFormat>
  <Paragraphs>317</Paragraphs>
  <Slides>19</Slides>
  <Notes>16</Notes>
  <HiddenSlides>2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 Bold</vt:lpstr>
      <vt:lpstr>Avenir Roman</vt:lpstr>
      <vt:lpstr>Calibri</vt:lpstr>
      <vt:lpstr>Courier New</vt:lpstr>
      <vt:lpstr>Droid Serif</vt:lpstr>
      <vt:lpstr>Helvetica</vt:lpstr>
      <vt:lpstr>Helvetica (Headings)</vt:lpstr>
      <vt:lpstr>MS PGothic</vt:lpstr>
      <vt:lpstr>Proxima Nova Regular</vt:lpstr>
      <vt:lpstr>Verdana</vt:lpstr>
      <vt:lpstr>Wingdings</vt:lpstr>
      <vt:lpstr>Arial</vt:lpstr>
      <vt:lpstr>Default</vt:lpstr>
      <vt:lpstr>Ad hoc team on the Sustainable Development Goals (AHT SDG)</vt:lpstr>
      <vt:lpstr>PowerPoint Presentation</vt:lpstr>
      <vt:lpstr>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EO4SDGs: GEO initiative on SDGs</vt:lpstr>
      <vt:lpstr>EO support to SDG implementation</vt:lpstr>
      <vt:lpstr>Global rising interest in the UNSDGs </vt:lpstr>
      <vt:lpstr>Value of EO data for Official 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Marc Paganini</cp:lastModifiedBy>
  <cp:revision>164</cp:revision>
  <dcterms:modified xsi:type="dcterms:W3CDTF">2017-04-18T09:52:35Z</dcterms:modified>
</cp:coreProperties>
</file>