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67" r:id="rId3"/>
    <p:sldId id="261" r:id="rId4"/>
    <p:sldId id="263" r:id="rId5"/>
    <p:sldId id="276" r:id="rId6"/>
    <p:sldId id="268" r:id="rId7"/>
    <p:sldId id="277" r:id="rId8"/>
    <p:sldId id="278" r:id="rId9"/>
    <p:sldId id="264" r:id="rId10"/>
    <p:sldId id="265" r:id="rId11"/>
    <p:sldId id="269" r:id="rId12"/>
    <p:sldId id="271" r:id="rId13"/>
    <p:sldId id="272" r:id="rId14"/>
    <p:sldId id="273" r:id="rId15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6" autoAdjust="0"/>
    <p:restoredTop sz="92805" autoAdjust="0"/>
  </p:normalViewPr>
  <p:slideViewPr>
    <p:cSldViewPr>
      <p:cViewPr varScale="1">
        <p:scale>
          <a:sx n="80" d="100"/>
          <a:sy n="80" d="100"/>
        </p:scale>
        <p:origin x="53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3698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Leverage connections with agricultural</a:t>
            </a:r>
            <a:r>
              <a:rPr lang="en-CA" baseline="0" dirty="0" smtClean="0"/>
              <a:t> statistics agencies – show the ways we are already contributing (AAFC, MARS, AAFC)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1D6273DE-60DE-4C0B-98D6-EB2A006E55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79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1336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SIT-32,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ESA HQ, 26-27 Apr 2017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2296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81CE63-FE96-4108-8F58-232DDB49E421}" type="slidenum">
              <a:rPr lang="en-US" altLang="en-US"/>
              <a:pPr/>
              <a:t>‹#›</a:t>
            </a:fld>
            <a:r>
              <a:rPr lang="en-US" altLang="en-US"/>
              <a:t> / 10</a:t>
            </a:r>
          </a:p>
        </p:txBody>
      </p:sp>
    </p:spTree>
    <p:extLst>
      <p:ext uri="{BB962C8B-B14F-4D97-AF65-F5344CB8AC3E}">
        <p14:creationId xmlns:p14="http://schemas.microsoft.com/office/powerpoint/2010/main" val="3432344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kumimoji="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DD853FB-062F-4CB1-B9EA-D289E3181DA9}" type="datetimeFigureOut">
              <a:rPr lang="ja-JP" altLang="en-US"/>
              <a:pPr>
                <a:defRPr/>
              </a:pPr>
              <a:t>2017/4/25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kumimoji="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kumimoji="0">
                <a:latin typeface="Arial" panose="020B0604020202020204" pitchFamily="34" charset="0"/>
              </a:defRPr>
            </a:lvl1pPr>
          </a:lstStyle>
          <a:p>
            <a:fld id="{F5C63EA8-E0FF-40B0-9A1A-42E52670580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9071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ホワイ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-11113" y="-20638"/>
            <a:ext cx="9144001" cy="676276"/>
          </a:xfrm>
          <a:prstGeom prst="rect">
            <a:avLst/>
          </a:prstGeom>
          <a:gradFill>
            <a:gsLst>
              <a:gs pos="0">
                <a:srgbClr val="008FC7"/>
              </a:gs>
              <a:gs pos="100000">
                <a:srgbClr val="1F59A0"/>
              </a:gs>
            </a:gsLst>
            <a:lin ang="16200000"/>
          </a:gradFill>
          <a:effectLst>
            <a:outerShdw blurRad="50800" dist="38100" dir="2700000" rotWithShape="0">
              <a:srgbClr val="929292">
                <a:alpha val="42999"/>
              </a:srgbClr>
            </a:outerShdw>
          </a:effectLst>
        </p:spPr>
        <p:txBody>
          <a:bodyPr lIns="50800" tIns="50800" rIns="50800" bIns="50800">
            <a:noAutofit/>
          </a:bodyPr>
          <a:lstStyle>
            <a:lvl1pPr marL="40639" marR="40639" defTabSz="457200">
              <a:defRPr sz="3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sz="half" idx="1"/>
          </p:nvPr>
        </p:nvSpPr>
        <p:spPr>
          <a:xfrm>
            <a:off x="234950" y="815975"/>
            <a:ext cx="8674100" cy="1714500"/>
          </a:xfrm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 marL="383540" marR="40639" defTabSz="457200">
              <a:spcBef>
                <a:spcPts val="500"/>
              </a:spcBef>
              <a:buClr>
                <a:srgbClr val="000000"/>
              </a:buClr>
              <a:buFont typeface="Wingdings"/>
              <a:buChar char=""/>
              <a:defRPr sz="2400">
                <a:uFill>
                  <a:solidFill>
                    <a:srgbClr val="000000"/>
                  </a:solidFill>
                </a:uFill>
                <a:latin typeface="メイリオ"/>
                <a:ea typeface="メイリオ"/>
                <a:cs typeface="メイリオ"/>
                <a:sym typeface="メイリオ"/>
              </a:defRPr>
            </a:lvl1pPr>
            <a:lvl2pPr marL="783590" marR="40639" indent="-285750" defTabSz="457200">
              <a:spcBef>
                <a:spcPts val="500"/>
              </a:spcBef>
              <a:buClr>
                <a:srgbClr val="000000"/>
              </a:buClr>
              <a:buFont typeface="Wingdings"/>
              <a:buChar char="‣"/>
              <a:defRPr sz="2400">
                <a:uFill>
                  <a:solidFill>
                    <a:srgbClr val="000000"/>
                  </a:solidFill>
                </a:uFill>
                <a:latin typeface="メイリオ"/>
                <a:ea typeface="メイリオ"/>
                <a:cs typeface="メイリオ"/>
                <a:sym typeface="メイリオ"/>
              </a:defRPr>
            </a:lvl2pPr>
            <a:lvl3pPr marL="1183639" marR="40639" indent="-228600" defTabSz="457200">
              <a:spcBef>
                <a:spcPts val="500"/>
              </a:spcBef>
              <a:buClr>
                <a:srgbClr val="000000"/>
              </a:buClr>
              <a:buFont typeface="Wingdings"/>
              <a:defRPr sz="2000">
                <a:uFill>
                  <a:solidFill>
                    <a:srgbClr val="000000"/>
                  </a:solidFill>
                </a:uFill>
                <a:latin typeface="メイリオ"/>
                <a:ea typeface="メイリオ"/>
                <a:cs typeface="メイリオ"/>
                <a:sym typeface="メイリオ"/>
              </a:defRPr>
            </a:lvl3pPr>
            <a:lvl4pPr marL="1640839" marR="40639" indent="-228600" defTabSz="457200">
              <a:spcBef>
                <a:spcPts val="500"/>
              </a:spcBef>
              <a:buClr>
                <a:srgbClr val="000000"/>
              </a:buClr>
              <a:buFont typeface="Wingdings"/>
              <a:buChar char=""/>
              <a:defRPr sz="2400">
                <a:uFill>
                  <a:solidFill>
                    <a:srgbClr val="000000"/>
                  </a:solidFill>
                </a:uFill>
                <a:latin typeface="メイリオ"/>
                <a:ea typeface="メイリオ"/>
                <a:cs typeface="メイリオ"/>
                <a:sym typeface="メイリオ"/>
              </a:defRPr>
            </a:lvl4pPr>
            <a:lvl5pPr marL="2098039" marR="40639" indent="-228600" defTabSz="457200">
              <a:spcBef>
                <a:spcPts val="500"/>
              </a:spcBef>
              <a:buClr>
                <a:srgbClr val="000000"/>
              </a:buClr>
              <a:buFont typeface="Wingdings"/>
              <a:buChar char=""/>
              <a:defRPr sz="2400">
                <a:uFill>
                  <a:solidFill>
                    <a:srgbClr val="000000"/>
                  </a:solidFill>
                </a:uFill>
                <a:latin typeface="メイリオ"/>
                <a:ea typeface="メイリオ"/>
                <a:cs typeface="メイリオ"/>
                <a:sym typeface="メイリオ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4" name="Shape 32"/>
          <p:cNvSpPr>
            <a:spLocks noGrp="1"/>
          </p:cNvSpPr>
          <p:nvPr>
            <p:ph type="sldNum" sz="quarter" idx="10"/>
          </p:nvPr>
        </p:nvSpPr>
        <p:spPr>
          <a:xfrm>
            <a:off x="8740775" y="6535738"/>
            <a:ext cx="268288" cy="279400"/>
          </a:xfrm>
        </p:spPr>
        <p:txBody>
          <a:bodyPr wrap="none" lIns="50800" tIns="50800" rIns="50800" bIns="50800"/>
          <a:lstStyle>
            <a:lvl1pPr algn="ctr" defTabSz="584200" eaLnBrk="0" hangingPunct="0">
              <a:defRPr kumimoj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0B7A46D9-E934-48D0-A4B7-4BC8C1C7B09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0815593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95288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63C2E70-434E-4A7D-A6E1-92B234399F39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912C3-5B99-49FD-8169-273DE3B4A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39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map.geo-rapp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200" b="1" dirty="0" smtClean="0">
                <a:solidFill>
                  <a:srgbClr val="FFFFFF"/>
                </a:solidFill>
                <a:latin typeface="+mj-lt"/>
              </a:rPr>
              <a:t>CEOS Ad Hoc WG on GEOGLAM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8" y="3759200"/>
            <a:ext cx="4939811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Selma Cherchali (CNES) &amp; Brad Doorn (NASA)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SIT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-32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#</a:t>
            </a: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16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</a:t>
            </a: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Strategic 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Implementation Team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ESA Headquarters, Paris, France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26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-27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April 2017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10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28600" y="1295400"/>
            <a:ext cx="88392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Harmonizing</a:t>
            </a:r>
            <a:r>
              <a:rPr lang="en-US" sz="1800" b="1" dirty="0"/>
              <a:t>, centralizing, “glue” </a:t>
            </a:r>
            <a:r>
              <a:rPr lang="en-US" sz="1800" b="1" dirty="0" smtClean="0"/>
              <a:t>functions of GEOGLAM </a:t>
            </a:r>
            <a:r>
              <a:rPr lang="en-US" sz="1800" b="1" dirty="0"/>
              <a:t>Secretariat </a:t>
            </a:r>
          </a:p>
          <a:p>
            <a:pPr marL="762692" lvl="2" indent="-342900">
              <a:buFont typeface="Courier New" panose="02070309020205020404" pitchFamily="49" charset="0"/>
              <a:buChar char="o"/>
            </a:pPr>
            <a:r>
              <a:rPr lang="en-US" sz="1800" dirty="0" smtClean="0"/>
              <a:t>Current program coordinator (French Min Ag) </a:t>
            </a:r>
            <a:r>
              <a:rPr lang="en-US" sz="1800" i="1" dirty="0" err="1" smtClean="0"/>
              <a:t>secondment</a:t>
            </a:r>
            <a:r>
              <a:rPr lang="en-US" sz="1800" i="1" dirty="0" smtClean="0"/>
              <a:t> </a:t>
            </a:r>
            <a:r>
              <a:rPr lang="en-US" sz="1800" dirty="0" smtClean="0"/>
              <a:t>ending Sep 2017</a:t>
            </a:r>
          </a:p>
          <a:p>
            <a:pPr marL="1250373" lvl="3" indent="-342900">
              <a:buFont typeface="Courier New" panose="02070309020205020404" pitchFamily="49" charset="0"/>
              <a:buChar char="o"/>
            </a:pPr>
            <a:r>
              <a:rPr lang="en-US" sz="1600" dirty="0" smtClean="0"/>
              <a:t>Seeking new </a:t>
            </a:r>
            <a:r>
              <a:rPr lang="en-US" sz="1600" i="1" dirty="0" err="1" smtClean="0"/>
              <a:t>secondee</a:t>
            </a:r>
            <a:r>
              <a:rPr lang="en-US" sz="1600" i="1" dirty="0" smtClean="0"/>
              <a:t>(s)</a:t>
            </a:r>
          </a:p>
          <a:p>
            <a:pPr marL="762692" lvl="2" indent="-342900">
              <a:buFont typeface="Courier New" panose="02070309020205020404" pitchFamily="49" charset="0"/>
              <a:buChar char="o"/>
            </a:pPr>
            <a:r>
              <a:rPr lang="en-US" sz="1800" b="1" dirty="0" smtClean="0"/>
              <a:t>Coordinating </a:t>
            </a:r>
            <a:r>
              <a:rPr lang="en-US" sz="1800" b="1" dirty="0"/>
              <a:t>Crop Monitors </a:t>
            </a:r>
            <a:r>
              <a:rPr lang="en-US" sz="1800" dirty="0"/>
              <a:t>(AMIS, Early Warning</a:t>
            </a:r>
            <a:r>
              <a:rPr lang="en-US" sz="1800" dirty="0" smtClean="0"/>
              <a:t>); </a:t>
            </a:r>
            <a:r>
              <a:rPr lang="en-US" sz="1800" b="1" dirty="0" smtClean="0"/>
              <a:t>EO </a:t>
            </a:r>
            <a:r>
              <a:rPr lang="en-US" sz="1800" b="1" dirty="0"/>
              <a:t>Data Coordination with </a:t>
            </a:r>
            <a:r>
              <a:rPr lang="en-US" sz="1800" b="1" dirty="0" smtClean="0"/>
              <a:t>CEOS </a:t>
            </a:r>
            <a:r>
              <a:rPr lang="en-US" sz="1800" dirty="0" smtClean="0"/>
              <a:t>(R&amp;D </a:t>
            </a:r>
            <a:r>
              <a:rPr lang="en-US" sz="1800" dirty="0"/>
              <a:t>activities, baseline dataset generation, and developing/implementing community </a:t>
            </a:r>
            <a:r>
              <a:rPr lang="en-US" sz="1800" dirty="0" smtClean="0"/>
              <a:t>requirements); </a:t>
            </a:r>
            <a:r>
              <a:rPr lang="en-US" sz="1800" b="1" dirty="0" smtClean="0"/>
              <a:t>Operational </a:t>
            </a:r>
            <a:r>
              <a:rPr lang="en-US" sz="1800" b="1" dirty="0"/>
              <a:t>R&amp;D </a:t>
            </a:r>
            <a:r>
              <a:rPr lang="en-US" sz="1800" dirty="0"/>
              <a:t>(JECAM, </a:t>
            </a:r>
            <a:r>
              <a:rPr lang="en-US" sz="1800" dirty="0" smtClean="0"/>
              <a:t>Asia-RICE…); </a:t>
            </a:r>
            <a:r>
              <a:rPr lang="en-US" sz="1800" b="1" dirty="0" smtClean="0"/>
              <a:t>Capacity </a:t>
            </a:r>
            <a:r>
              <a:rPr lang="en-US" sz="1800" b="1" dirty="0"/>
              <a:t>Development </a:t>
            </a:r>
            <a:r>
              <a:rPr lang="en-US" sz="1800" dirty="0" smtClean="0"/>
              <a:t>coordination</a:t>
            </a: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GEOGLAM </a:t>
            </a:r>
            <a:r>
              <a:rPr lang="en-US" sz="1800" b="1" dirty="0"/>
              <a:t>&amp; CEOS: </a:t>
            </a:r>
            <a:r>
              <a:rPr lang="en-US" sz="1800" b="1" dirty="0" smtClean="0"/>
              <a:t>Priorities</a:t>
            </a:r>
            <a:endParaRPr lang="en-US" sz="1800" b="1" dirty="0" smtClean="0"/>
          </a:p>
          <a:p>
            <a:pPr lvl="1"/>
            <a:r>
              <a:rPr lang="en-US" sz="1800" dirty="0" smtClean="0"/>
              <a:t>Continued </a:t>
            </a:r>
            <a:r>
              <a:rPr lang="en-US" sz="1800" dirty="0" smtClean="0"/>
              <a:t>collaboration with LSI-VC, WGISS on data dissemination and access – ARD, Data Cube, etc. </a:t>
            </a:r>
          </a:p>
          <a:p>
            <a:pPr lvl="1"/>
            <a:r>
              <a:rPr lang="en-US" sz="1800" dirty="0" smtClean="0"/>
              <a:t>Updated </a:t>
            </a:r>
            <a:r>
              <a:rPr lang="en-US" sz="1800" dirty="0" smtClean="0"/>
              <a:t>data requests/requirements pending the outcome of several key 2017 funding opportunities for GEOGLAM (in Europe, the USA, and China)</a:t>
            </a:r>
          </a:p>
          <a:p>
            <a:pPr lvl="2"/>
            <a:r>
              <a:rPr lang="en-US" sz="1800" dirty="0" smtClean="0"/>
              <a:t>This will determine where the next 3-5 years of work are taking </a:t>
            </a:r>
            <a:r>
              <a:rPr lang="en-US" sz="1800" dirty="0" smtClean="0"/>
              <a:t>place</a:t>
            </a:r>
          </a:p>
          <a:p>
            <a:pPr marL="0" indent="0">
              <a:buNone/>
            </a:pPr>
            <a:r>
              <a:rPr lang="en-US" sz="1800" b="1" dirty="0"/>
              <a:t>Developing a plan for concretely contributing to the UN </a:t>
            </a:r>
            <a:r>
              <a:rPr lang="en-US" sz="1800" b="1" dirty="0" smtClean="0"/>
              <a:t>SDGs</a:t>
            </a:r>
          </a:p>
          <a:p>
            <a:pPr lvl="1"/>
            <a:r>
              <a:rPr lang="en-US" sz="1800" dirty="0" smtClean="0"/>
              <a:t>In consultation with CEOS</a:t>
            </a:r>
          </a:p>
          <a:p>
            <a:endParaRPr lang="en-US" sz="18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0292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11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2971800"/>
            <a:ext cx="8153400" cy="3352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BACKUP MATERIAL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4511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720725"/>
          </a:xfrm>
        </p:spPr>
        <p:txBody>
          <a:bodyPr/>
          <a:lstStyle/>
          <a:p>
            <a:pPr algn="ctr"/>
            <a:r>
              <a:rPr lang="en-US" altLang="ja-JP" dirty="0" smtClean="0">
                <a:ea typeface="ＭＳ Ｐゴシック" panose="020B0600070205080204" pitchFamily="34" charset="-128"/>
              </a:rPr>
              <a:t>Major Achievements</a:t>
            </a:r>
            <a:br>
              <a:rPr lang="en-US" altLang="ja-JP" dirty="0" smtClean="0">
                <a:ea typeface="ＭＳ Ｐゴシック" panose="020B0600070205080204" pitchFamily="34" charset="-128"/>
              </a:rPr>
            </a:br>
            <a:r>
              <a:rPr lang="en-US" altLang="ja-JP" dirty="0" smtClean="0">
                <a:ea typeface="ＭＳ Ｐゴシック" panose="020B0600070205080204" pitchFamily="34" charset="-128"/>
              </a:rPr>
              <a:t>- Asia Rice -</a:t>
            </a:r>
          </a:p>
        </p:txBody>
      </p:sp>
      <p:sp>
        <p:nvSpPr>
          <p:cNvPr id="7171" name="Content Placeholder 3"/>
          <p:cNvSpPr>
            <a:spLocks noGrp="1"/>
          </p:cNvSpPr>
          <p:nvPr>
            <p:ph idx="1"/>
          </p:nvPr>
        </p:nvSpPr>
        <p:spPr>
          <a:xfrm>
            <a:off x="0" y="1295399"/>
            <a:ext cx="9251950" cy="270986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ja-JP" sz="13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Asia Rice team meeting was held at Asia Pacific Regional Space Agency Forum in </a:t>
            </a:r>
            <a:r>
              <a:rPr lang="en-US" altLang="ja-JP" sz="13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Manila with ADB in November, 2016 and GEOSS-AP working group 5 was also held in January, 2017 in Tokyo </a:t>
            </a:r>
          </a:p>
          <a:p>
            <a:pPr>
              <a:buFontTx/>
              <a:buNone/>
              <a:defRPr/>
            </a:pPr>
            <a:r>
              <a:rPr lang="en-US" altLang="ja-JP" sz="13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1. Rice crop area and growth monitoring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ja-JP" sz="1300" dirty="0" err="1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Techinical</a:t>
            </a:r>
            <a:r>
              <a:rPr lang="en-US" altLang="ja-JP" sz="13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demonstration sites = one province (Chinese Taipei, India, Japan, Malaysia, Philippine, Thailand + Cambodia and Myanmar from 2016). </a:t>
            </a:r>
          </a:p>
          <a:p>
            <a:pPr>
              <a:defRPr/>
            </a:pPr>
            <a:r>
              <a:rPr lang="en-US" altLang="ja-JP" sz="13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Regional area (wall-to-wall): Vietnam and top 10 rice production provinces in Indonesia</a:t>
            </a:r>
          </a:p>
          <a:p>
            <a:pPr>
              <a:defRPr/>
            </a:pPr>
            <a:r>
              <a:rPr lang="en-US" altLang="ja-JP" sz="13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GEORIICE for Vietnam</a:t>
            </a:r>
          </a:p>
          <a:p>
            <a:pPr>
              <a:defRPr/>
            </a:pPr>
            <a:r>
              <a:rPr lang="en-US" altLang="ja-JP" sz="13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ADB project for 4 countries – rice crop area estimation Innovative Data Collection Methods for Agricultural and Rural Statistics results sharing finished by November 2016 with holding regional workshop with on-line training course with INAHOR and ALOS-2 (this training course will be open in ADB from March, 2017)</a:t>
            </a:r>
          </a:p>
          <a:p>
            <a:pPr>
              <a:defRPr/>
            </a:pPr>
            <a:r>
              <a:rPr lang="en-US" altLang="ja-JP" sz="13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L/X/C with optical integration usage study is going with JECAM for rice to estimate rice yield</a:t>
            </a:r>
          </a:p>
          <a:p>
            <a:pPr>
              <a:defRPr/>
            </a:pPr>
            <a:r>
              <a:rPr lang="en-US" altLang="ja-JP" sz="13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Start to set up pre-operational service for rice crop growing monitoring using ALOS-2 </a:t>
            </a:r>
            <a:r>
              <a:rPr lang="en-US" altLang="ja-JP" sz="1300" dirty="0" err="1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ScanSAR</a:t>
            </a:r>
            <a:r>
              <a:rPr lang="en-US" altLang="ja-JP" sz="13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on-line service, Sentinel and other satellites in Indonesia and Vietnam (as a </a:t>
            </a:r>
            <a:r>
              <a:rPr lang="en-US" altLang="ja-JP" sz="1300" dirty="0" err="1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suucessful</a:t>
            </a:r>
            <a:r>
              <a:rPr lang="en-US" altLang="ja-JP" sz="13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result of wall-to-wall study by Asia Pacific Regional Space Agency Forum SAFE prototyping in Vietnam and Indonesia with ADB project).  </a:t>
            </a:r>
            <a:r>
              <a:rPr lang="en-US" altLang="ja-JP" sz="1300" dirty="0" err="1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Especiall</a:t>
            </a:r>
            <a:r>
              <a:rPr lang="en-US" altLang="ja-JP" sz="13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, for Vietnam, under the cooperation with CSIRO and VSNC, JAXA prepares ALOS-2 </a:t>
            </a:r>
            <a:r>
              <a:rPr lang="en-US" altLang="ja-JP" sz="1300" dirty="0" err="1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ScanSAR</a:t>
            </a:r>
            <a:r>
              <a:rPr lang="en-US" altLang="ja-JP" sz="13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data on-line access as SAR ARD to CEOS Mekong Data Cube.  CEOS Mekong Data cube will be plan to </a:t>
            </a:r>
            <a:r>
              <a:rPr lang="en-US" altLang="ja-JP" sz="1300" dirty="0" err="1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demonstarte</a:t>
            </a:r>
            <a:r>
              <a:rPr lang="en-US" altLang="ja-JP" sz="13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at coming GEOSS-AP meeting this September. </a:t>
            </a:r>
          </a:p>
          <a:p>
            <a:pPr marL="0" indent="0">
              <a:buFontTx/>
              <a:buNone/>
              <a:defRPr/>
            </a:pPr>
            <a:r>
              <a:rPr lang="en-US" altLang="ja-JP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1300" dirty="0">
                <a:latin typeface="Arial" panose="020B0604020202020204" pitchFamily="34" charset="0"/>
                <a:cs typeface="Arial" panose="020B0604020202020204" pitchFamily="34" charset="0"/>
              </a:rPr>
              <a:t>. Rice crop </a:t>
            </a:r>
            <a:r>
              <a:rPr lang="en-US" altLang="ja-JP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outlook using agro-met information derived from EO satellites such as GPM, GCOM-W, MODIS, </a:t>
            </a:r>
            <a:r>
              <a:rPr lang="en-US" altLang="ja-JP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Himawari</a:t>
            </a:r>
            <a:endParaRPr lang="en-US" altLang="ja-JP" sz="13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ja-JP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altLang="ja-JP" sz="1300" dirty="0">
                <a:latin typeface="Arial" panose="020B0604020202020204" pitchFamily="34" charset="0"/>
                <a:cs typeface="Arial" panose="020B0604020202020204" pitchFamily="34" charset="0"/>
              </a:rPr>
              <a:t>countries (Indonesia, </a:t>
            </a:r>
            <a:r>
              <a:rPr lang="en-US" altLang="ja-JP" sz="1300" dirty="0" err="1">
                <a:latin typeface="Arial" panose="020B0604020202020204" pitchFamily="34" charset="0"/>
                <a:cs typeface="Arial" panose="020B0604020202020204" pitchFamily="34" charset="0"/>
              </a:rPr>
              <a:t>Philipine</a:t>
            </a:r>
            <a:r>
              <a:rPr lang="en-US" altLang="ja-JP" sz="1300" dirty="0">
                <a:latin typeface="Arial" panose="020B0604020202020204" pitchFamily="34" charset="0"/>
                <a:cs typeface="Arial" panose="020B0604020202020204" pitchFamily="34" charset="0"/>
              </a:rPr>
              <a:t>, Thailand, Vietnam, </a:t>
            </a:r>
            <a:r>
              <a:rPr lang="en-US" altLang="ja-JP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Japan) from 2013 + Cambodia, Laos, Myanmar  in cooperation with AFSIS</a:t>
            </a:r>
            <a:endParaRPr lang="en-US" altLang="ja-JP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altLang="ja-JP" sz="13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3. Capacity Building and training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ja-JP" sz="13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Hold a workshop for rice crop growth and outlook monitoring using space technology to ASEAN countries (Vietnam, Lao, Thailand, Philippine and Indonesia) in cooperation with AFSIS in March, 2017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ja-JP" sz="1300" dirty="0">
              <a:solidFill>
                <a:srgbClr val="FF0000"/>
              </a:solidFill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endParaRPr lang="en-US" altLang="ja-JP" sz="1300" dirty="0" smtClean="0">
              <a:solidFill>
                <a:srgbClr val="FF0000"/>
              </a:solidFill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72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490913" y="2336800"/>
            <a:ext cx="1625600" cy="1795463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2800">
                <a:solidFill>
                  <a:srgbClr val="000000"/>
                </a:solidFill>
                <a:sym typeface="Helvetica"/>
              </a:rPr>
              <a:t>Mekong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2800">
                <a:solidFill>
                  <a:srgbClr val="000000"/>
                </a:solidFill>
                <a:sym typeface="Helvetica"/>
              </a:rPr>
              <a:t>Data Cube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2800">
                <a:solidFill>
                  <a:srgbClr val="000000"/>
                </a:solidFill>
                <a:sym typeface="Helvetica"/>
              </a:rPr>
              <a:t>(VNSC)</a:t>
            </a:r>
            <a:endParaRPr kumimoji="1" lang="ja-JP" altLang="en-US" sz="2800" dirty="0">
              <a:solidFill>
                <a:srgbClr val="000000"/>
              </a:solidFill>
              <a:sym typeface="Helvetica"/>
            </a:endParaRPr>
          </a:p>
        </p:txBody>
      </p:sp>
      <p:sp>
        <p:nvSpPr>
          <p:cNvPr id="5" name="フローチャート: 順次アクセス記憶 4"/>
          <p:cNvSpPr/>
          <p:nvPr/>
        </p:nvSpPr>
        <p:spPr>
          <a:xfrm>
            <a:off x="877888" y="1493838"/>
            <a:ext cx="1289050" cy="933450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dirty="0">
                <a:solidFill>
                  <a:prstClr val="black"/>
                </a:solidFill>
                <a:sym typeface="Helvetica"/>
              </a:rPr>
              <a:t>ALOS-2</a:t>
            </a:r>
            <a:endParaRPr kumimoji="1" lang="ja-JP" altLang="en-US" dirty="0">
              <a:solidFill>
                <a:prstClr val="black"/>
              </a:solidFill>
              <a:sym typeface="Helvetica"/>
            </a:endParaRPr>
          </a:p>
        </p:txBody>
      </p:sp>
      <p:sp>
        <p:nvSpPr>
          <p:cNvPr id="6" name="フローチャート: 順次アクセス記憶 5"/>
          <p:cNvSpPr/>
          <p:nvPr/>
        </p:nvSpPr>
        <p:spPr>
          <a:xfrm>
            <a:off x="663575" y="4037013"/>
            <a:ext cx="1503363" cy="933450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dirty="0">
                <a:solidFill>
                  <a:prstClr val="black"/>
                </a:solidFill>
                <a:sym typeface="Helvetica"/>
              </a:rPr>
              <a:t>Sentinel</a:t>
            </a:r>
            <a:endParaRPr kumimoji="1" lang="ja-JP" altLang="en-US" dirty="0">
              <a:solidFill>
                <a:prstClr val="black"/>
              </a:solidFill>
              <a:sym typeface="Helvetica"/>
            </a:endParaRPr>
          </a:p>
        </p:txBody>
      </p:sp>
      <p:sp>
        <p:nvSpPr>
          <p:cNvPr id="31749" name="テキスト ボックス 6"/>
          <p:cNvSpPr txBox="1">
            <a:spLocks noChangeArrowheads="1"/>
          </p:cNvSpPr>
          <p:nvPr/>
        </p:nvSpPr>
        <p:spPr bwMode="auto">
          <a:xfrm>
            <a:off x="392113" y="2654300"/>
            <a:ext cx="23637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ja-JP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ScanSAR every 42 days </a:t>
            </a:r>
          </a:p>
          <a:p>
            <a:pPr eaLnBrk="1" hangingPunct="1"/>
            <a:r>
              <a:rPr kumimoji="1" lang="en-US" altLang="ja-JP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+ INAHOR software</a:t>
            </a:r>
            <a:endParaRPr kumimoji="1" lang="ja-JP" altLang="en-US">
              <a:solidFill>
                <a:srgbClr val="000000"/>
              </a:solidFill>
              <a:latin typeface="Calibri" panose="020F050202020403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31750" name="テキスト ボックス 7"/>
          <p:cNvSpPr txBox="1">
            <a:spLocks noChangeArrowheads="1"/>
          </p:cNvSpPr>
          <p:nvPr/>
        </p:nvSpPr>
        <p:spPr bwMode="auto">
          <a:xfrm>
            <a:off x="336550" y="5178425"/>
            <a:ext cx="1947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ja-JP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Dual every 12 days</a:t>
            </a:r>
            <a:endParaRPr kumimoji="1" lang="ja-JP" altLang="en-US">
              <a:solidFill>
                <a:srgbClr val="000000"/>
              </a:solidFill>
              <a:latin typeface="Calibri" panose="020F050202020403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2717800" y="2147888"/>
            <a:ext cx="736600" cy="2794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V="1">
            <a:off x="2717800" y="4017963"/>
            <a:ext cx="736600" cy="50165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フローチャート: 順次アクセス記憶 12"/>
          <p:cNvSpPr/>
          <p:nvPr/>
        </p:nvSpPr>
        <p:spPr>
          <a:xfrm>
            <a:off x="2846388" y="4994275"/>
            <a:ext cx="1289050" cy="933450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dirty="0">
                <a:solidFill>
                  <a:prstClr val="black"/>
                </a:solidFill>
                <a:sym typeface="Helvetica"/>
              </a:rPr>
              <a:t>MODIS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dirty="0">
                <a:solidFill>
                  <a:prstClr val="black"/>
                </a:solidFill>
                <a:sym typeface="Helvetica"/>
              </a:rPr>
              <a:t>Landsat</a:t>
            </a:r>
            <a:endParaRPr kumimoji="1" lang="ja-JP" altLang="en-US" dirty="0">
              <a:solidFill>
                <a:prstClr val="black"/>
              </a:solidFill>
              <a:sym typeface="Helvetica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3829050" y="4173538"/>
            <a:ext cx="166688" cy="690562"/>
          </a:xfrm>
          <a:prstGeom prst="straightConnector1">
            <a:avLst/>
          </a:prstGeom>
          <a:ln w="63500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55" name="テキスト ボックス 15"/>
          <p:cNvSpPr txBox="1">
            <a:spLocks noChangeArrowheads="1"/>
          </p:cNvSpPr>
          <p:nvPr/>
        </p:nvSpPr>
        <p:spPr bwMode="auto">
          <a:xfrm>
            <a:off x="477838" y="1123950"/>
            <a:ext cx="696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ja-JP" sz="2000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JAXA</a:t>
            </a:r>
            <a:endParaRPr kumimoji="1" lang="ja-JP" altLang="en-US" sz="2000">
              <a:solidFill>
                <a:srgbClr val="000000"/>
              </a:solidFill>
              <a:latin typeface="Calibri" panose="020F050202020403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31756" name="テキスト ボックス 16"/>
          <p:cNvSpPr txBox="1">
            <a:spLocks noChangeArrowheads="1"/>
          </p:cNvSpPr>
          <p:nvPr/>
        </p:nvSpPr>
        <p:spPr bwMode="auto">
          <a:xfrm>
            <a:off x="409575" y="3614738"/>
            <a:ext cx="582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ja-JP" sz="2000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ESA</a:t>
            </a:r>
            <a:endParaRPr kumimoji="1" lang="ja-JP" altLang="en-US" sz="2000">
              <a:solidFill>
                <a:srgbClr val="000000"/>
              </a:solidFill>
              <a:latin typeface="Calibri" panose="020F050202020403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31757" name="テキスト ボックス 17"/>
          <p:cNvSpPr txBox="1">
            <a:spLocks noChangeArrowheads="1"/>
          </p:cNvSpPr>
          <p:nvPr/>
        </p:nvSpPr>
        <p:spPr bwMode="auto">
          <a:xfrm>
            <a:off x="3829050" y="1090613"/>
            <a:ext cx="122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ja-JP" sz="2000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GA/CSIRO</a:t>
            </a:r>
            <a:endParaRPr kumimoji="1" lang="ja-JP" altLang="en-US" sz="2000">
              <a:solidFill>
                <a:srgbClr val="000000"/>
              </a:solidFill>
              <a:latin typeface="Calibri" panose="020F050202020403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31758" name="テキスト ボックス 18"/>
          <p:cNvSpPr txBox="1">
            <a:spLocks noChangeArrowheads="1"/>
          </p:cNvSpPr>
          <p:nvPr/>
        </p:nvSpPr>
        <p:spPr bwMode="auto">
          <a:xfrm>
            <a:off x="3016250" y="6210300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ja-JP" sz="2000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CSIRO</a:t>
            </a:r>
            <a:endParaRPr kumimoji="1" lang="ja-JP" altLang="en-US" sz="2000">
              <a:solidFill>
                <a:srgbClr val="000000"/>
              </a:solidFill>
              <a:latin typeface="Calibri" panose="020F050202020403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31759" name="テキスト ボックス 19"/>
          <p:cNvSpPr txBox="1">
            <a:spLocks noChangeArrowheads="1"/>
          </p:cNvSpPr>
          <p:nvPr/>
        </p:nvSpPr>
        <p:spPr bwMode="auto">
          <a:xfrm>
            <a:off x="2072218" y="107657"/>
            <a:ext cx="49498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ja-JP" sz="2800" dirty="0">
                <a:solidFill>
                  <a:schemeClr val="bg1"/>
                </a:solidFill>
                <a:cs typeface="Arial" panose="020B0604020202020204" pitchFamily="34" charset="0"/>
                <a:sym typeface="Helvetica" panose="020B0604020202020204" pitchFamily="34" charset="0"/>
              </a:rPr>
              <a:t>CEOS Mekong Data Cube concept (draft)</a:t>
            </a:r>
            <a:endParaRPr kumimoji="1" lang="ja-JP" altLang="en-US" sz="2800" dirty="0">
              <a:solidFill>
                <a:schemeClr val="bg1"/>
              </a:solidFill>
              <a:cs typeface="Arial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21" name="フローチャート: 順次アクセス記憶 20"/>
          <p:cNvSpPr/>
          <p:nvPr/>
        </p:nvSpPr>
        <p:spPr>
          <a:xfrm>
            <a:off x="5970588" y="1312863"/>
            <a:ext cx="1633537" cy="933450"/>
          </a:xfrm>
          <a:prstGeom prst="flowChartMagneticTape">
            <a:avLst/>
          </a:prstGeom>
          <a:solidFill>
            <a:schemeClr val="accent3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dirty="0">
                <a:solidFill>
                  <a:prstClr val="black"/>
                </a:solidFill>
                <a:sym typeface="Helvetica"/>
              </a:rPr>
              <a:t>Ground data</a:t>
            </a:r>
            <a:endParaRPr kumimoji="1" lang="ja-JP" altLang="en-US" dirty="0">
              <a:solidFill>
                <a:prstClr val="black"/>
              </a:solidFill>
              <a:sym typeface="Helvetica"/>
            </a:endParaRPr>
          </a:p>
        </p:txBody>
      </p:sp>
      <p:sp>
        <p:nvSpPr>
          <p:cNvPr id="31761" name="テキスト ボックス 21"/>
          <p:cNvSpPr txBox="1">
            <a:spLocks noChangeArrowheads="1"/>
          </p:cNvSpPr>
          <p:nvPr/>
        </p:nvSpPr>
        <p:spPr bwMode="auto">
          <a:xfrm>
            <a:off x="7686675" y="1676400"/>
            <a:ext cx="1171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ja-JP" sz="2000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GEORIICE</a:t>
            </a:r>
            <a:endParaRPr kumimoji="1" lang="ja-JP" altLang="en-US" sz="2000">
              <a:solidFill>
                <a:srgbClr val="000000"/>
              </a:solidFill>
              <a:latin typeface="Calibri" panose="020F050202020403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cxnSp>
        <p:nvCxnSpPr>
          <p:cNvPr id="25" name="直線矢印コネクタ 24"/>
          <p:cNvCxnSpPr/>
          <p:nvPr/>
        </p:nvCxnSpPr>
        <p:spPr>
          <a:xfrm flipH="1">
            <a:off x="5199063" y="2246313"/>
            <a:ext cx="771525" cy="407987"/>
          </a:xfrm>
          <a:prstGeom prst="straightConnector1">
            <a:avLst/>
          </a:prstGeom>
          <a:ln w="63500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63" name="テキスト ボックス 27"/>
          <p:cNvSpPr txBox="1">
            <a:spLocks noChangeArrowheads="1"/>
          </p:cNvSpPr>
          <p:nvPr/>
        </p:nvSpPr>
        <p:spPr bwMode="auto">
          <a:xfrm>
            <a:off x="7686675" y="1131888"/>
            <a:ext cx="749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ja-JP" sz="2000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VNSC</a:t>
            </a:r>
            <a:endParaRPr kumimoji="1" lang="ja-JP" altLang="en-US" sz="2000">
              <a:solidFill>
                <a:srgbClr val="000000"/>
              </a:solidFill>
              <a:latin typeface="Calibri" panose="020F050202020403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31764" name="テキスト ボックス 28"/>
          <p:cNvSpPr txBox="1">
            <a:spLocks noChangeArrowheads="1"/>
          </p:cNvSpPr>
          <p:nvPr/>
        </p:nvSpPr>
        <p:spPr bwMode="auto">
          <a:xfrm>
            <a:off x="5832475" y="6153150"/>
            <a:ext cx="2198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ja-JP" sz="2000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VNSC, VAST, MARD</a:t>
            </a:r>
            <a:endParaRPr kumimoji="1" lang="ja-JP" altLang="en-US" sz="2000">
              <a:solidFill>
                <a:srgbClr val="000000"/>
              </a:solidFill>
              <a:latin typeface="Calibri" panose="020F050202020403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30" name="フローチャート: 順次アクセス記憶 29"/>
          <p:cNvSpPr/>
          <p:nvPr/>
        </p:nvSpPr>
        <p:spPr>
          <a:xfrm>
            <a:off x="6256338" y="2555875"/>
            <a:ext cx="1631950" cy="933450"/>
          </a:xfrm>
          <a:prstGeom prst="flowChartMagneticTape">
            <a:avLst/>
          </a:prstGeom>
          <a:solidFill>
            <a:schemeClr val="accent3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dirty="0">
                <a:solidFill>
                  <a:prstClr val="black"/>
                </a:solidFill>
                <a:sym typeface="Helvetica"/>
              </a:rPr>
              <a:t>Statistical info</a:t>
            </a:r>
            <a:endParaRPr kumimoji="1" lang="ja-JP" altLang="en-US" dirty="0">
              <a:solidFill>
                <a:prstClr val="black"/>
              </a:solidFill>
              <a:sym typeface="Helvetica"/>
            </a:endParaRPr>
          </a:p>
        </p:txBody>
      </p:sp>
      <p:sp>
        <p:nvSpPr>
          <p:cNvPr id="31766" name="テキスト ボックス 30"/>
          <p:cNvSpPr txBox="1">
            <a:spLocks noChangeArrowheads="1"/>
          </p:cNvSpPr>
          <p:nvPr/>
        </p:nvSpPr>
        <p:spPr bwMode="auto">
          <a:xfrm>
            <a:off x="8007350" y="3319463"/>
            <a:ext cx="850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ja-JP" sz="2000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MARD</a:t>
            </a:r>
            <a:endParaRPr kumimoji="1" lang="ja-JP" altLang="en-US" sz="2000">
              <a:solidFill>
                <a:srgbClr val="000000"/>
              </a:solidFill>
              <a:latin typeface="Calibri" panose="020F050202020403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32" name="フローチャート: 順次アクセス記憶 31"/>
          <p:cNvSpPr/>
          <p:nvPr/>
        </p:nvSpPr>
        <p:spPr>
          <a:xfrm>
            <a:off x="6256338" y="3862388"/>
            <a:ext cx="1631950" cy="933450"/>
          </a:xfrm>
          <a:prstGeom prst="flowChartMagneticTape">
            <a:avLst/>
          </a:prstGeom>
          <a:solidFill>
            <a:schemeClr val="accent3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dirty="0">
                <a:solidFill>
                  <a:prstClr val="black"/>
                </a:solidFill>
                <a:sym typeface="Helvetica"/>
              </a:rPr>
              <a:t>Met info</a:t>
            </a:r>
            <a:endParaRPr kumimoji="1" lang="ja-JP" altLang="en-US" dirty="0">
              <a:solidFill>
                <a:prstClr val="black"/>
              </a:solidFill>
              <a:sym typeface="Helvetica"/>
            </a:endParaRPr>
          </a:p>
        </p:txBody>
      </p:sp>
      <p:sp>
        <p:nvSpPr>
          <p:cNvPr id="31768" name="テキスト ボックス 32"/>
          <p:cNvSpPr txBox="1">
            <a:spLocks noChangeArrowheads="1"/>
          </p:cNvSpPr>
          <p:nvPr/>
        </p:nvSpPr>
        <p:spPr bwMode="auto">
          <a:xfrm>
            <a:off x="7854950" y="4319588"/>
            <a:ext cx="1003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ja-JP" sz="2000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MONRE</a:t>
            </a:r>
            <a:endParaRPr kumimoji="1" lang="ja-JP" altLang="en-US" sz="2000">
              <a:solidFill>
                <a:srgbClr val="000000"/>
              </a:solidFill>
              <a:latin typeface="Calibri" panose="020F050202020403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cxnSp>
        <p:nvCxnSpPr>
          <p:cNvPr id="34" name="直線矢印コネクタ 33"/>
          <p:cNvCxnSpPr/>
          <p:nvPr/>
        </p:nvCxnSpPr>
        <p:spPr>
          <a:xfrm flipH="1">
            <a:off x="5194300" y="3268663"/>
            <a:ext cx="858838" cy="0"/>
          </a:xfrm>
          <a:prstGeom prst="straightConnector1">
            <a:avLst/>
          </a:prstGeom>
          <a:ln w="63500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flipH="1" flipV="1">
            <a:off x="5199063" y="3722688"/>
            <a:ext cx="854075" cy="314325"/>
          </a:xfrm>
          <a:prstGeom prst="straightConnector1">
            <a:avLst/>
          </a:prstGeom>
          <a:ln w="63500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フローチャート: 順次アクセス記憶 40"/>
          <p:cNvSpPr/>
          <p:nvPr/>
        </p:nvSpPr>
        <p:spPr>
          <a:xfrm>
            <a:off x="5199063" y="4994275"/>
            <a:ext cx="1731962" cy="933450"/>
          </a:xfrm>
          <a:prstGeom prst="flowChartMagneticTap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dirty="0">
                <a:solidFill>
                  <a:prstClr val="black"/>
                </a:solidFill>
                <a:sym typeface="Helvetica"/>
              </a:rPr>
              <a:t>Analyzed info</a:t>
            </a:r>
            <a:endParaRPr kumimoji="1" lang="ja-JP" altLang="en-US" dirty="0">
              <a:solidFill>
                <a:prstClr val="black"/>
              </a:solidFill>
              <a:sym typeface="Helvetica"/>
            </a:endParaRPr>
          </a:p>
        </p:txBody>
      </p:sp>
      <p:cxnSp>
        <p:nvCxnSpPr>
          <p:cNvPr id="42" name="直線矢印コネクタ 41"/>
          <p:cNvCxnSpPr/>
          <p:nvPr/>
        </p:nvCxnSpPr>
        <p:spPr>
          <a:xfrm>
            <a:off x="4826000" y="4319588"/>
            <a:ext cx="500063" cy="674687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>
            <a:off x="4340225" y="1639888"/>
            <a:ext cx="0" cy="606425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09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asted-imag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82625"/>
            <a:ext cx="3302000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2771" name="pasted-imag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8" y="682625"/>
            <a:ext cx="3302000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2772" name="pasted-image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3" y="3294063"/>
            <a:ext cx="3302000" cy="376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2773" name="pasted-image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3267075"/>
            <a:ext cx="3302000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98" name="Shape 69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9688" marR="0"/>
            <a:r>
              <a:rPr lang="en-US" altLang="ja-JP" sz="2400" b="1" smtClean="0">
                <a:latin typeface="メイリオ" panose="020B0604030504040204" pitchFamily="34" charset="-128"/>
                <a:ea typeface="メイリオ" panose="020B0604030504040204" pitchFamily="34" charset="-128"/>
                <a:cs typeface="メイリオ" panose="020B0604030504040204" pitchFamily="34" charset="-128"/>
                <a:sym typeface="メイリオ" panose="020B0604030504040204" pitchFamily="34" charset="-128"/>
              </a:rPr>
              <a:t>Rice Monitoring Products (example)</a:t>
            </a:r>
          </a:p>
        </p:txBody>
      </p:sp>
      <p:sp>
        <p:nvSpPr>
          <p:cNvPr id="699" name="Shape 699"/>
          <p:cNvSpPr>
            <a:spLocks noGrp="1"/>
          </p:cNvSpPr>
          <p:nvPr>
            <p:ph type="sldNum" sz="quarter" idx="10"/>
          </p:nvPr>
        </p:nvSpPr>
        <p:spPr>
          <a:extLst>
            <a:ext uri="{C572A759-6A51-4108-AA02-DFA0A04FC94B}"/>
          </a:extLst>
        </p:spPr>
        <p:txBody>
          <a:bodyPr/>
          <a:lstStyle>
            <a:lvl1pPr defTabSz="584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584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584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584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584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5405EF-E59A-4E69-8AA5-E2974C3E22A0}" type="slidenum">
              <a:rPr lang="en-US" altLang="ja-JP">
                <a:solidFill>
                  <a:srgbClr val="000000"/>
                </a:solidFill>
              </a:rPr>
              <a:pPr/>
              <a:t>14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00" name="Shape 700"/>
          <p:cNvSpPr/>
          <p:nvPr/>
        </p:nvSpPr>
        <p:spPr>
          <a:xfrm>
            <a:off x="414338" y="968375"/>
            <a:ext cx="1470025" cy="381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/>
          </a:extLst>
        </p:spPr>
        <p:txBody>
          <a:bodyPr wrap="none" lIns="38100" tIns="38100" rIns="38100" bIns="38100">
            <a:spAutoFit/>
          </a:bodyPr>
          <a:lstStyle>
            <a:lvl1pPr defTabSz="914400">
              <a:buClr>
                <a:srgbClr val="000000"/>
              </a:buClr>
              <a:defRPr sz="1600" b="1">
                <a:uFill>
                  <a:solidFill>
                    <a:srgbClr val="000000"/>
                  </a:solidFill>
                </a:u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ern="0">
                <a:solidFill>
                  <a:srgbClr val="000000"/>
                </a:solidFill>
              </a:rPr>
              <a:t>Planted Area</a:t>
            </a:r>
          </a:p>
        </p:txBody>
      </p:sp>
      <p:sp>
        <p:nvSpPr>
          <p:cNvPr id="701" name="Shape 701"/>
          <p:cNvSpPr/>
          <p:nvPr/>
        </p:nvSpPr>
        <p:spPr>
          <a:xfrm>
            <a:off x="4027488" y="968375"/>
            <a:ext cx="1471612" cy="381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/>
          </a:extLst>
        </p:spPr>
        <p:txBody>
          <a:bodyPr wrap="none" lIns="38100" tIns="38100" rIns="38100" bIns="38100">
            <a:spAutoFit/>
          </a:bodyPr>
          <a:lstStyle>
            <a:lvl1pPr defTabSz="914400">
              <a:buClr>
                <a:srgbClr val="000000"/>
              </a:buClr>
              <a:defRPr sz="1600" b="1">
                <a:uFill>
                  <a:solidFill>
                    <a:srgbClr val="000000"/>
                  </a:solidFill>
                </a:u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ern="0">
                <a:solidFill>
                  <a:srgbClr val="000000"/>
                </a:solidFill>
              </a:rPr>
              <a:t>Planted Date</a:t>
            </a:r>
          </a:p>
        </p:txBody>
      </p:sp>
      <p:sp>
        <p:nvSpPr>
          <p:cNvPr id="702" name="Shape 702"/>
          <p:cNvSpPr/>
          <p:nvPr/>
        </p:nvSpPr>
        <p:spPr>
          <a:xfrm>
            <a:off x="2514600" y="3522663"/>
            <a:ext cx="2384425" cy="685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/>
          </a:extLst>
        </p:spPr>
        <p:txBody>
          <a:bodyPr wrap="none" lIns="38100" tIns="38100" rIns="38100" bIns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 sz="1600" b="1">
                <a:uFill>
                  <a:solidFill>
                    <a:srgbClr val="000000"/>
                  </a:solidFill>
                </a:u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1600" b="1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メイリオ"/>
                <a:ea typeface="メイリオ"/>
                <a:cs typeface="メイリオ"/>
                <a:sym typeface="メイリオ"/>
              </a:rPr>
              <a:t>Plant Age</a:t>
            </a:r>
            <a:br>
              <a:rPr sz="1600" b="1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メイリオ"/>
                <a:ea typeface="メイリオ"/>
                <a:cs typeface="メイリオ"/>
                <a:sym typeface="メイリオ"/>
              </a:rPr>
            </a:br>
            <a:r>
              <a:rPr sz="1600" b="1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メイリオ"/>
                <a:ea typeface="メイリオ"/>
                <a:cs typeface="メイリオ"/>
                <a:sym typeface="メイリオ"/>
              </a:rPr>
              <a:t>(Days since Planting)</a:t>
            </a:r>
          </a:p>
        </p:txBody>
      </p:sp>
      <p:sp>
        <p:nvSpPr>
          <p:cNvPr id="703" name="Shape 703"/>
          <p:cNvSpPr/>
          <p:nvPr/>
        </p:nvSpPr>
        <p:spPr>
          <a:xfrm>
            <a:off x="5997575" y="3506788"/>
            <a:ext cx="2135188" cy="381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/>
          </a:extLst>
        </p:spPr>
        <p:txBody>
          <a:bodyPr wrap="none" lIns="38100" tIns="38100" rIns="38100" bIns="38100">
            <a:spAutoFit/>
          </a:bodyPr>
          <a:lstStyle>
            <a:lvl1pPr defTabSz="914400">
              <a:buClr>
                <a:srgbClr val="000000"/>
              </a:buClr>
              <a:defRPr sz="1600" b="1">
                <a:uFill>
                  <a:solidFill>
                    <a:srgbClr val="000000"/>
                  </a:solidFill>
                </a:u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ern="0">
                <a:solidFill>
                  <a:srgbClr val="000000"/>
                </a:solidFill>
              </a:rPr>
              <a:t>Phenological Stage</a:t>
            </a:r>
          </a:p>
        </p:txBody>
      </p:sp>
      <p:sp>
        <p:nvSpPr>
          <p:cNvPr id="704" name="Shape 704"/>
          <p:cNvSpPr/>
          <p:nvPr/>
        </p:nvSpPr>
        <p:spPr>
          <a:xfrm>
            <a:off x="7423150" y="815975"/>
            <a:ext cx="1622425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38100" tIns="38100" rIns="38100" bIns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 sz="1600">
                <a:uFill>
                  <a:solidFill>
                    <a:srgbClr val="000000"/>
                  </a:solidFill>
                </a:u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16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メイリオ"/>
                <a:ea typeface="メイリオ"/>
                <a:cs typeface="メイリオ"/>
                <a:sym typeface="メイリオ"/>
              </a:rPr>
              <a:t>As of </a:t>
            </a:r>
            <a:br>
              <a:rPr sz="16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メイリオ"/>
                <a:ea typeface="メイリオ"/>
                <a:cs typeface="メイリオ"/>
                <a:sym typeface="メイリオ"/>
              </a:rPr>
            </a:br>
            <a:r>
              <a:rPr sz="16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メイリオ"/>
                <a:ea typeface="メイリオ"/>
                <a:cs typeface="メイリオ"/>
                <a:sym typeface="メイリオ"/>
              </a:rPr>
              <a:t>22 Jul 2016 </a:t>
            </a:r>
          </a:p>
        </p:txBody>
      </p:sp>
      <p:sp>
        <p:nvSpPr>
          <p:cNvPr id="705" name="Shape 705"/>
          <p:cNvSpPr/>
          <p:nvPr/>
        </p:nvSpPr>
        <p:spPr>
          <a:xfrm>
            <a:off x="7423150" y="1663700"/>
            <a:ext cx="1622425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38100" tIns="38100" rIns="38100" bIns="38100">
            <a:spAutoFit/>
          </a:bodyPr>
          <a:lstStyle>
            <a:lvl1pPr defTabSz="914400">
              <a:buClr>
                <a:srgbClr val="000000"/>
              </a:buClr>
              <a:defRPr sz="1600">
                <a:uFill>
                  <a:solidFill>
                    <a:srgbClr val="000000"/>
                  </a:solidFill>
                </a:u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ern="0">
                <a:solidFill>
                  <a:srgbClr val="000000"/>
                </a:solidFill>
              </a:rPr>
              <a:t>West Java, Indonesia</a:t>
            </a:r>
          </a:p>
        </p:txBody>
      </p:sp>
      <p:sp>
        <p:nvSpPr>
          <p:cNvPr id="706" name="Shape 706"/>
          <p:cNvSpPr/>
          <p:nvPr/>
        </p:nvSpPr>
        <p:spPr>
          <a:xfrm>
            <a:off x="182563" y="5154613"/>
            <a:ext cx="1622425" cy="8159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38100" tIns="38100" rIns="38100" bIns="38100">
            <a:spAutoFit/>
          </a:bodyPr>
          <a:lstStyle>
            <a:lvl1pPr defTabSz="914400">
              <a:buClr>
                <a:srgbClr val="000000"/>
              </a:buClr>
              <a:defRPr sz="1600">
                <a:uFill>
                  <a:solidFill>
                    <a:srgbClr val="000000"/>
                  </a:solidFill>
                </a:u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ern="0" dirty="0">
                <a:solidFill>
                  <a:srgbClr val="000000"/>
                </a:solidFill>
              </a:rPr>
              <a:t>Joint research with </a:t>
            </a:r>
            <a:r>
              <a:rPr lang="en-US" kern="0" dirty="0" smtClean="0">
                <a:solidFill>
                  <a:srgbClr val="000000"/>
                </a:solidFill>
              </a:rPr>
              <a:t>MoA, </a:t>
            </a:r>
            <a:r>
              <a:rPr kern="0" dirty="0" smtClean="0">
                <a:solidFill>
                  <a:srgbClr val="000000"/>
                </a:solidFill>
              </a:rPr>
              <a:t>Indonesia </a:t>
            </a:r>
            <a:endParaRPr kern="0" dirty="0">
              <a:solidFill>
                <a:srgbClr val="000000"/>
              </a:solidFill>
            </a:endParaRPr>
          </a:p>
        </p:txBody>
      </p:sp>
      <p:pic>
        <p:nvPicPr>
          <p:cNvPr id="32783" name="droppedImag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059488"/>
            <a:ext cx="6937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4" name="JAXA_Logo_New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6076950"/>
            <a:ext cx="11430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5438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219200"/>
            <a:ext cx="3810000" cy="1981200"/>
          </a:xfrm>
        </p:spPr>
        <p:txBody>
          <a:bodyPr/>
          <a:lstStyle/>
          <a:p>
            <a:r>
              <a:rPr lang="en-US" sz="1600" b="1" dirty="0" smtClean="0"/>
              <a:t>GEOGLAM-wide:</a:t>
            </a:r>
          </a:p>
          <a:p>
            <a:pPr lvl="1"/>
            <a:r>
              <a:rPr lang="en-US" sz="1600" dirty="0" smtClean="0"/>
              <a:t>Re-endorsement of GEOGLAM by </a:t>
            </a:r>
            <a:r>
              <a:rPr lang="en-US" sz="1600" dirty="0" smtClean="0"/>
              <a:t>G20</a:t>
            </a:r>
          </a:p>
          <a:p>
            <a:pPr lvl="1"/>
            <a:r>
              <a:rPr lang="en-US" sz="1600" dirty="0" smtClean="0"/>
              <a:t>Signaling ever </a:t>
            </a:r>
            <a:r>
              <a:rPr lang="en-US" sz="1600" dirty="0" smtClean="0"/>
              <a:t>greater support, strengthened political mandate</a:t>
            </a:r>
          </a:p>
          <a:p>
            <a:pPr lvl="2"/>
            <a:r>
              <a:rPr lang="en-US" sz="1600" dirty="0" smtClean="0"/>
              <a:t>EO for timely, reliable information</a:t>
            </a:r>
          </a:p>
          <a:p>
            <a:endParaRPr lang="en-US" sz="1600" dirty="0"/>
          </a:p>
          <a:p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GEOGLAM Updates (1)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200150"/>
            <a:ext cx="5097392" cy="2305050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152400" y="3581400"/>
            <a:ext cx="8686800" cy="3048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r>
              <a:rPr lang="en-US" sz="1600" b="1" dirty="0" smtClean="0"/>
              <a:t>Regional Network </a:t>
            </a:r>
            <a:r>
              <a:rPr lang="en-US" sz="1600" b="1" dirty="0" smtClean="0"/>
              <a:t>Highlights </a:t>
            </a:r>
            <a:r>
              <a:rPr lang="en-US" sz="1600" dirty="0" smtClean="0"/>
              <a:t>(</a:t>
            </a:r>
            <a:r>
              <a:rPr lang="en-US" sz="1600" i="1" dirty="0" smtClean="0"/>
              <a:t>strengthen &amp; coordinate with global network</a:t>
            </a:r>
            <a:r>
              <a:rPr lang="en-US" sz="1600" dirty="0" smtClean="0"/>
              <a:t>):</a:t>
            </a:r>
            <a:endParaRPr lang="en-US" sz="1600" dirty="0" smtClean="0"/>
          </a:p>
          <a:p>
            <a:pPr lvl="1"/>
            <a:r>
              <a:rPr lang="en-US" sz="1600" dirty="0" smtClean="0"/>
              <a:t>4-day </a:t>
            </a:r>
            <a:r>
              <a:rPr lang="en-US" sz="1600" dirty="0"/>
              <a:t>GEOGLAM </a:t>
            </a:r>
            <a:r>
              <a:rPr lang="en-US" sz="1600" dirty="0" err="1" smtClean="0"/>
              <a:t>Latinoamerica</a:t>
            </a:r>
            <a:r>
              <a:rPr lang="en-US" sz="1600" dirty="0" smtClean="0"/>
              <a:t> Training </a:t>
            </a:r>
            <a:r>
              <a:rPr lang="en-US" sz="1600" dirty="0" smtClean="0"/>
              <a:t>during </a:t>
            </a:r>
            <a:r>
              <a:rPr lang="en-US" sz="1600" dirty="0" err="1" smtClean="0"/>
              <a:t>AmeriGEOSS</a:t>
            </a:r>
            <a:r>
              <a:rPr lang="en-US" sz="1600" dirty="0" smtClean="0"/>
              <a:t> week 2016 (June, Colombia); another being planned for </a:t>
            </a:r>
            <a:r>
              <a:rPr lang="en-US" sz="1600" dirty="0" err="1" smtClean="0"/>
              <a:t>AmeriGEOSS</a:t>
            </a:r>
            <a:r>
              <a:rPr lang="en-US" sz="1600" dirty="0" smtClean="0"/>
              <a:t> Week, 31 July-4 August 2017 (Costa Rica)</a:t>
            </a:r>
            <a:endParaRPr lang="en-US" sz="1600" dirty="0"/>
          </a:p>
          <a:p>
            <a:pPr lvl="1"/>
            <a:r>
              <a:rPr lang="en-US" sz="1600" dirty="0"/>
              <a:t>Launch of </a:t>
            </a:r>
            <a:r>
              <a:rPr lang="en-US" sz="1600" dirty="0" err="1"/>
              <a:t>AfriGAM</a:t>
            </a:r>
            <a:r>
              <a:rPr lang="en-US" sz="1600" dirty="0"/>
              <a:t> </a:t>
            </a:r>
            <a:r>
              <a:rPr lang="en-US" sz="1600" dirty="0" smtClean="0"/>
              <a:t>– joint contribution to </a:t>
            </a:r>
            <a:r>
              <a:rPr lang="en-US" sz="1600" dirty="0" err="1" smtClean="0"/>
              <a:t>AfriGEOSS</a:t>
            </a:r>
            <a:r>
              <a:rPr lang="en-US" sz="1600" dirty="0" smtClean="0"/>
              <a:t> and GEOGLAM</a:t>
            </a:r>
          </a:p>
          <a:p>
            <a:pPr lvl="2"/>
            <a:r>
              <a:rPr lang="en-US" sz="1600" dirty="0" smtClean="0"/>
              <a:t>Full day workshop on needs, priorities, and objectives in Uganda, October 2016</a:t>
            </a:r>
          </a:p>
          <a:p>
            <a:pPr lvl="1"/>
            <a:r>
              <a:rPr lang="en-US" sz="1600" dirty="0" smtClean="0"/>
              <a:t>GEOGLAM </a:t>
            </a:r>
            <a:r>
              <a:rPr lang="en-US" sz="1600" dirty="0" err="1" smtClean="0"/>
              <a:t>Latinoamerica</a:t>
            </a:r>
            <a:r>
              <a:rPr lang="en-US" sz="1600" dirty="0" smtClean="0"/>
              <a:t> &amp; </a:t>
            </a:r>
            <a:r>
              <a:rPr lang="en-US" sz="1600" dirty="0" err="1" smtClean="0"/>
              <a:t>AfriGAM</a:t>
            </a:r>
            <a:r>
              <a:rPr lang="en-US" sz="1600" dirty="0" smtClean="0"/>
              <a:t> still in “ramp up” phase (need funding for coordination, implementation planning) </a:t>
            </a:r>
          </a:p>
          <a:p>
            <a:pPr lvl="1"/>
            <a:r>
              <a:rPr lang="en-US" sz="1600" dirty="0" smtClean="0"/>
              <a:t>Asia-</a:t>
            </a:r>
            <a:r>
              <a:rPr lang="en-US" sz="1600" dirty="0" err="1" smtClean="0"/>
              <a:t>RiCE</a:t>
            </a:r>
            <a:r>
              <a:rPr lang="en-US" sz="1600" dirty="0" smtClean="0"/>
              <a:t> SARI/LCLUC Workshop, Vietnam October 2016, </a:t>
            </a:r>
            <a:r>
              <a:rPr lang="en-US" sz="1600" dirty="0"/>
              <a:t>and GEOGLAM/Asia-Rice Workshop at APGEOSS, Tokyo January </a:t>
            </a:r>
            <a:r>
              <a:rPr lang="en-US" sz="1600" dirty="0" smtClean="0"/>
              <a:t>2017 (discussion about UN SDGs)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923494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4" r="7759"/>
          <a:stretch/>
        </p:blipFill>
        <p:spPr>
          <a:xfrm>
            <a:off x="3510455" y="1295400"/>
            <a:ext cx="5633545" cy="4876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1295400"/>
            <a:ext cx="36576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GEOGLAM’s New Workflow Diagram </a:t>
            </a:r>
            <a:r>
              <a:rPr lang="en-US" sz="1800" dirty="0" smtClean="0"/>
              <a:t>approved by GEOGLAM Advisory Committee </a:t>
            </a:r>
          </a:p>
          <a:p>
            <a:pPr lvl="1"/>
            <a:r>
              <a:rPr lang="en-US" sz="1600" dirty="0" smtClean="0"/>
              <a:t>Positions EO data coordination (</a:t>
            </a:r>
            <a:r>
              <a:rPr lang="en-US" sz="1600" dirty="0" err="1" smtClean="0"/>
              <a:t>inc.</a:t>
            </a:r>
            <a:r>
              <a:rPr lang="en-US" sz="1600" dirty="0" smtClean="0"/>
              <a:t> CEOS </a:t>
            </a:r>
            <a:r>
              <a:rPr lang="en-US" sz="1600" dirty="0" smtClean="0"/>
              <a:t>agency data) at the center of all activities, from R&amp;D through operations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/>
              <a:t>EO Data Requirements “reboot” </a:t>
            </a:r>
          </a:p>
          <a:p>
            <a:pPr lvl="1">
              <a:spcBef>
                <a:spcPts val="0"/>
              </a:spcBef>
            </a:pPr>
            <a:r>
              <a:rPr lang="en-US" sz="1600" dirty="0" err="1" smtClean="0"/>
              <a:t>Req’s</a:t>
            </a:r>
            <a:r>
              <a:rPr lang="en-US" sz="1600" dirty="0" smtClean="0"/>
              <a:t> from 2012-2014 still excellent quality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Reboot = more products, more detail (</a:t>
            </a:r>
            <a:r>
              <a:rPr lang="en-US" sz="1600" i="1" dirty="0" smtClean="0"/>
              <a:t>in situ</a:t>
            </a:r>
            <a:r>
              <a:rPr lang="en-US" sz="1600" dirty="0" smtClean="0"/>
              <a:t>), updated science from R&amp;D activities</a:t>
            </a:r>
            <a:endParaRPr lang="en-US" sz="1600" dirty="0" smtClean="0"/>
          </a:p>
          <a:p>
            <a:pPr lvl="1">
              <a:spcBef>
                <a:spcPts val="0"/>
              </a:spcBef>
            </a:pPr>
            <a:r>
              <a:rPr lang="en-US" sz="1600" dirty="0" smtClean="0"/>
              <a:t>Still </a:t>
            </a:r>
            <a:r>
              <a:rPr lang="en-US" sz="1600" dirty="0"/>
              <a:t>in progress – emphasis on </a:t>
            </a:r>
            <a:r>
              <a:rPr lang="en-US" sz="1600" b="1" dirty="0" smtClean="0"/>
              <a:t>doing it well </a:t>
            </a:r>
            <a:r>
              <a:rPr lang="en-US" sz="1600" dirty="0" smtClean="0"/>
              <a:t>rather </a:t>
            </a:r>
            <a:r>
              <a:rPr lang="en-US" sz="1600" dirty="0"/>
              <a:t>than </a:t>
            </a:r>
            <a:r>
              <a:rPr lang="en-US" sz="1600" dirty="0" smtClean="0"/>
              <a:t>doing it soon</a:t>
            </a:r>
            <a:endParaRPr lang="en-US" sz="1600" dirty="0"/>
          </a:p>
          <a:p>
            <a:pPr lvl="1">
              <a:spcBef>
                <a:spcPts val="0"/>
              </a:spcBef>
            </a:pPr>
            <a:r>
              <a:rPr lang="en-US" sz="1600" dirty="0"/>
              <a:t>Completion slated for Fall 2017 (contingent upon community meeting) </a:t>
            </a:r>
            <a:endParaRPr lang="en-US" sz="1800" b="1" dirty="0"/>
          </a:p>
          <a:p>
            <a:pPr lvl="1"/>
            <a:endParaRPr lang="en-US" sz="16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GEOGLAM Updates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3439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6200" y="1143000"/>
            <a:ext cx="8991600" cy="5410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/>
              <a:t>Asia-</a:t>
            </a:r>
            <a:r>
              <a:rPr lang="en-US" sz="1600" b="1" dirty="0" err="1"/>
              <a:t>RiCE</a:t>
            </a:r>
            <a:r>
              <a:rPr lang="en-US" sz="1600" b="1" dirty="0"/>
              <a:t> </a:t>
            </a:r>
          </a:p>
          <a:p>
            <a:pPr marL="365760" lvl="1">
              <a:spcBef>
                <a:spcPts val="0"/>
              </a:spcBef>
            </a:pPr>
            <a:r>
              <a:rPr lang="en-US" sz="1600" dirty="0" smtClean="0"/>
              <a:t>Upcoming Asia-</a:t>
            </a:r>
            <a:r>
              <a:rPr lang="en-US" sz="1600" dirty="0" err="1" smtClean="0"/>
              <a:t>RiCE</a:t>
            </a:r>
            <a:r>
              <a:rPr lang="en-US" sz="1600" dirty="0" smtClean="0"/>
              <a:t> </a:t>
            </a:r>
            <a:r>
              <a:rPr lang="en-US" sz="1600" dirty="0"/>
              <a:t>related meeting (15 </a:t>
            </a:r>
            <a:r>
              <a:rPr lang="en-US" sz="1600" dirty="0" smtClean="0"/>
              <a:t>May 2017) </a:t>
            </a:r>
            <a:r>
              <a:rPr lang="en-US" sz="1600" dirty="0"/>
              <a:t>focused on pre-operational data use (wall-to-wall) in Indonesia and Vietnam with Data </a:t>
            </a:r>
            <a:r>
              <a:rPr lang="en-US" sz="1600" dirty="0" smtClean="0"/>
              <a:t>Cube </a:t>
            </a:r>
            <a:r>
              <a:rPr lang="en-US" sz="1600" dirty="0"/>
              <a:t>discussion and ALOS-2 </a:t>
            </a:r>
            <a:r>
              <a:rPr lang="en-US" sz="1600" dirty="0" err="1"/>
              <a:t>ScanSAR</a:t>
            </a:r>
            <a:r>
              <a:rPr lang="en-US" sz="1600" dirty="0"/>
              <a:t> data on-line </a:t>
            </a:r>
            <a:r>
              <a:rPr lang="en-US" sz="1600" dirty="0" smtClean="0"/>
              <a:t>access</a:t>
            </a:r>
          </a:p>
          <a:p>
            <a:pPr marL="365760" lvl="1">
              <a:spcBef>
                <a:spcPts val="0"/>
              </a:spcBef>
            </a:pPr>
            <a:r>
              <a:rPr lang="en-US" sz="1600" dirty="0" smtClean="0"/>
              <a:t>GEORICE contributing a Sentinel-1 Module to the Vietnam Mekong Delta Data Cube</a:t>
            </a: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/>
              <a:t>RAPP</a:t>
            </a:r>
          </a:p>
          <a:p>
            <a:pPr marL="365760" lvl="1">
              <a:spcBef>
                <a:spcPts val="0"/>
              </a:spcBef>
            </a:pPr>
            <a:r>
              <a:rPr lang="en-US" sz="1600" dirty="0"/>
              <a:t>Upcoming workshop at ESRIN (16-17 May) focused on integrating Sentinel-1 and -2 data for biomass estimation on rangelands</a:t>
            </a:r>
          </a:p>
          <a:p>
            <a:pPr marL="365760" lvl="1">
              <a:spcBef>
                <a:spcPts val="0"/>
              </a:spcBef>
            </a:pPr>
            <a:r>
              <a:rPr lang="en-US" sz="1600" dirty="0"/>
              <a:t>RAPP Map (global monitoring system) officially launched (</a:t>
            </a:r>
            <a:r>
              <a:rPr lang="en-US" sz="1600" dirty="0">
                <a:hlinkClick r:id="rId2"/>
              </a:rPr>
              <a:t>http://map.geo-rapp.org/</a:t>
            </a:r>
            <a:r>
              <a:rPr lang="en-US" sz="1600" dirty="0"/>
              <a:t>) </a:t>
            </a:r>
            <a:r>
              <a:rPr lang="en-US" sz="1600" dirty="0" smtClean="0"/>
              <a:t>In-country </a:t>
            </a:r>
            <a:r>
              <a:rPr lang="en-US" sz="1600" dirty="0"/>
              <a:t>validation work ongoing with RAPP partners (Argentina, Brazil, South Africa, Namibia, Mongolia…)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/>
              <a:t>JECAM </a:t>
            </a:r>
          </a:p>
          <a:p>
            <a:pPr marL="365760" lvl="1">
              <a:spcBef>
                <a:spcPts val="0"/>
              </a:spcBef>
            </a:pPr>
            <a:r>
              <a:rPr lang="en-US" sz="1600" b="1" dirty="0"/>
              <a:t>SAR Inter-comparison Experiment</a:t>
            </a:r>
          </a:p>
          <a:p>
            <a:pPr lvl="2">
              <a:spcBef>
                <a:spcPts val="0"/>
              </a:spcBef>
            </a:pPr>
            <a:r>
              <a:rPr lang="en-US" sz="1600" dirty="0" smtClean="0"/>
              <a:t>Agreement achieved between AAFC and CS;, imminent start</a:t>
            </a:r>
          </a:p>
          <a:p>
            <a:pPr lvl="2">
              <a:spcBef>
                <a:spcPts val="0"/>
              </a:spcBef>
            </a:pPr>
            <a:r>
              <a:rPr lang="en-US" sz="1600" dirty="0" smtClean="0"/>
              <a:t>Details to-be-discussed 28 June at Sen2Agri/SIGMA/JECAM meeting in Rome</a:t>
            </a:r>
          </a:p>
          <a:p>
            <a:pPr lvl="2">
              <a:spcBef>
                <a:spcPts val="0"/>
              </a:spcBef>
            </a:pPr>
            <a:r>
              <a:rPr lang="en-US" sz="1600" dirty="0" smtClean="0"/>
              <a:t>Crop Biophysical Variables – LAI, Biomass (</a:t>
            </a:r>
            <a:r>
              <a:rPr lang="en-US" sz="1600" dirty="0" err="1" smtClean="0"/>
              <a:t>McNairn</a:t>
            </a:r>
            <a:r>
              <a:rPr lang="en-US" sz="1600" dirty="0" smtClean="0"/>
              <a:t>, AAFC)</a:t>
            </a:r>
          </a:p>
          <a:p>
            <a:pPr lvl="2">
              <a:spcBef>
                <a:spcPts val="0"/>
              </a:spcBef>
            </a:pPr>
            <a:r>
              <a:rPr lang="en-US" sz="1600" dirty="0" smtClean="0"/>
              <a:t>Crop Type Mapping (Davidson, AAFC)</a:t>
            </a:r>
          </a:p>
          <a:p>
            <a:pPr marL="365760" lvl="1">
              <a:spcBef>
                <a:spcPts val="0"/>
              </a:spcBef>
            </a:pPr>
            <a:r>
              <a:rPr lang="en-US" sz="1600" dirty="0" smtClean="0"/>
              <a:t>Nearly 6000 km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of </a:t>
            </a:r>
            <a:r>
              <a:rPr lang="en-US" sz="1600" dirty="0"/>
              <a:t>VHR optical data (Pleiades) provided (Nov 2016</a:t>
            </a:r>
            <a:r>
              <a:rPr lang="en-US" sz="1600" dirty="0" smtClean="0"/>
              <a:t>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/>
              <a:t>Compendium of Best Practices from R&amp;D Activities (Sen2Agri, SIGMA, JECAM)</a:t>
            </a:r>
          </a:p>
          <a:p>
            <a:pPr marL="365760" lvl="1">
              <a:spcBef>
                <a:spcPts val="0"/>
              </a:spcBef>
            </a:pPr>
            <a:r>
              <a:rPr lang="en-US" sz="1600" dirty="0" smtClean="0"/>
              <a:t>Inspired </a:t>
            </a:r>
            <a:r>
              <a:rPr lang="en-US" sz="1600" dirty="0"/>
              <a:t>by GFOI MGD – to be scoped at 26-30 June 2017 (Rome)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/>
              <a:t>GEOGLAM IT Meeting (“All Hands”) 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 smtClean="0"/>
              <a:t>Hosted by AMIS, Rome – 19-21 June 2017 </a:t>
            </a: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endParaRPr lang="en-US" sz="1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GEOGLAM Updates 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9811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152400"/>
            <a:ext cx="5562600" cy="720725"/>
          </a:xfrm>
        </p:spPr>
        <p:txBody>
          <a:bodyPr/>
          <a:lstStyle/>
          <a:p>
            <a:pPr algn="l"/>
            <a:r>
              <a:rPr lang="en-US" sz="2400" dirty="0">
                <a:latin typeface="+mj-lt"/>
              </a:rPr>
              <a:t>Why Agriculture Matters to </a:t>
            </a:r>
            <a:r>
              <a:rPr lang="en-US" sz="2400" dirty="0" smtClean="0">
                <a:latin typeface="+mj-lt"/>
              </a:rPr>
              <a:t/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Sustainable </a:t>
            </a:r>
            <a:r>
              <a:rPr lang="en-US" sz="2400" dirty="0">
                <a:latin typeface="+mj-lt"/>
              </a:rPr>
              <a:t>Human Development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233426"/>
            <a:ext cx="8915400" cy="5624574"/>
          </a:xfrm>
        </p:spPr>
        <p:txBody>
          <a:bodyPr/>
          <a:lstStyle/>
          <a:p>
            <a:r>
              <a:rPr lang="en-US" sz="1600" dirty="0" smtClean="0">
                <a:latin typeface="+mj-lt"/>
                <a:cs typeface="Arial" panose="020B0604020202020204" pitchFamily="34" charset="0"/>
              </a:rPr>
              <a:t>Food production and distribution are at the intersection of multiple metrics of human livelihoods:</a:t>
            </a:r>
          </a:p>
          <a:p>
            <a:pPr lvl="1"/>
            <a:r>
              <a:rPr lang="en-US" sz="1600" dirty="0" smtClean="0">
                <a:latin typeface="+mj-lt"/>
                <a:cs typeface="Arial" panose="020B0604020202020204" pitchFamily="34" charset="0"/>
              </a:rPr>
              <a:t>Goal 1: Poverty, nearly 40% of global workforce works in agriculture; 75% in poorest countries (FAOSTAT)</a:t>
            </a:r>
          </a:p>
          <a:p>
            <a:pPr lvl="1"/>
            <a:r>
              <a:rPr lang="en-US" sz="1600" b="1" dirty="0" smtClean="0">
                <a:latin typeface="+mj-lt"/>
                <a:cs typeface="Arial" panose="020B0604020202020204" pitchFamily="34" charset="0"/>
              </a:rPr>
              <a:t>Goal 2: Sufficient, reliable food availability, access, utilization as population increases </a:t>
            </a:r>
          </a:p>
          <a:p>
            <a:pPr lvl="1"/>
            <a:r>
              <a:rPr lang="en-US" sz="1600" dirty="0" smtClean="0">
                <a:latin typeface="+mj-lt"/>
                <a:cs typeface="Arial" panose="020B0604020202020204" pitchFamily="34" charset="0"/>
              </a:rPr>
              <a:t>Goal 3: Health and well being, early warning of food shortages can mitigate human mortality &amp; reduce risk</a:t>
            </a:r>
          </a:p>
          <a:p>
            <a:pPr lvl="1"/>
            <a:r>
              <a:rPr lang="en-US" sz="1600" dirty="0" smtClean="0">
                <a:latin typeface="+mj-lt"/>
                <a:cs typeface="Arial" panose="020B0604020202020204" pitchFamily="34" charset="0"/>
              </a:rPr>
              <a:t>Goal 6: Water, balanced access to and use of water, potable and safe non-potable (e.g. for irrigation); water partitioning and filtration</a:t>
            </a:r>
          </a:p>
          <a:p>
            <a:pPr lvl="1"/>
            <a:r>
              <a:rPr lang="en-US" sz="1600" dirty="0" smtClean="0">
                <a:latin typeface="+mj-lt"/>
                <a:cs typeface="Arial" panose="020B0604020202020204" pitchFamily="34" charset="0"/>
              </a:rPr>
              <a:t>Goal 12: Responsible production, improved agricultural practices can increase sustainable usage of natural resources; monitoring of production can help mobilize policies to reduce post-harvest losses  </a:t>
            </a:r>
          </a:p>
          <a:p>
            <a:pPr lvl="1"/>
            <a:r>
              <a:rPr lang="en-US" sz="1600" dirty="0" smtClean="0">
                <a:latin typeface="+mj-lt"/>
                <a:cs typeface="Arial" panose="020B0604020202020204" pitchFamily="34" charset="0"/>
              </a:rPr>
              <a:t>Goal 13: Climate change, agriculture can help mitigate, while at the same time change climate change and instability threatens food production in most vulnerable areas </a:t>
            </a:r>
          </a:p>
          <a:p>
            <a:pPr lvl="1"/>
            <a:r>
              <a:rPr lang="en-US" sz="1600" dirty="0" smtClean="0">
                <a:latin typeface="+mj-lt"/>
                <a:cs typeface="Arial" panose="020B0604020202020204" pitchFamily="34" charset="0"/>
              </a:rPr>
              <a:t>Goal 15: Sustainable agricultural production practices to prevent land degradation</a:t>
            </a:r>
          </a:p>
          <a:p>
            <a:r>
              <a:rPr lang="en-US" sz="1600" b="1" dirty="0" smtClean="0">
                <a:latin typeface="+mj-lt"/>
                <a:cs typeface="Arial" panose="020B0604020202020204" pitchFamily="34" charset="0"/>
              </a:rPr>
              <a:t>Earth observations can provide synoptic, objective, timely and repeatable information to fill in knowledge gaps</a:t>
            </a:r>
            <a:endParaRPr lang="en-US" sz="1600" dirty="0">
              <a:latin typeface="+mj-lt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+mj-lt"/>
                <a:cs typeface="Arial" panose="020B0604020202020204" pitchFamily="34" charset="0"/>
              </a:rPr>
              <a:t>Efforts to link GEOGLAM with SDGs because EO fulfills priorities: strong national, regional and global political mandate</a:t>
            </a:r>
            <a:endParaRPr lang="en-US" sz="1600" b="1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31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23664"/>
            <a:ext cx="6248400" cy="4724400"/>
          </a:xfrm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Target 2.c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i="1" dirty="0">
                <a:solidFill>
                  <a:srgbClr val="002060"/>
                </a:solidFill>
              </a:rPr>
              <a:t>Adopt measures to ensure the proper functioning of food commodity markets and their derivatives and </a:t>
            </a:r>
            <a:r>
              <a:rPr lang="en-US" sz="1600" i="1" u="sng" dirty="0">
                <a:solidFill>
                  <a:srgbClr val="002060"/>
                </a:solidFill>
              </a:rPr>
              <a:t>facilitate timely access to market </a:t>
            </a:r>
            <a:r>
              <a:rPr lang="en-US" sz="1600" i="1" u="sng" dirty="0" smtClean="0">
                <a:solidFill>
                  <a:srgbClr val="002060"/>
                </a:solidFill>
              </a:rPr>
              <a:t>information</a:t>
            </a:r>
            <a:r>
              <a:rPr lang="en-US" sz="1600" i="1" dirty="0" smtClean="0">
                <a:solidFill>
                  <a:srgbClr val="002060"/>
                </a:solidFill>
              </a:rPr>
              <a:t>… in </a:t>
            </a:r>
            <a:r>
              <a:rPr lang="en-US" sz="1600" i="1" dirty="0">
                <a:solidFill>
                  <a:srgbClr val="002060"/>
                </a:solidFill>
              </a:rPr>
              <a:t>order to help </a:t>
            </a:r>
            <a:r>
              <a:rPr lang="en-US" sz="1600" i="1" u="sng" dirty="0">
                <a:solidFill>
                  <a:srgbClr val="002060"/>
                </a:solidFill>
              </a:rPr>
              <a:t>limit extreme food price volatility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Target 2.a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i="1" dirty="0">
                <a:solidFill>
                  <a:srgbClr val="002060"/>
                </a:solidFill>
              </a:rPr>
              <a:t>Increase investment, including through enhanced </a:t>
            </a:r>
            <a:r>
              <a:rPr lang="en-US" sz="1600" i="1" u="sng" dirty="0">
                <a:solidFill>
                  <a:srgbClr val="002060"/>
                </a:solidFill>
              </a:rPr>
              <a:t>international cooperation</a:t>
            </a:r>
            <a:r>
              <a:rPr lang="en-US" sz="1600" i="1" dirty="0">
                <a:solidFill>
                  <a:srgbClr val="002060"/>
                </a:solidFill>
              </a:rPr>
              <a:t>, </a:t>
            </a:r>
            <a:r>
              <a:rPr lang="en-US" sz="1600" i="1" dirty="0" smtClean="0">
                <a:solidFill>
                  <a:srgbClr val="002060"/>
                </a:solidFill>
              </a:rPr>
              <a:t>in… </a:t>
            </a:r>
            <a:r>
              <a:rPr lang="en-US" sz="1600" i="1" u="sng" dirty="0" smtClean="0">
                <a:solidFill>
                  <a:srgbClr val="002060"/>
                </a:solidFill>
              </a:rPr>
              <a:t>agricultural </a:t>
            </a:r>
            <a:r>
              <a:rPr lang="en-US" sz="1600" i="1" u="sng" dirty="0">
                <a:solidFill>
                  <a:srgbClr val="002060"/>
                </a:solidFill>
              </a:rPr>
              <a:t>research and extension services, technology </a:t>
            </a:r>
            <a:r>
              <a:rPr lang="en-US" sz="1600" i="1" u="sng" dirty="0" smtClean="0">
                <a:solidFill>
                  <a:srgbClr val="002060"/>
                </a:solidFill>
              </a:rPr>
              <a:t>development</a:t>
            </a:r>
            <a:r>
              <a:rPr lang="en-US" sz="1600" i="1" dirty="0" smtClean="0">
                <a:solidFill>
                  <a:srgbClr val="002060"/>
                </a:solidFill>
              </a:rPr>
              <a:t>… to </a:t>
            </a:r>
            <a:r>
              <a:rPr lang="en-US" sz="1600" i="1" u="sng" dirty="0">
                <a:solidFill>
                  <a:srgbClr val="002060"/>
                </a:solidFill>
              </a:rPr>
              <a:t>enhance agricultural productive capacity in developing </a:t>
            </a:r>
            <a:r>
              <a:rPr lang="en-US" sz="1600" i="1" u="sng" dirty="0" smtClean="0">
                <a:solidFill>
                  <a:srgbClr val="002060"/>
                </a:solidFill>
              </a:rPr>
              <a:t>countries</a:t>
            </a:r>
            <a:r>
              <a:rPr lang="en-US" sz="1600" i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Target 2.4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i="1" dirty="0">
                <a:solidFill>
                  <a:srgbClr val="002060"/>
                </a:solidFill>
              </a:rPr>
              <a:t>By 2030, ensure </a:t>
            </a:r>
            <a:r>
              <a:rPr lang="en-US" sz="1600" i="1" u="sng" dirty="0">
                <a:solidFill>
                  <a:srgbClr val="002060"/>
                </a:solidFill>
              </a:rPr>
              <a:t>sustainable food production systems</a:t>
            </a:r>
            <a:r>
              <a:rPr lang="en-US" sz="1600" i="1" dirty="0">
                <a:solidFill>
                  <a:srgbClr val="002060"/>
                </a:solidFill>
              </a:rPr>
              <a:t> and implement </a:t>
            </a:r>
            <a:r>
              <a:rPr lang="en-US" sz="1600" i="1" u="sng" dirty="0">
                <a:solidFill>
                  <a:srgbClr val="002060"/>
                </a:solidFill>
              </a:rPr>
              <a:t>resilient agricultural practices that increase productivity and </a:t>
            </a:r>
            <a:r>
              <a:rPr lang="en-US" sz="1600" i="1" u="sng" dirty="0" smtClean="0">
                <a:solidFill>
                  <a:srgbClr val="002060"/>
                </a:solidFill>
              </a:rPr>
              <a:t>production</a:t>
            </a:r>
            <a:r>
              <a:rPr lang="en-US" sz="1600" i="1" dirty="0" smtClean="0">
                <a:solidFill>
                  <a:srgbClr val="002060"/>
                </a:solidFill>
              </a:rPr>
              <a:t>…</a:t>
            </a:r>
            <a:endParaRPr lang="en-US" sz="16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Target 13.3 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i="1" dirty="0">
                <a:solidFill>
                  <a:srgbClr val="002060"/>
                </a:solidFill>
              </a:rPr>
              <a:t>Improve education, </a:t>
            </a:r>
            <a:r>
              <a:rPr lang="en-US" sz="1600" i="1" u="sng" dirty="0">
                <a:solidFill>
                  <a:srgbClr val="002060"/>
                </a:solidFill>
              </a:rPr>
              <a:t>awareness-raising</a:t>
            </a:r>
            <a:r>
              <a:rPr lang="en-US" sz="1600" i="1" dirty="0">
                <a:solidFill>
                  <a:srgbClr val="002060"/>
                </a:solidFill>
              </a:rPr>
              <a:t> and </a:t>
            </a:r>
            <a:r>
              <a:rPr lang="en-US" sz="1600" i="1" u="sng" dirty="0">
                <a:solidFill>
                  <a:srgbClr val="002060"/>
                </a:solidFill>
              </a:rPr>
              <a:t>human and institutional capacity </a:t>
            </a:r>
            <a:r>
              <a:rPr lang="en-US" sz="1600" i="1" dirty="0">
                <a:solidFill>
                  <a:srgbClr val="002060"/>
                </a:solidFill>
              </a:rPr>
              <a:t>on climate change mitigation, adaptation, impact reduction, and </a:t>
            </a:r>
            <a:r>
              <a:rPr lang="en-US" sz="1600" i="1" u="sng" dirty="0">
                <a:solidFill>
                  <a:srgbClr val="002060"/>
                </a:solidFill>
              </a:rPr>
              <a:t>early warning.</a:t>
            </a:r>
          </a:p>
          <a:p>
            <a:endParaRPr lang="en-US" sz="1600" i="1" dirty="0">
              <a:solidFill>
                <a:srgbClr val="666666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GEOGLAM &amp; the UN </a:t>
            </a:r>
            <a:r>
              <a:rPr lang="en-US" dirty="0" smtClean="0"/>
              <a:t>SDGs:</a:t>
            </a:r>
          </a:p>
          <a:p>
            <a:pPr marL="0" indent="0">
              <a:buNone/>
            </a:pPr>
            <a:r>
              <a:rPr lang="en-US" sz="1800" i="1" dirty="0" smtClean="0"/>
              <a:t>Some </a:t>
            </a:r>
            <a:r>
              <a:rPr lang="en-US" sz="1800" i="1" dirty="0" smtClean="0"/>
              <a:t>examples</a:t>
            </a:r>
            <a:endParaRPr lang="en-US" sz="1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934200" y="1714894"/>
            <a:ext cx="205740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Crop Monitor for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</a:rPr>
              <a:t>AMIS</a:t>
            </a:r>
            <a:endParaRPr kumimoji="0" lang="en-US" sz="1800" b="0" i="1" u="none" strike="noStrike" cap="none" spc="0" normalizeH="0" baseline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2869444"/>
            <a:ext cx="205740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GEOGLAM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JECAM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</a:rPr>
              <a:t>Asia-</a:t>
            </a:r>
            <a:r>
              <a:rPr kumimoji="0" lang="en-US" sz="1800" b="0" i="1" u="none" strike="noStrike" cap="none" spc="0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</a:rPr>
              <a:t>RiCE</a:t>
            </a:r>
            <a:endParaRPr kumimoji="0" lang="en-US" sz="1800" b="0" i="1" u="none" strike="noStrike" cap="none" spc="0" normalizeH="0" baseline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5240544"/>
            <a:ext cx="2057400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Crop Monitor for   Early Warning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</a:rPr>
              <a:t>Capacity</a:t>
            </a:r>
            <a:r>
              <a:rPr kumimoji="0" lang="en-US" sz="1800" b="0" i="1" u="none" strike="noStrike" cap="none" spc="0" normalizeH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</a:rPr>
              <a:t> </a:t>
            </a:r>
            <a:r>
              <a:rPr kumimoji="0" lang="en-US" sz="1800" b="0" i="1" u="none" strike="noStrike" cap="none" spc="0" normalizeH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</a:rPr>
              <a:t>Dvlmpt</a:t>
            </a:r>
            <a:endParaRPr kumimoji="0" lang="en-US" sz="1800" b="0" i="1" u="none" strike="noStrike" cap="none" spc="0" normalizeH="0" baseline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FillTx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4267200"/>
            <a:ext cx="205740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SIGMA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</a:rPr>
              <a:t>GEOGLAM</a:t>
            </a:r>
            <a:r>
              <a:rPr kumimoji="0" lang="en-US" sz="1800" b="0" i="1" u="none" strike="noStrike" cap="none" spc="0" normalizeH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</a:rPr>
              <a:t> R&amp;D</a:t>
            </a:r>
            <a:endParaRPr kumimoji="0" lang="en-US" sz="1800" b="0" i="1" u="none" strike="noStrike" cap="none" spc="0" normalizeH="0" baseline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109644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 txBox="1">
            <a:spLocks/>
          </p:cNvSpPr>
          <p:nvPr/>
        </p:nvSpPr>
        <p:spPr>
          <a:xfrm>
            <a:off x="146304" y="1219200"/>
            <a:ext cx="8814816" cy="5105400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 b="1">
                <a:solidFill>
                  <a:srgbClr val="005FAA"/>
                </a:solidFill>
                <a:latin typeface="Arial Narrow" pitchFamily="34" charset="0"/>
                <a:ea typeface="MS PGothic" pitchFamily="34" charset="-128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 b="1">
                <a:solidFill>
                  <a:srgbClr val="0066FF"/>
                </a:solidFill>
                <a:latin typeface="Arial Narrow" pitchFamily="34" charset="0"/>
                <a:ea typeface="Arial" charset="0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500" b="1" i="1">
                <a:solidFill>
                  <a:srgbClr val="0066FF"/>
                </a:solidFill>
                <a:latin typeface="Arial Narrow" pitchFamily="34" charset="0"/>
                <a:ea typeface="Arial" charset="0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rgbClr val="005FAA"/>
                </a:solidFill>
                <a:latin typeface="Arial Narrow" pitchFamily="34" charset="0"/>
                <a:ea typeface="Arial" charset="0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5FAA"/>
                </a:solidFill>
                <a:latin typeface="Arial Narrow" pitchFamily="34" charset="0"/>
                <a:ea typeface="Arial" charset="0"/>
                <a:cs typeface="+mn-cs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5FAA"/>
                </a:solidFill>
                <a:latin typeface="+mn-lt"/>
                <a:cs typeface="+mn-cs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5FAA"/>
                </a:solidFill>
                <a:latin typeface="+mn-lt"/>
                <a:cs typeface="+mn-cs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5FAA"/>
                </a:solidFill>
                <a:latin typeface="+mn-lt"/>
                <a:cs typeface="+mn-cs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5FAA"/>
                </a:solidFill>
                <a:latin typeface="+mn-lt"/>
                <a:cs typeface="+mn-cs"/>
              </a:defRPr>
            </a:lvl9pPr>
          </a:lstStyle>
          <a:p>
            <a:r>
              <a:rPr lang="en-US" sz="2000" b="0" kern="0" dirty="0" smtClean="0">
                <a:latin typeface="+mj-lt"/>
              </a:rPr>
              <a:t>Communication </a:t>
            </a:r>
            <a:r>
              <a:rPr lang="en-US" sz="2000" b="0" kern="0" dirty="0">
                <a:latin typeface="+mj-lt"/>
              </a:rPr>
              <a:t>Challenge: SDG metrics to date have been defined primarily by the statistical community. Little direct interaction between GEOGLAM and the SDG’s at the global, regional or national level. </a:t>
            </a:r>
          </a:p>
          <a:p>
            <a:pPr lvl="1"/>
            <a:r>
              <a:rPr lang="en-US" sz="1600" b="0" kern="0" dirty="0">
                <a:latin typeface="+mj-lt"/>
              </a:rPr>
              <a:t>At best the uptake of EO by statisticians has been slow, at worst EO is seen as a threat to long standing approaches</a:t>
            </a:r>
          </a:p>
          <a:p>
            <a:pPr lvl="1"/>
            <a:r>
              <a:rPr lang="en-US" sz="1600" b="0" kern="0" dirty="0">
                <a:latin typeface="+mj-lt"/>
              </a:rPr>
              <a:t>Little understanding about what EO can offer, need for open dialogue, GEO can facilitate</a:t>
            </a:r>
          </a:p>
          <a:p>
            <a:pPr lvl="1"/>
            <a:endParaRPr lang="en-US" sz="1600" b="0" kern="0" dirty="0">
              <a:latin typeface="+mj-lt"/>
            </a:endParaRPr>
          </a:p>
          <a:p>
            <a:r>
              <a:rPr lang="en-US" sz="2000" b="0" kern="0" dirty="0">
                <a:latin typeface="+mj-lt"/>
              </a:rPr>
              <a:t>Current State: Metrics are largely qualitative assessments of growing conditions based on science based </a:t>
            </a:r>
            <a:r>
              <a:rPr lang="en-US" sz="2000" b="0" kern="0" dirty="0" err="1">
                <a:latin typeface="+mj-lt"/>
              </a:rPr>
              <a:t>agro</a:t>
            </a:r>
            <a:r>
              <a:rPr lang="en-US" sz="2000" b="0" kern="0" dirty="0">
                <a:latin typeface="+mj-lt"/>
              </a:rPr>
              <a:t>-climate and remote sensing information integrated with human observation. Works well for the purpose they were designed, but will it work for SDG’s?</a:t>
            </a:r>
          </a:p>
          <a:p>
            <a:pPr lvl="1"/>
            <a:r>
              <a:rPr lang="en-US" sz="1600" b="0" kern="0" dirty="0">
                <a:latin typeface="+mj-lt"/>
              </a:rPr>
              <a:t>Need for more quantitative metrics</a:t>
            </a:r>
          </a:p>
          <a:p>
            <a:pPr lvl="1"/>
            <a:r>
              <a:rPr lang="en-US" sz="1600" b="0" kern="0" dirty="0">
                <a:latin typeface="+mj-lt"/>
              </a:rPr>
              <a:t>Need for more capacity to forecast yield and create accurate measures of acreage (production)</a:t>
            </a:r>
          </a:p>
          <a:p>
            <a:pPr lvl="1"/>
            <a:r>
              <a:rPr lang="en-CA" sz="1600" b="0" kern="0" dirty="0">
                <a:latin typeface="+mj-lt"/>
              </a:rPr>
              <a:t>Beyond the SDG’s there is a need for solutions to hunger. This will require information on agriculture state and change, and ultimately reliable forecasting to support proactive decision making </a:t>
            </a:r>
          </a:p>
          <a:p>
            <a:pPr lvl="1"/>
            <a:endParaRPr lang="en-US" sz="1600" b="0" kern="0" dirty="0">
              <a:latin typeface="+mj-lt"/>
            </a:endParaRPr>
          </a:p>
          <a:p>
            <a:pPr marL="0" indent="0">
              <a:buNone/>
            </a:pPr>
            <a:endParaRPr lang="en-US" sz="2000" b="0" kern="0" dirty="0">
              <a:latin typeface="+mj-lt"/>
            </a:endParaRPr>
          </a:p>
          <a:p>
            <a:endParaRPr lang="en-US" sz="2000" b="0" kern="0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Earth Observation &amp; the SDGs: </a:t>
            </a:r>
            <a:r>
              <a:rPr lang="en-US" i="1" dirty="0" smtClean="0"/>
              <a:t>Challenges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5079177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 txBox="1">
            <a:spLocks/>
          </p:cNvSpPr>
          <p:nvPr/>
        </p:nvSpPr>
        <p:spPr>
          <a:xfrm>
            <a:off x="329184" y="1295400"/>
            <a:ext cx="8663741" cy="5334000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 b="1">
                <a:solidFill>
                  <a:srgbClr val="005FAA"/>
                </a:solidFill>
                <a:latin typeface="Arial Narrow" pitchFamily="34" charset="0"/>
                <a:ea typeface="MS PGothic" pitchFamily="34" charset="-128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 b="1">
                <a:solidFill>
                  <a:srgbClr val="0066FF"/>
                </a:solidFill>
                <a:latin typeface="Arial Narrow" pitchFamily="34" charset="0"/>
                <a:ea typeface="Arial" charset="0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500" b="1" i="1">
                <a:solidFill>
                  <a:srgbClr val="0066FF"/>
                </a:solidFill>
                <a:latin typeface="Arial Narrow" pitchFamily="34" charset="0"/>
                <a:ea typeface="Arial" charset="0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rgbClr val="005FAA"/>
                </a:solidFill>
                <a:latin typeface="Arial Narrow" pitchFamily="34" charset="0"/>
                <a:ea typeface="Arial" charset="0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5FAA"/>
                </a:solidFill>
                <a:latin typeface="Arial Narrow" pitchFamily="34" charset="0"/>
                <a:ea typeface="Arial" charset="0"/>
                <a:cs typeface="+mn-cs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5FAA"/>
                </a:solidFill>
                <a:latin typeface="+mn-lt"/>
                <a:cs typeface="+mn-cs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5FAA"/>
                </a:solidFill>
                <a:latin typeface="+mn-lt"/>
                <a:cs typeface="+mn-cs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5FAA"/>
                </a:solidFill>
                <a:latin typeface="+mn-lt"/>
                <a:cs typeface="+mn-cs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5FAA"/>
                </a:solidFill>
                <a:latin typeface="+mn-lt"/>
                <a:cs typeface="+mn-cs"/>
              </a:defRPr>
            </a:lvl9pPr>
          </a:lstStyle>
          <a:p>
            <a:r>
              <a:rPr lang="en-US" b="0" kern="0" dirty="0" smtClean="0">
                <a:latin typeface="+mj-lt"/>
              </a:rPr>
              <a:t>Short </a:t>
            </a:r>
            <a:r>
              <a:rPr lang="en-US" b="0" kern="0" dirty="0">
                <a:latin typeface="+mj-lt"/>
              </a:rPr>
              <a:t>Term: Leveraging existing activities, create change metrics on the state of growing conditions (extent, severity and type)</a:t>
            </a:r>
          </a:p>
          <a:p>
            <a:pPr lvl="1"/>
            <a:r>
              <a:rPr lang="en-US" b="0" kern="0" dirty="0">
                <a:latin typeface="+mj-lt"/>
              </a:rPr>
              <a:t>June GEOGLAM Implementation </a:t>
            </a:r>
            <a:r>
              <a:rPr lang="en-US" b="0" kern="0" dirty="0" smtClean="0">
                <a:latin typeface="+mj-lt"/>
              </a:rPr>
              <a:t>Team (19</a:t>
            </a:r>
            <a:r>
              <a:rPr lang="en-US" b="0" kern="0" baseline="30000" dirty="0" smtClean="0">
                <a:latin typeface="+mj-lt"/>
              </a:rPr>
              <a:t>th</a:t>
            </a:r>
            <a:r>
              <a:rPr lang="en-US" b="0" kern="0" dirty="0" smtClean="0">
                <a:latin typeface="+mj-lt"/>
              </a:rPr>
              <a:t>-21</a:t>
            </a:r>
            <a:r>
              <a:rPr lang="en-US" b="0" kern="0" baseline="30000" dirty="0" smtClean="0">
                <a:latin typeface="+mj-lt"/>
              </a:rPr>
              <a:t>st</a:t>
            </a:r>
            <a:r>
              <a:rPr lang="en-US" b="0" kern="0" dirty="0" smtClean="0">
                <a:latin typeface="+mj-lt"/>
              </a:rPr>
              <a:t>) </a:t>
            </a:r>
            <a:r>
              <a:rPr lang="en-US" b="0" kern="0" dirty="0">
                <a:latin typeface="+mj-lt"/>
              </a:rPr>
              <a:t>and </a:t>
            </a:r>
            <a:r>
              <a:rPr lang="en-US" b="0" kern="0" dirty="0" smtClean="0">
                <a:latin typeface="+mj-lt"/>
              </a:rPr>
              <a:t>JECAM (28</a:t>
            </a:r>
            <a:r>
              <a:rPr lang="en-US" b="0" kern="0" baseline="30000" dirty="0" smtClean="0">
                <a:latin typeface="+mj-lt"/>
              </a:rPr>
              <a:t>th</a:t>
            </a:r>
            <a:r>
              <a:rPr lang="en-US" b="0" kern="0" dirty="0" smtClean="0">
                <a:latin typeface="+mj-lt"/>
              </a:rPr>
              <a:t>) Meetings</a:t>
            </a:r>
            <a:endParaRPr lang="en-US" b="0" kern="0" dirty="0">
              <a:latin typeface="+mj-lt"/>
            </a:endParaRPr>
          </a:p>
          <a:p>
            <a:r>
              <a:rPr lang="en-US" b="0" kern="0" dirty="0">
                <a:latin typeface="+mj-lt"/>
              </a:rPr>
              <a:t>Medium Term: Step up R&amp;D for the development of quantitative metrics</a:t>
            </a:r>
          </a:p>
          <a:p>
            <a:pPr lvl="1"/>
            <a:r>
              <a:rPr lang="en-US" b="0" kern="0" dirty="0">
                <a:latin typeface="+mj-lt"/>
              </a:rPr>
              <a:t>Yield Forecasting</a:t>
            </a:r>
          </a:p>
          <a:p>
            <a:pPr lvl="1"/>
            <a:r>
              <a:rPr lang="en-US" b="0" kern="0" dirty="0">
                <a:latin typeface="+mj-lt"/>
              </a:rPr>
              <a:t>Crop bio-physical metrics  (phenology, LAI, Biomass, </a:t>
            </a:r>
            <a:r>
              <a:rPr lang="en-US" b="0" kern="0" dirty="0" err="1">
                <a:latin typeface="+mj-lt"/>
              </a:rPr>
              <a:t>etc</a:t>
            </a:r>
            <a:r>
              <a:rPr lang="en-US" b="0" kern="0" dirty="0">
                <a:latin typeface="+mj-lt"/>
              </a:rPr>
              <a:t>)</a:t>
            </a:r>
          </a:p>
          <a:p>
            <a:pPr lvl="1"/>
            <a:r>
              <a:rPr lang="en-US" b="0" kern="0" dirty="0">
                <a:latin typeface="+mj-lt"/>
              </a:rPr>
              <a:t>Increased temporal and spatial resolution</a:t>
            </a:r>
          </a:p>
          <a:p>
            <a:pPr lvl="1"/>
            <a:r>
              <a:rPr lang="en-US" b="0" kern="0" dirty="0">
                <a:latin typeface="+mj-lt"/>
              </a:rPr>
              <a:t>Early season crop acreage estimates</a:t>
            </a:r>
          </a:p>
          <a:p>
            <a:pPr lvl="1"/>
            <a:r>
              <a:rPr lang="en-US" b="0" kern="0" dirty="0">
                <a:latin typeface="+mj-lt"/>
              </a:rPr>
              <a:t>Monitoring smallholder farming </a:t>
            </a:r>
            <a:r>
              <a:rPr lang="en-US" b="0" kern="0" dirty="0" smtClean="0">
                <a:latin typeface="+mj-lt"/>
              </a:rPr>
              <a:t>systems</a:t>
            </a:r>
            <a:endParaRPr lang="en-US" b="0" kern="0" dirty="0">
              <a:latin typeface="+mj-lt"/>
            </a:endParaRPr>
          </a:p>
          <a:p>
            <a:r>
              <a:rPr lang="en-US" b="0" kern="0" dirty="0">
                <a:latin typeface="+mj-lt"/>
              </a:rPr>
              <a:t>Longer Term: Strengthen international cooperation and identify institutional homes for activities</a:t>
            </a:r>
          </a:p>
          <a:p>
            <a:pPr lvl="1"/>
            <a:r>
              <a:rPr lang="en-US" b="0" kern="0" dirty="0">
                <a:latin typeface="+mj-lt"/>
              </a:rPr>
              <a:t>Accelerate the Research-Development-Operations continuum </a:t>
            </a:r>
            <a:endParaRPr lang="en-US" b="0" kern="0" dirty="0" smtClean="0">
              <a:latin typeface="+mj-lt"/>
            </a:endParaRPr>
          </a:p>
          <a:p>
            <a:r>
              <a:rPr lang="en-CA" dirty="0" smtClean="0">
                <a:latin typeface="+mj-lt"/>
              </a:rPr>
              <a:t>Discussion point: </a:t>
            </a:r>
            <a:r>
              <a:rPr lang="en-CA" b="0" dirty="0" smtClean="0">
                <a:latin typeface="+mj-lt"/>
              </a:rPr>
              <a:t>How to align GEO, GEOGLAM, and CEOS efforts to contribute to SDGs? – messaging, outreach, approach… </a:t>
            </a:r>
            <a:endParaRPr lang="en-CA" kern="0" dirty="0">
              <a:latin typeface="+mj-lt"/>
            </a:endParaRPr>
          </a:p>
          <a:p>
            <a:pPr lvl="1"/>
            <a:endParaRPr lang="en-US" b="0" kern="0" dirty="0">
              <a:latin typeface="+mj-lt"/>
            </a:endParaRPr>
          </a:p>
          <a:p>
            <a:pPr marL="0" indent="0">
              <a:buNone/>
            </a:pPr>
            <a:endParaRPr lang="en-US" b="0" kern="0" dirty="0">
              <a:latin typeface="+mj-lt"/>
            </a:endParaRPr>
          </a:p>
          <a:p>
            <a:endParaRPr lang="en-US" b="0" kern="0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5562600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GEOGLAM, CEOS, and the SDG’s:</a:t>
            </a:r>
          </a:p>
          <a:p>
            <a:pPr marL="0" indent="0">
              <a:buNone/>
            </a:pPr>
            <a:r>
              <a:rPr lang="en-US" i="1" dirty="0" smtClean="0"/>
              <a:t>Moving Forward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8605800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6200" y="1295400"/>
            <a:ext cx="89154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LSI-VC</a:t>
            </a:r>
            <a:r>
              <a:rPr lang="en-US" sz="1800" b="1" dirty="0" smtClean="0"/>
              <a:t>:</a:t>
            </a:r>
          </a:p>
          <a:p>
            <a:r>
              <a:rPr lang="en-US" sz="1800" dirty="0" smtClean="0"/>
              <a:t>GEOGLAM has already been engaging with LSI-VC</a:t>
            </a:r>
          </a:p>
          <a:p>
            <a:pPr lvl="1"/>
            <a:r>
              <a:rPr lang="en-US" sz="1600" dirty="0" smtClean="0"/>
              <a:t>Benefits to adapting </a:t>
            </a:r>
            <a:r>
              <a:rPr lang="en-US" sz="1600" dirty="0" smtClean="0"/>
              <a:t>GEOGLAM’s requirements development and evaluation process</a:t>
            </a:r>
          </a:p>
          <a:p>
            <a:pPr lvl="2"/>
            <a:r>
              <a:rPr lang="en-US" sz="1600" dirty="0"/>
              <a:t>Tabular &amp; spatial representation of common needs </a:t>
            </a:r>
          </a:p>
          <a:p>
            <a:pPr lvl="3"/>
            <a:r>
              <a:rPr lang="en-US" sz="1600" dirty="0"/>
              <a:t>Where do we have critical gaps across MULTIPLE applications?</a:t>
            </a:r>
          </a:p>
          <a:p>
            <a:pPr lvl="3"/>
            <a:r>
              <a:rPr lang="en-US" sz="1600" dirty="0"/>
              <a:t>Which observations have a high bang-for-their-buck return on investment?</a:t>
            </a:r>
          </a:p>
          <a:p>
            <a:pPr lvl="3"/>
            <a:r>
              <a:rPr lang="en-US" sz="1600" dirty="0"/>
              <a:t>Acquisition planning for non-systematic sensors across multiple apps </a:t>
            </a:r>
          </a:p>
          <a:p>
            <a:pPr lvl="3"/>
            <a:r>
              <a:rPr lang="en-US" sz="1600" dirty="0"/>
              <a:t>Future mission design &amp; justification</a:t>
            </a:r>
          </a:p>
          <a:p>
            <a:pPr lvl="2"/>
            <a:r>
              <a:rPr lang="en-US" sz="1600" dirty="0"/>
              <a:t>Tie-ins to ARD work </a:t>
            </a:r>
            <a:r>
              <a:rPr lang="en-US" sz="1600" dirty="0">
                <a:sym typeface="Wingdings" panose="05000000000000000000" pitchFamily="2" charset="2"/>
              </a:rPr>
              <a:t> what standard pre-processed products have utility across multiple activities? </a:t>
            </a:r>
          </a:p>
          <a:p>
            <a:r>
              <a:rPr lang="en-US" sz="1800" dirty="0" smtClean="0">
                <a:sym typeface="Wingdings" panose="05000000000000000000" pitchFamily="2" charset="2"/>
              </a:rPr>
              <a:t>Joint </a:t>
            </a:r>
            <a:r>
              <a:rPr lang="en-US" sz="1800" dirty="0">
                <a:sym typeface="Wingdings" panose="05000000000000000000" pitchFamily="2" charset="2"/>
              </a:rPr>
              <a:t>LSI-VC, GEOGLAM, GFOI meeting planned September 6-8th </a:t>
            </a: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err="1" smtClean="0"/>
              <a:t>WGCapD</a:t>
            </a:r>
            <a:r>
              <a:rPr lang="en-US" sz="1800" b="1" dirty="0" smtClean="0"/>
              <a:t>:</a:t>
            </a:r>
          </a:p>
          <a:p>
            <a:r>
              <a:rPr lang="en-US" sz="1800" dirty="0" smtClean="0"/>
              <a:t>GEOGLAM representation at </a:t>
            </a:r>
            <a:r>
              <a:rPr lang="en-US" sz="1800" dirty="0" err="1" smtClean="0"/>
              <a:t>WGCapD</a:t>
            </a:r>
            <a:r>
              <a:rPr lang="en-US" sz="1800" dirty="0" smtClean="0"/>
              <a:t> annual meeting (March 2017); </a:t>
            </a:r>
            <a:r>
              <a:rPr lang="en-US" sz="1800" dirty="0" err="1" smtClean="0"/>
              <a:t>WGCapD</a:t>
            </a:r>
            <a:r>
              <a:rPr lang="en-US" sz="1800" dirty="0" smtClean="0"/>
              <a:t> seeking to enhance coordination with GEOGLAM.</a:t>
            </a:r>
            <a:endParaRPr lang="en-US" sz="1800" dirty="0" smtClean="0"/>
          </a:p>
          <a:p>
            <a:pPr lvl="1"/>
            <a:r>
              <a:rPr lang="en-US" sz="1600" dirty="0" smtClean="0"/>
              <a:t>Opportunity to align GEOGLAM’s </a:t>
            </a:r>
            <a:r>
              <a:rPr lang="en-US" sz="1600" dirty="0" smtClean="0"/>
              <a:t>operational/institutional capacity development mandate with </a:t>
            </a:r>
            <a:r>
              <a:rPr lang="en-US" sz="1600" dirty="0" err="1" smtClean="0"/>
              <a:t>WGCapD’s</a:t>
            </a:r>
            <a:r>
              <a:rPr lang="en-US" sz="1600" dirty="0" smtClean="0"/>
              <a:t> </a:t>
            </a:r>
            <a:r>
              <a:rPr lang="en-US" sz="1600" dirty="0" smtClean="0"/>
              <a:t>priorities and activities  </a:t>
            </a:r>
            <a:endParaRPr lang="en-US" sz="1600" dirty="0"/>
          </a:p>
          <a:p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GEOGLAM &amp; CEOS: Interactions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541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9723</TotalTime>
  <Words>1816</Words>
  <Application>Microsoft Office PowerPoint</Application>
  <PresentationFormat>On-screen Show (4:3)</PresentationFormat>
  <Paragraphs>179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メイリオ</vt:lpstr>
      <vt:lpstr>ＭＳ Ｐゴシック</vt:lpstr>
      <vt:lpstr>ＭＳ Ｐゴシック</vt:lpstr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Wingdings</vt:lpstr>
      <vt:lpstr>Default</vt:lpstr>
      <vt:lpstr>CEOS Ad Hoc WG on GEOGLAM</vt:lpstr>
      <vt:lpstr>PowerPoint Presentation</vt:lpstr>
      <vt:lpstr>PowerPoint Presentation</vt:lpstr>
      <vt:lpstr>PowerPoint Presentation</vt:lpstr>
      <vt:lpstr>Why Agriculture Matters to  Sustainable Human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Major Achievements - Asia Rice -</vt:lpstr>
      <vt:lpstr>PowerPoint Presentation</vt:lpstr>
      <vt:lpstr>Rice Monitoring Products (example)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Alyssa Whitcraft</cp:lastModifiedBy>
  <cp:revision>161</cp:revision>
  <dcterms:modified xsi:type="dcterms:W3CDTF">2017-04-25T15:02:16Z</dcterms:modified>
</cp:coreProperties>
</file>