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7" r:id="rId3"/>
    <p:sldId id="261" r:id="rId4"/>
    <p:sldId id="263" r:id="rId5"/>
    <p:sldId id="274" r:id="rId6"/>
    <p:sldId id="268" r:id="rId7"/>
    <p:sldId id="275" r:id="rId8"/>
    <p:sldId id="262" r:id="rId9"/>
    <p:sldId id="264" r:id="rId10"/>
    <p:sldId id="265" r:id="rId11"/>
    <p:sldId id="276" r:id="rId12"/>
    <p:sldId id="269" r:id="rId13"/>
    <p:sldId id="271" r:id="rId14"/>
    <p:sldId id="272" r:id="rId15"/>
    <p:sldId id="273"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9"/>
    <p:restoredTop sz="86385"/>
  </p:normalViewPr>
  <p:slideViewPr>
    <p:cSldViewPr>
      <p:cViewPr varScale="1">
        <p:scale>
          <a:sx n="61" d="100"/>
          <a:sy n="61" d="100"/>
        </p:scale>
        <p:origin x="7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4369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8652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1275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7207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686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781CE63-FE96-4108-8F58-232DDB49E421}" type="slidenum">
              <a:rPr lang="en-US" altLang="en-US"/>
              <a:pPr/>
              <a:t>‹#›</a:t>
            </a:fld>
            <a:r>
              <a:rPr lang="en-US" altLang="en-US"/>
              <a:t> / 10</a:t>
            </a:r>
          </a:p>
        </p:txBody>
      </p:sp>
    </p:spTree>
    <p:extLst>
      <p:ext uri="{BB962C8B-B14F-4D97-AF65-F5344CB8AC3E}">
        <p14:creationId xmlns:p14="http://schemas.microsoft.com/office/powerpoint/2010/main" val="343234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defTabSz="914400" eaLnBrk="0" fontAlgn="base" hangingPunct="0">
              <a:spcBef>
                <a:spcPct val="0"/>
              </a:spcBef>
              <a:spcAft>
                <a:spcPct val="0"/>
              </a:spcAft>
              <a:defRPr kumimoji="0">
                <a:latin typeface="Arial" charset="0"/>
                <a:ea typeface="ＭＳ Ｐゴシック" charset="-128"/>
                <a:cs typeface="+mn-cs"/>
              </a:defRPr>
            </a:lvl1pPr>
          </a:lstStyle>
          <a:p>
            <a:pPr>
              <a:defRPr/>
            </a:pPr>
            <a:fld id="{9DD853FB-062F-4CB1-B9EA-D289E3181DA9}" type="datetimeFigureOut">
              <a:rPr lang="ja-JP" altLang="en-US"/>
              <a:pPr>
                <a:defRPr/>
              </a:pPr>
              <a:t>2017/4/20</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defTabSz="914400" eaLnBrk="0" fontAlgn="base" hangingPunct="0">
              <a:spcBef>
                <a:spcPct val="0"/>
              </a:spcBef>
              <a:spcAft>
                <a:spcPct val="0"/>
              </a:spcAft>
              <a:defRPr kumimoji="0">
                <a:latin typeface="Arial" charset="0"/>
                <a:ea typeface="ＭＳ Ｐゴシック" charset="-128"/>
                <a:cs typeface="+mn-cs"/>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914400" eaLnBrk="0" hangingPunct="0">
              <a:defRPr kumimoji="0">
                <a:latin typeface="Arial" panose="020B0604020202020204" pitchFamily="34" charset="0"/>
              </a:defRPr>
            </a:lvl1pPr>
          </a:lstStyle>
          <a:p>
            <a:fld id="{F5C63EA8-E0FF-40B0-9A1A-42E52670580C}" type="slidenum">
              <a:rPr lang="ja-JP" altLang="en-US"/>
              <a:pPr/>
              <a:t>‹#›</a:t>
            </a:fld>
            <a:endParaRPr lang="ja-JP" altLang="en-US"/>
          </a:p>
        </p:txBody>
      </p:sp>
    </p:spTree>
    <p:extLst>
      <p:ext uri="{BB962C8B-B14F-4D97-AF65-F5344CB8AC3E}">
        <p14:creationId xmlns:p14="http://schemas.microsoft.com/office/powerpoint/2010/main" val="119071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ホワイト">
    <p:spTree>
      <p:nvGrpSpPr>
        <p:cNvPr id="1" name=""/>
        <p:cNvGrpSpPr/>
        <p:nvPr/>
      </p:nvGrpSpPr>
      <p:grpSpPr>
        <a:xfrm>
          <a:off x="0" y="0"/>
          <a:ext cx="0" cy="0"/>
          <a:chOff x="0" y="0"/>
          <a:chExt cx="0" cy="0"/>
        </a:xfrm>
      </p:grpSpPr>
      <p:sp>
        <p:nvSpPr>
          <p:cNvPr id="30" name="Shape 30"/>
          <p:cNvSpPr>
            <a:spLocks noGrp="1"/>
          </p:cNvSpPr>
          <p:nvPr>
            <p:ph type="title"/>
          </p:nvPr>
        </p:nvSpPr>
        <p:spPr>
          <a:xfrm>
            <a:off x="-11113" y="-20638"/>
            <a:ext cx="9144001" cy="676276"/>
          </a:xfrm>
          <a:prstGeom prst="rect">
            <a:avLst/>
          </a:prstGeom>
          <a:gradFill>
            <a:gsLst>
              <a:gs pos="0">
                <a:srgbClr val="008FC7"/>
              </a:gs>
              <a:gs pos="100000">
                <a:srgbClr val="1F59A0"/>
              </a:gs>
            </a:gsLst>
            <a:lin ang="16200000"/>
          </a:gradFill>
          <a:effectLst>
            <a:outerShdw blurRad="50800" dist="38100" dir="2700000" rotWithShape="0">
              <a:srgbClr val="929292">
                <a:alpha val="42999"/>
              </a:srgbClr>
            </a:outerShdw>
          </a:effectLst>
        </p:spPr>
        <p:txBody>
          <a:bodyPr lIns="50800" tIns="50800" rIns="50800" bIns="50800">
            <a:noAutofit/>
          </a:bodyPr>
          <a:lstStyle>
            <a:lvl1pPr marL="40639" marR="40639" defTabSz="457200">
              <a:defRPr sz="3000">
                <a:solidFill>
                  <a:srgbClr val="FFFFFF"/>
                </a:solidFill>
                <a:uFill>
                  <a:solidFill>
                    <a:srgbClr val="FFFFFF"/>
                  </a:solidFill>
                </a:uFill>
                <a:latin typeface="メイリオ"/>
                <a:ea typeface="メイリオ"/>
                <a:cs typeface="メイリオ"/>
                <a:sym typeface="メイリオ"/>
              </a:defRPr>
            </a:lvl1pPr>
          </a:lstStyle>
          <a:p>
            <a:r>
              <a:t>タイトルテキスト</a:t>
            </a:r>
          </a:p>
        </p:txBody>
      </p:sp>
      <p:sp>
        <p:nvSpPr>
          <p:cNvPr id="31" name="Shape 31"/>
          <p:cNvSpPr>
            <a:spLocks noGrp="1"/>
          </p:cNvSpPr>
          <p:nvPr>
            <p:ph type="body" sz="half" idx="1"/>
          </p:nvPr>
        </p:nvSpPr>
        <p:spPr>
          <a:xfrm>
            <a:off x="234950" y="815975"/>
            <a:ext cx="8674100" cy="1714500"/>
          </a:xfrm>
          <a:prstGeom prst="rect">
            <a:avLst/>
          </a:prstGeom>
        </p:spPr>
        <p:txBody>
          <a:bodyPr lIns="50800" tIns="50800" rIns="50800" bIns="50800">
            <a:noAutofit/>
          </a:bodyPr>
          <a:lstStyle>
            <a:lvl1pPr marL="383540" marR="40639"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1pPr>
            <a:lvl2pPr marL="783590" marR="40639" indent="-28575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2pPr>
            <a:lvl3pPr marL="1183639" marR="40639" indent="-228600" defTabSz="457200">
              <a:spcBef>
                <a:spcPts val="500"/>
              </a:spcBef>
              <a:buClr>
                <a:srgbClr val="000000"/>
              </a:buClr>
              <a:buFont typeface="Wingdings"/>
              <a:defRPr sz="2000">
                <a:uFill>
                  <a:solidFill>
                    <a:srgbClr val="000000"/>
                  </a:solidFill>
                </a:uFill>
                <a:latin typeface="メイリオ"/>
                <a:ea typeface="メイリオ"/>
                <a:cs typeface="メイリオ"/>
                <a:sym typeface="メイリオ"/>
              </a:defRPr>
            </a:lvl3pPr>
            <a:lvl4pPr marL="1640839" marR="40639" indent="-22860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4pPr>
            <a:lvl5pPr marL="2098039" marR="40639" indent="-228600" defTabSz="457200">
              <a:spcBef>
                <a:spcPts val="500"/>
              </a:spcBef>
              <a:buClr>
                <a:srgbClr val="000000"/>
              </a:buClr>
              <a:buFont typeface="Wingdings"/>
              <a:buChar char=""/>
              <a:defRPr sz="2400">
                <a:uFill>
                  <a:solidFill>
                    <a:srgbClr val="000000"/>
                  </a:solidFill>
                </a:uFill>
                <a:latin typeface="メイリオ"/>
                <a:ea typeface="メイリオ"/>
                <a:cs typeface="メイリオ"/>
                <a:sym typeface="メイリオ"/>
              </a:defRPr>
            </a:lvl5pPr>
          </a:lstStyle>
          <a:p>
            <a:r>
              <a:t>本文レベル1</a:t>
            </a:r>
          </a:p>
          <a:p>
            <a:pPr lvl="1"/>
            <a:r>
              <a:t>本文レベル2</a:t>
            </a:r>
          </a:p>
          <a:p>
            <a:pPr lvl="2"/>
            <a:r>
              <a:t>本文レベル3</a:t>
            </a:r>
          </a:p>
          <a:p>
            <a:pPr lvl="3"/>
            <a:r>
              <a:t>本文レベル4</a:t>
            </a:r>
          </a:p>
          <a:p>
            <a:pPr lvl="4"/>
            <a:r>
              <a:t>本文レベル 5</a:t>
            </a:r>
          </a:p>
        </p:txBody>
      </p:sp>
      <p:sp>
        <p:nvSpPr>
          <p:cNvPr id="4" name="Shape 32"/>
          <p:cNvSpPr>
            <a:spLocks noGrp="1"/>
          </p:cNvSpPr>
          <p:nvPr>
            <p:ph type="sldNum" sz="quarter" idx="10"/>
          </p:nvPr>
        </p:nvSpPr>
        <p:spPr>
          <a:xfrm>
            <a:off x="8740775" y="6535738"/>
            <a:ext cx="268288" cy="279400"/>
          </a:xfrm>
        </p:spPr>
        <p:txBody>
          <a:bodyPr wrap="none" lIns="50800" tIns="50800" rIns="50800" bIns="50800"/>
          <a:lstStyle>
            <a:lvl1pPr algn="ctr" defTabSz="584200" eaLnBrk="0" hangingPunct="0">
              <a:defRPr kumimoji="0">
                <a:solidFill>
                  <a:srgbClr val="000000"/>
                </a:solidFill>
                <a:latin typeface="Arial" panose="020B0604020202020204" pitchFamily="34" charset="0"/>
              </a:defRPr>
            </a:lvl1pPr>
          </a:lstStyle>
          <a:p>
            <a:fld id="{0B7A46D9-E934-48D0-A4B7-4BC8C1C7B090}" type="slidenum">
              <a:rPr lang="en-US" altLang="ja-JP"/>
              <a:pPr/>
              <a:t>‹#›</a:t>
            </a:fld>
            <a:endParaRPr lang="en-US" altLang="ja-JP"/>
          </a:p>
        </p:txBody>
      </p:sp>
    </p:spTree>
    <p:extLst>
      <p:ext uri="{BB962C8B-B14F-4D97-AF65-F5344CB8AC3E}">
        <p14:creationId xmlns:p14="http://schemas.microsoft.com/office/powerpoint/2010/main" val="220815593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ap.geo-rap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CEOS Ad Hoc WG on GEOGLAM</a:t>
            </a:r>
            <a:endParaRPr sz="4200" b="1" dirty="0">
              <a:solidFill>
                <a:srgbClr val="FFFFFF"/>
              </a:solidFill>
              <a:latin typeface="+mj-lt"/>
            </a:endParaRPr>
          </a:p>
        </p:txBody>
      </p:sp>
      <p:sp>
        <p:nvSpPr>
          <p:cNvPr id="11" name="Shape 11"/>
          <p:cNvSpPr/>
          <p:nvPr/>
        </p:nvSpPr>
        <p:spPr>
          <a:xfrm>
            <a:off x="622788" y="3759200"/>
            <a:ext cx="49398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Selma Cherchali (CNES) &amp; Brad Doorn (NASA)</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-32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12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US" dirty="0" smtClean="0">
                <a:solidFill>
                  <a:srgbClr val="FFFFFF"/>
                </a:solidFill>
                <a:latin typeface="+mj-lt"/>
                <a:ea typeface="Arial Bold"/>
                <a:cs typeface="Arial Bold"/>
                <a:sym typeface="Arial Bold"/>
              </a:rPr>
              <a:t>Strategic </a:t>
            </a:r>
            <a:r>
              <a:rPr lang="en-AU" dirty="0" smtClean="0">
                <a:solidFill>
                  <a:srgbClr val="FFFFFF"/>
                </a:solidFill>
                <a:latin typeface="+mj-lt"/>
                <a:ea typeface="Arial Bold"/>
                <a:cs typeface="Arial Bold"/>
                <a:sym typeface="Arial Bold"/>
              </a:rPr>
              <a:t>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 Headquarters, Paris, France</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26</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-27</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r>
              <a:rPr lang="en-US" dirty="0" smtClean="0"/>
              <a:t>Continued collaboration with LSI-VC, WGISS on data dissemination and access – ARD, Data Cube, etc. </a:t>
            </a:r>
          </a:p>
          <a:p>
            <a:r>
              <a:rPr lang="en-US" dirty="0" smtClean="0"/>
              <a:t>Commercial engagement: topic being discussed amongst GEOGLAM Advisory Committee, will keep CEOS in the loop as that develops</a:t>
            </a:r>
          </a:p>
          <a:p>
            <a:r>
              <a:rPr lang="en-US" dirty="0" smtClean="0"/>
              <a:t>Developing a plan for concretely contributing to the UN SDGs</a:t>
            </a:r>
          </a:p>
          <a:p>
            <a:r>
              <a:rPr lang="en-US" dirty="0" smtClean="0"/>
              <a:t>Updated data requests/requirements pending the outcome of several key 2017 funding opportunities for GEOGLAM (in Europe, the USA, and China)</a:t>
            </a:r>
          </a:p>
          <a:p>
            <a:pPr lvl="1"/>
            <a:r>
              <a:rPr lang="en-US" dirty="0" smtClean="0"/>
              <a:t>This will determine where the next 3-5 years of work are taking place </a:t>
            </a:r>
          </a:p>
        </p:txBody>
      </p:sp>
      <p:sp>
        <p:nvSpPr>
          <p:cNvPr id="4" name="Content Placeholder 3"/>
          <p:cNvSpPr>
            <a:spLocks noGrp="1"/>
          </p:cNvSpPr>
          <p:nvPr>
            <p:ph sz="quarter" idx="11"/>
          </p:nvPr>
        </p:nvSpPr>
        <p:spPr/>
        <p:txBody>
          <a:bodyPr/>
          <a:lstStyle/>
          <a:p>
            <a:pPr marL="0" indent="0">
              <a:buNone/>
            </a:pPr>
            <a:r>
              <a:rPr lang="en-US" dirty="0" smtClean="0"/>
              <a:t>GEOGLAM &amp; CEOS: Priorities</a:t>
            </a:r>
            <a:endParaRPr lang="en-US" dirty="0"/>
          </a:p>
        </p:txBody>
      </p:sp>
    </p:spTree>
    <p:extLst>
      <p:ext uri="{BB962C8B-B14F-4D97-AF65-F5344CB8AC3E}">
        <p14:creationId xmlns:p14="http://schemas.microsoft.com/office/powerpoint/2010/main" val="210502927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Espace réservé du contenu 2"/>
          <p:cNvSpPr>
            <a:spLocks noGrp="1"/>
          </p:cNvSpPr>
          <p:nvPr>
            <p:ph sz="quarter" idx="10"/>
          </p:nvPr>
        </p:nvSpPr>
        <p:spPr/>
        <p:txBody>
          <a:bodyPr/>
          <a:lstStyle/>
          <a:p>
            <a:r>
              <a:rPr lang="en-US" dirty="0"/>
              <a:t>Harmonizing, centralizing, “glue” functions: </a:t>
            </a:r>
          </a:p>
          <a:p>
            <a:pPr marL="762692" lvl="2" indent="-342900">
              <a:buFont typeface="Arial"/>
              <a:buChar char="•"/>
            </a:pPr>
            <a:r>
              <a:rPr lang="en-US" dirty="0"/>
              <a:t>Coordinating Crop Monitors (AMIS, Early Warning, GEORICE)</a:t>
            </a:r>
          </a:p>
          <a:p>
            <a:pPr marL="762692" lvl="2" indent="-342900">
              <a:buFont typeface="Arial"/>
              <a:buChar char="•"/>
            </a:pPr>
            <a:r>
              <a:rPr lang="en-US" dirty="0"/>
              <a:t>EO Data Coordination with CEOS: for R&amp;D activities, baseline dataset generation, and developing/implementing community requirements</a:t>
            </a:r>
          </a:p>
          <a:p>
            <a:pPr marL="762692" lvl="2" indent="-342900">
              <a:buFont typeface="Arial"/>
              <a:buChar char="•"/>
            </a:pPr>
            <a:r>
              <a:rPr lang="en-US" dirty="0"/>
              <a:t>Operational R&amp;D (JECAM, Asia-RICE,...future framework US, Europe, China,…)</a:t>
            </a:r>
          </a:p>
          <a:p>
            <a:pPr marL="762692" lvl="2" indent="-342900">
              <a:buFont typeface="Arial"/>
              <a:buChar char="•"/>
            </a:pPr>
            <a:r>
              <a:rPr lang="en-US" dirty="0"/>
              <a:t>Capacity Development coordination</a:t>
            </a:r>
          </a:p>
          <a:p>
            <a:endParaRPr lang="fr-FR" sz="2800" dirty="0"/>
          </a:p>
        </p:txBody>
      </p:sp>
      <p:sp>
        <p:nvSpPr>
          <p:cNvPr id="4" name="Espace réservé du contenu 3"/>
          <p:cNvSpPr>
            <a:spLocks noGrp="1"/>
          </p:cNvSpPr>
          <p:nvPr>
            <p:ph sz="quarter" idx="11"/>
          </p:nvPr>
        </p:nvSpPr>
        <p:spPr/>
        <p:txBody>
          <a:bodyPr/>
          <a:lstStyle/>
          <a:p>
            <a:pPr marL="0" indent="0" algn="ctr">
              <a:buNone/>
            </a:pPr>
            <a:r>
              <a:rPr lang="fr-FR" dirty="0" err="1" smtClean="0"/>
              <a:t>Summary</a:t>
            </a:r>
            <a:endParaRPr lang="fr-FR" dirty="0"/>
          </a:p>
        </p:txBody>
      </p:sp>
    </p:spTree>
    <p:extLst>
      <p:ext uri="{BB962C8B-B14F-4D97-AF65-F5344CB8AC3E}">
        <p14:creationId xmlns:p14="http://schemas.microsoft.com/office/powerpoint/2010/main" val="16891932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2971800"/>
            <a:ext cx="8153400" cy="3352800"/>
          </a:xfrm>
        </p:spPr>
        <p:txBody>
          <a:bodyPr/>
          <a:lstStyle/>
          <a:p>
            <a:pPr marL="0" indent="0" algn="ctr">
              <a:buNone/>
            </a:pPr>
            <a:r>
              <a:rPr lang="en-US" sz="3200" dirty="0" smtClean="0"/>
              <a:t>BACKUP MATERIAL</a:t>
            </a:r>
            <a:endParaRPr lang="en-US" sz="3200" dirty="0"/>
          </a:p>
        </p:txBody>
      </p:sp>
      <p:sp>
        <p:nvSpPr>
          <p:cNvPr id="4" name="Content Placeholder 3"/>
          <p:cNvSpPr>
            <a:spLocks noGrp="1"/>
          </p:cNvSpPr>
          <p:nvPr>
            <p:ph sz="quarter" idx="11"/>
          </p:nvPr>
        </p:nvSpPr>
        <p:spPr/>
        <p:txBody>
          <a:bodyPr/>
          <a:lstStyle/>
          <a:p>
            <a:endParaRPr lang="en-US" dirty="0"/>
          </a:p>
        </p:txBody>
      </p:sp>
    </p:spTree>
    <p:extLst>
      <p:ext uri="{BB962C8B-B14F-4D97-AF65-F5344CB8AC3E}">
        <p14:creationId xmlns:p14="http://schemas.microsoft.com/office/powerpoint/2010/main" val="51245112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395288" y="0"/>
            <a:ext cx="8229600" cy="720725"/>
          </a:xfrm>
        </p:spPr>
        <p:txBody>
          <a:bodyPr/>
          <a:lstStyle/>
          <a:p>
            <a:pPr algn="ctr"/>
            <a:r>
              <a:rPr lang="en-US" altLang="ja-JP" dirty="0" smtClean="0">
                <a:ea typeface="ＭＳ Ｐゴシック" panose="020B0600070205080204" pitchFamily="34" charset="-128"/>
              </a:rPr>
              <a:t>Major Achievements</a:t>
            </a:r>
            <a:br>
              <a:rPr lang="en-US" altLang="ja-JP" dirty="0" smtClean="0">
                <a:ea typeface="ＭＳ Ｐゴシック" panose="020B0600070205080204" pitchFamily="34" charset="-128"/>
              </a:rPr>
            </a:br>
            <a:r>
              <a:rPr lang="en-US" altLang="ja-JP" dirty="0" smtClean="0">
                <a:ea typeface="ＭＳ Ｐゴシック" panose="020B0600070205080204" pitchFamily="34" charset="-128"/>
              </a:rPr>
              <a:t>- Asia Rice -</a:t>
            </a:r>
          </a:p>
        </p:txBody>
      </p:sp>
      <p:sp>
        <p:nvSpPr>
          <p:cNvPr id="7171" name="Content Placeholder 3"/>
          <p:cNvSpPr>
            <a:spLocks noGrp="1"/>
          </p:cNvSpPr>
          <p:nvPr>
            <p:ph idx="1"/>
          </p:nvPr>
        </p:nvSpPr>
        <p:spPr>
          <a:xfrm>
            <a:off x="0" y="1295399"/>
            <a:ext cx="9251950" cy="2709863"/>
          </a:xfrm>
        </p:spPr>
        <p:txBody>
          <a:bodyPr/>
          <a:lstStyle/>
          <a:p>
            <a:pPr>
              <a:buFontTx/>
              <a:buNone/>
              <a:defRPr/>
            </a:pPr>
            <a:r>
              <a:rPr lang="en-US" altLang="ja-JP" sz="1300" dirty="0">
                <a:latin typeface="Arial" panose="020B0604020202020204" pitchFamily="34" charset="0"/>
                <a:ea typeface="ＭＳ Ｐゴシック" pitchFamily="50" charset="-128"/>
                <a:cs typeface="Arial" panose="020B0604020202020204" pitchFamily="34" charset="0"/>
              </a:rPr>
              <a:t>Asia Rice team meeting was held at Asia Pacific Regional Space Agency Forum in </a:t>
            </a:r>
            <a:r>
              <a:rPr lang="en-US" altLang="ja-JP" sz="1300" dirty="0" smtClean="0">
                <a:latin typeface="Arial" panose="020B0604020202020204" pitchFamily="34" charset="0"/>
                <a:ea typeface="ＭＳ Ｐゴシック" pitchFamily="50" charset="-128"/>
                <a:cs typeface="Arial" panose="020B0604020202020204" pitchFamily="34" charset="0"/>
              </a:rPr>
              <a:t>Manila with ADB in November, 2016 and GEOSS-AP working group 5 was also held in January, 2017 in Tokyo </a:t>
            </a:r>
          </a:p>
          <a:p>
            <a:pPr>
              <a:buFontTx/>
              <a:buNone/>
              <a:defRPr/>
            </a:pPr>
            <a:r>
              <a:rPr lang="en-US" altLang="ja-JP" sz="1300" dirty="0" smtClean="0">
                <a:latin typeface="Arial" panose="020B0604020202020204" pitchFamily="34" charset="0"/>
                <a:ea typeface="ＭＳ Ｐゴシック" pitchFamily="50" charset="-128"/>
                <a:cs typeface="Arial" panose="020B0604020202020204" pitchFamily="34" charset="0"/>
              </a:rPr>
              <a:t>1. Rice crop area and growth monitoring</a:t>
            </a:r>
          </a:p>
          <a:p>
            <a:pPr>
              <a:buFont typeface="Arial" panose="020B0604020202020204" pitchFamily="34" charset="0"/>
              <a:buChar char="•"/>
              <a:defRPr/>
            </a:pPr>
            <a:r>
              <a:rPr lang="en-US" altLang="ja-JP" sz="1300" dirty="0" err="1" smtClean="0">
                <a:latin typeface="Arial" panose="020B0604020202020204" pitchFamily="34" charset="0"/>
                <a:ea typeface="ＭＳ Ｐゴシック" pitchFamily="50" charset="-128"/>
                <a:cs typeface="Arial" panose="020B0604020202020204" pitchFamily="34" charset="0"/>
              </a:rPr>
              <a:t>Techinical</a:t>
            </a:r>
            <a:r>
              <a:rPr lang="en-US" altLang="ja-JP" sz="1300" dirty="0" smtClean="0">
                <a:latin typeface="Arial" panose="020B0604020202020204" pitchFamily="34" charset="0"/>
                <a:ea typeface="ＭＳ Ｐゴシック" pitchFamily="50" charset="-128"/>
                <a:cs typeface="Arial" panose="020B0604020202020204" pitchFamily="34" charset="0"/>
              </a:rPr>
              <a:t> demonstration sites = one province (Chinese Taipei, India, Japan, Malaysia, Philippine, Thailand + Cambodia and Myanmar from 2016). </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Regional area (wall-to-wall): Vietnam and top 10 rice production provinces in Indonesia</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GEORIICE for Vietnam</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ADB project for 4 countries – rice crop area estimation Innovative Data Collection Methods for Agricultural and Rural Statistics results sharing finished by November 2016 with holding regional workshop with on-line training course with INAHOR and ALOS-2 (this training course will be open in ADB from March, 2017)</a:t>
            </a:r>
          </a:p>
          <a:p>
            <a:pPr>
              <a:defRPr/>
            </a:pPr>
            <a:r>
              <a:rPr lang="en-US" altLang="ja-JP" sz="1300" dirty="0" smtClean="0">
                <a:latin typeface="Arial" panose="020B0604020202020204" pitchFamily="34" charset="0"/>
                <a:ea typeface="ＭＳ Ｐゴシック" pitchFamily="50" charset="-128"/>
                <a:cs typeface="Arial" panose="020B0604020202020204" pitchFamily="34" charset="0"/>
              </a:rPr>
              <a:t>L/X/C with optical integration usage study is going with JECAM for rice to estimate rice yield</a:t>
            </a:r>
          </a:p>
          <a:p>
            <a:pPr>
              <a:defRPr/>
            </a:pP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Start to set up pre-operational service for rice crop growing monitoring using ALOS-2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ScanSAR</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on-line service, Sentinel and other satellites in Indonesia and Vietnam (as a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suucessful</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result of wall-to-wall study by Asia Pacific Regional Space Agency Forum SAFE prototyping in Vietnam and Indonesia with ADB project).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Especiall</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for Vietnam, under the cooperation with CSIRO and VSNC, JAXA prepares ALOS-2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ScanSAR</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data on-line access as SAR ARD to CEOS Mekong Data Cube.  CEOS Mekong Data cube will be plan to </a:t>
            </a:r>
            <a:r>
              <a:rPr lang="en-US" altLang="ja-JP" sz="1300" dirty="0" err="1" smtClean="0">
                <a:solidFill>
                  <a:srgbClr val="FF0000"/>
                </a:solidFill>
                <a:latin typeface="Arial" panose="020B0604020202020204" pitchFamily="34" charset="0"/>
                <a:ea typeface="ＭＳ Ｐゴシック" pitchFamily="50" charset="-128"/>
                <a:cs typeface="Arial" panose="020B0604020202020204" pitchFamily="34" charset="0"/>
              </a:rPr>
              <a:t>demonstarte</a:t>
            </a: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 at coming GEOSS-AP meeting this September. </a:t>
            </a:r>
          </a:p>
          <a:p>
            <a:pPr marL="0" indent="0">
              <a:buFontTx/>
              <a:buNone/>
              <a:defRPr/>
            </a:pPr>
            <a:r>
              <a:rPr lang="en-US" altLang="ja-JP" sz="1300" dirty="0" smtClean="0">
                <a:latin typeface="Arial" panose="020B0604020202020204" pitchFamily="34" charset="0"/>
                <a:cs typeface="Arial" panose="020B0604020202020204" pitchFamily="34" charset="0"/>
              </a:rPr>
              <a:t>2</a:t>
            </a:r>
            <a:r>
              <a:rPr lang="en-US" altLang="ja-JP" sz="1300" dirty="0">
                <a:latin typeface="Arial" panose="020B0604020202020204" pitchFamily="34" charset="0"/>
                <a:cs typeface="Arial" panose="020B0604020202020204" pitchFamily="34" charset="0"/>
              </a:rPr>
              <a:t>. Rice crop </a:t>
            </a:r>
            <a:r>
              <a:rPr lang="en-US" altLang="ja-JP" sz="1300" dirty="0" smtClean="0">
                <a:latin typeface="Arial" panose="020B0604020202020204" pitchFamily="34" charset="0"/>
                <a:cs typeface="Arial" panose="020B0604020202020204" pitchFamily="34" charset="0"/>
              </a:rPr>
              <a:t>outlook using agro-met information derived from EO satellites such as GPM, GCOM-W, MODIS, </a:t>
            </a:r>
            <a:r>
              <a:rPr lang="en-US" altLang="ja-JP" sz="1300" dirty="0" err="1" smtClean="0">
                <a:latin typeface="Arial" panose="020B0604020202020204" pitchFamily="34" charset="0"/>
                <a:cs typeface="Arial" panose="020B0604020202020204" pitchFamily="34" charset="0"/>
              </a:rPr>
              <a:t>Himawari</a:t>
            </a:r>
            <a:endParaRPr lang="en-US" altLang="ja-JP" sz="1300" dirty="0" smtClean="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altLang="ja-JP" sz="1300" dirty="0" smtClean="0">
                <a:latin typeface="Arial" panose="020B0604020202020204" pitchFamily="34" charset="0"/>
                <a:cs typeface="Arial" panose="020B0604020202020204" pitchFamily="34" charset="0"/>
              </a:rPr>
              <a:t>5 </a:t>
            </a:r>
            <a:r>
              <a:rPr lang="en-US" altLang="ja-JP" sz="1300" dirty="0">
                <a:latin typeface="Arial" panose="020B0604020202020204" pitchFamily="34" charset="0"/>
                <a:cs typeface="Arial" panose="020B0604020202020204" pitchFamily="34" charset="0"/>
              </a:rPr>
              <a:t>countries (Indonesia, </a:t>
            </a:r>
            <a:r>
              <a:rPr lang="en-US" altLang="ja-JP" sz="1300" dirty="0" err="1">
                <a:latin typeface="Arial" panose="020B0604020202020204" pitchFamily="34" charset="0"/>
                <a:cs typeface="Arial" panose="020B0604020202020204" pitchFamily="34" charset="0"/>
              </a:rPr>
              <a:t>Philipine</a:t>
            </a:r>
            <a:r>
              <a:rPr lang="en-US" altLang="ja-JP" sz="1300" dirty="0">
                <a:latin typeface="Arial" panose="020B0604020202020204" pitchFamily="34" charset="0"/>
                <a:cs typeface="Arial" panose="020B0604020202020204" pitchFamily="34" charset="0"/>
              </a:rPr>
              <a:t>, Thailand, Vietnam, </a:t>
            </a:r>
            <a:r>
              <a:rPr lang="en-US" altLang="ja-JP" sz="1300" dirty="0" smtClean="0">
                <a:latin typeface="Arial" panose="020B0604020202020204" pitchFamily="34" charset="0"/>
                <a:cs typeface="Arial" panose="020B0604020202020204" pitchFamily="34" charset="0"/>
              </a:rPr>
              <a:t>Japan) from 2013 + Cambodia, Laos, Myanmar  in cooperation with AFSIS</a:t>
            </a:r>
            <a:endParaRPr lang="en-US" altLang="ja-JP" sz="1300" dirty="0">
              <a:latin typeface="Arial" panose="020B0604020202020204" pitchFamily="34" charset="0"/>
              <a:cs typeface="Arial" panose="020B0604020202020204" pitchFamily="34" charset="0"/>
            </a:endParaRPr>
          </a:p>
          <a:p>
            <a:pPr marL="0" indent="0">
              <a:buFontTx/>
              <a:buNone/>
              <a:defRPr/>
            </a:pPr>
            <a:r>
              <a:rPr lang="en-US" altLang="ja-JP" sz="1300" dirty="0" smtClean="0">
                <a:latin typeface="Arial" panose="020B0604020202020204" pitchFamily="34" charset="0"/>
                <a:ea typeface="ＭＳ Ｐゴシック" pitchFamily="50" charset="-128"/>
                <a:cs typeface="Arial" panose="020B0604020202020204" pitchFamily="34" charset="0"/>
              </a:rPr>
              <a:t>3. Capacity Building and training</a:t>
            </a:r>
          </a:p>
          <a:p>
            <a:pPr>
              <a:buFont typeface="Arial" panose="020B0604020202020204" pitchFamily="34" charset="0"/>
              <a:buChar char="•"/>
              <a:defRPr/>
            </a:pPr>
            <a:r>
              <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rPr>
              <a:t>Hold a workshop for rice crop growth and outlook monitoring using space technology to ASEAN countries (Vietnam, Lao, Thailand, Philippine and Indonesia) in cooperation with AFSIS in March, 2017 </a:t>
            </a:r>
          </a:p>
          <a:p>
            <a:pPr>
              <a:buFont typeface="Arial" panose="020B0604020202020204" pitchFamily="34" charset="0"/>
              <a:buChar char="•"/>
              <a:defRPr/>
            </a:pPr>
            <a:endParaRPr lang="en-US" altLang="ja-JP" sz="1300" dirty="0">
              <a:solidFill>
                <a:srgbClr val="FF0000"/>
              </a:solidFill>
              <a:latin typeface="Arial" panose="020B0604020202020204" pitchFamily="34" charset="0"/>
              <a:ea typeface="ＭＳ Ｐゴシック" pitchFamily="50" charset="-128"/>
              <a:cs typeface="Arial" panose="020B0604020202020204" pitchFamily="34" charset="0"/>
            </a:endParaRPr>
          </a:p>
          <a:p>
            <a:pPr marL="0" indent="0">
              <a:buFontTx/>
              <a:buNone/>
              <a:defRPr/>
            </a:pPr>
            <a:endParaRPr lang="en-US" altLang="ja-JP" sz="1300" dirty="0" smtClean="0">
              <a:solidFill>
                <a:srgbClr val="FF0000"/>
              </a:solidFill>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881723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90913" y="2336800"/>
            <a:ext cx="1625600" cy="179546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sz="2800">
                <a:solidFill>
                  <a:srgbClr val="000000"/>
                </a:solidFill>
                <a:sym typeface="Helvetica"/>
              </a:rPr>
              <a:t>Mekong</a:t>
            </a:r>
          </a:p>
          <a:p>
            <a:pPr algn="ctr" defTabSz="457200" eaLnBrk="1" fontAlgn="auto" hangingPunct="1">
              <a:spcBef>
                <a:spcPts val="0"/>
              </a:spcBef>
              <a:spcAft>
                <a:spcPts val="0"/>
              </a:spcAft>
              <a:defRPr/>
            </a:pPr>
            <a:r>
              <a:rPr kumimoji="1" lang="en-US" altLang="ja-JP" sz="2800">
                <a:solidFill>
                  <a:srgbClr val="000000"/>
                </a:solidFill>
                <a:sym typeface="Helvetica"/>
              </a:rPr>
              <a:t>Data Cube</a:t>
            </a:r>
          </a:p>
          <a:p>
            <a:pPr algn="ctr" defTabSz="457200" eaLnBrk="1" fontAlgn="auto" hangingPunct="1">
              <a:spcBef>
                <a:spcPts val="0"/>
              </a:spcBef>
              <a:spcAft>
                <a:spcPts val="0"/>
              </a:spcAft>
              <a:defRPr/>
            </a:pPr>
            <a:r>
              <a:rPr kumimoji="1" lang="en-US" altLang="ja-JP" sz="2800">
                <a:solidFill>
                  <a:srgbClr val="000000"/>
                </a:solidFill>
                <a:sym typeface="Helvetica"/>
              </a:rPr>
              <a:t>(VNSC)</a:t>
            </a:r>
            <a:endParaRPr kumimoji="1" lang="ja-JP" altLang="en-US" sz="2800" dirty="0">
              <a:solidFill>
                <a:srgbClr val="000000"/>
              </a:solidFill>
              <a:sym typeface="Helvetica"/>
            </a:endParaRPr>
          </a:p>
        </p:txBody>
      </p:sp>
      <p:sp>
        <p:nvSpPr>
          <p:cNvPr id="5" name="フローチャート: 順次アクセス記憶 4"/>
          <p:cNvSpPr/>
          <p:nvPr/>
        </p:nvSpPr>
        <p:spPr>
          <a:xfrm>
            <a:off x="877888" y="1493838"/>
            <a:ext cx="1289050"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ALOS-2</a:t>
            </a:r>
            <a:endParaRPr kumimoji="1" lang="ja-JP" altLang="en-US" dirty="0">
              <a:solidFill>
                <a:prstClr val="black"/>
              </a:solidFill>
              <a:sym typeface="Helvetica"/>
            </a:endParaRPr>
          </a:p>
        </p:txBody>
      </p:sp>
      <p:sp>
        <p:nvSpPr>
          <p:cNvPr id="6" name="フローチャート: 順次アクセス記憶 5"/>
          <p:cNvSpPr/>
          <p:nvPr/>
        </p:nvSpPr>
        <p:spPr>
          <a:xfrm>
            <a:off x="663575" y="4037013"/>
            <a:ext cx="1503363"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Sentinel</a:t>
            </a:r>
            <a:endParaRPr kumimoji="1" lang="ja-JP" altLang="en-US" dirty="0">
              <a:solidFill>
                <a:prstClr val="black"/>
              </a:solidFill>
              <a:sym typeface="Helvetica"/>
            </a:endParaRPr>
          </a:p>
        </p:txBody>
      </p:sp>
      <p:sp>
        <p:nvSpPr>
          <p:cNvPr id="31749" name="テキスト ボックス 6"/>
          <p:cNvSpPr txBox="1">
            <a:spLocks noChangeArrowheads="1"/>
          </p:cNvSpPr>
          <p:nvPr/>
        </p:nvSpPr>
        <p:spPr bwMode="auto">
          <a:xfrm>
            <a:off x="392113" y="2654300"/>
            <a:ext cx="2363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ScanSAR every 42 days </a:t>
            </a:r>
          </a:p>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 INAHOR software</a:t>
            </a:r>
            <a:endParaRPr kumimoji="1" lang="ja-JP" altLang="en-US">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0" name="テキスト ボックス 7"/>
          <p:cNvSpPr txBox="1">
            <a:spLocks noChangeArrowheads="1"/>
          </p:cNvSpPr>
          <p:nvPr/>
        </p:nvSpPr>
        <p:spPr bwMode="auto">
          <a:xfrm>
            <a:off x="336550" y="5178425"/>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a:solidFill>
                  <a:srgbClr val="000000"/>
                </a:solidFill>
                <a:latin typeface="Calibri" panose="020F0502020204030204" pitchFamily="34" charset="0"/>
                <a:cs typeface="Helvetica" panose="020B0604020202020204" pitchFamily="34" charset="0"/>
                <a:sym typeface="Helvetica" panose="020B0604020202020204" pitchFamily="34" charset="0"/>
              </a:rPr>
              <a:t>Dual every 12 days</a:t>
            </a:r>
            <a:endParaRPr kumimoji="1" lang="ja-JP" altLang="en-US">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10" name="直線矢印コネクタ 9"/>
          <p:cNvCxnSpPr/>
          <p:nvPr/>
        </p:nvCxnSpPr>
        <p:spPr>
          <a:xfrm>
            <a:off x="2717800" y="2147888"/>
            <a:ext cx="736600" cy="27940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flipV="1">
            <a:off x="2717800" y="4017963"/>
            <a:ext cx="736600" cy="50165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フローチャート: 順次アクセス記憶 12"/>
          <p:cNvSpPr/>
          <p:nvPr/>
        </p:nvSpPr>
        <p:spPr>
          <a:xfrm>
            <a:off x="2846388" y="4994275"/>
            <a:ext cx="1289050" cy="933450"/>
          </a:xfrm>
          <a:prstGeom prst="flowChartMagneticTape">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MODIS</a:t>
            </a:r>
          </a:p>
          <a:p>
            <a:pPr algn="ctr" defTabSz="457200" eaLnBrk="1" fontAlgn="auto" hangingPunct="1">
              <a:spcBef>
                <a:spcPts val="0"/>
              </a:spcBef>
              <a:spcAft>
                <a:spcPts val="0"/>
              </a:spcAft>
              <a:defRPr/>
            </a:pPr>
            <a:r>
              <a:rPr kumimoji="1" lang="en-US" altLang="ja-JP" dirty="0">
                <a:solidFill>
                  <a:prstClr val="black"/>
                </a:solidFill>
                <a:sym typeface="Helvetica"/>
              </a:rPr>
              <a:t>Landsat</a:t>
            </a:r>
            <a:endParaRPr kumimoji="1" lang="ja-JP" altLang="en-US" dirty="0">
              <a:solidFill>
                <a:prstClr val="black"/>
              </a:solidFill>
              <a:sym typeface="Helvetica"/>
            </a:endParaRPr>
          </a:p>
        </p:txBody>
      </p:sp>
      <p:cxnSp>
        <p:nvCxnSpPr>
          <p:cNvPr id="14" name="直線矢印コネクタ 13"/>
          <p:cNvCxnSpPr/>
          <p:nvPr/>
        </p:nvCxnSpPr>
        <p:spPr>
          <a:xfrm flipV="1">
            <a:off x="3829050" y="4173538"/>
            <a:ext cx="166688" cy="690562"/>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1755" name="テキスト ボックス 15"/>
          <p:cNvSpPr txBox="1">
            <a:spLocks noChangeArrowheads="1"/>
          </p:cNvSpPr>
          <p:nvPr/>
        </p:nvSpPr>
        <p:spPr bwMode="auto">
          <a:xfrm>
            <a:off x="477838" y="1123950"/>
            <a:ext cx="69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JAXA</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6" name="テキスト ボックス 16"/>
          <p:cNvSpPr txBox="1">
            <a:spLocks noChangeArrowheads="1"/>
          </p:cNvSpPr>
          <p:nvPr/>
        </p:nvSpPr>
        <p:spPr bwMode="auto">
          <a:xfrm>
            <a:off x="409575" y="3614738"/>
            <a:ext cx="58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ESA</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7" name="テキスト ボックス 17"/>
          <p:cNvSpPr txBox="1">
            <a:spLocks noChangeArrowheads="1"/>
          </p:cNvSpPr>
          <p:nvPr/>
        </p:nvSpPr>
        <p:spPr bwMode="auto">
          <a:xfrm>
            <a:off x="3829050" y="1090613"/>
            <a:ext cx="122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GA/CSIRO</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8" name="テキスト ボックス 18"/>
          <p:cNvSpPr txBox="1">
            <a:spLocks noChangeArrowheads="1"/>
          </p:cNvSpPr>
          <p:nvPr/>
        </p:nvSpPr>
        <p:spPr bwMode="auto">
          <a:xfrm>
            <a:off x="3016250" y="6210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CSIRO</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59" name="テキスト ボックス 19"/>
          <p:cNvSpPr txBox="1">
            <a:spLocks noChangeArrowheads="1"/>
          </p:cNvSpPr>
          <p:nvPr/>
        </p:nvSpPr>
        <p:spPr bwMode="auto">
          <a:xfrm>
            <a:off x="2072218" y="107657"/>
            <a:ext cx="4949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800" dirty="0">
                <a:solidFill>
                  <a:schemeClr val="bg1"/>
                </a:solidFill>
                <a:cs typeface="Arial" panose="020B0604020202020204" pitchFamily="34" charset="0"/>
                <a:sym typeface="Helvetica" panose="020B0604020202020204" pitchFamily="34" charset="0"/>
              </a:rPr>
              <a:t>CEOS Mekong Data Cube concept (draft)</a:t>
            </a:r>
            <a:endParaRPr kumimoji="1" lang="ja-JP" altLang="en-US" sz="2800" dirty="0">
              <a:solidFill>
                <a:schemeClr val="bg1"/>
              </a:solidFill>
              <a:cs typeface="Arial" panose="020B0604020202020204" pitchFamily="34" charset="0"/>
              <a:sym typeface="Helvetica" panose="020B0604020202020204" pitchFamily="34" charset="0"/>
            </a:endParaRPr>
          </a:p>
        </p:txBody>
      </p:sp>
      <p:sp>
        <p:nvSpPr>
          <p:cNvPr id="21" name="フローチャート: 順次アクセス記憶 20"/>
          <p:cNvSpPr/>
          <p:nvPr/>
        </p:nvSpPr>
        <p:spPr>
          <a:xfrm>
            <a:off x="5970588" y="1312863"/>
            <a:ext cx="1633537"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Ground data</a:t>
            </a:r>
            <a:endParaRPr kumimoji="1" lang="ja-JP" altLang="en-US" dirty="0">
              <a:solidFill>
                <a:prstClr val="black"/>
              </a:solidFill>
              <a:sym typeface="Helvetica"/>
            </a:endParaRPr>
          </a:p>
        </p:txBody>
      </p:sp>
      <p:sp>
        <p:nvSpPr>
          <p:cNvPr id="31761" name="テキスト ボックス 21"/>
          <p:cNvSpPr txBox="1">
            <a:spLocks noChangeArrowheads="1"/>
          </p:cNvSpPr>
          <p:nvPr/>
        </p:nvSpPr>
        <p:spPr bwMode="auto">
          <a:xfrm>
            <a:off x="7686675" y="1676400"/>
            <a:ext cx="1171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GEORIICE</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25" name="直線矢印コネクタ 24"/>
          <p:cNvCxnSpPr/>
          <p:nvPr/>
        </p:nvCxnSpPr>
        <p:spPr>
          <a:xfrm flipH="1">
            <a:off x="5199063" y="2246313"/>
            <a:ext cx="771525" cy="407987"/>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1763" name="テキスト ボックス 27"/>
          <p:cNvSpPr txBox="1">
            <a:spLocks noChangeArrowheads="1"/>
          </p:cNvSpPr>
          <p:nvPr/>
        </p:nvSpPr>
        <p:spPr bwMode="auto">
          <a:xfrm>
            <a:off x="7686675" y="1131888"/>
            <a:ext cx="74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VNSC</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1764" name="テキスト ボックス 28"/>
          <p:cNvSpPr txBox="1">
            <a:spLocks noChangeArrowheads="1"/>
          </p:cNvSpPr>
          <p:nvPr/>
        </p:nvSpPr>
        <p:spPr bwMode="auto">
          <a:xfrm>
            <a:off x="5832475" y="6153150"/>
            <a:ext cx="2198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VNSC, VAST, MARD</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0" name="フローチャート: 順次アクセス記憶 29"/>
          <p:cNvSpPr/>
          <p:nvPr/>
        </p:nvSpPr>
        <p:spPr>
          <a:xfrm>
            <a:off x="6256338" y="2555875"/>
            <a:ext cx="1631950"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Statistical info</a:t>
            </a:r>
            <a:endParaRPr kumimoji="1" lang="ja-JP" altLang="en-US" dirty="0">
              <a:solidFill>
                <a:prstClr val="black"/>
              </a:solidFill>
              <a:sym typeface="Helvetica"/>
            </a:endParaRPr>
          </a:p>
        </p:txBody>
      </p:sp>
      <p:sp>
        <p:nvSpPr>
          <p:cNvPr id="31766" name="テキスト ボックス 30"/>
          <p:cNvSpPr txBox="1">
            <a:spLocks noChangeArrowheads="1"/>
          </p:cNvSpPr>
          <p:nvPr/>
        </p:nvSpPr>
        <p:spPr bwMode="auto">
          <a:xfrm>
            <a:off x="8007350" y="3319463"/>
            <a:ext cx="85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MARD</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sp>
        <p:nvSpPr>
          <p:cNvPr id="32" name="フローチャート: 順次アクセス記憶 31"/>
          <p:cNvSpPr/>
          <p:nvPr/>
        </p:nvSpPr>
        <p:spPr>
          <a:xfrm>
            <a:off x="6256338" y="3862388"/>
            <a:ext cx="1631950" cy="933450"/>
          </a:xfrm>
          <a:prstGeom prst="flowChartMagneticTape">
            <a:avLst/>
          </a:prstGeom>
          <a:solidFill>
            <a:schemeClr val="accent3"/>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Met info</a:t>
            </a:r>
            <a:endParaRPr kumimoji="1" lang="ja-JP" altLang="en-US" dirty="0">
              <a:solidFill>
                <a:prstClr val="black"/>
              </a:solidFill>
              <a:sym typeface="Helvetica"/>
            </a:endParaRPr>
          </a:p>
        </p:txBody>
      </p:sp>
      <p:sp>
        <p:nvSpPr>
          <p:cNvPr id="31768" name="テキスト ボックス 32"/>
          <p:cNvSpPr txBox="1">
            <a:spLocks noChangeArrowheads="1"/>
          </p:cNvSpPr>
          <p:nvPr/>
        </p:nvSpPr>
        <p:spPr bwMode="auto">
          <a:xfrm>
            <a:off x="7854950" y="4319588"/>
            <a:ext cx="100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ja-JP" sz="2000">
                <a:solidFill>
                  <a:srgbClr val="000000"/>
                </a:solidFill>
                <a:latin typeface="Calibri" panose="020F0502020204030204" pitchFamily="34" charset="0"/>
                <a:cs typeface="Helvetica" panose="020B0604020202020204" pitchFamily="34" charset="0"/>
                <a:sym typeface="Helvetica" panose="020B0604020202020204" pitchFamily="34" charset="0"/>
              </a:rPr>
              <a:t>MONRE</a:t>
            </a:r>
            <a:endParaRPr kumimoji="1" lang="ja-JP" altLang="en-US" sz="2000">
              <a:solidFill>
                <a:srgbClr val="000000"/>
              </a:solidFill>
              <a:latin typeface="Calibri" panose="020F0502020204030204" pitchFamily="34" charset="0"/>
              <a:cs typeface="Helvetica" panose="020B0604020202020204" pitchFamily="34" charset="0"/>
              <a:sym typeface="Helvetica" panose="020B0604020202020204" pitchFamily="34" charset="0"/>
            </a:endParaRPr>
          </a:p>
        </p:txBody>
      </p:sp>
      <p:cxnSp>
        <p:nvCxnSpPr>
          <p:cNvPr id="34" name="直線矢印コネクタ 33"/>
          <p:cNvCxnSpPr/>
          <p:nvPr/>
        </p:nvCxnSpPr>
        <p:spPr>
          <a:xfrm flipH="1">
            <a:off x="5194300" y="3268663"/>
            <a:ext cx="858838" cy="0"/>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flipH="1" flipV="1">
            <a:off x="5199063" y="3722688"/>
            <a:ext cx="854075" cy="314325"/>
          </a:xfrm>
          <a:prstGeom prst="straightConnector1">
            <a:avLst/>
          </a:prstGeom>
          <a:ln w="63500">
            <a:solidFill>
              <a:schemeClr val="tx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1" name="フローチャート: 順次アクセス記憶 40"/>
          <p:cNvSpPr/>
          <p:nvPr/>
        </p:nvSpPr>
        <p:spPr>
          <a:xfrm>
            <a:off x="5199063" y="4994275"/>
            <a:ext cx="1731962" cy="933450"/>
          </a:xfrm>
          <a:prstGeom prst="flowChartMagneticTap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r>
              <a:rPr kumimoji="1" lang="en-US" altLang="ja-JP" dirty="0">
                <a:solidFill>
                  <a:prstClr val="black"/>
                </a:solidFill>
                <a:sym typeface="Helvetica"/>
              </a:rPr>
              <a:t>Analyzed info</a:t>
            </a:r>
            <a:endParaRPr kumimoji="1" lang="ja-JP" altLang="en-US" dirty="0">
              <a:solidFill>
                <a:prstClr val="black"/>
              </a:solidFill>
              <a:sym typeface="Helvetica"/>
            </a:endParaRPr>
          </a:p>
        </p:txBody>
      </p:sp>
      <p:cxnSp>
        <p:nvCxnSpPr>
          <p:cNvPr id="42" name="直線矢印コネクタ 41"/>
          <p:cNvCxnSpPr/>
          <p:nvPr/>
        </p:nvCxnSpPr>
        <p:spPr>
          <a:xfrm>
            <a:off x="4826000" y="4319588"/>
            <a:ext cx="500063" cy="674687"/>
          </a:xfrm>
          <a:prstGeom prst="straightConnector1">
            <a:avLst/>
          </a:prstGeom>
          <a:ln w="1270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a:off x="4340225" y="1639888"/>
            <a:ext cx="0" cy="606425"/>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091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68262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1" name="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4588" y="68262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2" name="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3294063"/>
            <a:ext cx="33020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73" name="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3267075"/>
            <a:ext cx="330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98" name="Shape 698"/>
          <p:cNvSpPr>
            <a:spLocks noGrp="1"/>
          </p:cNvSpPr>
          <p:nvPr>
            <p:ph type="title"/>
          </p:nvPr>
        </p:nvSpPr>
        <p:spPr/>
        <p:txBody>
          <a:bodyPr/>
          <a:lstStyle/>
          <a:p>
            <a:pPr marL="39688" marR="0"/>
            <a:r>
              <a:rPr lang="en-US" altLang="ja-JP" sz="2400" b="1" smtClean="0">
                <a:latin typeface="メイリオ" panose="020B0604030504040204" pitchFamily="34" charset="-128"/>
                <a:ea typeface="メイリオ" panose="020B0604030504040204" pitchFamily="34" charset="-128"/>
                <a:cs typeface="メイリオ" panose="020B0604030504040204" pitchFamily="34" charset="-128"/>
                <a:sym typeface="メイリオ" panose="020B0604030504040204" pitchFamily="34" charset="-128"/>
              </a:rPr>
              <a:t>Rice Monitoring Products (example)</a:t>
            </a:r>
          </a:p>
        </p:txBody>
      </p:sp>
      <p:sp>
        <p:nvSpPr>
          <p:cNvPr id="699" name="Shape 699"/>
          <p:cNvSpPr>
            <a:spLocks noGrp="1"/>
          </p:cNvSpPr>
          <p:nvPr>
            <p:ph type="sldNum" sz="quarter" idx="10"/>
          </p:nvPr>
        </p:nvSpPr>
        <p:spPr>
          <a:extLst>
            <a:ext uri="{C572A759-6A51-4108-AA02-DFA0A04FC94B}"/>
          </a:extLst>
        </p:spPr>
        <p:txBody>
          <a:bodyPr/>
          <a:lstStyle>
            <a:lvl1pPr defTabSz="584200">
              <a:defRPr>
                <a:solidFill>
                  <a:schemeClr val="tx1"/>
                </a:solidFill>
                <a:latin typeface="Arial" panose="020B0604020202020204" pitchFamily="34" charset="0"/>
                <a:ea typeface="ＭＳ Ｐゴシック" panose="020B0600070205080204" pitchFamily="34" charset="-128"/>
              </a:defRPr>
            </a:lvl1pPr>
            <a:lvl2pPr marL="742950" indent="-285750" defTabSz="584200">
              <a:defRPr>
                <a:solidFill>
                  <a:schemeClr val="tx1"/>
                </a:solidFill>
                <a:latin typeface="Arial" panose="020B0604020202020204" pitchFamily="34" charset="0"/>
                <a:ea typeface="ＭＳ Ｐゴシック" panose="020B0600070205080204" pitchFamily="34" charset="-128"/>
              </a:defRPr>
            </a:lvl2pPr>
            <a:lvl3pPr marL="1143000" indent="-228600" defTabSz="584200">
              <a:defRPr>
                <a:solidFill>
                  <a:schemeClr val="tx1"/>
                </a:solidFill>
                <a:latin typeface="Arial" panose="020B0604020202020204" pitchFamily="34" charset="0"/>
                <a:ea typeface="ＭＳ Ｐゴシック" panose="020B0600070205080204" pitchFamily="34" charset="-128"/>
              </a:defRPr>
            </a:lvl3pPr>
            <a:lvl4pPr marL="1600200" indent="-228600" defTabSz="584200">
              <a:defRPr>
                <a:solidFill>
                  <a:schemeClr val="tx1"/>
                </a:solidFill>
                <a:latin typeface="Arial" panose="020B0604020202020204" pitchFamily="34" charset="0"/>
                <a:ea typeface="ＭＳ Ｐゴシック" panose="020B0600070205080204" pitchFamily="34" charset="-128"/>
              </a:defRPr>
            </a:lvl4pPr>
            <a:lvl5pPr marL="2057400" indent="-228600" defTabSz="584200">
              <a:defRPr>
                <a:solidFill>
                  <a:schemeClr val="tx1"/>
                </a:solidFill>
                <a:latin typeface="Arial" panose="020B0604020202020204" pitchFamily="34" charset="0"/>
                <a:ea typeface="ＭＳ Ｐゴシック" panose="020B0600070205080204" pitchFamily="34" charset="-128"/>
              </a:defRPr>
            </a:lvl5pPr>
            <a:lvl6pPr marL="25146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584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5405EF-E59A-4E69-8AA5-E2974C3E22A0}" type="slidenum">
              <a:rPr lang="en-US" altLang="ja-JP">
                <a:solidFill>
                  <a:srgbClr val="000000"/>
                </a:solidFill>
              </a:rPr>
              <a:pPr/>
              <a:t>15</a:t>
            </a:fld>
            <a:endParaRPr lang="en-US" altLang="ja-JP">
              <a:solidFill>
                <a:srgbClr val="000000"/>
              </a:solidFill>
            </a:endParaRPr>
          </a:p>
        </p:txBody>
      </p:sp>
      <p:sp>
        <p:nvSpPr>
          <p:cNvPr id="700" name="Shape 700"/>
          <p:cNvSpPr/>
          <p:nvPr/>
        </p:nvSpPr>
        <p:spPr>
          <a:xfrm>
            <a:off x="414338" y="968375"/>
            <a:ext cx="1470025"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Planted Area</a:t>
            </a:r>
          </a:p>
        </p:txBody>
      </p:sp>
      <p:sp>
        <p:nvSpPr>
          <p:cNvPr id="701" name="Shape 701"/>
          <p:cNvSpPr/>
          <p:nvPr/>
        </p:nvSpPr>
        <p:spPr>
          <a:xfrm>
            <a:off x="4027488" y="968375"/>
            <a:ext cx="1471612"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Planted Date</a:t>
            </a:r>
          </a:p>
        </p:txBody>
      </p:sp>
      <p:sp>
        <p:nvSpPr>
          <p:cNvPr id="702" name="Shape 702"/>
          <p:cNvSpPr/>
          <p:nvPr/>
        </p:nvSpPr>
        <p:spPr>
          <a:xfrm>
            <a:off x="2514600" y="3522663"/>
            <a:ext cx="2384425" cy="685800"/>
          </a:xfrm>
          <a:prstGeom prst="rect">
            <a:avLst/>
          </a:prstGeom>
          <a:solidFill>
            <a:srgbClr val="FFFFFF"/>
          </a:solidFill>
          <a:ln w="12700">
            <a:miter lim="400000"/>
          </a:ln>
          <a:extLst>
            <a:ext uri="{C572A759-6A51-4108-AA02-DFA0A04FC94B}"/>
          </a:extLst>
        </p:spPr>
        <p:txBody>
          <a:bodyPr wrap="none" lIns="38100" tIns="38100" rIns="38100" bIns="38100">
            <a:spAutoFit/>
          </a:bodyPr>
          <a:lstStyle/>
          <a:p>
            <a:pPr eaLnBrk="1" fontAlgn="auto">
              <a:spcBef>
                <a:spcPts val="0"/>
              </a:spcBef>
              <a:spcAft>
                <a:spcPts val="0"/>
              </a:spcAft>
              <a:buClr>
                <a:srgbClr val="000000"/>
              </a:buClr>
              <a:defRPr sz="1600" b="1">
                <a:uFill>
                  <a:solidFill>
                    <a:srgbClr val="000000"/>
                  </a:solidFill>
                </a:uFill>
                <a:latin typeface="メイリオ"/>
                <a:ea typeface="メイリオ"/>
                <a:cs typeface="メイリオ"/>
                <a:sym typeface="メイリオ"/>
              </a:defRPr>
            </a:pPr>
            <a:r>
              <a:rPr sz="1600" b="1" kern="0">
                <a:solidFill>
                  <a:srgbClr val="000000"/>
                </a:solidFill>
                <a:uFill>
                  <a:solidFill>
                    <a:srgbClr val="000000"/>
                  </a:solidFill>
                </a:uFill>
                <a:latin typeface="メイリオ"/>
                <a:ea typeface="メイリオ"/>
                <a:cs typeface="メイリオ"/>
                <a:sym typeface="メイリオ"/>
              </a:rPr>
              <a:t>Plant Age</a:t>
            </a:r>
            <a:br>
              <a:rPr sz="1600" b="1" kern="0">
                <a:solidFill>
                  <a:srgbClr val="000000"/>
                </a:solidFill>
                <a:uFill>
                  <a:solidFill>
                    <a:srgbClr val="000000"/>
                  </a:solidFill>
                </a:uFill>
                <a:latin typeface="メイリオ"/>
                <a:ea typeface="メイリオ"/>
                <a:cs typeface="メイリオ"/>
                <a:sym typeface="メイリオ"/>
              </a:rPr>
            </a:br>
            <a:r>
              <a:rPr sz="1600" b="1" kern="0">
                <a:solidFill>
                  <a:srgbClr val="000000"/>
                </a:solidFill>
                <a:uFill>
                  <a:solidFill>
                    <a:srgbClr val="000000"/>
                  </a:solidFill>
                </a:uFill>
                <a:latin typeface="メイリオ"/>
                <a:ea typeface="メイリオ"/>
                <a:cs typeface="メイリオ"/>
                <a:sym typeface="メイリオ"/>
              </a:rPr>
              <a:t>(Days since Planting)</a:t>
            </a:r>
          </a:p>
        </p:txBody>
      </p:sp>
      <p:sp>
        <p:nvSpPr>
          <p:cNvPr id="703" name="Shape 703"/>
          <p:cNvSpPr/>
          <p:nvPr/>
        </p:nvSpPr>
        <p:spPr>
          <a:xfrm>
            <a:off x="5997575" y="3506788"/>
            <a:ext cx="2135188" cy="381000"/>
          </a:xfrm>
          <a:prstGeom prst="rect">
            <a:avLst/>
          </a:prstGeom>
          <a:solidFill>
            <a:srgbClr val="FFFFFF"/>
          </a:solidFill>
          <a:ln w="12700">
            <a:miter lim="400000"/>
          </a:ln>
          <a:extLst>
            <a:ext uri="{C572A759-6A51-4108-AA02-DFA0A04FC94B}"/>
          </a:extLst>
        </p:spPr>
        <p:txBody>
          <a:bodyPr wrap="none" lIns="38100" tIns="38100" rIns="38100" bIns="38100">
            <a:spAutoFit/>
          </a:bodyPr>
          <a:lstStyle>
            <a:lvl1pPr defTabSz="914400">
              <a:buClr>
                <a:srgbClr val="000000"/>
              </a:buClr>
              <a:defRPr sz="1600" b="1">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Phenological Stage</a:t>
            </a:r>
          </a:p>
        </p:txBody>
      </p:sp>
      <p:sp>
        <p:nvSpPr>
          <p:cNvPr id="704" name="Shape 704"/>
          <p:cNvSpPr/>
          <p:nvPr/>
        </p:nvSpPr>
        <p:spPr>
          <a:xfrm>
            <a:off x="7423150" y="815975"/>
            <a:ext cx="1622425" cy="685800"/>
          </a:xfrm>
          <a:prstGeom prst="rect">
            <a:avLst/>
          </a:prstGeom>
          <a:ln w="12700">
            <a:miter lim="400000"/>
          </a:ln>
          <a:extLst>
            <a:ext uri="{C572A759-6A51-4108-AA02-DFA0A04FC94B}"/>
          </a:extLst>
        </p:spPr>
        <p:txBody>
          <a:bodyPr lIns="38100" tIns="38100" rIns="38100" bIns="38100">
            <a:spAutoFit/>
          </a:bodyPr>
          <a:lstStyle/>
          <a:p>
            <a:pPr eaLnBrk="1" fontAlgn="auto">
              <a:spcBef>
                <a:spcPts val="0"/>
              </a:spcBef>
              <a:spcAft>
                <a:spcPts val="0"/>
              </a:spcAft>
              <a:buClr>
                <a:srgbClr val="000000"/>
              </a:buClr>
              <a:defRPr sz="1600">
                <a:uFill>
                  <a:solidFill>
                    <a:srgbClr val="000000"/>
                  </a:solidFill>
                </a:uFill>
                <a:latin typeface="メイリオ"/>
                <a:ea typeface="メイリオ"/>
                <a:cs typeface="メイリオ"/>
                <a:sym typeface="メイリオ"/>
              </a:defRPr>
            </a:pPr>
            <a:r>
              <a:rPr sz="1600" kern="0">
                <a:solidFill>
                  <a:srgbClr val="000000"/>
                </a:solidFill>
                <a:uFill>
                  <a:solidFill>
                    <a:srgbClr val="000000"/>
                  </a:solidFill>
                </a:uFill>
                <a:latin typeface="メイリオ"/>
                <a:ea typeface="メイリオ"/>
                <a:cs typeface="メイリオ"/>
                <a:sym typeface="メイリオ"/>
              </a:rPr>
              <a:t>As of </a:t>
            </a:r>
            <a:br>
              <a:rPr sz="1600" kern="0">
                <a:solidFill>
                  <a:srgbClr val="000000"/>
                </a:solidFill>
                <a:uFill>
                  <a:solidFill>
                    <a:srgbClr val="000000"/>
                  </a:solidFill>
                </a:uFill>
                <a:latin typeface="メイリオ"/>
                <a:ea typeface="メイリオ"/>
                <a:cs typeface="メイリオ"/>
                <a:sym typeface="メイリオ"/>
              </a:rPr>
            </a:br>
            <a:r>
              <a:rPr sz="1600" kern="0">
                <a:solidFill>
                  <a:srgbClr val="000000"/>
                </a:solidFill>
                <a:uFill>
                  <a:solidFill>
                    <a:srgbClr val="000000"/>
                  </a:solidFill>
                </a:uFill>
                <a:latin typeface="メイリオ"/>
                <a:ea typeface="メイリオ"/>
                <a:cs typeface="メイリオ"/>
                <a:sym typeface="メイリオ"/>
              </a:rPr>
              <a:t>22 Jul 2016 </a:t>
            </a:r>
          </a:p>
        </p:txBody>
      </p:sp>
      <p:sp>
        <p:nvSpPr>
          <p:cNvPr id="705" name="Shape 705"/>
          <p:cNvSpPr/>
          <p:nvPr/>
        </p:nvSpPr>
        <p:spPr>
          <a:xfrm>
            <a:off x="7423150" y="1663700"/>
            <a:ext cx="1622425" cy="685800"/>
          </a:xfrm>
          <a:prstGeom prst="rect">
            <a:avLst/>
          </a:prstGeom>
          <a:ln w="12700">
            <a:miter lim="400000"/>
          </a:ln>
          <a:extLst>
            <a:ext uri="{C572A759-6A51-4108-AA02-DFA0A04FC94B}"/>
          </a:extLst>
        </p:spPr>
        <p:txBody>
          <a:bodyPr lIns="38100" tIns="38100" rIns="38100" bIns="38100">
            <a:spAutoFit/>
          </a:bodyPr>
          <a:lstStyle>
            <a:lvl1pPr defTabSz="914400">
              <a:buClr>
                <a:srgbClr val="000000"/>
              </a:buClr>
              <a:defRPr sz="1600">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a:solidFill>
                  <a:srgbClr val="000000"/>
                </a:solidFill>
              </a:rPr>
              <a:t>West Java, Indonesia</a:t>
            </a:r>
          </a:p>
        </p:txBody>
      </p:sp>
      <p:sp>
        <p:nvSpPr>
          <p:cNvPr id="706" name="Shape 706"/>
          <p:cNvSpPr/>
          <p:nvPr/>
        </p:nvSpPr>
        <p:spPr>
          <a:xfrm>
            <a:off x="182563" y="5154613"/>
            <a:ext cx="1622425" cy="815975"/>
          </a:xfrm>
          <a:prstGeom prst="rect">
            <a:avLst/>
          </a:prstGeom>
          <a:ln w="12700">
            <a:miter lim="400000"/>
          </a:ln>
          <a:extLst>
            <a:ext uri="{C572A759-6A51-4108-AA02-DFA0A04FC94B}"/>
          </a:extLst>
        </p:spPr>
        <p:txBody>
          <a:bodyPr lIns="38100" tIns="38100" rIns="38100" bIns="38100">
            <a:spAutoFit/>
          </a:bodyPr>
          <a:lstStyle>
            <a:lvl1pPr defTabSz="914400">
              <a:buClr>
                <a:srgbClr val="000000"/>
              </a:buClr>
              <a:defRPr sz="1600">
                <a:uFill>
                  <a:solidFill>
                    <a:srgbClr val="000000"/>
                  </a:solidFill>
                </a:uFill>
                <a:latin typeface="メイリオ"/>
                <a:ea typeface="メイリオ"/>
                <a:cs typeface="メイリオ"/>
                <a:sym typeface="メイリオ"/>
              </a:defRPr>
            </a:lvl1pPr>
          </a:lstStyle>
          <a:p>
            <a:pPr eaLnBrk="1" fontAlgn="auto">
              <a:spcBef>
                <a:spcPts val="0"/>
              </a:spcBef>
              <a:spcAft>
                <a:spcPts val="0"/>
              </a:spcAft>
              <a:defRPr/>
            </a:pPr>
            <a:r>
              <a:rPr kern="0" dirty="0">
                <a:solidFill>
                  <a:srgbClr val="000000"/>
                </a:solidFill>
              </a:rPr>
              <a:t>Joint research with </a:t>
            </a:r>
            <a:r>
              <a:rPr lang="en-US" kern="0" dirty="0" smtClean="0">
                <a:solidFill>
                  <a:srgbClr val="000000"/>
                </a:solidFill>
              </a:rPr>
              <a:t>MoA, </a:t>
            </a:r>
            <a:r>
              <a:rPr kern="0" dirty="0" smtClean="0">
                <a:solidFill>
                  <a:srgbClr val="000000"/>
                </a:solidFill>
              </a:rPr>
              <a:t>Indonesia </a:t>
            </a:r>
            <a:endParaRPr kern="0" dirty="0">
              <a:solidFill>
                <a:srgbClr val="000000"/>
              </a:solidFill>
            </a:endParaRPr>
          </a:p>
        </p:txBody>
      </p:sp>
      <p:pic>
        <p:nvPicPr>
          <p:cNvPr id="32783" name="dropp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975" y="6059488"/>
            <a:ext cx="6937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JAXA_Logo_Ne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8525" y="6076950"/>
            <a:ext cx="1143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5245438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1" y="1257300"/>
            <a:ext cx="3810000" cy="1981200"/>
          </a:xfrm>
        </p:spPr>
        <p:txBody>
          <a:bodyPr/>
          <a:lstStyle/>
          <a:p>
            <a:r>
              <a:rPr lang="en-US" sz="1600" b="1" dirty="0" smtClean="0"/>
              <a:t>GEOGLAM-wide:</a:t>
            </a:r>
          </a:p>
          <a:p>
            <a:pPr lvl="1"/>
            <a:r>
              <a:rPr lang="en-US" sz="1600" dirty="0" smtClean="0"/>
              <a:t>Re-endorsement of GEOGLAM by G20 – Signaling greater support, strengthened political mandate</a:t>
            </a:r>
          </a:p>
          <a:p>
            <a:pPr lvl="2"/>
            <a:r>
              <a:rPr lang="en-US" sz="1600" dirty="0" smtClean="0"/>
              <a:t>EO for timely, reliable information</a:t>
            </a:r>
          </a:p>
          <a:p>
            <a:endParaRPr lang="en-US" sz="1600" dirty="0"/>
          </a:p>
          <a:p>
            <a:endParaRPr lang="en-US" sz="1800" dirty="0"/>
          </a:p>
        </p:txBody>
      </p:sp>
      <p:sp>
        <p:nvSpPr>
          <p:cNvPr id="3" name="Content Placeholder 2"/>
          <p:cNvSpPr>
            <a:spLocks noGrp="1"/>
          </p:cNvSpPr>
          <p:nvPr>
            <p:ph sz="quarter" idx="11"/>
          </p:nvPr>
        </p:nvSpPr>
        <p:spPr/>
        <p:txBody>
          <a:bodyPr/>
          <a:lstStyle/>
          <a:p>
            <a:pPr marL="0" indent="0">
              <a:buNone/>
            </a:pPr>
            <a:r>
              <a:rPr lang="en-US" dirty="0" smtClean="0"/>
              <a:t>GEOGLAM Updates (1)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371600"/>
            <a:ext cx="4886756" cy="2209800"/>
          </a:xfrm>
          <a:prstGeom prst="rect">
            <a:avLst/>
          </a:prstGeom>
        </p:spPr>
      </p:pic>
      <p:sp>
        <p:nvSpPr>
          <p:cNvPr id="6" name="Content Placeholder 1"/>
          <p:cNvSpPr txBox="1">
            <a:spLocks/>
          </p:cNvSpPr>
          <p:nvPr/>
        </p:nvSpPr>
        <p:spPr>
          <a:xfrm>
            <a:off x="304801" y="3581400"/>
            <a:ext cx="8686800" cy="3048000"/>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1600" b="1" dirty="0" smtClean="0"/>
              <a:t>Regional Network Highlights:</a:t>
            </a:r>
          </a:p>
          <a:p>
            <a:pPr lvl="1"/>
            <a:r>
              <a:rPr lang="en-US" sz="1600" dirty="0" smtClean="0"/>
              <a:t>4-day </a:t>
            </a:r>
            <a:r>
              <a:rPr lang="en-US" sz="1600" dirty="0"/>
              <a:t>GEOGLAM </a:t>
            </a:r>
            <a:r>
              <a:rPr lang="en-US" sz="1600" dirty="0" err="1" smtClean="0"/>
              <a:t>Latinoamerica</a:t>
            </a:r>
            <a:r>
              <a:rPr lang="en-US" sz="1600" dirty="0" smtClean="0"/>
              <a:t> Training planned for </a:t>
            </a:r>
            <a:r>
              <a:rPr lang="en-US" sz="1600" dirty="0" err="1" smtClean="0"/>
              <a:t>AmeriGEOSS</a:t>
            </a:r>
            <a:r>
              <a:rPr lang="en-US" sz="1600" dirty="0" smtClean="0"/>
              <a:t> Week, 31 July-4 August 2017 (Costa Rica)</a:t>
            </a:r>
            <a:endParaRPr lang="en-US" sz="1600" dirty="0"/>
          </a:p>
          <a:p>
            <a:pPr lvl="1"/>
            <a:r>
              <a:rPr lang="en-US" sz="1600" dirty="0"/>
              <a:t>Launch of </a:t>
            </a:r>
            <a:r>
              <a:rPr lang="en-US" sz="1600" dirty="0" err="1"/>
              <a:t>AfriGAM</a:t>
            </a:r>
            <a:r>
              <a:rPr lang="en-US" sz="1600" dirty="0"/>
              <a:t> </a:t>
            </a:r>
            <a:r>
              <a:rPr lang="en-US" sz="1600" dirty="0" smtClean="0"/>
              <a:t>– joint contribution to </a:t>
            </a:r>
            <a:r>
              <a:rPr lang="en-US" sz="1600" dirty="0" err="1" smtClean="0"/>
              <a:t>AfriGEOSS</a:t>
            </a:r>
            <a:r>
              <a:rPr lang="en-US" sz="1600" dirty="0" smtClean="0"/>
              <a:t> and GEOGLAM</a:t>
            </a:r>
          </a:p>
          <a:p>
            <a:pPr lvl="2"/>
            <a:r>
              <a:rPr lang="en-US" sz="1600" dirty="0" smtClean="0"/>
              <a:t>Full day workshop on needs, priorities, and objectives in Uganda, October 2016</a:t>
            </a:r>
          </a:p>
          <a:p>
            <a:pPr lvl="1"/>
            <a:r>
              <a:rPr lang="en-US" sz="1600" dirty="0" smtClean="0"/>
              <a:t>GEOGLAM </a:t>
            </a:r>
            <a:r>
              <a:rPr lang="en-US" sz="1600" dirty="0" err="1" smtClean="0"/>
              <a:t>Latinoamerica</a:t>
            </a:r>
            <a:r>
              <a:rPr lang="en-US" sz="1600" dirty="0" smtClean="0"/>
              <a:t> &amp; </a:t>
            </a:r>
            <a:r>
              <a:rPr lang="en-US" sz="1600" dirty="0" err="1" smtClean="0"/>
              <a:t>AfriGAM</a:t>
            </a:r>
            <a:r>
              <a:rPr lang="en-US" sz="1600" dirty="0" smtClean="0"/>
              <a:t> still in “ramp up” phase (need funding for coordination, implementation planning) </a:t>
            </a:r>
          </a:p>
          <a:p>
            <a:pPr lvl="1"/>
            <a:r>
              <a:rPr lang="en-US" sz="1600" dirty="0" smtClean="0"/>
              <a:t>Asia-</a:t>
            </a:r>
            <a:r>
              <a:rPr lang="en-US" sz="1600" dirty="0" err="1" smtClean="0"/>
              <a:t>RiCE</a:t>
            </a:r>
            <a:r>
              <a:rPr lang="en-US" sz="1600" dirty="0" smtClean="0"/>
              <a:t> SARI/LCLUC Workshop, Vietnam October 2016, </a:t>
            </a:r>
            <a:r>
              <a:rPr lang="en-US" sz="1600" dirty="0"/>
              <a:t>and GEOGLAM/Asia-Rice Workshop at APGEOSS, Tokyo January </a:t>
            </a:r>
            <a:r>
              <a:rPr lang="en-US" sz="1600" dirty="0" smtClean="0"/>
              <a:t>2017 (discussion about UN SDGs)</a:t>
            </a:r>
            <a:endParaRPr lang="en-US" sz="1600" dirty="0"/>
          </a:p>
        </p:txBody>
      </p:sp>
    </p:spTree>
    <p:extLst>
      <p:ext uri="{BB962C8B-B14F-4D97-AF65-F5344CB8AC3E}">
        <p14:creationId xmlns:p14="http://schemas.microsoft.com/office/powerpoint/2010/main" val="42923494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152400" y="1295400"/>
            <a:ext cx="3429000" cy="5029200"/>
          </a:xfrm>
        </p:spPr>
        <p:txBody>
          <a:bodyPr/>
          <a:lstStyle/>
          <a:p>
            <a:r>
              <a:rPr lang="en-US" sz="1800" b="1" dirty="0" smtClean="0"/>
              <a:t>GEOGLAM’s New Workflow Diagram </a:t>
            </a:r>
            <a:r>
              <a:rPr lang="en-US" sz="1800" dirty="0" smtClean="0"/>
              <a:t>approved by GEOGLAM Advisory Committee </a:t>
            </a:r>
          </a:p>
          <a:p>
            <a:pPr lvl="1"/>
            <a:r>
              <a:rPr lang="en-US" sz="1600" dirty="0" smtClean="0"/>
              <a:t>Positions EO data coordination (</a:t>
            </a:r>
            <a:r>
              <a:rPr lang="en-US" sz="1600" dirty="0" err="1" smtClean="0"/>
              <a:t>inc.</a:t>
            </a:r>
            <a:r>
              <a:rPr lang="en-US" sz="1600" strike="sngStrike" dirty="0" smtClean="0">
                <a:solidFill>
                  <a:srgbClr val="FF0000"/>
                </a:solidFill>
              </a:rPr>
              <a:t> </a:t>
            </a:r>
            <a:r>
              <a:rPr lang="en-US" sz="1600" dirty="0" smtClean="0"/>
              <a:t>CEOS agency data) at the center of all activities, from R&amp;D through operations</a:t>
            </a:r>
          </a:p>
          <a:p>
            <a:pPr>
              <a:spcBef>
                <a:spcPts val="0"/>
              </a:spcBef>
            </a:pPr>
            <a:r>
              <a:rPr lang="en-US" sz="1600" b="1" dirty="0"/>
              <a:t>EO Data Requirements “reboot” </a:t>
            </a:r>
          </a:p>
          <a:p>
            <a:pPr lvl="1">
              <a:spcBef>
                <a:spcPts val="0"/>
              </a:spcBef>
            </a:pPr>
            <a:r>
              <a:rPr lang="en-US" sz="1600" dirty="0"/>
              <a:t>Still in progress – emphasis on getting it “correct” rather than “quickly” </a:t>
            </a:r>
          </a:p>
          <a:p>
            <a:pPr lvl="1">
              <a:spcBef>
                <a:spcPts val="0"/>
              </a:spcBef>
            </a:pPr>
            <a:r>
              <a:rPr lang="en-US" sz="1600" dirty="0"/>
              <a:t>Completion slated for Fall 2017 (contingent upon community meeting) </a:t>
            </a:r>
            <a:endParaRPr lang="en-US" sz="1800" b="1" dirty="0"/>
          </a:p>
          <a:p>
            <a:pPr lvl="1"/>
            <a:endParaRPr lang="en-US" sz="1600" dirty="0" smtClean="0"/>
          </a:p>
        </p:txBody>
      </p:sp>
      <p:sp>
        <p:nvSpPr>
          <p:cNvPr id="4" name="Content Placeholder 3"/>
          <p:cNvSpPr>
            <a:spLocks noGrp="1"/>
          </p:cNvSpPr>
          <p:nvPr>
            <p:ph sz="quarter" idx="11"/>
          </p:nvPr>
        </p:nvSpPr>
        <p:spPr/>
        <p:txBody>
          <a:bodyPr/>
          <a:lstStyle/>
          <a:p>
            <a:pPr marL="0" indent="0">
              <a:buNone/>
            </a:pPr>
            <a:r>
              <a:rPr lang="en-US" dirty="0" smtClean="0"/>
              <a:t>GEOGLAM Updates (2)</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04" r="7759"/>
          <a:stretch/>
        </p:blipFill>
        <p:spPr>
          <a:xfrm>
            <a:off x="3510455" y="1295400"/>
            <a:ext cx="5633545" cy="4876800"/>
          </a:xfrm>
          <a:prstGeom prst="rect">
            <a:avLst/>
          </a:prstGeom>
        </p:spPr>
      </p:pic>
    </p:spTree>
    <p:extLst>
      <p:ext uri="{BB962C8B-B14F-4D97-AF65-F5344CB8AC3E}">
        <p14:creationId xmlns:p14="http://schemas.microsoft.com/office/powerpoint/2010/main" val="420834395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76200" y="1143000"/>
            <a:ext cx="8991600" cy="5410200"/>
          </a:xfrm>
        </p:spPr>
        <p:txBody>
          <a:bodyPr/>
          <a:lstStyle/>
          <a:p>
            <a:pPr marL="0" indent="0">
              <a:spcBef>
                <a:spcPts val="0"/>
              </a:spcBef>
              <a:buNone/>
            </a:pPr>
            <a:r>
              <a:rPr lang="en-US" sz="1600" b="1" dirty="0"/>
              <a:t>Asia-</a:t>
            </a:r>
            <a:r>
              <a:rPr lang="en-US" sz="1600" b="1" dirty="0" err="1"/>
              <a:t>RiCE</a:t>
            </a:r>
            <a:r>
              <a:rPr lang="en-US" sz="1600" b="1" dirty="0"/>
              <a:t> </a:t>
            </a:r>
          </a:p>
          <a:p>
            <a:pPr marL="365760" lvl="1">
              <a:spcBef>
                <a:spcPts val="0"/>
              </a:spcBef>
            </a:pPr>
            <a:r>
              <a:rPr lang="en-US" sz="1600" dirty="0" smtClean="0"/>
              <a:t>Upcoming </a:t>
            </a:r>
            <a:r>
              <a:rPr lang="en-US" sz="1600" dirty="0" smtClean="0"/>
              <a:t>Asia-</a:t>
            </a:r>
            <a:r>
              <a:rPr lang="en-US" sz="1600" dirty="0" err="1" smtClean="0"/>
              <a:t>RiCE</a:t>
            </a:r>
            <a:r>
              <a:rPr lang="en-US" sz="1600" dirty="0" smtClean="0"/>
              <a:t> </a:t>
            </a:r>
            <a:r>
              <a:rPr lang="en-US" sz="1600" dirty="0"/>
              <a:t>related meeting (15 </a:t>
            </a:r>
            <a:r>
              <a:rPr lang="en-US" sz="1600" dirty="0" smtClean="0"/>
              <a:t>May 2017) </a:t>
            </a:r>
            <a:r>
              <a:rPr lang="en-US" sz="1600" dirty="0"/>
              <a:t>focused on pre-operational data use (wall-to-wall) in Indonesia and Vietnam with Data </a:t>
            </a:r>
            <a:r>
              <a:rPr lang="en-US" sz="1600" dirty="0" smtClean="0"/>
              <a:t>Cube </a:t>
            </a:r>
            <a:r>
              <a:rPr lang="en-US" sz="1600" dirty="0"/>
              <a:t>discussion and ALOS-2 </a:t>
            </a:r>
            <a:r>
              <a:rPr lang="en-US" sz="1600" dirty="0" err="1"/>
              <a:t>ScanSAR</a:t>
            </a:r>
            <a:r>
              <a:rPr lang="en-US" sz="1600" dirty="0"/>
              <a:t> data on-line </a:t>
            </a:r>
            <a:r>
              <a:rPr lang="en-US" sz="1600" dirty="0" smtClean="0"/>
              <a:t>access</a:t>
            </a:r>
          </a:p>
          <a:p>
            <a:pPr marL="365760" lvl="1">
              <a:spcBef>
                <a:spcPts val="0"/>
              </a:spcBef>
            </a:pPr>
            <a:r>
              <a:rPr lang="en-US" sz="1600" dirty="0" smtClean="0"/>
              <a:t>GEORICE contributing a Sentinel-1 Module to the Vietnam Mekong Delta Data Cube</a:t>
            </a:r>
            <a:endParaRPr lang="en-US" sz="1600" dirty="0"/>
          </a:p>
          <a:p>
            <a:pPr marL="0" indent="0">
              <a:spcBef>
                <a:spcPts val="0"/>
              </a:spcBef>
              <a:buNone/>
            </a:pPr>
            <a:r>
              <a:rPr lang="en-US" sz="1600" b="1" dirty="0"/>
              <a:t>RAPP</a:t>
            </a:r>
          </a:p>
          <a:p>
            <a:pPr marL="365760" lvl="1">
              <a:spcBef>
                <a:spcPts val="0"/>
              </a:spcBef>
            </a:pPr>
            <a:r>
              <a:rPr lang="en-US" sz="1600" dirty="0"/>
              <a:t>Upcoming workshop at ESRIN (16-17 May) focused on integrating Sentinel-1 and -2 data for biomass estimation on rangelands</a:t>
            </a:r>
          </a:p>
          <a:p>
            <a:pPr marL="365760" lvl="1">
              <a:spcBef>
                <a:spcPts val="0"/>
              </a:spcBef>
            </a:pPr>
            <a:r>
              <a:rPr lang="en-US" sz="1600" dirty="0"/>
              <a:t>RAPP Map (global monitoring system) officially launched (</a:t>
            </a:r>
            <a:r>
              <a:rPr lang="en-US" sz="1600" dirty="0">
                <a:hlinkClick r:id="rId2"/>
              </a:rPr>
              <a:t>http://map.geo-rapp.org/</a:t>
            </a:r>
            <a:r>
              <a:rPr lang="en-US" sz="1600" dirty="0"/>
              <a:t>) – Newsletter #5</a:t>
            </a:r>
          </a:p>
          <a:p>
            <a:pPr marL="365760" lvl="1">
              <a:spcBef>
                <a:spcPts val="0"/>
              </a:spcBef>
            </a:pPr>
            <a:r>
              <a:rPr lang="en-US" sz="1600" dirty="0"/>
              <a:t>In-country validation work ongoing with RAPP partners (Argentina, Brazil, South Africa, Namibia, Mongolia…)</a:t>
            </a:r>
          </a:p>
          <a:p>
            <a:pPr marL="0" indent="0">
              <a:spcBef>
                <a:spcPts val="0"/>
              </a:spcBef>
              <a:buNone/>
            </a:pPr>
            <a:r>
              <a:rPr lang="en-US" sz="1600" b="1" dirty="0" smtClean="0"/>
              <a:t>JECAM </a:t>
            </a:r>
          </a:p>
          <a:p>
            <a:pPr marL="365760" lvl="1">
              <a:spcBef>
                <a:spcPts val="0"/>
              </a:spcBef>
            </a:pPr>
            <a:r>
              <a:rPr lang="en-US" sz="1600" b="1" dirty="0"/>
              <a:t>SAR Inter-comparison Experiment</a:t>
            </a:r>
          </a:p>
          <a:p>
            <a:pPr lvl="2">
              <a:spcBef>
                <a:spcPts val="0"/>
              </a:spcBef>
            </a:pPr>
            <a:r>
              <a:rPr lang="en-US" sz="1600" dirty="0" smtClean="0"/>
              <a:t>Agreement achieved between AAFC and CS;, imminent start</a:t>
            </a:r>
          </a:p>
          <a:p>
            <a:pPr lvl="2">
              <a:spcBef>
                <a:spcPts val="0"/>
              </a:spcBef>
            </a:pPr>
            <a:r>
              <a:rPr lang="en-US" sz="1600" dirty="0" smtClean="0"/>
              <a:t>Details to-be-discussed 28 June at Sen2Agri/SIGMA/JECAM meeting in Rome</a:t>
            </a:r>
          </a:p>
          <a:p>
            <a:pPr lvl="2">
              <a:spcBef>
                <a:spcPts val="0"/>
              </a:spcBef>
            </a:pPr>
            <a:r>
              <a:rPr lang="en-US" sz="1600" dirty="0" smtClean="0"/>
              <a:t>Crop Biophysical Variables – LAI, Biomass (</a:t>
            </a:r>
            <a:r>
              <a:rPr lang="en-US" sz="1600" dirty="0" err="1" smtClean="0"/>
              <a:t>McNairn</a:t>
            </a:r>
            <a:r>
              <a:rPr lang="en-US" sz="1600" dirty="0" smtClean="0"/>
              <a:t>, AAFC)</a:t>
            </a:r>
          </a:p>
          <a:p>
            <a:pPr lvl="2">
              <a:spcBef>
                <a:spcPts val="0"/>
              </a:spcBef>
            </a:pPr>
            <a:r>
              <a:rPr lang="en-US" sz="1600" dirty="0" smtClean="0"/>
              <a:t>Crop Type Mapping (Davidson, AAFC)</a:t>
            </a:r>
          </a:p>
          <a:p>
            <a:pPr marL="365760" lvl="1">
              <a:spcBef>
                <a:spcPts val="0"/>
              </a:spcBef>
            </a:pPr>
            <a:r>
              <a:rPr lang="en-US" sz="1600" dirty="0"/>
              <a:t>Significant quantity of VHR optical data (Pleiades) provided (Nov 2016) (nearly 6000 km2)</a:t>
            </a:r>
          </a:p>
          <a:p>
            <a:pPr marL="0" indent="0">
              <a:spcBef>
                <a:spcPts val="0"/>
              </a:spcBef>
              <a:buNone/>
            </a:pPr>
            <a:r>
              <a:rPr lang="en-US" sz="1600" b="1" dirty="0" smtClean="0"/>
              <a:t>Compendium of Best Practices from R&amp;D Activities (Sen2Agri, SIGMA, JECAM)</a:t>
            </a:r>
          </a:p>
          <a:p>
            <a:pPr marL="365760" lvl="1">
              <a:spcBef>
                <a:spcPts val="0"/>
              </a:spcBef>
            </a:pPr>
            <a:r>
              <a:rPr lang="en-US" sz="1600" dirty="0"/>
              <a:t>Inspired by GFOI MGD – to be scoped at 26-30 June 2017 (Rome)</a:t>
            </a:r>
          </a:p>
          <a:p>
            <a:pPr>
              <a:spcBef>
                <a:spcPts val="0"/>
              </a:spcBef>
            </a:pPr>
            <a:endParaRPr lang="en-US" sz="1600" dirty="0"/>
          </a:p>
        </p:txBody>
      </p:sp>
      <p:sp>
        <p:nvSpPr>
          <p:cNvPr id="4" name="Content Placeholder 3"/>
          <p:cNvSpPr>
            <a:spLocks noGrp="1"/>
          </p:cNvSpPr>
          <p:nvPr>
            <p:ph sz="quarter" idx="11"/>
          </p:nvPr>
        </p:nvSpPr>
        <p:spPr/>
        <p:txBody>
          <a:bodyPr/>
          <a:lstStyle/>
          <a:p>
            <a:pPr marL="0" indent="0">
              <a:buNone/>
            </a:pPr>
            <a:r>
              <a:rPr lang="en-US" dirty="0" smtClean="0"/>
              <a:t>GEOGLAM Updates (3)</a:t>
            </a:r>
            <a:endParaRPr lang="en-US" dirty="0"/>
          </a:p>
        </p:txBody>
      </p:sp>
    </p:spTree>
    <p:extLst>
      <p:ext uri="{BB962C8B-B14F-4D97-AF65-F5344CB8AC3E}">
        <p14:creationId xmlns:p14="http://schemas.microsoft.com/office/powerpoint/2010/main" val="392398118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Espace réservé du contenu 2"/>
          <p:cNvSpPr>
            <a:spLocks noGrp="1"/>
          </p:cNvSpPr>
          <p:nvPr>
            <p:ph sz="quarter" idx="10"/>
          </p:nvPr>
        </p:nvSpPr>
        <p:spPr>
          <a:xfrm>
            <a:off x="457200" y="1371600"/>
            <a:ext cx="8153400" cy="4724400"/>
          </a:xfrm>
        </p:spPr>
        <p:txBody>
          <a:bodyPr/>
          <a:lstStyle/>
          <a:p>
            <a:r>
              <a:rPr lang="en-US" dirty="0" smtClean="0"/>
              <a:t>Contribution to </a:t>
            </a:r>
            <a:r>
              <a:rPr lang="en-US" dirty="0"/>
              <a:t>the SDG 2 (end hunger, achieve food security and improved </a:t>
            </a:r>
            <a:r>
              <a:rPr lang="en-US" dirty="0" smtClean="0"/>
              <a:t>nutrition, </a:t>
            </a:r>
            <a:r>
              <a:rPr lang="en-US" dirty="0"/>
              <a:t>and promote sustainable agriculture) </a:t>
            </a:r>
            <a:endParaRPr lang="en-US" dirty="0" smtClean="0"/>
          </a:p>
          <a:p>
            <a:endParaRPr lang="fr-FR" dirty="0"/>
          </a:p>
          <a:p>
            <a:r>
              <a:rPr lang="en-US" dirty="0"/>
              <a:t>and </a:t>
            </a:r>
            <a:r>
              <a:rPr lang="en-US" dirty="0" smtClean="0"/>
              <a:t>strong links to other SDGs from 2 to 13, </a:t>
            </a:r>
            <a:r>
              <a:rPr lang="en-US" dirty="0"/>
              <a:t>with more direct effects on clean water, climate action, life on earth, no poverty, and good </a:t>
            </a:r>
            <a:r>
              <a:rPr lang="en-US" dirty="0" smtClean="0"/>
              <a:t>health</a:t>
            </a:r>
            <a:endParaRPr lang="en-US" dirty="0"/>
          </a:p>
          <a:p>
            <a:endParaRPr lang="fr-FR" dirty="0"/>
          </a:p>
          <a:p>
            <a:endParaRPr lang="en-US" dirty="0"/>
          </a:p>
          <a:p>
            <a:endParaRPr lang="fr-FR" dirty="0"/>
          </a:p>
        </p:txBody>
      </p:sp>
      <p:sp>
        <p:nvSpPr>
          <p:cNvPr id="4" name="Espace réservé du contenu 3"/>
          <p:cNvSpPr>
            <a:spLocks noGrp="1"/>
          </p:cNvSpPr>
          <p:nvPr>
            <p:ph sz="quarter" idx="11"/>
          </p:nvPr>
        </p:nvSpPr>
        <p:spPr/>
        <p:txBody>
          <a:bodyPr/>
          <a:lstStyle/>
          <a:p>
            <a:r>
              <a:rPr lang="en-US" dirty="0"/>
              <a:t>GEOGLAM &amp; the UN SDGs (1)</a:t>
            </a:r>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4200"/>
            <a:ext cx="6965950" cy="345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13" y="3645525"/>
            <a:ext cx="20669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9471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223664"/>
            <a:ext cx="6248400" cy="4724400"/>
          </a:xfrm>
        </p:spPr>
        <p:txBody>
          <a:bodyPr/>
          <a:lstStyle/>
          <a:p>
            <a:pPr marL="0" indent="0">
              <a:buNone/>
            </a:pPr>
            <a:r>
              <a:rPr lang="en-US" sz="1600" b="1" dirty="0" smtClean="0">
                <a:solidFill>
                  <a:srgbClr val="0092B9"/>
                </a:solidFill>
              </a:rPr>
              <a:t>Target 2.c</a:t>
            </a:r>
            <a:endParaRPr lang="en-US" sz="1600" b="1" dirty="0">
              <a:solidFill>
                <a:srgbClr val="0092B9"/>
              </a:solidFill>
            </a:endParaRPr>
          </a:p>
          <a:p>
            <a:r>
              <a:rPr lang="en-US" sz="1600" i="1" dirty="0">
                <a:solidFill>
                  <a:srgbClr val="666666"/>
                </a:solidFill>
              </a:rPr>
              <a:t>Adopt measures to ensure the proper functioning of food commodity markets and their derivatives and </a:t>
            </a:r>
            <a:r>
              <a:rPr lang="en-US" sz="1600" i="1" u="sng" dirty="0">
                <a:solidFill>
                  <a:srgbClr val="666666"/>
                </a:solidFill>
              </a:rPr>
              <a:t>facilitate timely access to market </a:t>
            </a:r>
            <a:r>
              <a:rPr lang="en-US" sz="1600" i="1" u="sng" dirty="0" smtClean="0">
                <a:solidFill>
                  <a:srgbClr val="666666"/>
                </a:solidFill>
              </a:rPr>
              <a:t>information</a:t>
            </a:r>
            <a:r>
              <a:rPr lang="en-US" sz="1600" i="1" dirty="0" smtClean="0">
                <a:solidFill>
                  <a:srgbClr val="666666"/>
                </a:solidFill>
              </a:rPr>
              <a:t>… in </a:t>
            </a:r>
            <a:r>
              <a:rPr lang="en-US" sz="1600" i="1" dirty="0">
                <a:solidFill>
                  <a:srgbClr val="666666"/>
                </a:solidFill>
              </a:rPr>
              <a:t>order to help </a:t>
            </a:r>
            <a:r>
              <a:rPr lang="en-US" sz="1600" i="1" u="sng" dirty="0">
                <a:solidFill>
                  <a:srgbClr val="666666"/>
                </a:solidFill>
              </a:rPr>
              <a:t>limit extreme food price volatility</a:t>
            </a:r>
          </a:p>
          <a:p>
            <a:pPr marL="0" indent="0">
              <a:buNone/>
            </a:pPr>
            <a:r>
              <a:rPr lang="en-US" sz="1600" b="1" dirty="0" smtClean="0">
                <a:solidFill>
                  <a:srgbClr val="0092B9"/>
                </a:solidFill>
              </a:rPr>
              <a:t>Target 2.a</a:t>
            </a:r>
            <a:endParaRPr lang="en-US" sz="1600" b="1" dirty="0">
              <a:solidFill>
                <a:srgbClr val="0092B9"/>
              </a:solidFill>
            </a:endParaRPr>
          </a:p>
          <a:p>
            <a:r>
              <a:rPr lang="en-US" sz="1600" i="1" dirty="0">
                <a:solidFill>
                  <a:srgbClr val="666666"/>
                </a:solidFill>
              </a:rPr>
              <a:t>Increase investment, including through enhanced </a:t>
            </a:r>
            <a:r>
              <a:rPr lang="en-US" sz="1600" i="1" u="sng" dirty="0">
                <a:solidFill>
                  <a:srgbClr val="666666"/>
                </a:solidFill>
              </a:rPr>
              <a:t>international cooperation</a:t>
            </a:r>
            <a:r>
              <a:rPr lang="en-US" sz="1600" i="1" dirty="0">
                <a:solidFill>
                  <a:srgbClr val="666666"/>
                </a:solidFill>
              </a:rPr>
              <a:t>, </a:t>
            </a:r>
            <a:r>
              <a:rPr lang="en-US" sz="1600" i="1" dirty="0" smtClean="0">
                <a:solidFill>
                  <a:srgbClr val="666666"/>
                </a:solidFill>
              </a:rPr>
              <a:t>in… </a:t>
            </a:r>
            <a:r>
              <a:rPr lang="en-US" sz="1600" i="1" u="sng" dirty="0" smtClean="0">
                <a:solidFill>
                  <a:srgbClr val="666666"/>
                </a:solidFill>
              </a:rPr>
              <a:t>agricultural </a:t>
            </a:r>
            <a:r>
              <a:rPr lang="en-US" sz="1600" i="1" u="sng" dirty="0">
                <a:solidFill>
                  <a:srgbClr val="666666"/>
                </a:solidFill>
              </a:rPr>
              <a:t>research and extension services, technology </a:t>
            </a:r>
            <a:r>
              <a:rPr lang="en-US" sz="1600" i="1" u="sng" dirty="0" smtClean="0">
                <a:solidFill>
                  <a:srgbClr val="666666"/>
                </a:solidFill>
              </a:rPr>
              <a:t>development</a:t>
            </a:r>
            <a:r>
              <a:rPr lang="en-US" sz="1600" i="1" dirty="0" smtClean="0">
                <a:solidFill>
                  <a:srgbClr val="666666"/>
                </a:solidFill>
              </a:rPr>
              <a:t>… to </a:t>
            </a:r>
            <a:r>
              <a:rPr lang="en-US" sz="1600" i="1" u="sng" dirty="0">
                <a:solidFill>
                  <a:srgbClr val="666666"/>
                </a:solidFill>
              </a:rPr>
              <a:t>enhance agricultural productive capacity in developing </a:t>
            </a:r>
            <a:r>
              <a:rPr lang="en-US" sz="1600" i="1" u="sng" dirty="0" smtClean="0">
                <a:solidFill>
                  <a:srgbClr val="666666"/>
                </a:solidFill>
              </a:rPr>
              <a:t>countries</a:t>
            </a:r>
            <a:r>
              <a:rPr lang="en-US" sz="1600" i="1" dirty="0" smtClean="0">
                <a:solidFill>
                  <a:srgbClr val="666666"/>
                </a:solidFill>
              </a:rPr>
              <a:t>.</a:t>
            </a:r>
          </a:p>
          <a:p>
            <a:pPr marL="0" indent="0">
              <a:buNone/>
            </a:pPr>
            <a:r>
              <a:rPr lang="en-US" sz="1600" b="1" dirty="0" smtClean="0">
                <a:solidFill>
                  <a:srgbClr val="0092B9"/>
                </a:solidFill>
              </a:rPr>
              <a:t>Target 2.4</a:t>
            </a:r>
            <a:endParaRPr lang="en-US" sz="1600" b="1" dirty="0">
              <a:solidFill>
                <a:srgbClr val="0092B9"/>
              </a:solidFill>
            </a:endParaRPr>
          </a:p>
          <a:p>
            <a:r>
              <a:rPr lang="en-US" sz="1600" i="1" dirty="0">
                <a:solidFill>
                  <a:srgbClr val="666666"/>
                </a:solidFill>
              </a:rPr>
              <a:t>By 2030, ensure </a:t>
            </a:r>
            <a:r>
              <a:rPr lang="en-US" sz="1600" i="1" u="sng" dirty="0">
                <a:solidFill>
                  <a:srgbClr val="666666"/>
                </a:solidFill>
              </a:rPr>
              <a:t>sustainable food production systems</a:t>
            </a:r>
            <a:r>
              <a:rPr lang="en-US" sz="1600" i="1" dirty="0">
                <a:solidFill>
                  <a:srgbClr val="666666"/>
                </a:solidFill>
              </a:rPr>
              <a:t> and implement </a:t>
            </a:r>
            <a:r>
              <a:rPr lang="en-US" sz="1600" i="1" u="sng" dirty="0">
                <a:solidFill>
                  <a:srgbClr val="666666"/>
                </a:solidFill>
              </a:rPr>
              <a:t>resilient agricultural practices that increase productivity and </a:t>
            </a:r>
            <a:r>
              <a:rPr lang="en-US" sz="1600" i="1" u="sng" dirty="0" smtClean="0">
                <a:solidFill>
                  <a:srgbClr val="666666"/>
                </a:solidFill>
              </a:rPr>
              <a:t>production</a:t>
            </a:r>
            <a:r>
              <a:rPr lang="en-US" sz="1600" i="1" dirty="0" smtClean="0">
                <a:solidFill>
                  <a:srgbClr val="666666"/>
                </a:solidFill>
              </a:rPr>
              <a:t>…</a:t>
            </a:r>
            <a:endParaRPr lang="en-US" sz="1600" dirty="0" smtClean="0"/>
          </a:p>
          <a:p>
            <a:pPr marL="0" indent="0">
              <a:buNone/>
            </a:pPr>
            <a:r>
              <a:rPr lang="en-US" sz="1600" b="1" dirty="0" smtClean="0">
                <a:solidFill>
                  <a:srgbClr val="0092B9"/>
                </a:solidFill>
              </a:rPr>
              <a:t>Target 13.3 </a:t>
            </a:r>
            <a:endParaRPr lang="en-US" sz="1600" b="1" dirty="0">
              <a:solidFill>
                <a:srgbClr val="0092B9"/>
              </a:solidFill>
            </a:endParaRPr>
          </a:p>
          <a:p>
            <a:r>
              <a:rPr lang="en-US" sz="1600" i="1" dirty="0">
                <a:solidFill>
                  <a:srgbClr val="666666"/>
                </a:solidFill>
              </a:rPr>
              <a:t>Improve education, </a:t>
            </a:r>
            <a:r>
              <a:rPr lang="en-US" sz="1600" i="1" u="sng" dirty="0">
                <a:solidFill>
                  <a:srgbClr val="666666"/>
                </a:solidFill>
              </a:rPr>
              <a:t>awareness-raising</a:t>
            </a:r>
            <a:r>
              <a:rPr lang="en-US" sz="1600" i="1" dirty="0">
                <a:solidFill>
                  <a:srgbClr val="666666"/>
                </a:solidFill>
              </a:rPr>
              <a:t> and </a:t>
            </a:r>
            <a:r>
              <a:rPr lang="en-US" sz="1600" i="1" u="sng" dirty="0">
                <a:solidFill>
                  <a:srgbClr val="666666"/>
                </a:solidFill>
              </a:rPr>
              <a:t>human and institutional capacity </a:t>
            </a:r>
            <a:r>
              <a:rPr lang="en-US" sz="1600" i="1" dirty="0">
                <a:solidFill>
                  <a:srgbClr val="666666"/>
                </a:solidFill>
              </a:rPr>
              <a:t>on climate change mitigation, adaptation, impact reduction, and </a:t>
            </a:r>
            <a:r>
              <a:rPr lang="en-US" sz="1600" i="1" u="sng" dirty="0">
                <a:solidFill>
                  <a:srgbClr val="666666"/>
                </a:solidFill>
              </a:rPr>
              <a:t>early warning.</a:t>
            </a:r>
          </a:p>
          <a:p>
            <a:endParaRPr lang="en-US" sz="1600" i="1" dirty="0">
              <a:solidFill>
                <a:srgbClr val="666666"/>
              </a:solidFill>
            </a:endParaRPr>
          </a:p>
        </p:txBody>
      </p:sp>
      <p:sp>
        <p:nvSpPr>
          <p:cNvPr id="4" name="Content Placeholder 3"/>
          <p:cNvSpPr>
            <a:spLocks noGrp="1"/>
          </p:cNvSpPr>
          <p:nvPr>
            <p:ph sz="quarter" idx="11"/>
          </p:nvPr>
        </p:nvSpPr>
        <p:spPr/>
        <p:txBody>
          <a:bodyPr/>
          <a:lstStyle/>
          <a:p>
            <a:pPr marL="0" indent="0">
              <a:buNone/>
            </a:pPr>
            <a:r>
              <a:rPr lang="en-US" dirty="0" smtClean="0"/>
              <a:t>GEOGLAM &amp; the UN SDGs (2)</a:t>
            </a:r>
          </a:p>
          <a:p>
            <a:pPr marL="0" indent="0">
              <a:buNone/>
            </a:pPr>
            <a:r>
              <a:rPr lang="en-US" sz="1800" i="1" dirty="0" smtClean="0"/>
              <a:t>Some examples</a:t>
            </a:r>
            <a:endParaRPr lang="en-US" sz="1800" i="1" dirty="0"/>
          </a:p>
        </p:txBody>
      </p:sp>
      <p:sp>
        <p:nvSpPr>
          <p:cNvPr id="5" name="TextBox 4"/>
          <p:cNvSpPr txBox="1"/>
          <p:nvPr/>
        </p:nvSpPr>
        <p:spPr>
          <a:xfrm>
            <a:off x="6934200" y="1447800"/>
            <a:ext cx="2057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t>Crop Monitor for </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2569"/>
                </a:solidFill>
                <a:effectLst/>
                <a:uFillTx/>
              </a:rPr>
              <a:t>AMIS</a:t>
            </a:r>
            <a:endParaRPr kumimoji="0" lang="en-US" sz="1800" b="0" i="1" u="none" strike="noStrike" cap="none" spc="0" normalizeH="0" baseline="0" dirty="0">
              <a:ln>
                <a:noFill/>
              </a:ln>
              <a:solidFill>
                <a:srgbClr val="002569"/>
              </a:solidFill>
              <a:effectLst/>
              <a:uFillTx/>
            </a:endParaRPr>
          </a:p>
        </p:txBody>
      </p:sp>
      <p:sp>
        <p:nvSpPr>
          <p:cNvPr id="6" name="TextBox 5"/>
          <p:cNvSpPr txBox="1"/>
          <p:nvPr/>
        </p:nvSpPr>
        <p:spPr>
          <a:xfrm>
            <a:off x="6934200" y="2590800"/>
            <a:ext cx="20574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t>GEOGLAM</a:t>
            </a:r>
          </a:p>
          <a:p>
            <a:pPr marL="0" marR="0" indent="0" algn="l" defTabSz="457200" rtl="0" fontAlgn="auto" latinLnBrk="1" hangingPunct="0">
              <a:lnSpc>
                <a:spcPct val="100000"/>
              </a:lnSpc>
              <a:spcBef>
                <a:spcPts val="0"/>
              </a:spcBef>
              <a:spcAft>
                <a:spcPts val="0"/>
              </a:spcAft>
              <a:buClrTx/>
              <a:buSzTx/>
              <a:buFontTx/>
              <a:buNone/>
              <a:tabLst/>
            </a:pPr>
            <a:r>
              <a:rPr lang="en-US" i="1" dirty="0" smtClean="0"/>
              <a:t>JECAM</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2569"/>
                </a:solidFill>
                <a:effectLst/>
                <a:uFillTx/>
              </a:rPr>
              <a:t>Asia-</a:t>
            </a:r>
            <a:r>
              <a:rPr kumimoji="0" lang="en-US" sz="1800" b="0" i="1" u="none" strike="noStrike" cap="none" spc="0" normalizeH="0" baseline="0" dirty="0" err="1" smtClean="0">
                <a:ln>
                  <a:noFill/>
                </a:ln>
                <a:solidFill>
                  <a:srgbClr val="002569"/>
                </a:solidFill>
                <a:effectLst/>
                <a:uFillTx/>
              </a:rPr>
              <a:t>RiCE</a:t>
            </a:r>
            <a:endParaRPr kumimoji="0" lang="en-US" sz="1800" b="0" i="1" u="none" strike="noStrike" cap="none" spc="0" normalizeH="0" baseline="0" dirty="0">
              <a:ln>
                <a:noFill/>
              </a:ln>
              <a:solidFill>
                <a:srgbClr val="002569"/>
              </a:solidFill>
              <a:effectLst/>
              <a:uFillTx/>
            </a:endParaRPr>
          </a:p>
        </p:txBody>
      </p:sp>
      <p:sp>
        <p:nvSpPr>
          <p:cNvPr id="7" name="TextBox 6"/>
          <p:cNvSpPr txBox="1"/>
          <p:nvPr/>
        </p:nvSpPr>
        <p:spPr>
          <a:xfrm>
            <a:off x="6934200" y="4895673"/>
            <a:ext cx="20574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t>Crop Monitor for   Early Warning</a:t>
            </a:r>
          </a:p>
          <a:p>
            <a:pPr marL="0" marR="0" indent="0" algn="l" defTabSz="457200" rtl="0" fontAlgn="auto" latinLnBrk="1" hangingPunct="0">
              <a:lnSpc>
                <a:spcPct val="100000"/>
              </a:lnSpc>
              <a:spcBef>
                <a:spcPts val="0"/>
              </a:spcBef>
              <a:spcAft>
                <a:spcPts val="0"/>
              </a:spcAft>
              <a:buClrTx/>
              <a:buSzTx/>
              <a:buFontTx/>
              <a:buNone/>
              <a:tabLst/>
            </a:pPr>
            <a:endParaRPr lang="en-US" i="1" dirty="0"/>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2569"/>
                </a:solidFill>
                <a:effectLst/>
                <a:uFillTx/>
              </a:rPr>
              <a:t>Capacity</a:t>
            </a:r>
            <a:r>
              <a:rPr kumimoji="0" lang="en-US" sz="1800" b="0" i="1" u="none" strike="noStrike" cap="none" spc="0" normalizeH="0" dirty="0" smtClean="0">
                <a:ln>
                  <a:noFill/>
                </a:ln>
                <a:solidFill>
                  <a:srgbClr val="002569"/>
                </a:solidFill>
                <a:effectLst/>
                <a:uFillTx/>
              </a:rPr>
              <a:t> </a:t>
            </a:r>
            <a:r>
              <a:rPr kumimoji="0" lang="en-US" sz="1800" b="0" i="1" u="none" strike="noStrike" cap="none" spc="0" normalizeH="0" dirty="0" err="1" smtClean="0">
                <a:ln>
                  <a:noFill/>
                </a:ln>
                <a:solidFill>
                  <a:srgbClr val="002569"/>
                </a:solidFill>
                <a:effectLst/>
                <a:uFillTx/>
              </a:rPr>
              <a:t>Dvlmpt</a:t>
            </a:r>
            <a:endParaRPr kumimoji="0" lang="en-US" sz="1800" b="0" i="1" u="none" strike="noStrike" cap="none" spc="0" normalizeH="0" baseline="0" dirty="0">
              <a:ln>
                <a:noFill/>
              </a:ln>
              <a:solidFill>
                <a:srgbClr val="002569"/>
              </a:solidFill>
              <a:effectLst/>
              <a:uFillTx/>
            </a:endParaRPr>
          </a:p>
        </p:txBody>
      </p:sp>
      <p:sp>
        <p:nvSpPr>
          <p:cNvPr id="8" name="TextBox 7"/>
          <p:cNvSpPr txBox="1"/>
          <p:nvPr/>
        </p:nvSpPr>
        <p:spPr>
          <a:xfrm>
            <a:off x="6934200" y="3972345"/>
            <a:ext cx="20574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i="1" dirty="0" smtClean="0"/>
              <a:t>SIGMA</a:t>
            </a:r>
          </a:p>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2569"/>
                </a:solidFill>
                <a:effectLst/>
                <a:uFillTx/>
              </a:rPr>
              <a:t>GEOGLAM</a:t>
            </a:r>
            <a:r>
              <a:rPr kumimoji="0" lang="en-US" sz="1800" b="0" i="1" u="none" strike="noStrike" cap="none" spc="0" normalizeH="0" dirty="0" smtClean="0">
                <a:ln>
                  <a:noFill/>
                </a:ln>
                <a:solidFill>
                  <a:srgbClr val="002569"/>
                </a:solidFill>
                <a:effectLst/>
                <a:uFillTx/>
              </a:rPr>
              <a:t> R&amp;D</a:t>
            </a:r>
            <a:endParaRPr kumimoji="0" lang="en-US" sz="1800" b="0" i="1"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1096443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Espace réservé du contenu 2"/>
          <p:cNvSpPr>
            <a:spLocks noGrp="1"/>
          </p:cNvSpPr>
          <p:nvPr>
            <p:ph sz="quarter" idx="10"/>
          </p:nvPr>
        </p:nvSpPr>
        <p:spPr>
          <a:xfrm>
            <a:off x="228600" y="1219200"/>
            <a:ext cx="8153400" cy="4724400"/>
          </a:xfrm>
        </p:spPr>
        <p:txBody>
          <a:bodyPr/>
          <a:lstStyle/>
          <a:p>
            <a:r>
              <a:rPr lang="en-US" dirty="0"/>
              <a:t>GEOGLAM  will continuously improve the accuracy of crop production outlooks and predictions that directly or indirectly help policy makers and agricultural stakeholders to provide sufficient quality crops with sustainable agriculture practices. </a:t>
            </a:r>
          </a:p>
          <a:p>
            <a:r>
              <a:rPr lang="en-US" dirty="0" smtClean="0"/>
              <a:t>GEOGLAM </a:t>
            </a:r>
            <a:r>
              <a:rPr lang="en-US" dirty="0"/>
              <a:t>needs to upgrade prediction models by integrating multiple time series satellite data with </a:t>
            </a:r>
            <a:r>
              <a:rPr lang="en-US" i="1" dirty="0"/>
              <a:t>in-situ </a:t>
            </a:r>
            <a:r>
              <a:rPr lang="en-US" dirty="0" smtClean="0"/>
              <a:t>observations</a:t>
            </a:r>
          </a:p>
          <a:p>
            <a:r>
              <a:rPr lang="en-US" dirty="0" smtClean="0">
                <a:solidFill>
                  <a:schemeClr val="accent6"/>
                </a:solidFill>
              </a:rPr>
              <a:t>The importance to address the whole added-value chain </a:t>
            </a:r>
          </a:p>
          <a:p>
            <a:pPr lvl="1"/>
            <a:r>
              <a:rPr lang="en-US" sz="1600" b="1" dirty="0"/>
              <a:t>Multi-platform observations</a:t>
            </a:r>
            <a:r>
              <a:rPr lang="en-US" sz="1600" dirty="0"/>
              <a:t>: we need satellite data (optical and SAR), meteorological data, in situ data, with </a:t>
            </a:r>
            <a:r>
              <a:rPr lang="en-US" sz="1600" dirty="0" smtClean="0"/>
              <a:t>standardized </a:t>
            </a:r>
            <a:r>
              <a:rPr lang="en-US" sz="1600" dirty="0"/>
              <a:t>data and product definition and format </a:t>
            </a:r>
          </a:p>
          <a:p>
            <a:pPr lvl="1"/>
            <a:r>
              <a:rPr lang="en-US" sz="1600" b="1" dirty="0" smtClean="0"/>
              <a:t>Interoperable </a:t>
            </a:r>
            <a:r>
              <a:rPr lang="en-US" sz="1600" b="1" dirty="0"/>
              <a:t>platform</a:t>
            </a:r>
            <a:r>
              <a:rPr lang="en-US" sz="1600" dirty="0"/>
              <a:t>: required for integration and data assimilation in models, for simulation </a:t>
            </a:r>
            <a:r>
              <a:rPr lang="en-US" sz="1600" dirty="0" smtClean="0"/>
              <a:t>scenarios </a:t>
            </a:r>
            <a:r>
              <a:rPr lang="en-US" sz="1600" dirty="0"/>
              <a:t>on climate change and on socio-economic aspects </a:t>
            </a:r>
          </a:p>
          <a:p>
            <a:pPr lvl="1"/>
            <a:r>
              <a:rPr lang="fr-FR" sz="1600" b="1" dirty="0" smtClean="0"/>
              <a:t>Innovation </a:t>
            </a:r>
            <a:r>
              <a:rPr lang="fr-FR" sz="1600" b="1" dirty="0"/>
              <a:t>for </a:t>
            </a:r>
            <a:r>
              <a:rPr lang="en-US" sz="1600" b="1" dirty="0" smtClean="0"/>
              <a:t>crop models </a:t>
            </a:r>
            <a:r>
              <a:rPr lang="en-US" sz="1600" dirty="0" smtClean="0"/>
              <a:t>to assimilate the relevant AO and meteorological data. Innovation for models integrating socio-economic component for Decision Support Systems for scenarios of climate change, environment and socio-economic impacts at short and long term </a:t>
            </a:r>
          </a:p>
          <a:p>
            <a:endParaRPr lang="fr-FR" dirty="0"/>
          </a:p>
        </p:txBody>
      </p:sp>
      <p:sp>
        <p:nvSpPr>
          <p:cNvPr id="5" name="Content Placeholder 3"/>
          <p:cNvSpPr>
            <a:spLocks noGrp="1"/>
          </p:cNvSpPr>
          <p:nvPr>
            <p:ph sz="quarter" idx="11"/>
          </p:nvPr>
        </p:nvSpPr>
        <p:spPr/>
        <p:txBody>
          <a:bodyPr/>
          <a:lstStyle/>
          <a:p>
            <a:pPr marL="0" indent="0">
              <a:buNone/>
            </a:pPr>
            <a:r>
              <a:rPr lang="en-US" dirty="0" smtClean="0"/>
              <a:t>GEOGLAM &amp; the UN SDGs (3)</a:t>
            </a:r>
          </a:p>
          <a:p>
            <a:pPr marL="0" indent="0">
              <a:buNone/>
            </a:pPr>
            <a:endParaRPr lang="en-US" sz="1800" i="1" dirty="0"/>
          </a:p>
        </p:txBody>
      </p:sp>
    </p:spTree>
    <p:extLst>
      <p:ext uri="{BB962C8B-B14F-4D97-AF65-F5344CB8AC3E}">
        <p14:creationId xmlns:p14="http://schemas.microsoft.com/office/powerpoint/2010/main" val="14002571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p:txBody>
          <a:bodyPr/>
          <a:lstStyle/>
          <a:p>
            <a:pPr marL="0" indent="0">
              <a:buNone/>
            </a:pPr>
            <a:r>
              <a:rPr lang="en-US" dirty="0" smtClean="0"/>
              <a:t>GEOGLAM &amp; the UN SDGs (4)</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91" y="1905000"/>
            <a:ext cx="5656309" cy="4648199"/>
          </a:xfrm>
          <a:prstGeom prst="rect">
            <a:avLst/>
          </a:prstGeom>
        </p:spPr>
      </p:pic>
      <p:sp>
        <p:nvSpPr>
          <p:cNvPr id="6" name="TextBox 5"/>
          <p:cNvSpPr txBox="1"/>
          <p:nvPr/>
        </p:nvSpPr>
        <p:spPr>
          <a:xfrm>
            <a:off x="3657600" y="3886200"/>
            <a:ext cx="4450543" cy="523220"/>
          </a:xfrm>
          <a:prstGeom prst="rect">
            <a:avLst/>
          </a:prstGeom>
          <a:noFill/>
        </p:spPr>
        <p:txBody>
          <a:bodyPr wrap="square" rtlCol="0">
            <a:spAutoFit/>
          </a:bodyPr>
          <a:lstStyle/>
          <a:p>
            <a:pPr defTabSz="457200"/>
            <a:r>
              <a:rPr lang="en-US" sz="1400" b="1" dirty="0">
                <a:solidFill>
                  <a:srgbClr val="000000"/>
                </a:solidFill>
              </a:rPr>
              <a:t>MONITORING </a:t>
            </a:r>
            <a:r>
              <a:rPr lang="en-US" sz="1400" b="1" dirty="0" smtClean="0">
                <a:solidFill>
                  <a:srgbClr val="000000"/>
                </a:solidFill>
              </a:rPr>
              <a:t>FOR EARLY WARNING IN SMALLHOLDER </a:t>
            </a:r>
            <a:r>
              <a:rPr lang="en-US" sz="1400" b="1" dirty="0">
                <a:solidFill>
                  <a:srgbClr val="000000"/>
                </a:solidFill>
              </a:rPr>
              <a:t>SYSTEMS</a:t>
            </a:r>
          </a:p>
        </p:txBody>
      </p:sp>
      <p:sp>
        <p:nvSpPr>
          <p:cNvPr id="7" name="TextBox 6"/>
          <p:cNvSpPr txBox="1"/>
          <p:nvPr/>
        </p:nvSpPr>
        <p:spPr>
          <a:xfrm>
            <a:off x="3657600" y="5290811"/>
            <a:ext cx="5257800" cy="523220"/>
          </a:xfrm>
          <a:prstGeom prst="rect">
            <a:avLst/>
          </a:prstGeom>
          <a:noFill/>
        </p:spPr>
        <p:txBody>
          <a:bodyPr wrap="square" rtlCol="0">
            <a:spAutoFit/>
          </a:bodyPr>
          <a:lstStyle/>
          <a:p>
            <a:pPr defTabSz="457200"/>
            <a:r>
              <a:rPr lang="en-US" sz="1400" b="1" dirty="0" smtClean="0">
                <a:solidFill>
                  <a:srgbClr val="000000"/>
                </a:solidFill>
              </a:rPr>
              <a:t>ENHANCING MONITORING IN COUNTRIES AT RISK OF FOOD INSECURITY; R&amp;D TO SUPPORT</a:t>
            </a:r>
            <a:endParaRPr lang="en-US" sz="1400" b="1" dirty="0">
              <a:solidFill>
                <a:srgbClr val="000000"/>
              </a:solidFill>
            </a:endParaRPr>
          </a:p>
        </p:txBody>
      </p:sp>
      <p:sp>
        <p:nvSpPr>
          <p:cNvPr id="8" name="TextBox 7"/>
          <p:cNvSpPr txBox="1"/>
          <p:nvPr/>
        </p:nvSpPr>
        <p:spPr>
          <a:xfrm>
            <a:off x="3657600" y="5947063"/>
            <a:ext cx="5410200" cy="523220"/>
          </a:xfrm>
          <a:prstGeom prst="rect">
            <a:avLst/>
          </a:prstGeom>
          <a:noFill/>
        </p:spPr>
        <p:txBody>
          <a:bodyPr wrap="square" rtlCol="0">
            <a:spAutoFit/>
          </a:bodyPr>
          <a:lstStyle/>
          <a:p>
            <a:pPr defTabSz="457200"/>
            <a:r>
              <a:rPr lang="en-US" sz="1400" b="1" dirty="0" smtClean="0">
                <a:solidFill>
                  <a:srgbClr val="000000"/>
                </a:solidFill>
              </a:rPr>
              <a:t>CROP MONITOR =&gt; TIMELY </a:t>
            </a:r>
            <a:r>
              <a:rPr lang="en-US" sz="1400" b="1" dirty="0">
                <a:solidFill>
                  <a:srgbClr val="000000"/>
                </a:solidFill>
              </a:rPr>
              <a:t>ACCESS TO MARKET </a:t>
            </a:r>
            <a:r>
              <a:rPr lang="en-US" sz="1400" b="1" dirty="0" smtClean="0">
                <a:solidFill>
                  <a:srgbClr val="000000"/>
                </a:solidFill>
              </a:rPr>
              <a:t>INFORMATION TO REDUCE </a:t>
            </a:r>
            <a:r>
              <a:rPr lang="en-US" sz="1400" b="1" dirty="0">
                <a:solidFill>
                  <a:srgbClr val="000000"/>
                </a:solidFill>
              </a:rPr>
              <a:t>PRICE VOLATILITY</a:t>
            </a:r>
          </a:p>
        </p:txBody>
      </p:sp>
      <p:sp>
        <p:nvSpPr>
          <p:cNvPr id="9" name="TextBox 8"/>
          <p:cNvSpPr txBox="1"/>
          <p:nvPr/>
        </p:nvSpPr>
        <p:spPr>
          <a:xfrm>
            <a:off x="3657600" y="4496285"/>
            <a:ext cx="6204653" cy="307777"/>
          </a:xfrm>
          <a:prstGeom prst="rect">
            <a:avLst/>
          </a:prstGeom>
          <a:noFill/>
        </p:spPr>
        <p:txBody>
          <a:bodyPr wrap="square" rtlCol="0">
            <a:spAutoFit/>
          </a:bodyPr>
          <a:lstStyle/>
          <a:p>
            <a:pPr defTabSz="457200"/>
            <a:r>
              <a:rPr lang="en-US" sz="1400" b="1" dirty="0" smtClean="0">
                <a:solidFill>
                  <a:srgbClr val="000000"/>
                </a:solidFill>
              </a:rPr>
              <a:t>R&amp;D EFFORTS ON SUSTAINABLE AGRICULTURE</a:t>
            </a:r>
            <a:endParaRPr lang="en-US" sz="1400" b="1" dirty="0">
              <a:solidFill>
                <a:srgbClr val="000000"/>
              </a:solidFill>
            </a:endParaRPr>
          </a:p>
        </p:txBody>
      </p:sp>
      <p:pic>
        <p:nvPicPr>
          <p:cNvPr id="11" name="Picture 10"/>
          <p:cNvPicPr>
            <a:picLocks noChangeAspect="1"/>
          </p:cNvPicPr>
          <p:nvPr/>
        </p:nvPicPr>
        <p:blipFill rotWithShape="1">
          <a:blip r:embed="rId3"/>
          <a:srcRect b="2528"/>
          <a:stretch/>
        </p:blipFill>
        <p:spPr>
          <a:xfrm>
            <a:off x="911136" y="3902911"/>
            <a:ext cx="1858302" cy="2533505"/>
          </a:xfrm>
          <a:prstGeom prst="rect">
            <a:avLst/>
          </a:prstGeom>
        </p:spPr>
      </p:pic>
      <p:sp>
        <p:nvSpPr>
          <p:cNvPr id="12" name="Content Placeholder 2"/>
          <p:cNvSpPr>
            <a:spLocks noGrp="1"/>
          </p:cNvSpPr>
          <p:nvPr>
            <p:ph sz="quarter" idx="10"/>
          </p:nvPr>
        </p:nvSpPr>
        <p:spPr>
          <a:xfrm>
            <a:off x="76200" y="1600200"/>
            <a:ext cx="3335291" cy="4724400"/>
          </a:xfrm>
        </p:spPr>
        <p:txBody>
          <a:bodyPr/>
          <a:lstStyle/>
          <a:p>
            <a:r>
              <a:rPr lang="en-US" b="1" dirty="0" smtClean="0"/>
              <a:t>How to align GEO(GLAM) and CEOS efforts to contribute to the SDGs?</a:t>
            </a:r>
          </a:p>
          <a:p>
            <a:pPr lvl="1"/>
            <a:r>
              <a:rPr lang="en-US" dirty="0" smtClean="0"/>
              <a:t>Messaging, outreach, approach</a:t>
            </a:r>
          </a:p>
          <a:p>
            <a:pPr lvl="1"/>
            <a:r>
              <a:rPr lang="en-US" dirty="0" smtClean="0"/>
              <a:t>Goals</a:t>
            </a:r>
          </a:p>
          <a:p>
            <a:endParaRPr lang="en-US" dirty="0" smtClean="0"/>
          </a:p>
        </p:txBody>
      </p:sp>
    </p:spTree>
    <p:extLst>
      <p:ext uri="{BB962C8B-B14F-4D97-AF65-F5344CB8AC3E}">
        <p14:creationId xmlns:p14="http://schemas.microsoft.com/office/powerpoint/2010/main" val="4165773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295400"/>
            <a:ext cx="8153400" cy="4724400"/>
          </a:xfrm>
        </p:spPr>
        <p:txBody>
          <a:bodyPr/>
          <a:lstStyle/>
          <a:p>
            <a:r>
              <a:rPr lang="en-US" sz="1800" b="1" dirty="0" smtClean="0"/>
              <a:t>LSI-VC:</a:t>
            </a:r>
          </a:p>
          <a:p>
            <a:pPr lvl="1"/>
            <a:r>
              <a:rPr lang="en-US" sz="1800" dirty="0" smtClean="0"/>
              <a:t>Adapting GEOGLAM’s requirements development and evaluation process</a:t>
            </a:r>
          </a:p>
          <a:p>
            <a:pPr lvl="2"/>
            <a:r>
              <a:rPr lang="en-US" sz="1800" dirty="0"/>
              <a:t>Tabular &amp; spatial representation of common needs </a:t>
            </a:r>
          </a:p>
          <a:p>
            <a:pPr lvl="3"/>
            <a:r>
              <a:rPr lang="en-US" sz="1600" dirty="0"/>
              <a:t>Where do we have critical gaps across MULTIPLE applications?</a:t>
            </a:r>
          </a:p>
          <a:p>
            <a:pPr lvl="3"/>
            <a:r>
              <a:rPr lang="en-US" sz="1600" dirty="0"/>
              <a:t>Which observations have a high bang-for-their-buck return on investment?</a:t>
            </a:r>
          </a:p>
          <a:p>
            <a:pPr lvl="3"/>
            <a:r>
              <a:rPr lang="en-US" sz="1600" dirty="0"/>
              <a:t>Acquisition planning for non-systematic sensors across multiple apps </a:t>
            </a:r>
          </a:p>
          <a:p>
            <a:pPr lvl="3"/>
            <a:r>
              <a:rPr lang="en-US" sz="1600" dirty="0"/>
              <a:t>Future mission design &amp; justification</a:t>
            </a:r>
          </a:p>
          <a:p>
            <a:pPr lvl="2"/>
            <a:r>
              <a:rPr lang="en-US" sz="1800" dirty="0"/>
              <a:t>Tie-ins to ARD work </a:t>
            </a:r>
            <a:r>
              <a:rPr lang="en-US" sz="1800" dirty="0">
                <a:sym typeface="Wingdings" panose="05000000000000000000" pitchFamily="2" charset="2"/>
              </a:rPr>
              <a:t> what standard pre-processed products have utility across multiple activities? </a:t>
            </a:r>
          </a:p>
          <a:p>
            <a:pPr lvl="3"/>
            <a:r>
              <a:rPr lang="en-US" sz="1600" dirty="0">
                <a:sym typeface="Wingdings" panose="05000000000000000000" pitchFamily="2" charset="2"/>
              </a:rPr>
              <a:t>A “common denominator” of </a:t>
            </a:r>
            <a:r>
              <a:rPr lang="en-US" sz="1600" dirty="0" smtClean="0">
                <a:sym typeface="Wingdings" panose="05000000000000000000" pitchFamily="2" charset="2"/>
              </a:rPr>
              <a:t>sorts</a:t>
            </a:r>
          </a:p>
          <a:p>
            <a:pPr lvl="1"/>
            <a:r>
              <a:rPr lang="en-US" sz="1800" dirty="0">
                <a:sym typeface="Wingdings" panose="05000000000000000000" pitchFamily="2" charset="2"/>
              </a:rPr>
              <a:t>Joint LSI-VC, GEOGLAM, GFOI meeting planned September 6-8th </a:t>
            </a:r>
            <a:endParaRPr lang="en-US" sz="1800" dirty="0"/>
          </a:p>
          <a:p>
            <a:r>
              <a:rPr lang="en-US" sz="1800" dirty="0" smtClean="0"/>
              <a:t>Increasing coordination with </a:t>
            </a:r>
            <a:r>
              <a:rPr lang="en-US" sz="1800" b="1" dirty="0" err="1" smtClean="0"/>
              <a:t>WGCapD</a:t>
            </a:r>
            <a:endParaRPr lang="en-US" sz="1800" b="1" dirty="0" smtClean="0"/>
          </a:p>
          <a:p>
            <a:pPr lvl="1"/>
            <a:r>
              <a:rPr lang="en-US" sz="1800" dirty="0" smtClean="0"/>
              <a:t>Challenge: aligning GEOGLAM’s operational/institutional capacity development mandate with </a:t>
            </a:r>
            <a:r>
              <a:rPr lang="en-US" sz="1800" dirty="0" err="1" smtClean="0"/>
              <a:t>WGCapD’s</a:t>
            </a:r>
            <a:r>
              <a:rPr lang="en-US" sz="1800" dirty="0" smtClean="0"/>
              <a:t> priorities </a:t>
            </a:r>
            <a:endParaRPr lang="en-US" sz="1800" dirty="0"/>
          </a:p>
          <a:p>
            <a:endParaRPr lang="en-US" sz="1800" dirty="0"/>
          </a:p>
        </p:txBody>
      </p:sp>
      <p:sp>
        <p:nvSpPr>
          <p:cNvPr id="4" name="Content Placeholder 3"/>
          <p:cNvSpPr>
            <a:spLocks noGrp="1"/>
          </p:cNvSpPr>
          <p:nvPr>
            <p:ph sz="quarter" idx="11"/>
          </p:nvPr>
        </p:nvSpPr>
        <p:spPr/>
        <p:txBody>
          <a:bodyPr/>
          <a:lstStyle/>
          <a:p>
            <a:pPr marL="0" indent="0">
              <a:buNone/>
            </a:pPr>
            <a:r>
              <a:rPr lang="en-US" dirty="0" smtClean="0"/>
              <a:t>GEOGLAM &amp; CEOS: Interactions</a:t>
            </a:r>
            <a:endParaRPr lang="en-US" dirty="0"/>
          </a:p>
        </p:txBody>
      </p:sp>
    </p:spTree>
    <p:extLst>
      <p:ext uri="{BB962C8B-B14F-4D97-AF65-F5344CB8AC3E}">
        <p14:creationId xmlns:p14="http://schemas.microsoft.com/office/powerpoint/2010/main" val="342105417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9616</TotalTime>
  <Words>1512</Words>
  <Application>Microsoft Office PowerPoint</Application>
  <PresentationFormat>On-screen Show (4:3)</PresentationFormat>
  <Paragraphs>162</Paragraphs>
  <Slides>15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メイリオ</vt:lpstr>
      <vt:lpstr>ＭＳ Ｐゴシック</vt:lpstr>
      <vt:lpstr>Arial</vt:lpstr>
      <vt:lpstr>Arial Bold</vt:lpstr>
      <vt:lpstr>Avenir Roman</vt:lpstr>
      <vt:lpstr>Calibri</vt:lpstr>
      <vt:lpstr>Courier New</vt:lpstr>
      <vt:lpstr>Droid Serif</vt:lpstr>
      <vt:lpstr>Helvetica</vt:lpstr>
      <vt:lpstr>Proxima Nova Regular</vt:lpstr>
      <vt:lpstr>Wingdings</vt:lpstr>
      <vt:lpstr>Default</vt:lpstr>
      <vt:lpstr>CEOS Ad Hoc WG on GEOGLAM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Achievements - Asia Rice -</vt:lpstr>
      <vt:lpstr>PowerPoint Presentation</vt:lpstr>
      <vt:lpstr>Rice Monitoring Products (example)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Alyssa Whitcraft</cp:lastModifiedBy>
  <cp:revision>149</cp:revision>
  <dcterms:modified xsi:type="dcterms:W3CDTF">2017-04-20T18:25:22Z</dcterms:modified>
</cp:coreProperties>
</file>