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256" r:id="rId2"/>
    <p:sldId id="259" r:id="rId3"/>
    <p:sldId id="284" r:id="rId4"/>
    <p:sldId id="285" r:id="rId5"/>
    <p:sldId id="304" r:id="rId6"/>
    <p:sldId id="262" r:id="rId7"/>
    <p:sldId id="286" r:id="rId8"/>
    <p:sldId id="299" r:id="rId9"/>
    <p:sldId id="300" r:id="rId10"/>
    <p:sldId id="288" r:id="rId11"/>
    <p:sldId id="292" r:id="rId12"/>
    <p:sldId id="302" r:id="rId13"/>
    <p:sldId id="295" r:id="rId14"/>
    <p:sldId id="303" r:id="rId15"/>
    <p:sldId id="305" r:id="rId16"/>
    <p:sldId id="307" r:id="rId17"/>
    <p:sldId id="306" r:id="rId18"/>
    <p:sldId id="316" r:id="rId19"/>
    <p:sldId id="308" r:id="rId20"/>
    <p:sldId id="309" r:id="rId21"/>
    <p:sldId id="310" r:id="rId22"/>
    <p:sldId id="311" r:id="rId23"/>
    <p:sldId id="312" r:id="rId24"/>
    <p:sldId id="313" r:id="rId25"/>
    <p:sldId id="315" r:id="rId26"/>
    <p:sldId id="317" r:id="rId27"/>
    <p:sldId id="318" r:id="rId28"/>
    <p:sldId id="319" r:id="rId29"/>
    <p:sldId id="296" r:id="rId30"/>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69"/>
    <a:srgbClr val="0C6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6" autoAdjust="0"/>
    <p:restoredTop sz="86190" autoAdjust="0"/>
  </p:normalViewPr>
  <p:slideViewPr>
    <p:cSldViewPr>
      <p:cViewPr varScale="1">
        <p:scale>
          <a:sx n="97" d="100"/>
          <a:sy n="97" d="100"/>
        </p:scale>
        <p:origin x="144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SIT-32,</a:t>
            </a:r>
            <a:r>
              <a:rPr lang="en-AU" sz="1100" i="1" baseline="0" dirty="0" smtClean="0">
                <a:solidFill>
                  <a:schemeClr val="tx2"/>
                </a:solidFill>
                <a:latin typeface="+mj-ea"/>
                <a:ea typeface="+mj-ea"/>
                <a:cs typeface="Proxima Nova Regular"/>
                <a:sym typeface="Proxima Nova Regular"/>
              </a:rPr>
              <a:t> </a:t>
            </a:r>
            <a:r>
              <a:rPr lang="en-AU" sz="1100" i="1" dirty="0" smtClean="0">
                <a:solidFill>
                  <a:schemeClr val="tx2"/>
                </a:solidFill>
                <a:latin typeface="+mj-ea"/>
                <a:ea typeface="+mj-ea"/>
                <a:cs typeface="Proxima Nova Regular"/>
                <a:sym typeface="Proxima Nova Regular"/>
              </a:rPr>
              <a:t>ESA HQ, 26-27 Apr 2017</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p:nvPr>
        </p:nvSpPr>
        <p:spPr>
          <a:xfrm>
            <a:off x="2057400" y="304800"/>
            <a:ext cx="4953000" cy="533400"/>
          </a:xfrm>
          <a:prstGeom prst="rect">
            <a:avLst/>
          </a:prstGeom>
        </p:spPr>
        <p:txBody>
          <a:bodyPr/>
          <a:lstStyle>
            <a:lvl1pPr>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buFont typeface="Arial"/>
              <a:buNone/>
              <a:tabLst/>
              <a:defRPr/>
            </a:pPr>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tinyurl.com/datacubeui" TargetMode="External"/><Relationship Id="rId2" Type="http://schemas.openxmlformats.org/officeDocument/2006/relationships/hyperlink" Target="https://github.com/opendatacube"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earthexplorer.usgs.gov/"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300" y="2514600"/>
            <a:ext cx="8521700" cy="993775"/>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2600" b="1" dirty="0" smtClean="0">
                <a:solidFill>
                  <a:srgbClr val="FFFFFF"/>
                </a:solidFill>
                <a:latin typeface="+mj-lt"/>
              </a:rPr>
              <a:t>Future Data Access &amp; Analysis Architectures (FDA)</a:t>
            </a:r>
            <a:br>
              <a:rPr lang="en-US" sz="2600" b="1" dirty="0" smtClean="0">
                <a:solidFill>
                  <a:srgbClr val="FFFFFF"/>
                </a:solidFill>
                <a:latin typeface="+mj-lt"/>
              </a:rPr>
            </a:br>
            <a:r>
              <a:rPr lang="en-US" sz="2600" b="1" dirty="0" smtClean="0">
                <a:solidFill>
                  <a:srgbClr val="FFFFFF"/>
                </a:solidFill>
                <a:latin typeface="+mj-lt"/>
              </a:rPr>
              <a:t>Ad Hoc Team (AHT)</a:t>
            </a:r>
            <a:endParaRPr sz="2600" dirty="0">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US" sz="1600" i="1" dirty="0" smtClean="0">
                <a:solidFill>
                  <a:srgbClr val="FFFFFF"/>
                </a:solidFill>
                <a:latin typeface="+mj-lt"/>
                <a:ea typeface="Arial Bold"/>
                <a:cs typeface="Arial Bold"/>
                <a:sym typeface="Arial Bold"/>
              </a:rPr>
              <a:t>FDA AHT Co-Leads</a:t>
            </a:r>
          </a:p>
          <a:p>
            <a:pPr marL="548640" lvl="0" indent="-274320" defTabSz="914400">
              <a:lnSpc>
                <a:spcPct val="150000"/>
              </a:lnSpc>
              <a:buFont typeface="Arial" panose="020B0604020202020204" pitchFamily="34" charset="0"/>
              <a:buChar char="•"/>
              <a:defRPr>
                <a:solidFill>
                  <a:srgbClr val="000000"/>
                </a:solidFill>
              </a:defRPr>
            </a:pPr>
            <a:r>
              <a:rPr lang="en-US" sz="1600" i="1" dirty="0" smtClean="0">
                <a:solidFill>
                  <a:srgbClr val="FFFFFF"/>
                </a:solidFill>
                <a:latin typeface="+mj-lt"/>
                <a:ea typeface="Arial Bold"/>
                <a:cs typeface="Arial Bold"/>
                <a:sym typeface="Arial Bold"/>
              </a:rPr>
              <a:t>Steve Labahn, USGS</a:t>
            </a:r>
          </a:p>
          <a:p>
            <a:pPr marL="548640" lvl="0" indent="-274320" defTabSz="914400">
              <a:lnSpc>
                <a:spcPct val="150000"/>
              </a:lnSpc>
              <a:buFont typeface="Arial" panose="020B0604020202020204" pitchFamily="34" charset="0"/>
              <a:buChar char="•"/>
              <a:defRPr>
                <a:solidFill>
                  <a:srgbClr val="000000"/>
                </a:solidFill>
              </a:defRPr>
            </a:pPr>
            <a:r>
              <a:rPr lang="en-US" sz="1600" i="1" dirty="0" smtClean="0">
                <a:solidFill>
                  <a:srgbClr val="FFFFFF"/>
                </a:solidFill>
                <a:latin typeface="+mj-lt"/>
                <a:ea typeface="Arial Bold"/>
                <a:cs typeface="Arial Bold"/>
                <a:sym typeface="Arial Bold"/>
              </a:rPr>
              <a:t>Nick Hanowski, ESA</a:t>
            </a:r>
          </a:p>
          <a:p>
            <a:pPr marL="548640" lvl="0" indent="-274320" defTabSz="914400">
              <a:lnSpc>
                <a:spcPct val="150000"/>
              </a:lnSpc>
              <a:buFont typeface="Arial" panose="020B0604020202020204" pitchFamily="34" charset="0"/>
              <a:buChar char="•"/>
              <a:defRPr>
                <a:solidFill>
                  <a:srgbClr val="000000"/>
                </a:solidFill>
              </a:defRPr>
            </a:pPr>
            <a:r>
              <a:rPr lang="en-US" sz="1600" i="1" dirty="0" smtClean="0">
                <a:solidFill>
                  <a:srgbClr val="FFFFFF"/>
                </a:solidFill>
                <a:latin typeface="+mj-lt"/>
                <a:ea typeface="Arial Bold"/>
                <a:cs typeface="Arial Bold"/>
                <a:sym typeface="Arial Bold"/>
              </a:rPr>
              <a:t>Alex Held, CSIRO</a:t>
            </a:r>
          </a:p>
          <a:p>
            <a:pPr lvl="0" defTabSz="914400">
              <a:lnSpc>
                <a:spcPct val="150000"/>
              </a:lnSpc>
              <a:defRPr>
                <a:solidFill>
                  <a:srgbClr val="000000"/>
                </a:solidFill>
              </a:defRPr>
            </a:pPr>
            <a:r>
              <a:rPr lang="en-US" sz="1600" dirty="0" smtClean="0">
                <a:solidFill>
                  <a:srgbClr val="FFFFFF"/>
                </a:solidFill>
                <a:latin typeface="+mj-lt"/>
                <a:ea typeface="Arial Bold"/>
                <a:cs typeface="Arial Bold"/>
                <a:sym typeface="Arial Bold"/>
              </a:rPr>
              <a:t>2017 CEOS </a:t>
            </a:r>
            <a:r>
              <a:rPr lang="en-US" sz="1600" dirty="0">
                <a:solidFill>
                  <a:srgbClr val="FFFFFF"/>
                </a:solidFill>
                <a:latin typeface="+mj-lt"/>
                <a:ea typeface="Arial Bold"/>
                <a:cs typeface="Arial Bold"/>
                <a:sym typeface="Arial Bold"/>
              </a:rPr>
              <a:t>Chair Initiative</a:t>
            </a:r>
            <a:endParaRPr sz="1600"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sz="1600" dirty="0" smtClean="0">
                <a:solidFill>
                  <a:srgbClr val="FFFFFF"/>
                </a:solidFill>
                <a:latin typeface="+mj-lt"/>
                <a:ea typeface="Arial Bold"/>
                <a:cs typeface="Arial Bold"/>
                <a:sym typeface="Arial Bold"/>
              </a:rPr>
              <a:t>SIT</a:t>
            </a:r>
            <a:r>
              <a:rPr lang="en-AU" sz="1600" dirty="0" smtClean="0">
                <a:solidFill>
                  <a:srgbClr val="FFFFFF"/>
                </a:solidFill>
                <a:latin typeface="+mj-lt"/>
                <a:ea typeface="Arial Bold"/>
                <a:cs typeface="Arial Bold"/>
                <a:sym typeface="Arial Bold"/>
              </a:rPr>
              <a:t>-32 </a:t>
            </a:r>
            <a:r>
              <a:rPr sz="1600" dirty="0" smtClean="0">
                <a:solidFill>
                  <a:srgbClr val="FFFFFF"/>
                </a:solidFill>
                <a:latin typeface="+mj-lt"/>
                <a:ea typeface="Arial Bold"/>
                <a:cs typeface="Arial Bold"/>
                <a:sym typeface="Arial Bold"/>
              </a:rPr>
              <a:t>Agenda </a:t>
            </a:r>
            <a:r>
              <a:rPr sz="1600" dirty="0">
                <a:solidFill>
                  <a:srgbClr val="FFFFFF"/>
                </a:solidFill>
                <a:latin typeface="+mj-lt"/>
                <a:ea typeface="Arial Bold"/>
                <a:cs typeface="Arial Bold"/>
                <a:sym typeface="Arial Bold"/>
              </a:rPr>
              <a:t>Item </a:t>
            </a:r>
            <a:r>
              <a:rPr sz="1600" dirty="0" smtClean="0">
                <a:solidFill>
                  <a:srgbClr val="FFFFFF"/>
                </a:solidFill>
                <a:latin typeface="+mj-lt"/>
                <a:ea typeface="Arial Bold"/>
                <a:cs typeface="Arial Bold"/>
                <a:sym typeface="Arial Bold"/>
              </a:rPr>
              <a:t>#</a:t>
            </a:r>
            <a:r>
              <a:rPr lang="en-US" sz="1600" dirty="0" smtClean="0">
                <a:solidFill>
                  <a:srgbClr val="FFFFFF"/>
                </a:solidFill>
                <a:latin typeface="+mj-lt"/>
                <a:ea typeface="Arial Bold"/>
                <a:cs typeface="Arial Bold"/>
                <a:sym typeface="Arial Bold"/>
              </a:rPr>
              <a:t>8</a:t>
            </a:r>
            <a:endParaRPr sz="1600"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sz="1600" dirty="0" smtClean="0">
                <a:solidFill>
                  <a:srgbClr val="FFFFFF"/>
                </a:solidFill>
                <a:latin typeface="+mj-lt"/>
                <a:ea typeface="Arial Bold"/>
                <a:cs typeface="Arial Bold"/>
                <a:sym typeface="Arial Bold"/>
              </a:rPr>
              <a:t>ESA Headquarters – Paris, France</a:t>
            </a:r>
            <a:endParaRPr sz="1600"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sz="1600" dirty="0" smtClean="0">
                <a:solidFill>
                  <a:srgbClr val="FFFFFF"/>
                </a:solidFill>
                <a:latin typeface="+mj-lt"/>
                <a:ea typeface="Arial Bold"/>
                <a:cs typeface="Arial Bold"/>
                <a:sym typeface="Arial Bold"/>
              </a:rPr>
              <a:t>26</a:t>
            </a:r>
            <a:r>
              <a:rPr lang="en-AU" sz="1600" baseline="30000" dirty="0" smtClean="0">
                <a:solidFill>
                  <a:srgbClr val="FFFFFF"/>
                </a:solidFill>
                <a:latin typeface="+mj-lt"/>
                <a:ea typeface="Arial Bold"/>
                <a:cs typeface="Arial Bold"/>
                <a:sym typeface="Arial Bold"/>
              </a:rPr>
              <a:t>th</a:t>
            </a:r>
            <a:r>
              <a:rPr lang="en-AU" sz="1600" dirty="0" smtClean="0">
                <a:solidFill>
                  <a:srgbClr val="FFFFFF"/>
                </a:solidFill>
                <a:latin typeface="+mj-lt"/>
                <a:ea typeface="Arial Bold"/>
                <a:cs typeface="Arial Bold"/>
                <a:sym typeface="Arial Bold"/>
              </a:rPr>
              <a:t>-27</a:t>
            </a:r>
            <a:r>
              <a:rPr lang="en-AU" sz="1600" baseline="30000" dirty="0" smtClean="0">
                <a:solidFill>
                  <a:srgbClr val="FFFFFF"/>
                </a:solidFill>
                <a:latin typeface="+mj-lt"/>
                <a:ea typeface="Arial Bold"/>
                <a:cs typeface="Arial Bold"/>
                <a:sym typeface="Arial Bold"/>
              </a:rPr>
              <a:t>th</a:t>
            </a:r>
            <a:r>
              <a:rPr lang="en-AU" sz="1600" dirty="0" smtClean="0">
                <a:solidFill>
                  <a:srgbClr val="FFFFFF"/>
                </a:solidFill>
                <a:latin typeface="+mj-lt"/>
                <a:ea typeface="Arial Bold"/>
                <a:cs typeface="Arial Bold"/>
                <a:sym typeface="Arial Bold"/>
              </a:rPr>
              <a:t> April 2017</a:t>
            </a:r>
            <a:endParaRPr sz="1600" dirty="0">
              <a:solidFill>
                <a:srgbClr val="FFFFFF"/>
              </a:solidFill>
              <a:latin typeface="+mj-lt"/>
              <a:ea typeface="Arial Bold"/>
              <a:cs typeface="Arial Bold"/>
              <a:sym typeface="Arial Bold"/>
            </a:endParaRPr>
          </a:p>
        </p:txBody>
      </p:sp>
      <p:pic>
        <p:nvPicPr>
          <p:cNvPr id="12" name="ceos_logo.png"/>
          <p:cNvPicPr/>
          <p:nvPr/>
        </p:nvPicPr>
        <p:blipFill>
          <a:blip r:embed="rId2" cstate="screen">
            <a:extLst>
              <a:ext uri="{28A0092B-C50C-407E-A947-70E740481C1C}">
                <a14:useLocalDpi xmlns:a14="http://schemas.microsoft.com/office/drawing/2010/main"/>
              </a:ext>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10</a:t>
            </a:fld>
            <a:endParaRPr lang="uk-UA" dirty="0"/>
          </a:p>
        </p:txBody>
      </p:sp>
      <p:sp>
        <p:nvSpPr>
          <p:cNvPr id="4" name="Content Placeholder 3"/>
          <p:cNvSpPr>
            <a:spLocks noGrp="1"/>
          </p:cNvSpPr>
          <p:nvPr>
            <p:ph sz="quarter" idx="11"/>
          </p:nvPr>
        </p:nvSpPr>
        <p:spPr/>
        <p:txBody>
          <a:bodyPr/>
          <a:lstStyle/>
          <a:p>
            <a:pPr marL="0" indent="0">
              <a:buNone/>
            </a:pPr>
            <a:r>
              <a:rPr lang="en-US" sz="3200" b="1" dirty="0"/>
              <a:t>Pilot Projects</a:t>
            </a:r>
            <a:endParaRPr lang="en-US" sz="3200" dirty="0"/>
          </a:p>
        </p:txBody>
      </p:sp>
      <p:cxnSp>
        <p:nvCxnSpPr>
          <p:cNvPr id="6" name="Shape 81"/>
          <p:cNvCxnSpPr/>
          <p:nvPr/>
        </p:nvCxnSpPr>
        <p:spPr>
          <a:xfrm flipH="1">
            <a:off x="1816100" y="6284912"/>
            <a:ext cx="949324" cy="344486"/>
          </a:xfrm>
          <a:prstGeom prst="straightConnector1">
            <a:avLst/>
          </a:prstGeom>
          <a:noFill/>
          <a:ln>
            <a:noFill/>
          </a:ln>
        </p:spPr>
      </p:cxnSp>
      <p:graphicFrame>
        <p:nvGraphicFramePr>
          <p:cNvPr id="7" name="Shape 82"/>
          <p:cNvGraphicFramePr/>
          <p:nvPr>
            <p:extLst>
              <p:ext uri="{D42A27DB-BD31-4B8C-83A1-F6EECF244321}">
                <p14:modId xmlns:p14="http://schemas.microsoft.com/office/powerpoint/2010/main" val="1782788675"/>
              </p:ext>
            </p:extLst>
          </p:nvPr>
        </p:nvGraphicFramePr>
        <p:xfrm>
          <a:off x="129300" y="1259734"/>
          <a:ext cx="8851650" cy="5566696"/>
        </p:xfrm>
        <a:graphic>
          <a:graphicData uri="http://schemas.openxmlformats.org/drawingml/2006/table">
            <a:tbl>
              <a:tblPr firstRow="1" firstCol="1" bandRow="1">
                <a:noFill/>
              </a:tblPr>
              <a:tblGrid>
                <a:gridCol w="1456125">
                  <a:extLst>
                    <a:ext uri="{9D8B030D-6E8A-4147-A177-3AD203B41FA5}">
                      <a16:colId xmlns:a16="http://schemas.microsoft.com/office/drawing/2014/main" val="20000"/>
                    </a:ext>
                  </a:extLst>
                </a:gridCol>
                <a:gridCol w="1256675">
                  <a:extLst>
                    <a:ext uri="{9D8B030D-6E8A-4147-A177-3AD203B41FA5}">
                      <a16:colId xmlns:a16="http://schemas.microsoft.com/office/drawing/2014/main" val="20001"/>
                    </a:ext>
                  </a:extLst>
                </a:gridCol>
                <a:gridCol w="1314975">
                  <a:extLst>
                    <a:ext uri="{9D8B030D-6E8A-4147-A177-3AD203B41FA5}">
                      <a16:colId xmlns:a16="http://schemas.microsoft.com/office/drawing/2014/main" val="20002"/>
                    </a:ext>
                  </a:extLst>
                </a:gridCol>
                <a:gridCol w="1194975">
                  <a:extLst>
                    <a:ext uri="{9D8B030D-6E8A-4147-A177-3AD203B41FA5}">
                      <a16:colId xmlns:a16="http://schemas.microsoft.com/office/drawing/2014/main" val="20003"/>
                    </a:ext>
                  </a:extLst>
                </a:gridCol>
                <a:gridCol w="1203450">
                  <a:extLst>
                    <a:ext uri="{9D8B030D-6E8A-4147-A177-3AD203B41FA5}">
                      <a16:colId xmlns:a16="http://schemas.microsoft.com/office/drawing/2014/main" val="20004"/>
                    </a:ext>
                  </a:extLst>
                </a:gridCol>
                <a:gridCol w="1285000">
                  <a:extLst>
                    <a:ext uri="{9D8B030D-6E8A-4147-A177-3AD203B41FA5}">
                      <a16:colId xmlns:a16="http://schemas.microsoft.com/office/drawing/2014/main" val="20005"/>
                    </a:ext>
                  </a:extLst>
                </a:gridCol>
                <a:gridCol w="1140450">
                  <a:extLst>
                    <a:ext uri="{9D8B030D-6E8A-4147-A177-3AD203B41FA5}">
                      <a16:colId xmlns:a16="http://schemas.microsoft.com/office/drawing/2014/main" val="20006"/>
                    </a:ext>
                  </a:extLst>
                </a:gridCol>
              </a:tblGrid>
              <a:tr h="641025">
                <a:tc>
                  <a:txBody>
                    <a:bodyPr/>
                    <a:lstStyle/>
                    <a:p>
                      <a:pPr marL="0" marR="0" lvl="0" indent="0" algn="ctr" rtl="0">
                        <a:spcBef>
                          <a:spcPts val="0"/>
                        </a:spcBef>
                        <a:spcAft>
                          <a:spcPts val="0"/>
                        </a:spcAft>
                        <a:buSzPct val="25000"/>
                        <a:buNone/>
                      </a:pPr>
                      <a:r>
                        <a:rPr lang="en-US" sz="1600" b="1" u="none" strike="noStrike" cap="none" dirty="0">
                          <a:latin typeface="+mj-lt"/>
                        </a:rPr>
                        <a:t>Location</a:t>
                      </a:r>
                    </a:p>
                  </a:txBody>
                  <a:tcPr marL="68575" marR="68575" marT="0" marB="0">
                    <a:solidFill>
                      <a:srgbClr val="FFEACC"/>
                    </a:solidFill>
                  </a:tcPr>
                </a:tc>
                <a:tc>
                  <a:txBody>
                    <a:bodyPr/>
                    <a:lstStyle/>
                    <a:p>
                      <a:pPr marL="0" marR="0" lvl="0" indent="0" algn="ctr" rtl="0">
                        <a:spcBef>
                          <a:spcPts val="0"/>
                        </a:spcBef>
                        <a:spcAft>
                          <a:spcPts val="0"/>
                        </a:spcAft>
                        <a:buSzPct val="25000"/>
                        <a:buNone/>
                      </a:pPr>
                      <a:r>
                        <a:rPr lang="en-US" sz="1600" b="1" u="none" strike="noStrike" cap="none">
                          <a:latin typeface="+mj-lt"/>
                        </a:rPr>
                        <a:t>Colombia</a:t>
                      </a:r>
                    </a:p>
                  </a:txBody>
                  <a:tcPr marL="68575" marR="68575" marT="0" marB="0">
                    <a:solidFill>
                      <a:srgbClr val="FFEACC"/>
                    </a:solidFill>
                  </a:tcPr>
                </a:tc>
                <a:tc>
                  <a:txBody>
                    <a:bodyPr/>
                    <a:lstStyle/>
                    <a:p>
                      <a:pPr marL="0" marR="0" lvl="0" indent="0" algn="ctr" rtl="0">
                        <a:spcBef>
                          <a:spcPts val="0"/>
                        </a:spcBef>
                        <a:spcAft>
                          <a:spcPts val="0"/>
                        </a:spcAft>
                        <a:buSzPct val="25000"/>
                        <a:buNone/>
                      </a:pPr>
                      <a:r>
                        <a:rPr lang="en-US" sz="1600" b="1" u="none" strike="noStrike" cap="none">
                          <a:latin typeface="+mj-lt"/>
                        </a:rPr>
                        <a:t>Switzerland</a:t>
                      </a:r>
                    </a:p>
                  </a:txBody>
                  <a:tcPr marL="68575" marR="68575" marT="0" marB="0">
                    <a:solidFill>
                      <a:srgbClr val="FFEACC"/>
                    </a:solidFill>
                  </a:tcPr>
                </a:tc>
                <a:tc>
                  <a:txBody>
                    <a:bodyPr/>
                    <a:lstStyle/>
                    <a:p>
                      <a:pPr marL="0" marR="0" lvl="0" indent="0" algn="ctr" rtl="0">
                        <a:spcBef>
                          <a:spcPts val="0"/>
                        </a:spcBef>
                        <a:spcAft>
                          <a:spcPts val="0"/>
                        </a:spcAft>
                        <a:buSzPct val="25000"/>
                        <a:buNone/>
                      </a:pPr>
                      <a:r>
                        <a:rPr lang="en-US" sz="1600" b="1" u="none" strike="noStrike" cap="none">
                          <a:latin typeface="+mj-lt"/>
                        </a:rPr>
                        <a:t>Vietnam</a:t>
                      </a:r>
                    </a:p>
                  </a:txBody>
                  <a:tcPr marL="68575" marR="68575" marT="0" marB="0">
                    <a:solidFill>
                      <a:srgbClr val="FFEACC"/>
                    </a:solidFill>
                  </a:tcPr>
                </a:tc>
                <a:tc>
                  <a:txBody>
                    <a:bodyPr/>
                    <a:lstStyle/>
                    <a:p>
                      <a:pPr marL="0" marR="0" lvl="0" indent="0" algn="ctr" rtl="0">
                        <a:spcBef>
                          <a:spcPts val="0"/>
                        </a:spcBef>
                        <a:spcAft>
                          <a:spcPts val="0"/>
                        </a:spcAft>
                        <a:buSzPct val="25000"/>
                        <a:buNone/>
                      </a:pPr>
                      <a:r>
                        <a:rPr lang="en-US" sz="1400" b="1" u="none" strike="noStrike" cap="none">
                          <a:latin typeface="+mj-lt"/>
                        </a:rPr>
                        <a:t>USA</a:t>
                      </a:r>
                    </a:p>
                  </a:txBody>
                  <a:tcPr marL="68575" marR="68575" marT="0" marB="0">
                    <a:solidFill>
                      <a:srgbClr val="FFEACC"/>
                    </a:solidFill>
                  </a:tcPr>
                </a:tc>
                <a:tc>
                  <a:txBody>
                    <a:bodyPr/>
                    <a:lstStyle/>
                    <a:p>
                      <a:pPr marL="0" marR="0" lvl="0" indent="0" algn="ctr" rtl="0">
                        <a:spcBef>
                          <a:spcPts val="0"/>
                        </a:spcBef>
                        <a:spcAft>
                          <a:spcPts val="0"/>
                        </a:spcAft>
                        <a:buSzPct val="25000"/>
                        <a:buNone/>
                      </a:pPr>
                      <a:r>
                        <a:rPr lang="en-US" sz="1400" b="1" u="none" strike="noStrike" cap="none" dirty="0" smtClean="0">
                          <a:latin typeface="+mj-lt"/>
                        </a:rPr>
                        <a:t>Europe</a:t>
                      </a:r>
                    </a:p>
                    <a:p>
                      <a:pPr marL="0" marR="0" lvl="0" indent="0" algn="ctr" rtl="0">
                        <a:spcBef>
                          <a:spcPts val="0"/>
                        </a:spcBef>
                        <a:spcAft>
                          <a:spcPts val="0"/>
                        </a:spcAft>
                        <a:buSzPct val="25000"/>
                        <a:buNone/>
                      </a:pPr>
                      <a:r>
                        <a:rPr lang="en-US" sz="1100" b="1" u="none" strike="noStrike" cap="none" dirty="0" smtClean="0">
                          <a:latin typeface="+mj-lt"/>
                        </a:rPr>
                        <a:t>[global location]</a:t>
                      </a:r>
                      <a:endParaRPr lang="en-US" sz="1100" b="1" u="none" strike="noStrike" cap="none" dirty="0">
                        <a:latin typeface="+mj-lt"/>
                      </a:endParaRPr>
                    </a:p>
                  </a:txBody>
                  <a:tcPr marL="68575" marR="68575" marT="0" marB="0">
                    <a:solidFill>
                      <a:srgbClr val="FFEACC"/>
                    </a:solidFill>
                  </a:tcPr>
                </a:tc>
                <a:tc>
                  <a:txBody>
                    <a:bodyPr/>
                    <a:lstStyle/>
                    <a:p>
                      <a:pPr marL="0" marR="0" lvl="0" indent="0" algn="ctr" rtl="0">
                        <a:spcBef>
                          <a:spcPts val="0"/>
                        </a:spcBef>
                        <a:spcAft>
                          <a:spcPts val="0"/>
                        </a:spcAft>
                        <a:buSzPct val="25000"/>
                        <a:buNone/>
                      </a:pPr>
                      <a:r>
                        <a:rPr lang="en-US" sz="1600" b="1" u="none" strike="noStrike" cap="none" dirty="0">
                          <a:latin typeface="+mj-lt"/>
                        </a:rPr>
                        <a:t>Australia</a:t>
                      </a:r>
                    </a:p>
                    <a:p>
                      <a:pPr marL="0" marR="0" lvl="0" indent="0" algn="ctr" rtl="0">
                        <a:spcBef>
                          <a:spcPts val="0"/>
                        </a:spcBef>
                        <a:spcAft>
                          <a:spcPts val="0"/>
                        </a:spcAft>
                        <a:buSzPct val="25000"/>
                        <a:buNone/>
                      </a:pPr>
                      <a:r>
                        <a:rPr lang="en-US" sz="1100" dirty="0">
                          <a:latin typeface="+mj-lt"/>
                        </a:rPr>
                        <a:t>AGDC +</a:t>
                      </a:r>
                      <a:br>
                        <a:rPr lang="en-US" sz="1100" dirty="0">
                          <a:latin typeface="+mj-lt"/>
                        </a:rPr>
                      </a:br>
                      <a:r>
                        <a:rPr lang="en-US" sz="1100" dirty="0">
                          <a:latin typeface="+mj-lt"/>
                        </a:rPr>
                        <a:t>Industry Hub</a:t>
                      </a:r>
                    </a:p>
                  </a:txBody>
                  <a:tcPr marL="68575" marR="68575" marT="0" marB="0">
                    <a:solidFill>
                      <a:srgbClr val="FFEACC"/>
                    </a:solidFill>
                  </a:tcPr>
                </a:tc>
                <a:extLst>
                  <a:ext uri="{0D108BD9-81ED-4DB2-BD59-A6C34878D82A}">
                    <a16:rowId xmlns:a16="http://schemas.microsoft.com/office/drawing/2014/main" val="10000"/>
                  </a:ext>
                </a:extLst>
              </a:tr>
              <a:tr h="489600">
                <a:tc>
                  <a:txBody>
                    <a:bodyPr/>
                    <a:lstStyle/>
                    <a:p>
                      <a:pPr marL="0" marR="0" lvl="0" indent="0" algn="ctr" rtl="0">
                        <a:spcBef>
                          <a:spcPts val="0"/>
                        </a:spcBef>
                        <a:spcAft>
                          <a:spcPts val="0"/>
                        </a:spcAft>
                        <a:buSzPct val="25000"/>
                        <a:buNone/>
                      </a:pPr>
                      <a:r>
                        <a:rPr lang="en-US" sz="1400" b="1" u="none" strike="noStrike" cap="none">
                          <a:latin typeface="+mj-lt"/>
                        </a:rPr>
                        <a:t>CEOS Lead</a:t>
                      </a:r>
                    </a:p>
                  </a:txBody>
                  <a:tcPr marL="68575" marR="68575" marT="0" marB="0"/>
                </a:tc>
                <a:tc>
                  <a:txBody>
                    <a:bodyPr/>
                    <a:lstStyle/>
                    <a:p>
                      <a:pPr marL="0" marR="0" lvl="0" indent="0" algn="ctr" rtl="0">
                        <a:spcBef>
                          <a:spcPts val="0"/>
                        </a:spcBef>
                        <a:spcAft>
                          <a:spcPts val="0"/>
                        </a:spcAft>
                        <a:buSzPct val="25000"/>
                        <a:buNone/>
                      </a:pPr>
                      <a:r>
                        <a:rPr lang="en-US" sz="1200" u="none" strike="noStrike" cap="none" dirty="0">
                          <a:solidFill>
                            <a:srgbClr val="002569"/>
                          </a:solidFill>
                          <a:latin typeface="+mj-lt"/>
                        </a:rPr>
                        <a:t>SEO </a:t>
                      </a:r>
                      <a:br>
                        <a:rPr lang="en-US" sz="1200" u="none" strike="noStrike" cap="none" dirty="0">
                          <a:solidFill>
                            <a:srgbClr val="002569"/>
                          </a:solidFill>
                          <a:latin typeface="+mj-lt"/>
                        </a:rPr>
                      </a:br>
                      <a:r>
                        <a:rPr lang="en-US" sz="1200" u="none" strike="noStrike" cap="none" dirty="0">
                          <a:solidFill>
                            <a:srgbClr val="002569"/>
                          </a:solidFill>
                          <a:latin typeface="+mj-lt"/>
                        </a:rPr>
                        <a:t>(Brian </a:t>
                      </a:r>
                      <a:r>
                        <a:rPr lang="en-US" sz="1200" u="none" strike="noStrike" cap="none" dirty="0" smtClean="0">
                          <a:solidFill>
                            <a:srgbClr val="002569"/>
                          </a:solidFill>
                          <a:latin typeface="+mj-lt"/>
                        </a:rPr>
                        <a:t>K.)</a:t>
                      </a:r>
                      <a:endParaRPr lang="en-US" sz="1200" u="none" strike="noStrike" cap="none" dirty="0">
                        <a:solidFill>
                          <a:srgbClr val="002569"/>
                        </a:solidFill>
                        <a:latin typeface="+mj-lt"/>
                      </a:endParaRPr>
                    </a:p>
                  </a:txBody>
                  <a:tcPr marL="68575" marR="68575" marT="0" marB="0"/>
                </a:tc>
                <a:tc>
                  <a:txBody>
                    <a:bodyPr/>
                    <a:lstStyle/>
                    <a:p>
                      <a:pPr marL="0" marR="0" lvl="0" indent="0" algn="ctr" rtl="0">
                        <a:spcBef>
                          <a:spcPts val="0"/>
                        </a:spcBef>
                        <a:spcAft>
                          <a:spcPts val="0"/>
                        </a:spcAft>
                        <a:buSzPct val="25000"/>
                        <a:buNone/>
                      </a:pPr>
                      <a:r>
                        <a:rPr lang="en-US" sz="1200" u="none" strike="noStrike" cap="none" dirty="0">
                          <a:solidFill>
                            <a:srgbClr val="002569"/>
                          </a:solidFill>
                          <a:latin typeface="+mj-lt"/>
                        </a:rPr>
                        <a:t>SEO </a:t>
                      </a:r>
                    </a:p>
                    <a:p>
                      <a:pPr marL="0" marR="0" lvl="0" indent="0" algn="ctr" rtl="0">
                        <a:spcBef>
                          <a:spcPts val="0"/>
                        </a:spcBef>
                        <a:spcAft>
                          <a:spcPts val="0"/>
                        </a:spcAft>
                        <a:buSzPct val="25000"/>
                        <a:buNone/>
                      </a:pPr>
                      <a:r>
                        <a:rPr lang="en-US" sz="1200" u="none" strike="noStrike" cap="none" dirty="0">
                          <a:solidFill>
                            <a:srgbClr val="002569"/>
                          </a:solidFill>
                          <a:latin typeface="+mj-lt"/>
                        </a:rPr>
                        <a:t>(Brian </a:t>
                      </a:r>
                      <a:r>
                        <a:rPr lang="en-US" sz="1200" u="none" strike="noStrike" cap="none" dirty="0" smtClean="0">
                          <a:solidFill>
                            <a:srgbClr val="002569"/>
                          </a:solidFill>
                          <a:latin typeface="+mj-lt"/>
                        </a:rPr>
                        <a:t>K.)</a:t>
                      </a:r>
                      <a:endParaRPr lang="en-US" sz="1200" u="none" strike="noStrike" cap="none" dirty="0">
                        <a:solidFill>
                          <a:srgbClr val="002569"/>
                        </a:solidFill>
                        <a:latin typeface="+mj-lt"/>
                      </a:endParaRPr>
                    </a:p>
                  </a:txBody>
                  <a:tcPr marL="68575" marR="68575" marT="0" marB="0"/>
                </a:tc>
                <a:tc>
                  <a:txBody>
                    <a:bodyPr/>
                    <a:lstStyle/>
                    <a:p>
                      <a:pPr marL="0" marR="0" lvl="0" indent="0" algn="ctr" rtl="0">
                        <a:spcBef>
                          <a:spcPts val="0"/>
                        </a:spcBef>
                        <a:spcAft>
                          <a:spcPts val="0"/>
                        </a:spcAft>
                        <a:buSzPct val="25000"/>
                        <a:buNone/>
                      </a:pPr>
                      <a:r>
                        <a:rPr lang="en-US" sz="1200" u="none" strike="noStrike" cap="none" dirty="0" smtClean="0">
                          <a:solidFill>
                            <a:srgbClr val="002569"/>
                          </a:solidFill>
                          <a:latin typeface="+mj-lt"/>
                        </a:rPr>
                        <a:t>CSIRO</a:t>
                      </a:r>
                    </a:p>
                    <a:p>
                      <a:pPr marL="0" marR="0" lvl="0" indent="0" algn="ctr" rtl="0">
                        <a:spcBef>
                          <a:spcPts val="0"/>
                        </a:spcBef>
                        <a:spcAft>
                          <a:spcPts val="0"/>
                        </a:spcAft>
                        <a:buSzPct val="25000"/>
                        <a:buNone/>
                      </a:pPr>
                      <a:r>
                        <a:rPr lang="en-US" sz="1200" u="none" strike="noStrike" cap="none" dirty="0" smtClean="0">
                          <a:solidFill>
                            <a:srgbClr val="002569"/>
                          </a:solidFill>
                          <a:latin typeface="+mj-lt"/>
                        </a:rPr>
                        <a:t>(Alex H.)</a:t>
                      </a:r>
                      <a:endParaRPr lang="en-US" sz="1200" u="none" strike="noStrike" cap="none" dirty="0">
                        <a:solidFill>
                          <a:srgbClr val="002569"/>
                        </a:solidFill>
                        <a:latin typeface="+mj-lt"/>
                      </a:endParaRPr>
                    </a:p>
                  </a:txBody>
                  <a:tcPr marL="68575" marR="68575" marT="0" marB="0"/>
                </a:tc>
                <a:tc>
                  <a:txBody>
                    <a:bodyPr/>
                    <a:lstStyle/>
                    <a:p>
                      <a:pPr marL="0" marR="0" lvl="0" indent="0" algn="ctr" rtl="0">
                        <a:spcBef>
                          <a:spcPts val="0"/>
                        </a:spcBef>
                        <a:spcAft>
                          <a:spcPts val="0"/>
                        </a:spcAft>
                        <a:buSzPct val="25000"/>
                        <a:buNone/>
                      </a:pPr>
                      <a:r>
                        <a:rPr lang="en-US" sz="1200" u="none" strike="noStrike" cap="none" dirty="0">
                          <a:solidFill>
                            <a:srgbClr val="002569"/>
                          </a:solidFill>
                          <a:latin typeface="+mj-lt"/>
                        </a:rPr>
                        <a:t>USGS </a:t>
                      </a:r>
                      <a:br>
                        <a:rPr lang="en-US" sz="1200" u="none" strike="noStrike" cap="none" dirty="0">
                          <a:solidFill>
                            <a:srgbClr val="002569"/>
                          </a:solidFill>
                          <a:latin typeface="+mj-lt"/>
                        </a:rPr>
                      </a:br>
                      <a:r>
                        <a:rPr lang="en-US" sz="1200" u="none" strike="noStrike" cap="none" dirty="0">
                          <a:solidFill>
                            <a:srgbClr val="002569"/>
                          </a:solidFill>
                          <a:latin typeface="+mj-lt"/>
                        </a:rPr>
                        <a:t>(Brian </a:t>
                      </a:r>
                      <a:r>
                        <a:rPr lang="en-US" sz="1200" u="none" strike="noStrike" cap="none" dirty="0" smtClean="0">
                          <a:solidFill>
                            <a:srgbClr val="002569"/>
                          </a:solidFill>
                          <a:latin typeface="+mj-lt"/>
                        </a:rPr>
                        <a:t>S.)</a:t>
                      </a:r>
                      <a:endParaRPr lang="en-US" sz="1200" u="none" strike="noStrike" cap="none" dirty="0">
                        <a:solidFill>
                          <a:srgbClr val="002569"/>
                        </a:solidFill>
                        <a:latin typeface="+mj-lt"/>
                      </a:endParaRPr>
                    </a:p>
                  </a:txBody>
                  <a:tcPr marL="68575" marR="68575" marT="0" marB="0"/>
                </a:tc>
                <a:tc>
                  <a:txBody>
                    <a:bodyPr/>
                    <a:lstStyle/>
                    <a:p>
                      <a:pPr marL="0" marR="0" lvl="0" indent="0" algn="ctr" rtl="0">
                        <a:spcBef>
                          <a:spcPts val="0"/>
                        </a:spcBef>
                        <a:spcAft>
                          <a:spcPts val="0"/>
                        </a:spcAft>
                        <a:buSzPct val="25000"/>
                        <a:buNone/>
                      </a:pPr>
                      <a:r>
                        <a:rPr lang="en-US" sz="1200" u="none" strike="noStrike" cap="none" dirty="0" smtClean="0">
                          <a:solidFill>
                            <a:srgbClr val="002569"/>
                          </a:solidFill>
                          <a:latin typeface="+mj-lt"/>
                        </a:rPr>
                        <a:t>ESA</a:t>
                      </a:r>
                    </a:p>
                    <a:p>
                      <a:pPr marL="0" marR="0" lvl="0" indent="0" algn="ctr" rtl="0">
                        <a:spcBef>
                          <a:spcPts val="0"/>
                        </a:spcBef>
                        <a:spcAft>
                          <a:spcPts val="0"/>
                        </a:spcAft>
                        <a:buSzPct val="25000"/>
                        <a:buNone/>
                      </a:pPr>
                      <a:r>
                        <a:rPr lang="en-US" sz="1200" u="none" strike="noStrike" cap="none" dirty="0" smtClean="0">
                          <a:solidFill>
                            <a:srgbClr val="002569"/>
                          </a:solidFill>
                          <a:latin typeface="+mj-lt"/>
                        </a:rPr>
                        <a:t>(S. Loekken)</a:t>
                      </a:r>
                      <a:endParaRPr lang="en-US" sz="1200" u="none" strike="noStrike" cap="none" dirty="0">
                        <a:solidFill>
                          <a:srgbClr val="002569"/>
                        </a:solidFill>
                        <a:latin typeface="+mj-lt"/>
                      </a:endParaRPr>
                    </a:p>
                  </a:txBody>
                  <a:tcPr marL="68575" marR="68575" marT="0" marB="0"/>
                </a:tc>
                <a:tc>
                  <a:txBody>
                    <a:bodyPr/>
                    <a:lstStyle/>
                    <a:p>
                      <a:pPr marL="0" marR="0" lvl="0" indent="0" algn="ctr" rtl="0">
                        <a:spcBef>
                          <a:spcPts val="0"/>
                        </a:spcBef>
                        <a:spcAft>
                          <a:spcPts val="0"/>
                        </a:spcAft>
                        <a:buSzPct val="25000"/>
                        <a:buNone/>
                      </a:pPr>
                      <a:r>
                        <a:rPr lang="en-US" sz="1200" u="none" strike="noStrike" cap="none" dirty="0">
                          <a:solidFill>
                            <a:srgbClr val="002569"/>
                          </a:solidFill>
                          <a:latin typeface="+mj-lt"/>
                        </a:rPr>
                        <a:t>CSIRO, GA </a:t>
                      </a:r>
                      <a:br>
                        <a:rPr lang="en-US" sz="1200" u="none" strike="noStrike" cap="none" dirty="0">
                          <a:solidFill>
                            <a:srgbClr val="002569"/>
                          </a:solidFill>
                          <a:latin typeface="+mj-lt"/>
                        </a:rPr>
                      </a:br>
                      <a:r>
                        <a:rPr lang="en-US" sz="1200" u="none" strike="noStrike" cap="none" dirty="0">
                          <a:solidFill>
                            <a:srgbClr val="002569"/>
                          </a:solidFill>
                          <a:latin typeface="+mj-lt"/>
                        </a:rPr>
                        <a:t>(Rob, Adam)</a:t>
                      </a:r>
                    </a:p>
                  </a:txBody>
                  <a:tcPr marL="68575" marR="68575" marT="0" marB="0"/>
                </a:tc>
                <a:extLst>
                  <a:ext uri="{0D108BD9-81ED-4DB2-BD59-A6C34878D82A}">
                    <a16:rowId xmlns:a16="http://schemas.microsoft.com/office/drawing/2014/main" val="10001"/>
                  </a:ext>
                </a:extLst>
              </a:tr>
              <a:tr h="395650">
                <a:tc>
                  <a:txBody>
                    <a:bodyPr/>
                    <a:lstStyle/>
                    <a:p>
                      <a:pPr marL="0" marR="0" lvl="0" indent="0" algn="ctr" rtl="0">
                        <a:spcBef>
                          <a:spcPts val="0"/>
                        </a:spcBef>
                        <a:spcAft>
                          <a:spcPts val="0"/>
                        </a:spcAft>
                        <a:buSzPct val="25000"/>
                        <a:buNone/>
                      </a:pPr>
                      <a:r>
                        <a:rPr lang="en-US" sz="1400" b="1" u="none" strike="noStrike" cap="none">
                          <a:latin typeface="+mj-lt"/>
                        </a:rPr>
                        <a:t>Partners</a:t>
                      </a:r>
                    </a:p>
                  </a:txBody>
                  <a:tcPr marL="68575" marR="68575" marT="0" marB="0"/>
                </a:tc>
                <a:tc>
                  <a:txBody>
                    <a:bodyPr/>
                    <a:lstStyle/>
                    <a:p>
                      <a:pPr marL="0" marR="0" lvl="0" indent="0" algn="ctr" rtl="0">
                        <a:spcBef>
                          <a:spcPts val="0"/>
                        </a:spcBef>
                        <a:spcAft>
                          <a:spcPts val="0"/>
                        </a:spcAft>
                        <a:buSzPct val="25000"/>
                        <a:buNone/>
                      </a:pPr>
                      <a:r>
                        <a:rPr lang="en-US" sz="1200" u="none" strike="noStrike" cap="none">
                          <a:solidFill>
                            <a:srgbClr val="002569"/>
                          </a:solidFill>
                          <a:latin typeface="+mj-lt"/>
                        </a:rPr>
                        <a:t>IDEAM</a:t>
                      </a:r>
                    </a:p>
                  </a:txBody>
                  <a:tcPr marL="68575" marR="68575" marT="0" marB="0"/>
                </a:tc>
                <a:tc>
                  <a:txBody>
                    <a:bodyPr/>
                    <a:lstStyle/>
                    <a:p>
                      <a:pPr marL="0" marR="0" lvl="0" indent="0" algn="ctr" rtl="0">
                        <a:spcBef>
                          <a:spcPts val="0"/>
                        </a:spcBef>
                        <a:spcAft>
                          <a:spcPts val="0"/>
                        </a:spcAft>
                        <a:buSzPct val="25000"/>
                        <a:buNone/>
                      </a:pPr>
                      <a:r>
                        <a:rPr lang="en-US" sz="1200" u="none" strike="noStrike" cap="none">
                          <a:solidFill>
                            <a:srgbClr val="002569"/>
                          </a:solidFill>
                          <a:latin typeface="+mj-lt"/>
                        </a:rPr>
                        <a:t>UN-GRID Geneva</a:t>
                      </a:r>
                    </a:p>
                  </a:txBody>
                  <a:tcPr marL="68575" marR="68575" marT="0" marB="0"/>
                </a:tc>
                <a:tc>
                  <a:txBody>
                    <a:bodyPr/>
                    <a:lstStyle/>
                    <a:p>
                      <a:pPr marL="0" marR="0" lvl="0" indent="0" algn="ctr" rtl="0">
                        <a:spcBef>
                          <a:spcPts val="0"/>
                        </a:spcBef>
                        <a:spcAft>
                          <a:spcPts val="0"/>
                        </a:spcAft>
                        <a:buSzPct val="25000"/>
                        <a:buNone/>
                      </a:pPr>
                      <a:r>
                        <a:rPr lang="en-US" sz="1200" u="none" strike="noStrike" cap="none">
                          <a:solidFill>
                            <a:srgbClr val="002569"/>
                          </a:solidFill>
                          <a:latin typeface="+mj-lt"/>
                        </a:rPr>
                        <a:t> VNU, VNSC</a:t>
                      </a:r>
                    </a:p>
                  </a:txBody>
                  <a:tcPr marL="68575" marR="68575" marT="0" marB="0"/>
                </a:tc>
                <a:tc>
                  <a:txBody>
                    <a:bodyPr/>
                    <a:lstStyle/>
                    <a:p>
                      <a:pPr marL="0" marR="0" lvl="0" indent="0" algn="ctr" rtl="0">
                        <a:spcBef>
                          <a:spcPts val="0"/>
                        </a:spcBef>
                        <a:spcAft>
                          <a:spcPts val="0"/>
                        </a:spcAft>
                        <a:buSzPct val="25000"/>
                        <a:buNone/>
                      </a:pPr>
                      <a:r>
                        <a:rPr lang="en-US" sz="1200" u="none" strike="noStrike" cap="none">
                          <a:solidFill>
                            <a:srgbClr val="002569"/>
                          </a:solidFill>
                          <a:latin typeface="+mj-lt"/>
                        </a:rPr>
                        <a:t>BU, USGS EROS</a:t>
                      </a:r>
                    </a:p>
                  </a:txBody>
                  <a:tcPr marL="68575" marR="68575" marT="0" marB="0"/>
                </a:tc>
                <a:tc>
                  <a:txBody>
                    <a:bodyPr/>
                    <a:lstStyle/>
                    <a:p>
                      <a:pPr marL="0" marR="0" lvl="0" indent="0" algn="ctr" rtl="0">
                        <a:spcBef>
                          <a:spcPts val="0"/>
                        </a:spcBef>
                        <a:spcAft>
                          <a:spcPts val="0"/>
                        </a:spcAft>
                        <a:buSzPct val="25000"/>
                        <a:buNone/>
                      </a:pPr>
                      <a:r>
                        <a:rPr lang="en-US" sz="1050" u="none" strike="noStrike" cap="none" dirty="0" smtClean="0">
                          <a:solidFill>
                            <a:srgbClr val="002569"/>
                          </a:solidFill>
                          <a:latin typeface="+mj-lt"/>
                        </a:rPr>
                        <a:t>Forest:</a:t>
                      </a:r>
                      <a:r>
                        <a:rPr lang="en-US" sz="1050" u="none" strike="noStrike" cap="none" baseline="0" dirty="0" smtClean="0">
                          <a:solidFill>
                            <a:srgbClr val="002569"/>
                          </a:solidFill>
                          <a:latin typeface="+mj-lt"/>
                        </a:rPr>
                        <a:t> </a:t>
                      </a:r>
                      <a:r>
                        <a:rPr lang="en-US" sz="1050" u="none" strike="noStrike" cap="none" dirty="0" smtClean="0">
                          <a:solidFill>
                            <a:srgbClr val="002569"/>
                          </a:solidFill>
                          <a:latin typeface="+mj-lt"/>
                        </a:rPr>
                        <a:t>Mexico,</a:t>
                      </a:r>
                      <a:r>
                        <a:rPr lang="en-US" sz="1050" u="none" strike="noStrike" cap="none" baseline="0" dirty="0" smtClean="0">
                          <a:solidFill>
                            <a:srgbClr val="002569"/>
                          </a:solidFill>
                          <a:latin typeface="+mj-lt"/>
                        </a:rPr>
                        <a:t> Finland</a:t>
                      </a:r>
                      <a:endParaRPr lang="en-US" sz="1050" u="none" strike="noStrike" cap="none" dirty="0" smtClean="0">
                        <a:solidFill>
                          <a:srgbClr val="002569"/>
                        </a:solidFill>
                        <a:latin typeface="+mj-lt"/>
                      </a:endParaRPr>
                    </a:p>
                    <a:p>
                      <a:pPr marL="0" marR="0" lvl="0" indent="0" algn="ctr" rtl="0">
                        <a:spcBef>
                          <a:spcPts val="0"/>
                        </a:spcBef>
                        <a:spcAft>
                          <a:spcPts val="0"/>
                        </a:spcAft>
                        <a:buSzPct val="25000"/>
                        <a:buNone/>
                      </a:pPr>
                      <a:r>
                        <a:rPr lang="en-US" sz="1050" u="none" strike="noStrike" cap="none" dirty="0" smtClean="0">
                          <a:solidFill>
                            <a:srgbClr val="002569"/>
                          </a:solidFill>
                          <a:latin typeface="+mj-lt"/>
                        </a:rPr>
                        <a:t>Urban:</a:t>
                      </a:r>
                      <a:r>
                        <a:rPr lang="en-US" sz="1050" u="none" strike="noStrike" cap="none" baseline="0" dirty="0" smtClean="0">
                          <a:solidFill>
                            <a:srgbClr val="002569"/>
                          </a:solidFill>
                          <a:latin typeface="+mj-lt"/>
                        </a:rPr>
                        <a:t> </a:t>
                      </a:r>
                      <a:r>
                        <a:rPr lang="en-US" sz="1050" u="none" strike="noStrike" cap="none" dirty="0" smtClean="0">
                          <a:solidFill>
                            <a:srgbClr val="002569"/>
                          </a:solidFill>
                          <a:latin typeface="+mj-lt"/>
                        </a:rPr>
                        <a:t>DLR</a:t>
                      </a:r>
                    </a:p>
                    <a:p>
                      <a:pPr marL="0" marR="0" lvl="0" indent="0" algn="ctr" rtl="0">
                        <a:spcBef>
                          <a:spcPts val="0"/>
                        </a:spcBef>
                        <a:spcAft>
                          <a:spcPts val="0"/>
                        </a:spcAft>
                        <a:buSzPct val="25000"/>
                        <a:buNone/>
                      </a:pPr>
                      <a:r>
                        <a:rPr lang="en-US" sz="1050" u="none" strike="noStrike" cap="none" dirty="0" smtClean="0">
                          <a:solidFill>
                            <a:srgbClr val="002569"/>
                          </a:solidFill>
                          <a:latin typeface="+mj-lt"/>
                        </a:rPr>
                        <a:t>Geohazards:</a:t>
                      </a:r>
                      <a:r>
                        <a:rPr lang="en-US" sz="1050" u="none" strike="noStrike" cap="none" baseline="0" dirty="0" smtClean="0">
                          <a:solidFill>
                            <a:srgbClr val="002569"/>
                          </a:solidFill>
                          <a:latin typeface="+mj-lt"/>
                        </a:rPr>
                        <a:t> </a:t>
                      </a:r>
                      <a:r>
                        <a:rPr lang="en-US" sz="1050" u="none" strike="noStrike" cap="none" dirty="0" smtClean="0">
                          <a:solidFill>
                            <a:srgbClr val="002569"/>
                          </a:solidFill>
                          <a:latin typeface="+mj-lt"/>
                        </a:rPr>
                        <a:t>CEOS</a:t>
                      </a:r>
                      <a:r>
                        <a:rPr lang="en-US" sz="1050" u="none" strike="noStrike" cap="none" baseline="0" dirty="0" smtClean="0">
                          <a:solidFill>
                            <a:srgbClr val="002569"/>
                          </a:solidFill>
                          <a:latin typeface="+mj-lt"/>
                        </a:rPr>
                        <a:t> DRM, </a:t>
                      </a:r>
                      <a:r>
                        <a:rPr lang="en-US" sz="1050" u="none" strike="noStrike" cap="none" dirty="0" smtClean="0">
                          <a:solidFill>
                            <a:srgbClr val="002569"/>
                          </a:solidFill>
                          <a:latin typeface="+mj-lt"/>
                        </a:rPr>
                        <a:t>INGV</a:t>
                      </a:r>
                      <a:endParaRPr lang="en-US" sz="1050" u="none" strike="noStrike" cap="none" dirty="0">
                        <a:solidFill>
                          <a:srgbClr val="002569"/>
                        </a:solidFill>
                        <a:latin typeface="+mj-lt"/>
                      </a:endParaRPr>
                    </a:p>
                  </a:txBody>
                  <a:tcPr marL="68575" marR="68575" marT="0" marB="0"/>
                </a:tc>
                <a:tc>
                  <a:txBody>
                    <a:bodyPr/>
                    <a:lstStyle/>
                    <a:p>
                      <a:pPr marL="0" marR="0" lvl="0" indent="0" algn="ctr" rtl="0">
                        <a:spcBef>
                          <a:spcPts val="0"/>
                        </a:spcBef>
                        <a:spcAft>
                          <a:spcPts val="0"/>
                        </a:spcAft>
                        <a:buSzPct val="25000"/>
                        <a:buNone/>
                      </a:pPr>
                      <a:r>
                        <a:rPr lang="en-US" sz="1200" u="none" strike="noStrike" cap="none" dirty="0">
                          <a:solidFill>
                            <a:srgbClr val="002569"/>
                          </a:solidFill>
                          <a:latin typeface="+mj-lt"/>
                        </a:rPr>
                        <a:t>NCI</a:t>
                      </a:r>
                    </a:p>
                  </a:txBody>
                  <a:tcPr marL="68575" marR="68575" marT="0" marB="0"/>
                </a:tc>
                <a:extLst>
                  <a:ext uri="{0D108BD9-81ED-4DB2-BD59-A6C34878D82A}">
                    <a16:rowId xmlns:a16="http://schemas.microsoft.com/office/drawing/2014/main" val="10002"/>
                  </a:ext>
                </a:extLst>
              </a:tr>
              <a:tr h="776725">
                <a:tc>
                  <a:txBody>
                    <a:bodyPr/>
                    <a:lstStyle/>
                    <a:p>
                      <a:pPr marL="0" marR="0" lvl="0" indent="0" algn="ctr" rtl="0">
                        <a:spcBef>
                          <a:spcPts val="0"/>
                        </a:spcBef>
                        <a:spcAft>
                          <a:spcPts val="0"/>
                        </a:spcAft>
                        <a:buSzPct val="25000"/>
                        <a:buNone/>
                      </a:pPr>
                      <a:r>
                        <a:rPr lang="en-US" sz="1400" b="1" u="none" strike="noStrike" cap="none" dirty="0">
                          <a:latin typeface="+mj-lt"/>
                        </a:rPr>
                        <a:t>User agencies</a:t>
                      </a:r>
                    </a:p>
                  </a:txBody>
                  <a:tcPr marL="68575" marR="68575" marT="0" marB="0"/>
                </a:tc>
                <a:tc>
                  <a:txBody>
                    <a:bodyPr/>
                    <a:lstStyle/>
                    <a:p>
                      <a:pPr marL="0" marR="0" lvl="0" indent="0" algn="ctr" rtl="0">
                        <a:spcBef>
                          <a:spcPts val="0"/>
                        </a:spcBef>
                        <a:spcAft>
                          <a:spcPts val="0"/>
                        </a:spcAft>
                        <a:buSzPct val="25000"/>
                        <a:buNone/>
                      </a:pPr>
                      <a:r>
                        <a:rPr lang="en-US" sz="1200" u="none" strike="noStrike" cap="none">
                          <a:solidFill>
                            <a:srgbClr val="002569"/>
                          </a:solidFill>
                          <a:latin typeface="+mj-lt"/>
                        </a:rPr>
                        <a:t>Colombia Gov.</a:t>
                      </a:r>
                    </a:p>
                  </a:txBody>
                  <a:tcPr marL="68575" marR="68575" marT="0" marB="0"/>
                </a:tc>
                <a:tc>
                  <a:txBody>
                    <a:bodyPr/>
                    <a:lstStyle/>
                    <a:p>
                      <a:pPr marL="0" marR="0" lvl="0" indent="0" algn="ctr" rtl="0">
                        <a:spcBef>
                          <a:spcPts val="0"/>
                        </a:spcBef>
                        <a:spcAft>
                          <a:spcPts val="0"/>
                        </a:spcAft>
                        <a:buSzPct val="25000"/>
                        <a:buNone/>
                      </a:pPr>
                      <a:r>
                        <a:rPr lang="en-US" sz="1200" u="none" strike="noStrike" cap="none">
                          <a:solidFill>
                            <a:srgbClr val="002569"/>
                          </a:solidFill>
                          <a:latin typeface="+mj-lt"/>
                        </a:rPr>
                        <a:t>Swiss Gov.</a:t>
                      </a:r>
                    </a:p>
                  </a:txBody>
                  <a:tcPr marL="68575" marR="68575" marT="0" marB="0"/>
                </a:tc>
                <a:tc>
                  <a:txBody>
                    <a:bodyPr/>
                    <a:lstStyle/>
                    <a:p>
                      <a:pPr marL="0" marR="0" lvl="0" indent="0" algn="ctr" rtl="0">
                        <a:spcBef>
                          <a:spcPts val="0"/>
                        </a:spcBef>
                        <a:spcAft>
                          <a:spcPts val="0"/>
                        </a:spcAft>
                        <a:buSzPct val="25000"/>
                        <a:buNone/>
                      </a:pPr>
                      <a:r>
                        <a:rPr lang="en-US" sz="1200" u="none" strike="noStrike" cap="none">
                          <a:solidFill>
                            <a:srgbClr val="002569"/>
                          </a:solidFill>
                          <a:latin typeface="+mj-lt"/>
                        </a:rPr>
                        <a:t>FIPI, Vietnam Govt.</a:t>
                      </a:r>
                    </a:p>
                  </a:txBody>
                  <a:tcPr marL="68575" marR="68575" marT="0" marB="0"/>
                </a:tc>
                <a:tc>
                  <a:txBody>
                    <a:bodyPr/>
                    <a:lstStyle/>
                    <a:p>
                      <a:pPr marL="0" marR="0" lvl="0" indent="0" algn="ctr" rtl="0">
                        <a:spcBef>
                          <a:spcPts val="0"/>
                        </a:spcBef>
                        <a:spcAft>
                          <a:spcPts val="0"/>
                        </a:spcAft>
                        <a:buSzPct val="25000"/>
                        <a:buNone/>
                      </a:pPr>
                      <a:r>
                        <a:rPr lang="en-US" sz="1200" u="none" strike="noStrike" cap="none">
                          <a:solidFill>
                            <a:srgbClr val="002569"/>
                          </a:solidFill>
                          <a:latin typeface="+mj-lt"/>
                        </a:rPr>
                        <a:t>U.S. Gov. and Public</a:t>
                      </a:r>
                    </a:p>
                  </a:txBody>
                  <a:tcPr marL="68575" marR="68575" marT="0" marB="0"/>
                </a:tc>
                <a:tc>
                  <a:txBody>
                    <a:bodyPr/>
                    <a:lstStyle/>
                    <a:p>
                      <a:pPr marL="0" marR="0" lvl="0" indent="0" algn="ctr" rtl="0">
                        <a:spcBef>
                          <a:spcPts val="0"/>
                        </a:spcBef>
                        <a:spcAft>
                          <a:spcPts val="0"/>
                        </a:spcAft>
                        <a:buSzPct val="25000"/>
                        <a:buNone/>
                      </a:pPr>
                      <a:r>
                        <a:rPr lang="en-US" sz="1200" u="none" strike="noStrike" cap="none" dirty="0" smtClean="0">
                          <a:solidFill>
                            <a:srgbClr val="002569"/>
                          </a:solidFill>
                          <a:latin typeface="+mj-lt"/>
                        </a:rPr>
                        <a:t>Researchers and value-adders</a:t>
                      </a:r>
                      <a:endParaRPr lang="en-US" sz="1200" u="none" strike="noStrike" cap="none" dirty="0">
                        <a:solidFill>
                          <a:srgbClr val="002569"/>
                        </a:solidFill>
                        <a:latin typeface="+mj-lt"/>
                      </a:endParaRPr>
                    </a:p>
                  </a:txBody>
                  <a:tcPr marL="68575" marR="68575" marT="0" marB="0"/>
                </a:tc>
                <a:tc>
                  <a:txBody>
                    <a:bodyPr/>
                    <a:lstStyle/>
                    <a:p>
                      <a:pPr marL="0" marR="0" lvl="0" indent="0" algn="ctr" rtl="0">
                        <a:spcBef>
                          <a:spcPts val="0"/>
                        </a:spcBef>
                        <a:spcAft>
                          <a:spcPts val="0"/>
                        </a:spcAft>
                        <a:buSzPct val="25000"/>
                        <a:buNone/>
                      </a:pPr>
                      <a:r>
                        <a:rPr lang="en-US" sz="1200" u="none" strike="noStrike" cap="none">
                          <a:solidFill>
                            <a:srgbClr val="002569"/>
                          </a:solidFill>
                          <a:latin typeface="+mj-lt"/>
                        </a:rPr>
                        <a:t>Australian Govt.,</a:t>
                      </a:r>
                    </a:p>
                    <a:p>
                      <a:pPr marL="0" marR="0" lvl="0" indent="0" algn="ctr" rtl="0">
                        <a:spcBef>
                          <a:spcPts val="0"/>
                        </a:spcBef>
                        <a:spcAft>
                          <a:spcPts val="0"/>
                        </a:spcAft>
                        <a:buSzPct val="25000"/>
                        <a:buNone/>
                      </a:pPr>
                      <a:r>
                        <a:rPr lang="en-US" sz="1200">
                          <a:solidFill>
                            <a:srgbClr val="002569"/>
                          </a:solidFill>
                          <a:latin typeface="+mj-lt"/>
                        </a:rPr>
                        <a:t>Industry,</a:t>
                      </a:r>
                      <a:r>
                        <a:rPr lang="en-US" sz="1200" u="none" strike="noStrike" cap="none">
                          <a:solidFill>
                            <a:srgbClr val="002569"/>
                          </a:solidFill>
                          <a:latin typeface="+mj-lt"/>
                        </a:rPr>
                        <a:t> and Public</a:t>
                      </a:r>
                    </a:p>
                  </a:txBody>
                  <a:tcPr marL="68575" marR="68575" marT="0" marB="0"/>
                </a:tc>
                <a:extLst>
                  <a:ext uri="{0D108BD9-81ED-4DB2-BD59-A6C34878D82A}">
                    <a16:rowId xmlns:a16="http://schemas.microsoft.com/office/drawing/2014/main" val="10003"/>
                  </a:ext>
                </a:extLst>
              </a:tr>
              <a:tr h="955800">
                <a:tc>
                  <a:txBody>
                    <a:bodyPr/>
                    <a:lstStyle/>
                    <a:p>
                      <a:pPr marL="0" marR="0" lvl="0" indent="0" algn="ctr" rtl="0">
                        <a:spcBef>
                          <a:spcPts val="0"/>
                        </a:spcBef>
                        <a:spcAft>
                          <a:spcPts val="0"/>
                        </a:spcAft>
                        <a:buSzPct val="25000"/>
                        <a:buNone/>
                      </a:pPr>
                      <a:r>
                        <a:rPr lang="en-US" sz="1400" b="1" u="none" strike="noStrike" cap="none">
                          <a:latin typeface="+mj-lt"/>
                        </a:rPr>
                        <a:t>Application(s)</a:t>
                      </a:r>
                    </a:p>
                  </a:txBody>
                  <a:tcPr marL="68575" marR="68575" marT="0" marB="0"/>
                </a:tc>
                <a:tc>
                  <a:txBody>
                    <a:bodyPr/>
                    <a:lstStyle/>
                    <a:p>
                      <a:pPr marL="0" marR="0" lvl="0" indent="0" algn="ctr" rtl="0">
                        <a:spcBef>
                          <a:spcPts val="0"/>
                        </a:spcBef>
                        <a:spcAft>
                          <a:spcPts val="0"/>
                        </a:spcAft>
                        <a:buSzPct val="25000"/>
                        <a:buNone/>
                      </a:pPr>
                      <a:r>
                        <a:rPr lang="en-US" sz="1200" u="none" strike="noStrike" cap="none" dirty="0">
                          <a:solidFill>
                            <a:srgbClr val="002569"/>
                          </a:solidFill>
                          <a:latin typeface="+mj-lt"/>
                        </a:rPr>
                        <a:t>Forest (GFOI), Change Detection (CCDC, BFAST), Water</a:t>
                      </a:r>
                    </a:p>
                  </a:txBody>
                  <a:tcPr marL="68575" marR="68575" marT="0" marB="0"/>
                </a:tc>
                <a:tc>
                  <a:txBody>
                    <a:bodyPr/>
                    <a:lstStyle/>
                    <a:p>
                      <a:pPr marL="0" marR="0" lvl="0" indent="0" algn="ctr" rtl="0">
                        <a:spcBef>
                          <a:spcPts val="0"/>
                        </a:spcBef>
                        <a:spcAft>
                          <a:spcPts val="0"/>
                        </a:spcAft>
                        <a:buSzPct val="25000"/>
                        <a:buNone/>
                      </a:pPr>
                      <a:r>
                        <a:rPr lang="en-US" sz="1200" u="none" strike="noStrike" cap="none">
                          <a:solidFill>
                            <a:srgbClr val="002569"/>
                          </a:solidFill>
                          <a:latin typeface="+mj-lt"/>
                        </a:rPr>
                        <a:t>Land Change, Water</a:t>
                      </a:r>
                    </a:p>
                  </a:txBody>
                  <a:tcPr marL="68575" marR="68575" marT="0" marB="0"/>
                </a:tc>
                <a:tc>
                  <a:txBody>
                    <a:bodyPr/>
                    <a:lstStyle/>
                    <a:p>
                      <a:pPr marL="0" marR="0" lvl="0" indent="0" algn="ctr" rtl="0">
                        <a:spcBef>
                          <a:spcPts val="0"/>
                        </a:spcBef>
                        <a:spcAft>
                          <a:spcPts val="0"/>
                        </a:spcAft>
                        <a:buSzPct val="25000"/>
                        <a:buNone/>
                      </a:pPr>
                      <a:r>
                        <a:rPr lang="en-US" sz="1200" u="none" strike="noStrike" cap="none">
                          <a:solidFill>
                            <a:srgbClr val="002569"/>
                          </a:solidFill>
                          <a:latin typeface="+mj-lt"/>
                        </a:rPr>
                        <a:t>Water, Agriculture, Disasters, Forestry </a:t>
                      </a:r>
                      <a:br>
                        <a:rPr lang="en-US" sz="1200" u="none" strike="noStrike" cap="none">
                          <a:solidFill>
                            <a:srgbClr val="002569"/>
                          </a:solidFill>
                          <a:latin typeface="+mj-lt"/>
                        </a:rPr>
                      </a:br>
                      <a:r>
                        <a:rPr lang="en-US" sz="1200" u="none" strike="noStrike" cap="none">
                          <a:solidFill>
                            <a:srgbClr val="002569"/>
                          </a:solidFill>
                          <a:latin typeface="+mj-lt"/>
                        </a:rPr>
                        <a:t>(priority order)</a:t>
                      </a:r>
                    </a:p>
                  </a:txBody>
                  <a:tcPr marL="68575" marR="68575" marT="0" marB="0"/>
                </a:tc>
                <a:tc>
                  <a:txBody>
                    <a:bodyPr/>
                    <a:lstStyle/>
                    <a:p>
                      <a:pPr marL="0" marR="0" lvl="0" indent="0" algn="ctr" rtl="0">
                        <a:spcBef>
                          <a:spcPts val="0"/>
                        </a:spcBef>
                        <a:spcAft>
                          <a:spcPts val="0"/>
                        </a:spcAft>
                        <a:buSzPct val="25000"/>
                        <a:buNone/>
                      </a:pPr>
                      <a:r>
                        <a:rPr lang="en-US" sz="1200" u="none" strike="noStrike" cap="none">
                          <a:solidFill>
                            <a:srgbClr val="002569"/>
                          </a:solidFill>
                          <a:latin typeface="+mj-lt"/>
                        </a:rPr>
                        <a:t>LCMAP and CCDC </a:t>
                      </a:r>
                      <a:br>
                        <a:rPr lang="en-US" sz="1200" u="none" strike="noStrike" cap="none">
                          <a:solidFill>
                            <a:srgbClr val="002569"/>
                          </a:solidFill>
                          <a:latin typeface="+mj-lt"/>
                        </a:rPr>
                      </a:br>
                      <a:r>
                        <a:rPr lang="en-US" sz="1200" u="none" strike="noStrike" cap="none">
                          <a:solidFill>
                            <a:srgbClr val="002569"/>
                          </a:solidFill>
                          <a:latin typeface="+mj-lt"/>
                        </a:rPr>
                        <a:t>(6 national </a:t>
                      </a:r>
                      <a:br>
                        <a:rPr lang="en-US" sz="1200" u="none" strike="noStrike" cap="none">
                          <a:solidFill>
                            <a:srgbClr val="002569"/>
                          </a:solidFill>
                          <a:latin typeface="+mj-lt"/>
                        </a:rPr>
                      </a:br>
                      <a:r>
                        <a:rPr lang="en-US" sz="1200" u="none" strike="noStrike" cap="none">
                          <a:solidFill>
                            <a:srgbClr val="002569"/>
                          </a:solidFill>
                          <a:latin typeface="+mj-lt"/>
                        </a:rPr>
                        <a:t>test sites)</a:t>
                      </a:r>
                    </a:p>
                  </a:txBody>
                  <a:tcPr marL="68575" marR="68575" marT="0" marB="0"/>
                </a:tc>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en-US" sz="1100" u="none" strike="noStrike" cap="none" dirty="0" smtClean="0">
                          <a:solidFill>
                            <a:srgbClr val="002569"/>
                          </a:solidFill>
                          <a:latin typeface="+mj-lt"/>
                        </a:rPr>
                        <a:t>Forestry TEP Urban TEP</a:t>
                      </a:r>
                    </a:p>
                    <a:p>
                      <a:pPr marL="0" marR="0" lvl="0" indent="0" algn="ctr" rtl="0">
                        <a:spcBef>
                          <a:spcPts val="0"/>
                        </a:spcBef>
                        <a:spcAft>
                          <a:spcPts val="0"/>
                        </a:spcAft>
                        <a:buSzPct val="25000"/>
                        <a:buNone/>
                      </a:pPr>
                      <a:r>
                        <a:rPr lang="en-US" sz="1100" u="none" strike="noStrike" cap="none" dirty="0" smtClean="0">
                          <a:solidFill>
                            <a:srgbClr val="002569"/>
                          </a:solidFill>
                          <a:latin typeface="+mj-lt"/>
                        </a:rPr>
                        <a:t>Geohazards</a:t>
                      </a:r>
                      <a:r>
                        <a:rPr lang="en-US" sz="1100" u="none" strike="noStrike" cap="none" baseline="0" dirty="0" smtClean="0">
                          <a:solidFill>
                            <a:srgbClr val="002569"/>
                          </a:solidFill>
                          <a:latin typeface="+mj-lt"/>
                        </a:rPr>
                        <a:t> TEP</a:t>
                      </a:r>
                      <a:endParaRPr lang="en-US" sz="1100" u="none" strike="noStrike" cap="none" dirty="0" smtClean="0">
                        <a:solidFill>
                          <a:srgbClr val="002569"/>
                        </a:solidFill>
                        <a:latin typeface="+mj-lt"/>
                      </a:endParaRPr>
                    </a:p>
                  </a:txBody>
                  <a:tcPr marL="68575" marR="68575" marT="0" marB="0"/>
                </a:tc>
                <a:tc>
                  <a:txBody>
                    <a:bodyPr/>
                    <a:lstStyle/>
                    <a:p>
                      <a:pPr marL="0" marR="0" lvl="0" indent="0" algn="ctr" rtl="0">
                        <a:spcBef>
                          <a:spcPts val="0"/>
                        </a:spcBef>
                        <a:spcAft>
                          <a:spcPts val="0"/>
                        </a:spcAft>
                        <a:buSzPct val="25000"/>
                        <a:buNone/>
                      </a:pPr>
                      <a:r>
                        <a:rPr lang="en-US" sz="1200" u="none" strike="noStrike" cap="none" dirty="0">
                          <a:solidFill>
                            <a:srgbClr val="002569"/>
                          </a:solidFill>
                          <a:latin typeface="+mj-lt"/>
                        </a:rPr>
                        <a:t>Land Change, Water</a:t>
                      </a:r>
                    </a:p>
                  </a:txBody>
                  <a:tcPr marL="68575" marR="68575" marT="0" marB="0"/>
                </a:tc>
                <a:extLst>
                  <a:ext uri="{0D108BD9-81ED-4DB2-BD59-A6C34878D82A}">
                    <a16:rowId xmlns:a16="http://schemas.microsoft.com/office/drawing/2014/main" val="10004"/>
                  </a:ext>
                </a:extLst>
              </a:tr>
              <a:tr h="819448">
                <a:tc>
                  <a:txBody>
                    <a:bodyPr/>
                    <a:lstStyle/>
                    <a:p>
                      <a:pPr marL="0" marR="0" lvl="0" indent="0" algn="ctr" rtl="0">
                        <a:spcBef>
                          <a:spcPts val="0"/>
                        </a:spcBef>
                        <a:spcAft>
                          <a:spcPts val="0"/>
                        </a:spcAft>
                        <a:buSzPct val="25000"/>
                        <a:buNone/>
                      </a:pPr>
                      <a:r>
                        <a:rPr lang="en-US" sz="1400" b="1" u="none" strike="noStrike" cap="none">
                          <a:latin typeface="+mj-lt"/>
                        </a:rPr>
                        <a:t>ARD requirements</a:t>
                      </a:r>
                    </a:p>
                  </a:txBody>
                  <a:tcPr marL="68575" marR="68575" marT="0" marB="0"/>
                </a:tc>
                <a:tc>
                  <a:txBody>
                    <a:bodyPr/>
                    <a:lstStyle/>
                    <a:p>
                      <a:pPr marL="0" marR="0" lvl="0" indent="0" algn="ctr" rtl="0">
                        <a:spcBef>
                          <a:spcPts val="0"/>
                        </a:spcBef>
                        <a:spcAft>
                          <a:spcPts val="0"/>
                        </a:spcAft>
                        <a:buSzPct val="25000"/>
                        <a:buNone/>
                      </a:pPr>
                      <a:r>
                        <a:rPr lang="en-US" sz="1200" u="none" strike="noStrike" cap="none" dirty="0">
                          <a:solidFill>
                            <a:srgbClr val="002569"/>
                          </a:solidFill>
                          <a:latin typeface="+mj-lt"/>
                        </a:rPr>
                        <a:t>L-5,7,8,</a:t>
                      </a:r>
                      <a:br>
                        <a:rPr lang="en-US" sz="1200" u="none" strike="noStrike" cap="none" dirty="0">
                          <a:solidFill>
                            <a:srgbClr val="002569"/>
                          </a:solidFill>
                          <a:latin typeface="+mj-lt"/>
                        </a:rPr>
                      </a:br>
                      <a:r>
                        <a:rPr lang="en-US" sz="1200" u="none" strike="noStrike" cap="none" dirty="0">
                          <a:solidFill>
                            <a:srgbClr val="002569"/>
                          </a:solidFill>
                          <a:latin typeface="+mj-lt"/>
                        </a:rPr>
                        <a:t>MODIS, SRTM/ASTER Future: S1, S2</a:t>
                      </a:r>
                    </a:p>
                  </a:txBody>
                  <a:tcPr marL="68575" marR="68575" marT="0" marB="0"/>
                </a:tc>
                <a:tc>
                  <a:txBody>
                    <a:bodyPr/>
                    <a:lstStyle/>
                    <a:p>
                      <a:pPr marL="0" marR="0" lvl="0" indent="0" algn="ctr" rtl="0">
                        <a:spcBef>
                          <a:spcPts val="0"/>
                        </a:spcBef>
                        <a:spcAft>
                          <a:spcPts val="0"/>
                        </a:spcAft>
                        <a:buSzPct val="25000"/>
                        <a:buNone/>
                      </a:pPr>
                      <a:r>
                        <a:rPr lang="en-US" sz="1200" u="none" strike="noStrike" cap="none" dirty="0">
                          <a:solidFill>
                            <a:srgbClr val="002569"/>
                          </a:solidFill>
                          <a:latin typeface="+mj-lt"/>
                        </a:rPr>
                        <a:t>L-5,7,8. </a:t>
                      </a:r>
                      <a:br>
                        <a:rPr lang="en-US" sz="1200" u="none" strike="noStrike" cap="none" dirty="0">
                          <a:solidFill>
                            <a:srgbClr val="002569"/>
                          </a:solidFill>
                          <a:latin typeface="+mj-lt"/>
                        </a:rPr>
                      </a:br>
                      <a:r>
                        <a:rPr lang="en-US" sz="1200" u="none" strike="noStrike" cap="none" dirty="0">
                          <a:solidFill>
                            <a:srgbClr val="002569"/>
                          </a:solidFill>
                          <a:latin typeface="+mj-lt"/>
                        </a:rPr>
                        <a:t>Future: S1, S2.</a:t>
                      </a:r>
                    </a:p>
                  </a:txBody>
                  <a:tcPr marL="68575" marR="68575" marT="0" marB="0"/>
                </a:tc>
                <a:tc>
                  <a:txBody>
                    <a:bodyPr/>
                    <a:lstStyle/>
                    <a:p>
                      <a:pPr marL="0" marR="0" lvl="0" indent="0" algn="ctr" rtl="0">
                        <a:spcBef>
                          <a:spcPts val="0"/>
                        </a:spcBef>
                        <a:spcAft>
                          <a:spcPts val="0"/>
                        </a:spcAft>
                        <a:buSzPct val="25000"/>
                        <a:buNone/>
                      </a:pPr>
                      <a:r>
                        <a:rPr lang="en-US" sz="1200" u="none" strike="noStrike" cap="none">
                          <a:solidFill>
                            <a:srgbClr val="002569"/>
                          </a:solidFill>
                          <a:latin typeface="+mj-lt"/>
                        </a:rPr>
                        <a:t>L-5,7,8 + S1 + ALOS-1/2. Future: S2</a:t>
                      </a:r>
                    </a:p>
                  </a:txBody>
                  <a:tcPr marL="68575" marR="68575" marT="0" marB="0"/>
                </a:tc>
                <a:tc>
                  <a:txBody>
                    <a:bodyPr/>
                    <a:lstStyle/>
                    <a:p>
                      <a:pPr marL="0" marR="0" lvl="0" indent="0" algn="ctr" rtl="0">
                        <a:spcBef>
                          <a:spcPts val="0"/>
                        </a:spcBef>
                        <a:spcAft>
                          <a:spcPts val="0"/>
                        </a:spcAft>
                        <a:buSzPct val="25000"/>
                        <a:buNone/>
                      </a:pPr>
                      <a:r>
                        <a:rPr lang="en-US" sz="1200" u="none" strike="noStrike" cap="none" dirty="0">
                          <a:solidFill>
                            <a:srgbClr val="002569"/>
                          </a:solidFill>
                          <a:latin typeface="+mj-lt"/>
                        </a:rPr>
                        <a:t>L-4,5,7,8</a:t>
                      </a:r>
                      <a:br>
                        <a:rPr lang="en-US" sz="1200" u="none" strike="noStrike" cap="none" dirty="0">
                          <a:solidFill>
                            <a:srgbClr val="002569"/>
                          </a:solidFill>
                          <a:latin typeface="+mj-lt"/>
                        </a:rPr>
                      </a:br>
                      <a:r>
                        <a:rPr lang="en-US" sz="1200" u="none" strike="noStrike" cap="none" dirty="0">
                          <a:solidFill>
                            <a:srgbClr val="002569"/>
                          </a:solidFill>
                          <a:latin typeface="+mj-lt"/>
                        </a:rPr>
                        <a:t>S-2 (future)</a:t>
                      </a:r>
                    </a:p>
                    <a:p>
                      <a:pPr marL="0" marR="0" lvl="0" indent="0" algn="ctr" rtl="0">
                        <a:spcBef>
                          <a:spcPts val="0"/>
                        </a:spcBef>
                        <a:spcAft>
                          <a:spcPts val="0"/>
                        </a:spcAft>
                        <a:buSzPct val="25000"/>
                        <a:buNone/>
                      </a:pPr>
                      <a:r>
                        <a:rPr lang="en-US" sz="1200" u="none" strike="noStrike" cap="none" dirty="0">
                          <a:solidFill>
                            <a:srgbClr val="002569"/>
                          </a:solidFill>
                          <a:latin typeface="+mj-lt"/>
                        </a:rPr>
                        <a:t>Resourcesat-1, -2 (future</a:t>
                      </a:r>
                      <a:r>
                        <a:rPr lang="en-US" sz="1200" u="none" strike="noStrike" cap="none" dirty="0" smtClean="0">
                          <a:solidFill>
                            <a:srgbClr val="002569"/>
                          </a:solidFill>
                          <a:latin typeface="+mj-lt"/>
                        </a:rPr>
                        <a:t>)</a:t>
                      </a:r>
                      <a:endParaRPr lang="en-US" sz="1200" u="none" strike="noStrike" cap="none" dirty="0">
                        <a:solidFill>
                          <a:srgbClr val="002569"/>
                        </a:solidFill>
                        <a:latin typeface="+mj-lt"/>
                      </a:endParaRPr>
                    </a:p>
                  </a:txBody>
                  <a:tcPr marL="68575" marR="68575" marT="0" marB="0"/>
                </a:tc>
                <a:tc>
                  <a:txBody>
                    <a:bodyPr/>
                    <a:lstStyle/>
                    <a:p>
                      <a:pPr marL="0" marR="0" lvl="0" indent="0" algn="ctr" rtl="0">
                        <a:spcBef>
                          <a:spcPts val="0"/>
                        </a:spcBef>
                        <a:spcAft>
                          <a:spcPts val="0"/>
                        </a:spcAft>
                        <a:buSzPct val="25000"/>
                        <a:buNone/>
                      </a:pPr>
                      <a:r>
                        <a:rPr lang="en-US" sz="1200" dirty="0">
                          <a:solidFill>
                            <a:srgbClr val="002569"/>
                          </a:solidFill>
                          <a:latin typeface="+mj-lt"/>
                        </a:rPr>
                        <a:t>S1, </a:t>
                      </a:r>
                      <a:r>
                        <a:rPr lang="en-US" sz="1200" dirty="0" smtClean="0">
                          <a:solidFill>
                            <a:srgbClr val="002569"/>
                          </a:solidFill>
                          <a:latin typeface="+mj-lt"/>
                        </a:rPr>
                        <a:t>S2</a:t>
                      </a:r>
                    </a:p>
                    <a:p>
                      <a:pPr marL="0" marR="0" lvl="0" indent="0" algn="ctr" rtl="0">
                        <a:spcBef>
                          <a:spcPts val="0"/>
                        </a:spcBef>
                        <a:spcAft>
                          <a:spcPts val="0"/>
                        </a:spcAft>
                        <a:buSzPct val="25000"/>
                        <a:buNone/>
                      </a:pPr>
                      <a:r>
                        <a:rPr lang="en-US" sz="1200" dirty="0" smtClean="0">
                          <a:solidFill>
                            <a:srgbClr val="002569"/>
                          </a:solidFill>
                          <a:latin typeface="+mj-lt"/>
                        </a:rPr>
                        <a:t>Envisat, ERS, </a:t>
                      </a:r>
                      <a:br>
                        <a:rPr lang="en-US" sz="1200" dirty="0" smtClean="0">
                          <a:solidFill>
                            <a:srgbClr val="002569"/>
                          </a:solidFill>
                          <a:latin typeface="+mj-lt"/>
                        </a:rPr>
                      </a:br>
                      <a:r>
                        <a:rPr lang="en-US" sz="1200" u="none" strike="noStrike" cap="none" dirty="0" smtClean="0">
                          <a:solidFill>
                            <a:srgbClr val="002569"/>
                          </a:solidFill>
                          <a:latin typeface="+mj-lt"/>
                        </a:rPr>
                        <a:t>L-5,7,8,</a:t>
                      </a:r>
                    </a:p>
                    <a:p>
                      <a:pPr marL="0" marR="0" lvl="0" indent="0" algn="ctr" rtl="0">
                        <a:spcBef>
                          <a:spcPts val="0"/>
                        </a:spcBef>
                        <a:spcAft>
                          <a:spcPts val="0"/>
                        </a:spcAft>
                        <a:buSzPct val="25000"/>
                        <a:buNone/>
                      </a:pPr>
                      <a:r>
                        <a:rPr lang="en-US" sz="1200" u="none" strike="noStrike" cap="none" dirty="0" smtClean="0">
                          <a:solidFill>
                            <a:srgbClr val="002569"/>
                          </a:solidFill>
                          <a:latin typeface="+mj-lt"/>
                        </a:rPr>
                        <a:t>(+   </a:t>
                      </a:r>
                      <a:r>
                        <a:rPr lang="en-US" sz="1200" u="none" strike="noStrike" cap="none" dirty="0" err="1" smtClean="0">
                          <a:solidFill>
                            <a:srgbClr val="002569"/>
                          </a:solidFill>
                          <a:latin typeface="+mj-lt"/>
                        </a:rPr>
                        <a:t>Eur</a:t>
                      </a:r>
                      <a:r>
                        <a:rPr lang="en-US" sz="1200" u="none" strike="noStrike" cap="none" baseline="0" dirty="0" smtClean="0">
                          <a:solidFill>
                            <a:srgbClr val="002569"/>
                          </a:solidFill>
                          <a:latin typeface="+mj-lt"/>
                        </a:rPr>
                        <a:t> EO data)</a:t>
                      </a:r>
                      <a:endParaRPr lang="en-US" sz="1200" dirty="0">
                        <a:solidFill>
                          <a:srgbClr val="002569"/>
                        </a:solidFill>
                        <a:latin typeface="+mj-lt"/>
                      </a:endParaRPr>
                    </a:p>
                  </a:txBody>
                  <a:tcPr marL="68575" marR="68575" marT="0" marB="0"/>
                </a:tc>
                <a:tc>
                  <a:txBody>
                    <a:bodyPr/>
                    <a:lstStyle/>
                    <a:p>
                      <a:pPr marL="0" marR="0" lvl="0" indent="0" algn="ctr" rtl="0">
                        <a:spcBef>
                          <a:spcPts val="0"/>
                        </a:spcBef>
                        <a:spcAft>
                          <a:spcPts val="0"/>
                        </a:spcAft>
                        <a:buSzPct val="25000"/>
                        <a:buNone/>
                      </a:pPr>
                      <a:r>
                        <a:rPr lang="en-US" sz="1200" u="none" strike="noStrike" cap="none">
                          <a:solidFill>
                            <a:srgbClr val="002569"/>
                          </a:solidFill>
                          <a:latin typeface="+mj-lt"/>
                        </a:rPr>
                        <a:t>L-5,7,8, MODIS, </a:t>
                      </a:r>
                      <a:br>
                        <a:rPr lang="en-US" sz="1200" u="none" strike="noStrike" cap="none">
                          <a:solidFill>
                            <a:srgbClr val="002569"/>
                          </a:solidFill>
                          <a:latin typeface="+mj-lt"/>
                        </a:rPr>
                      </a:br>
                      <a:r>
                        <a:rPr lang="en-US" sz="1200" u="none" strike="noStrike" cap="none">
                          <a:solidFill>
                            <a:srgbClr val="002569"/>
                          </a:solidFill>
                          <a:latin typeface="+mj-lt"/>
                        </a:rPr>
                        <a:t>S-1,2, SRTM</a:t>
                      </a:r>
                    </a:p>
                  </a:txBody>
                  <a:tcPr marL="68575" marR="68575" marT="0" marB="0"/>
                </a:tc>
                <a:extLst>
                  <a:ext uri="{0D108BD9-81ED-4DB2-BD59-A6C34878D82A}">
                    <a16:rowId xmlns:a16="http://schemas.microsoft.com/office/drawing/2014/main" val="10005"/>
                  </a:ext>
                </a:extLst>
              </a:tr>
              <a:tr h="975500">
                <a:tc>
                  <a:txBody>
                    <a:bodyPr/>
                    <a:lstStyle/>
                    <a:p>
                      <a:pPr marL="0" marR="0" lvl="0" indent="0" algn="ctr" rtl="0">
                        <a:spcBef>
                          <a:spcPts val="0"/>
                        </a:spcBef>
                        <a:spcAft>
                          <a:spcPts val="0"/>
                        </a:spcAft>
                        <a:buNone/>
                      </a:pPr>
                      <a:r>
                        <a:rPr lang="en-US" b="1">
                          <a:latin typeface="+mj-lt"/>
                        </a:rPr>
                        <a:t>Other Information</a:t>
                      </a:r>
                    </a:p>
                  </a:txBody>
                  <a:tcPr marL="68575" marR="68575" marT="0" marB="0"/>
                </a:tc>
                <a:tc>
                  <a:txBody>
                    <a:bodyPr/>
                    <a:lstStyle/>
                    <a:p>
                      <a:pPr lvl="0" rtl="0">
                        <a:spcBef>
                          <a:spcPts val="0"/>
                        </a:spcBef>
                        <a:buNone/>
                      </a:pPr>
                      <a:r>
                        <a:rPr lang="en-US" sz="1200" dirty="0">
                          <a:solidFill>
                            <a:srgbClr val="002569"/>
                          </a:solidFill>
                          <a:latin typeface="+mj-lt"/>
                        </a:rPr>
                        <a:t>Open Source</a:t>
                      </a:r>
                    </a:p>
                    <a:p>
                      <a:pPr lvl="0" rtl="0">
                        <a:spcBef>
                          <a:spcPts val="0"/>
                        </a:spcBef>
                        <a:buNone/>
                      </a:pPr>
                      <a:r>
                        <a:rPr lang="en-US" sz="1200" dirty="0">
                          <a:solidFill>
                            <a:srgbClr val="002569"/>
                          </a:solidFill>
                          <a:latin typeface="+mj-lt"/>
                        </a:rPr>
                        <a:t>AWS Demo</a:t>
                      </a:r>
                    </a:p>
                    <a:p>
                      <a:pPr lvl="0" rtl="0">
                        <a:spcBef>
                          <a:spcPts val="0"/>
                        </a:spcBef>
                        <a:buNone/>
                      </a:pPr>
                      <a:endParaRPr sz="1100" dirty="0">
                        <a:solidFill>
                          <a:srgbClr val="002569"/>
                        </a:solidFill>
                        <a:latin typeface="+mj-lt"/>
                      </a:endParaRPr>
                    </a:p>
                    <a:p>
                      <a:pPr lvl="0" rtl="0">
                        <a:spcBef>
                          <a:spcPts val="0"/>
                        </a:spcBef>
                        <a:buNone/>
                      </a:pPr>
                      <a:r>
                        <a:rPr lang="en-US" sz="1100" dirty="0">
                          <a:solidFill>
                            <a:srgbClr val="002569"/>
                          </a:solidFill>
                          <a:latin typeface="+mj-lt"/>
                        </a:rPr>
                        <a:t>Analysis to Data</a:t>
                      </a:r>
                    </a:p>
                  </a:txBody>
                  <a:tcPr marL="91425" marR="91425" marT="91425" marB="91425"/>
                </a:tc>
                <a:tc>
                  <a:txBody>
                    <a:bodyPr/>
                    <a:lstStyle/>
                    <a:p>
                      <a:pPr lvl="0" rtl="0">
                        <a:lnSpc>
                          <a:spcPct val="115000"/>
                        </a:lnSpc>
                        <a:spcBef>
                          <a:spcPts val="0"/>
                        </a:spcBef>
                        <a:buNone/>
                      </a:pPr>
                      <a:r>
                        <a:rPr lang="en-US" sz="1200" dirty="0">
                          <a:solidFill>
                            <a:srgbClr val="002569"/>
                          </a:solidFill>
                          <a:latin typeface="+mj-lt"/>
                        </a:rPr>
                        <a:t>Open Source</a:t>
                      </a:r>
                    </a:p>
                    <a:p>
                      <a:pPr lvl="0" rtl="0">
                        <a:lnSpc>
                          <a:spcPct val="115000"/>
                        </a:lnSpc>
                        <a:spcBef>
                          <a:spcPts val="0"/>
                        </a:spcBef>
                        <a:buNone/>
                      </a:pPr>
                      <a:r>
                        <a:rPr lang="en-US" sz="1200" dirty="0">
                          <a:solidFill>
                            <a:srgbClr val="002569"/>
                          </a:solidFill>
                          <a:latin typeface="+mj-lt"/>
                        </a:rPr>
                        <a:t>AWS Demo</a:t>
                      </a:r>
                    </a:p>
                    <a:p>
                      <a:pPr lvl="0" rtl="0">
                        <a:lnSpc>
                          <a:spcPct val="115000"/>
                        </a:lnSpc>
                        <a:spcBef>
                          <a:spcPts val="0"/>
                        </a:spcBef>
                        <a:buNone/>
                      </a:pPr>
                      <a:endParaRPr sz="1100" dirty="0">
                        <a:solidFill>
                          <a:srgbClr val="002569"/>
                        </a:solidFill>
                        <a:latin typeface="+mj-lt"/>
                      </a:endParaRPr>
                    </a:p>
                    <a:p>
                      <a:pPr lvl="0" rtl="0">
                        <a:lnSpc>
                          <a:spcPct val="115000"/>
                        </a:lnSpc>
                        <a:spcBef>
                          <a:spcPts val="0"/>
                        </a:spcBef>
                        <a:buNone/>
                      </a:pPr>
                      <a:r>
                        <a:rPr lang="en-US" sz="1100" dirty="0">
                          <a:solidFill>
                            <a:srgbClr val="002569"/>
                          </a:solidFill>
                          <a:latin typeface="+mj-lt"/>
                        </a:rPr>
                        <a:t>Analysis to Data</a:t>
                      </a:r>
                    </a:p>
                  </a:txBody>
                  <a:tcPr marL="91425" marR="91425" marT="91425" marB="91425"/>
                </a:tc>
                <a:tc>
                  <a:txBody>
                    <a:bodyPr/>
                    <a:lstStyle/>
                    <a:p>
                      <a:pPr lvl="0" rtl="0">
                        <a:lnSpc>
                          <a:spcPct val="115000"/>
                        </a:lnSpc>
                        <a:spcBef>
                          <a:spcPts val="0"/>
                        </a:spcBef>
                        <a:buNone/>
                      </a:pPr>
                      <a:r>
                        <a:rPr lang="en-US" sz="1200" dirty="0">
                          <a:solidFill>
                            <a:srgbClr val="002569"/>
                          </a:solidFill>
                          <a:latin typeface="+mj-lt"/>
                        </a:rPr>
                        <a:t>Open Source</a:t>
                      </a:r>
                    </a:p>
                    <a:p>
                      <a:pPr lvl="0" rtl="0">
                        <a:lnSpc>
                          <a:spcPct val="115000"/>
                        </a:lnSpc>
                        <a:spcBef>
                          <a:spcPts val="0"/>
                        </a:spcBef>
                        <a:buNone/>
                      </a:pPr>
                      <a:r>
                        <a:rPr lang="en-US" sz="1200" dirty="0">
                          <a:solidFill>
                            <a:srgbClr val="002569"/>
                          </a:solidFill>
                          <a:latin typeface="+mj-lt"/>
                        </a:rPr>
                        <a:t>AWS Demo</a:t>
                      </a:r>
                    </a:p>
                    <a:p>
                      <a:pPr lvl="0" rtl="0">
                        <a:lnSpc>
                          <a:spcPct val="115000"/>
                        </a:lnSpc>
                        <a:spcBef>
                          <a:spcPts val="0"/>
                        </a:spcBef>
                        <a:buNone/>
                      </a:pPr>
                      <a:endParaRPr sz="1100" dirty="0">
                        <a:solidFill>
                          <a:srgbClr val="002569"/>
                        </a:solidFill>
                        <a:latin typeface="+mj-lt"/>
                      </a:endParaRPr>
                    </a:p>
                    <a:p>
                      <a:pPr lvl="0" rtl="0">
                        <a:lnSpc>
                          <a:spcPct val="115000"/>
                        </a:lnSpc>
                        <a:spcBef>
                          <a:spcPts val="0"/>
                        </a:spcBef>
                        <a:buNone/>
                      </a:pPr>
                      <a:r>
                        <a:rPr lang="en-US" sz="1100" dirty="0">
                          <a:solidFill>
                            <a:srgbClr val="002569"/>
                          </a:solidFill>
                          <a:latin typeface="+mj-lt"/>
                        </a:rPr>
                        <a:t>Analysis to Data</a:t>
                      </a:r>
                    </a:p>
                  </a:txBody>
                  <a:tcPr marL="91425" marR="91425" marT="91425" marB="91425"/>
                </a:tc>
                <a:tc>
                  <a:txBody>
                    <a:bodyPr/>
                    <a:lstStyle/>
                    <a:p>
                      <a:pPr lvl="0" rtl="0">
                        <a:spcBef>
                          <a:spcPts val="0"/>
                        </a:spcBef>
                        <a:buNone/>
                      </a:pPr>
                      <a:endParaRPr sz="1100" dirty="0">
                        <a:solidFill>
                          <a:srgbClr val="002569"/>
                        </a:solidFill>
                        <a:latin typeface="+mj-lt"/>
                      </a:endParaRPr>
                    </a:p>
                    <a:p>
                      <a:pPr lvl="0" rtl="0">
                        <a:spcBef>
                          <a:spcPts val="0"/>
                        </a:spcBef>
                        <a:buNone/>
                      </a:pPr>
                      <a:endParaRPr sz="1100" dirty="0">
                        <a:solidFill>
                          <a:srgbClr val="002569"/>
                        </a:solidFill>
                        <a:latin typeface="+mj-lt"/>
                      </a:endParaRPr>
                    </a:p>
                    <a:p>
                      <a:pPr lvl="0" rtl="0">
                        <a:spcBef>
                          <a:spcPts val="0"/>
                        </a:spcBef>
                        <a:buNone/>
                      </a:pPr>
                      <a:endParaRPr sz="1100" dirty="0">
                        <a:solidFill>
                          <a:srgbClr val="002569"/>
                        </a:solidFill>
                        <a:latin typeface="+mj-lt"/>
                      </a:endParaRPr>
                    </a:p>
                    <a:p>
                      <a:pPr lvl="0" rtl="0">
                        <a:spcBef>
                          <a:spcPts val="0"/>
                        </a:spcBef>
                        <a:buNone/>
                      </a:pPr>
                      <a:r>
                        <a:rPr lang="en-US" sz="1100" dirty="0">
                          <a:solidFill>
                            <a:srgbClr val="002569"/>
                          </a:solidFill>
                          <a:latin typeface="+mj-lt"/>
                        </a:rPr>
                        <a:t>Data Download</a:t>
                      </a:r>
                    </a:p>
                  </a:txBody>
                  <a:tcPr marL="91425" marR="91425" marT="91425" marB="91425"/>
                </a:tc>
                <a:tc>
                  <a:txBody>
                    <a:bodyPr/>
                    <a:lstStyle/>
                    <a:p>
                      <a:pPr lvl="0" rtl="0">
                        <a:lnSpc>
                          <a:spcPct val="115000"/>
                        </a:lnSpc>
                        <a:spcBef>
                          <a:spcPts val="0"/>
                        </a:spcBef>
                        <a:buNone/>
                      </a:pPr>
                      <a:r>
                        <a:rPr lang="en-GB" sz="1200" dirty="0" smtClean="0">
                          <a:solidFill>
                            <a:srgbClr val="002569"/>
                          </a:solidFill>
                          <a:latin typeface="+mj-lt"/>
                        </a:rPr>
                        <a:t>Open Source</a:t>
                      </a:r>
                      <a:endParaRPr sz="1100" dirty="0">
                        <a:solidFill>
                          <a:srgbClr val="002569"/>
                        </a:solidFill>
                        <a:latin typeface="+mj-lt"/>
                      </a:endParaRPr>
                    </a:p>
                    <a:p>
                      <a:pPr lvl="0" rtl="0">
                        <a:lnSpc>
                          <a:spcPct val="115000"/>
                        </a:lnSpc>
                        <a:spcBef>
                          <a:spcPts val="0"/>
                        </a:spcBef>
                        <a:buNone/>
                      </a:pPr>
                      <a:endParaRPr sz="1100" dirty="0">
                        <a:solidFill>
                          <a:srgbClr val="002569"/>
                        </a:solidFill>
                        <a:latin typeface="+mj-lt"/>
                      </a:endParaRPr>
                    </a:p>
                    <a:p>
                      <a:pPr lvl="0" rtl="0">
                        <a:lnSpc>
                          <a:spcPct val="115000"/>
                        </a:lnSpc>
                        <a:spcBef>
                          <a:spcPts val="0"/>
                        </a:spcBef>
                        <a:buNone/>
                      </a:pPr>
                      <a:r>
                        <a:rPr lang="en-US" sz="1100" dirty="0">
                          <a:solidFill>
                            <a:srgbClr val="002569"/>
                          </a:solidFill>
                          <a:latin typeface="+mj-lt"/>
                        </a:rPr>
                        <a:t>Analysis to Data</a:t>
                      </a:r>
                    </a:p>
                  </a:txBody>
                  <a:tcPr marL="91425" marR="91425" marT="91425" marB="91425"/>
                </a:tc>
                <a:tc>
                  <a:txBody>
                    <a:bodyPr/>
                    <a:lstStyle/>
                    <a:p>
                      <a:pPr lvl="0" rtl="0">
                        <a:lnSpc>
                          <a:spcPct val="115000"/>
                        </a:lnSpc>
                        <a:spcBef>
                          <a:spcPts val="0"/>
                        </a:spcBef>
                        <a:buNone/>
                      </a:pPr>
                      <a:r>
                        <a:rPr lang="en-US" sz="1200" dirty="0">
                          <a:solidFill>
                            <a:srgbClr val="002569"/>
                          </a:solidFill>
                          <a:latin typeface="+mj-lt"/>
                        </a:rPr>
                        <a:t>Open Source</a:t>
                      </a:r>
                    </a:p>
                    <a:p>
                      <a:pPr lvl="0" rtl="0">
                        <a:lnSpc>
                          <a:spcPct val="115000"/>
                        </a:lnSpc>
                        <a:spcBef>
                          <a:spcPts val="0"/>
                        </a:spcBef>
                        <a:buNone/>
                      </a:pPr>
                      <a:endParaRPr sz="1100" dirty="0">
                        <a:solidFill>
                          <a:srgbClr val="002569"/>
                        </a:solidFill>
                        <a:latin typeface="+mj-lt"/>
                      </a:endParaRPr>
                    </a:p>
                    <a:p>
                      <a:pPr lvl="0" rtl="0">
                        <a:lnSpc>
                          <a:spcPct val="115000"/>
                        </a:lnSpc>
                        <a:spcBef>
                          <a:spcPts val="0"/>
                        </a:spcBef>
                        <a:buNone/>
                      </a:pPr>
                      <a:r>
                        <a:rPr lang="en-US" sz="1100" dirty="0">
                          <a:solidFill>
                            <a:srgbClr val="002569"/>
                          </a:solidFill>
                          <a:latin typeface="+mj-lt"/>
                        </a:rPr>
                        <a:t>Analysis to Data</a:t>
                      </a:r>
                    </a:p>
                  </a:txBody>
                  <a:tcPr marL="91425" marR="91425" marT="91425" marB="9142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65123370"/>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sp>
        <p:nvSpPr>
          <p:cNvPr id="3" name="Content Placeholder 2"/>
          <p:cNvSpPr>
            <a:spLocks noGrp="1"/>
          </p:cNvSpPr>
          <p:nvPr>
            <p:ph sz="quarter" idx="10"/>
          </p:nvPr>
        </p:nvSpPr>
        <p:spPr>
          <a:xfrm>
            <a:off x="457200" y="1219200"/>
            <a:ext cx="5955300" cy="5105400"/>
          </a:xfrm>
        </p:spPr>
        <p:txBody>
          <a:bodyPr/>
          <a:lstStyle/>
          <a:p>
            <a:r>
              <a:rPr lang="en-US" sz="1700" dirty="0"/>
              <a:t>Based on an open source operational system: Australian Geoscience Data Cube (AGDC</a:t>
            </a:r>
            <a:r>
              <a:rPr lang="en-US" sz="1700" dirty="0" smtClean="0"/>
              <a:t>)</a:t>
            </a:r>
            <a:endParaRPr lang="en-US" sz="1700" dirty="0"/>
          </a:p>
          <a:p>
            <a:r>
              <a:rPr lang="en-US" sz="1700" b="1" dirty="0" smtClean="0"/>
              <a:t>Open </a:t>
            </a:r>
            <a:r>
              <a:rPr lang="en-US" sz="1700" b="1" dirty="0"/>
              <a:t>Data Cube</a:t>
            </a:r>
            <a:r>
              <a:rPr lang="en-US" sz="1700" dirty="0"/>
              <a:t>, is a comprehensive solution that builds the capacity of global users to apply CEOS satellite </a:t>
            </a:r>
            <a:r>
              <a:rPr lang="en-US" sz="1700" dirty="0" smtClean="0"/>
              <a:t>data</a:t>
            </a:r>
            <a:endParaRPr lang="en-US" sz="1700" dirty="0"/>
          </a:p>
          <a:p>
            <a:r>
              <a:rPr lang="en-US" sz="1700" dirty="0"/>
              <a:t>Based on </a:t>
            </a:r>
            <a:r>
              <a:rPr lang="en-US" sz="1700" b="1" dirty="0"/>
              <a:t>Analysis Ready Data (ARD)</a:t>
            </a:r>
            <a:r>
              <a:rPr lang="en-US" sz="1700" dirty="0"/>
              <a:t> products that contribute to the increased uptake and impact of growing data volumes</a:t>
            </a:r>
          </a:p>
          <a:p>
            <a:r>
              <a:rPr lang="en-US" sz="1700" dirty="0"/>
              <a:t>Coordination between GA, CSIRO, NASA, USGS to manage an </a:t>
            </a:r>
            <a:r>
              <a:rPr lang="en-US" sz="1700" b="1" dirty="0"/>
              <a:t>open source</a:t>
            </a:r>
            <a:r>
              <a:rPr lang="en-US" sz="1700" dirty="0"/>
              <a:t> software repository: </a:t>
            </a:r>
            <a:r>
              <a:rPr lang="en-US" sz="1700" dirty="0">
                <a:hlinkClick r:id="rId2"/>
              </a:rPr>
              <a:t>https://</a:t>
            </a:r>
            <a:r>
              <a:rPr lang="en-US" sz="1700" dirty="0" smtClean="0">
                <a:hlinkClick r:id="rId2"/>
              </a:rPr>
              <a:t>github.com/opendatacube</a:t>
            </a:r>
            <a:endParaRPr lang="en-US" sz="1700" dirty="0"/>
          </a:p>
          <a:p>
            <a:r>
              <a:rPr lang="en-US" sz="1700" dirty="0" smtClean="0"/>
              <a:t>Scalable </a:t>
            </a:r>
            <a:r>
              <a:rPr lang="en-US" sz="1700" dirty="0"/>
              <a:t>solution targeting 20 countries by 2022 with the support of key global stakeholders (e.g</a:t>
            </a:r>
            <a:r>
              <a:rPr lang="en-US" sz="1700" dirty="0" smtClean="0"/>
              <a:t>., </a:t>
            </a:r>
            <a:r>
              <a:rPr lang="en-US" sz="1700" dirty="0"/>
              <a:t>GEO, World Bank)</a:t>
            </a:r>
          </a:p>
          <a:p>
            <a:r>
              <a:rPr lang="en-US" sz="1700" dirty="0"/>
              <a:t>Current prototype testing in Colombia, </a:t>
            </a:r>
            <a:r>
              <a:rPr lang="en-US" sz="1700" dirty="0" smtClean="0"/>
              <a:t>Switzerland, </a:t>
            </a:r>
            <a:r>
              <a:rPr lang="en-US" sz="1700" dirty="0"/>
              <a:t>and </a:t>
            </a:r>
            <a:r>
              <a:rPr lang="en-US" sz="1700" dirty="0" smtClean="0"/>
              <a:t>Vietnam </a:t>
            </a:r>
            <a:r>
              <a:rPr lang="en-US" sz="1700" dirty="0"/>
              <a:t>with more </a:t>
            </a:r>
            <a:r>
              <a:rPr lang="en-US" sz="1700" dirty="0" smtClean="0"/>
              <a:t>planned</a:t>
            </a:r>
            <a:endParaRPr lang="en-US" sz="1700" dirty="0"/>
          </a:p>
          <a:p>
            <a:r>
              <a:rPr lang="en-US" sz="1700" dirty="0"/>
              <a:t>Free/Open demo available on Amazon AWS with 14 sample data cubes and 7 applications: </a:t>
            </a:r>
            <a:r>
              <a:rPr lang="en-US" sz="1700" dirty="0">
                <a:hlinkClick r:id="rId3"/>
              </a:rPr>
              <a:t>http://</a:t>
            </a:r>
            <a:r>
              <a:rPr lang="en-US" sz="1700" dirty="0" smtClean="0">
                <a:hlinkClick r:id="rId3"/>
              </a:rPr>
              <a:t>www.tinyurl.com/datacubeui</a:t>
            </a:r>
            <a:endParaRPr lang="en-US" sz="1700" dirty="0"/>
          </a:p>
        </p:txBody>
      </p:sp>
      <p:sp>
        <p:nvSpPr>
          <p:cNvPr id="4" name="Content Placeholder 3"/>
          <p:cNvSpPr>
            <a:spLocks noGrp="1"/>
          </p:cNvSpPr>
          <p:nvPr>
            <p:ph sz="quarter" idx="11"/>
          </p:nvPr>
        </p:nvSpPr>
        <p:spPr/>
        <p:txBody>
          <a:bodyPr/>
          <a:lstStyle/>
          <a:p>
            <a:pPr marL="0" indent="0">
              <a:buNone/>
            </a:pPr>
            <a:r>
              <a:rPr lang="en-US" sz="3200" b="1" dirty="0"/>
              <a:t>CEOS Open Data Cube</a:t>
            </a:r>
          </a:p>
        </p:txBody>
      </p:sp>
      <p:pic>
        <p:nvPicPr>
          <p:cNvPr id="5" name="Shape 194"/>
          <p:cNvPicPr preferRelativeResize="0"/>
          <p:nvPr/>
        </p:nvPicPr>
        <p:blipFill>
          <a:blip r:embed="rId4">
            <a:alphaModFix/>
            <a:extLst>
              <a:ext uri="{28A0092B-C50C-407E-A947-70E740481C1C}">
                <a14:useLocalDpi xmlns:a14="http://schemas.microsoft.com/office/drawing/2010/main"/>
              </a:ext>
            </a:extLst>
          </a:blip>
          <a:stretch>
            <a:fillRect/>
          </a:stretch>
        </p:blipFill>
        <p:spPr>
          <a:xfrm>
            <a:off x="6750001" y="1314851"/>
            <a:ext cx="2144749" cy="2144724"/>
          </a:xfrm>
          <a:prstGeom prst="rect">
            <a:avLst/>
          </a:prstGeom>
          <a:noFill/>
          <a:ln>
            <a:noFill/>
          </a:ln>
        </p:spPr>
      </p:pic>
      <p:pic>
        <p:nvPicPr>
          <p:cNvPr id="6" name="Shape 195"/>
          <p:cNvPicPr preferRelativeResize="0"/>
          <p:nvPr/>
        </p:nvPicPr>
        <p:blipFill>
          <a:blip r:embed="rId5">
            <a:alphaModFix/>
            <a:extLst>
              <a:ext uri="{28A0092B-C50C-407E-A947-70E740481C1C}">
                <a14:useLocalDpi xmlns:a14="http://schemas.microsoft.com/office/drawing/2010/main"/>
              </a:ext>
            </a:extLst>
          </a:blip>
          <a:stretch>
            <a:fillRect/>
          </a:stretch>
        </p:blipFill>
        <p:spPr>
          <a:xfrm>
            <a:off x="6412500" y="4978049"/>
            <a:ext cx="2624174" cy="1651274"/>
          </a:xfrm>
          <a:prstGeom prst="rect">
            <a:avLst/>
          </a:prstGeom>
          <a:noFill/>
          <a:ln>
            <a:noFill/>
          </a:ln>
        </p:spPr>
      </p:pic>
      <p:pic>
        <p:nvPicPr>
          <p:cNvPr id="7" name="Shape 196"/>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6488701" y="3552224"/>
            <a:ext cx="2492986" cy="1198174"/>
          </a:xfrm>
          <a:prstGeom prst="rect">
            <a:avLst/>
          </a:prstGeom>
          <a:noFill/>
          <a:ln>
            <a:noFill/>
          </a:ln>
        </p:spPr>
      </p:pic>
    </p:spTree>
    <p:extLst>
      <p:ext uri="{BB962C8B-B14F-4D97-AF65-F5344CB8AC3E}">
        <p14:creationId xmlns:p14="http://schemas.microsoft.com/office/powerpoint/2010/main" val="246477552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12</a:t>
            </a:fld>
            <a:endParaRPr lang="uk-UA" dirty="0"/>
          </a:p>
        </p:txBody>
      </p:sp>
      <p:sp>
        <p:nvSpPr>
          <p:cNvPr id="5" name="Content Placeholder 3"/>
          <p:cNvSpPr txBox="1">
            <a:spLocks/>
          </p:cNvSpPr>
          <p:nvPr/>
        </p:nvSpPr>
        <p:spPr>
          <a:xfrm>
            <a:off x="2057400" y="304800"/>
            <a:ext cx="5943600" cy="533400"/>
          </a:xfrm>
          <a:prstGeom prst="rect">
            <a:avLst/>
          </a:prstGeom>
        </p:spPr>
        <p:txBody>
          <a:bodyPr anchor="ct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None/>
            </a:pPr>
            <a:r>
              <a:rPr lang="en-US" sz="3200" b="1" dirty="0">
                <a:solidFill>
                  <a:schemeClr val="bg1"/>
                </a:solidFill>
                <a:latin typeface="+mj-lt"/>
              </a:rPr>
              <a:t>Growing a Network of </a:t>
            </a:r>
            <a:r>
              <a:rPr lang="en-US" sz="3200" b="1" dirty="0" smtClean="0">
                <a:solidFill>
                  <a:schemeClr val="bg1"/>
                </a:solidFill>
                <a:latin typeface="+mj-lt"/>
              </a:rPr>
              <a:t>Compatible Open Data Cubes</a:t>
            </a:r>
            <a:endParaRPr lang="en-US" sz="3200" b="1" dirty="0">
              <a:solidFill>
                <a:schemeClr val="bg1"/>
              </a:solidFill>
              <a:latin typeface="+mj-lt"/>
            </a:endParaRPr>
          </a:p>
        </p:txBody>
      </p:sp>
      <p:grpSp>
        <p:nvGrpSpPr>
          <p:cNvPr id="6" name="Group 5"/>
          <p:cNvGrpSpPr/>
          <p:nvPr/>
        </p:nvGrpSpPr>
        <p:grpSpPr>
          <a:xfrm>
            <a:off x="0" y="1371600"/>
            <a:ext cx="9144000" cy="5105400"/>
            <a:chOff x="0" y="1371600"/>
            <a:chExt cx="9144000" cy="510540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71600"/>
              <a:ext cx="9144000" cy="5105400"/>
            </a:xfrm>
            <a:prstGeom prst="rect">
              <a:avLst/>
            </a:prstGeom>
          </p:spPr>
        </p:pic>
        <p:sp>
          <p:nvSpPr>
            <p:cNvPr id="8" name="Cube 7"/>
            <p:cNvSpPr/>
            <p:nvPr/>
          </p:nvSpPr>
          <p:spPr>
            <a:xfrm>
              <a:off x="2743200" y="3733800"/>
              <a:ext cx="152400" cy="152400"/>
            </a:xfrm>
            <a:prstGeom prst="cube">
              <a:avLst/>
            </a:prstGeom>
            <a:solidFill>
              <a:srgbClr val="22FF0F"/>
            </a:solidFill>
            <a:ln w="25400" cap="flat">
              <a:solidFill>
                <a:schemeClr val="accent4">
                  <a:lumMod val="50000"/>
                  <a:lumOff val="5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9" name="Cube 8"/>
            <p:cNvSpPr/>
            <p:nvPr/>
          </p:nvSpPr>
          <p:spPr>
            <a:xfrm>
              <a:off x="8229600" y="4800600"/>
              <a:ext cx="152400" cy="152400"/>
            </a:xfrm>
            <a:prstGeom prst="cube">
              <a:avLst/>
            </a:prstGeom>
            <a:solidFill>
              <a:srgbClr val="22FF0F"/>
            </a:solidFill>
            <a:ln w="25400" cap="flat">
              <a:solidFill>
                <a:schemeClr val="accent4">
                  <a:lumMod val="50000"/>
                  <a:lumOff val="5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10" name="Cube 9"/>
            <p:cNvSpPr/>
            <p:nvPr/>
          </p:nvSpPr>
          <p:spPr>
            <a:xfrm>
              <a:off x="7772400" y="2514600"/>
              <a:ext cx="152400" cy="152400"/>
            </a:xfrm>
            <a:prstGeom prst="cube">
              <a:avLst/>
            </a:prstGeom>
            <a:solidFill>
              <a:schemeClr val="accent1">
                <a:lumMod val="60000"/>
                <a:lumOff val="40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11" name="Cube 10"/>
            <p:cNvSpPr/>
            <p:nvPr/>
          </p:nvSpPr>
          <p:spPr>
            <a:xfrm>
              <a:off x="7162800" y="3352800"/>
              <a:ext cx="152400" cy="152400"/>
            </a:xfrm>
            <a:prstGeom prst="cube">
              <a:avLst/>
            </a:prstGeom>
            <a:solidFill>
              <a:schemeClr val="accent1">
                <a:lumMod val="60000"/>
                <a:lumOff val="40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12" name="Cube 11"/>
            <p:cNvSpPr/>
            <p:nvPr/>
          </p:nvSpPr>
          <p:spPr>
            <a:xfrm>
              <a:off x="5257800" y="4038600"/>
              <a:ext cx="152400" cy="152400"/>
            </a:xfrm>
            <a:prstGeom prst="cube">
              <a:avLst/>
            </a:prstGeom>
            <a:solidFill>
              <a:schemeClr val="accent1">
                <a:lumMod val="60000"/>
                <a:lumOff val="40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grpSp>
          <p:nvGrpSpPr>
            <p:cNvPr id="13" name="Group 12"/>
            <p:cNvGrpSpPr/>
            <p:nvPr/>
          </p:nvGrpSpPr>
          <p:grpSpPr>
            <a:xfrm>
              <a:off x="457200" y="4724400"/>
              <a:ext cx="1518468" cy="1329896"/>
              <a:chOff x="457200" y="4724400"/>
              <a:chExt cx="1518468" cy="1329896"/>
            </a:xfrm>
          </p:grpSpPr>
          <p:sp>
            <p:nvSpPr>
              <p:cNvPr id="14" name="Cube 13"/>
              <p:cNvSpPr/>
              <p:nvPr/>
            </p:nvSpPr>
            <p:spPr>
              <a:xfrm>
                <a:off x="457200" y="5410200"/>
                <a:ext cx="152400" cy="152400"/>
              </a:xfrm>
              <a:prstGeom prst="cube">
                <a:avLst/>
              </a:prstGeom>
              <a:solidFill>
                <a:srgbClr val="FFFFFF"/>
              </a:solidFill>
              <a:ln w="25400" cap="flat">
                <a:solidFill>
                  <a:srgbClr val="2C73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15" name="Cube 14"/>
              <p:cNvSpPr/>
              <p:nvPr/>
            </p:nvSpPr>
            <p:spPr>
              <a:xfrm>
                <a:off x="457200" y="5105400"/>
                <a:ext cx="152400" cy="152400"/>
              </a:xfrm>
              <a:prstGeom prst="cube">
                <a:avLst/>
              </a:prstGeom>
              <a:solidFill>
                <a:schemeClr val="accent1">
                  <a:lumMod val="60000"/>
                  <a:lumOff val="40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16" name="Cube 15"/>
              <p:cNvSpPr/>
              <p:nvPr/>
            </p:nvSpPr>
            <p:spPr>
              <a:xfrm>
                <a:off x="457200" y="4800600"/>
                <a:ext cx="152400" cy="152400"/>
              </a:xfrm>
              <a:prstGeom prst="cube">
                <a:avLst/>
              </a:prstGeom>
              <a:solidFill>
                <a:srgbClr val="22FF0F"/>
              </a:solidFill>
              <a:ln w="25400" cap="flat">
                <a:solidFill>
                  <a:schemeClr val="accent4">
                    <a:lumMod val="50000"/>
                    <a:lumOff val="5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17" name="TextBox 16"/>
              <p:cNvSpPr txBox="1"/>
              <p:nvPr/>
            </p:nvSpPr>
            <p:spPr>
              <a:xfrm>
                <a:off x="685800" y="4724400"/>
                <a:ext cx="1110178" cy="25391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050" b="0" i="0" u="none" strike="noStrike" cap="none" spc="0" normalizeH="0" baseline="0" dirty="0" smtClean="0">
                    <a:ln>
                      <a:noFill/>
                    </a:ln>
                    <a:solidFill>
                      <a:srgbClr val="FFFF00"/>
                    </a:solidFill>
                    <a:effectLst/>
                    <a:uFillTx/>
                  </a:rPr>
                  <a:t>Fully Operational</a:t>
                </a:r>
                <a:endParaRPr kumimoji="0" lang="en-US" sz="1050" b="0" i="0" u="none" strike="noStrike" cap="none" spc="0" normalizeH="0" baseline="0" dirty="0">
                  <a:ln>
                    <a:noFill/>
                  </a:ln>
                  <a:solidFill>
                    <a:srgbClr val="FFFF00"/>
                  </a:solidFill>
                  <a:effectLst/>
                  <a:uFillTx/>
                </a:endParaRPr>
              </a:p>
            </p:txBody>
          </p:sp>
          <p:sp>
            <p:nvSpPr>
              <p:cNvPr id="18" name="TextBox 17"/>
              <p:cNvSpPr txBox="1"/>
              <p:nvPr/>
            </p:nvSpPr>
            <p:spPr>
              <a:xfrm>
                <a:off x="685800" y="5029200"/>
                <a:ext cx="1289868" cy="25391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050" b="0" i="0" u="none" strike="noStrike" cap="none" spc="0" normalizeH="0" baseline="0" dirty="0" smtClean="0">
                    <a:ln>
                      <a:noFill/>
                    </a:ln>
                    <a:solidFill>
                      <a:srgbClr val="FFFF00"/>
                    </a:solidFill>
                    <a:effectLst/>
                    <a:uFillTx/>
                  </a:rPr>
                  <a:t>Under Development</a:t>
                </a:r>
                <a:endParaRPr kumimoji="0" lang="en-US" sz="1050" b="0" i="0" u="none" strike="noStrike" cap="none" spc="0" normalizeH="0" baseline="0" dirty="0">
                  <a:ln>
                    <a:noFill/>
                  </a:ln>
                  <a:solidFill>
                    <a:srgbClr val="FFFF00"/>
                  </a:solidFill>
                  <a:effectLst/>
                  <a:uFillTx/>
                </a:endParaRPr>
              </a:p>
            </p:txBody>
          </p:sp>
          <p:sp>
            <p:nvSpPr>
              <p:cNvPr id="19" name="TextBox 18"/>
              <p:cNvSpPr txBox="1"/>
              <p:nvPr/>
            </p:nvSpPr>
            <p:spPr>
              <a:xfrm>
                <a:off x="685800" y="5334000"/>
                <a:ext cx="1035620" cy="25391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050" b="0" i="0" u="none" strike="noStrike" cap="none" spc="0" normalizeH="0" baseline="0" dirty="0" smtClean="0">
                    <a:ln>
                      <a:noFill/>
                    </a:ln>
                    <a:solidFill>
                      <a:srgbClr val="FFFF00"/>
                    </a:solidFill>
                    <a:effectLst/>
                    <a:uFillTx/>
                  </a:rPr>
                  <a:t>Planning Phase</a:t>
                </a:r>
                <a:endParaRPr kumimoji="0" lang="en-US" sz="1050" b="0" i="0" u="none" strike="noStrike" cap="none" spc="0" normalizeH="0" baseline="0" dirty="0">
                  <a:ln>
                    <a:noFill/>
                  </a:ln>
                  <a:solidFill>
                    <a:srgbClr val="FFFF00"/>
                  </a:solidFill>
                  <a:effectLst/>
                  <a:uFillTx/>
                </a:endParaRPr>
              </a:p>
            </p:txBody>
          </p:sp>
          <p:sp>
            <p:nvSpPr>
              <p:cNvPr id="20" name="Cube 19"/>
              <p:cNvSpPr/>
              <p:nvPr/>
            </p:nvSpPr>
            <p:spPr>
              <a:xfrm>
                <a:off x="457200" y="5715000"/>
                <a:ext cx="152400" cy="152400"/>
              </a:xfrm>
              <a:prstGeom prst="cube">
                <a:avLst/>
              </a:prstGeom>
              <a:solidFill>
                <a:srgbClr val="FFFFFF"/>
              </a:solid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21" name="TextBox 20"/>
              <p:cNvSpPr txBox="1"/>
              <p:nvPr/>
            </p:nvSpPr>
            <p:spPr>
              <a:xfrm>
                <a:off x="560497" y="5638800"/>
                <a:ext cx="1214981" cy="41549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sz="1050" dirty="0" smtClean="0">
                    <a:solidFill>
                      <a:srgbClr val="FFFF00"/>
                    </a:solidFill>
                  </a:rPr>
                  <a:t>Under Review</a:t>
                </a:r>
              </a:p>
              <a:p>
                <a:pPr marL="0" marR="0" indent="0" algn="ctr" defTabSz="457200" rtl="0" fontAlgn="auto" latinLnBrk="1" hangingPunct="0">
                  <a:lnSpc>
                    <a:spcPct val="100000"/>
                  </a:lnSpc>
                  <a:spcBef>
                    <a:spcPts val="0"/>
                  </a:spcBef>
                  <a:spcAft>
                    <a:spcPts val="0"/>
                  </a:spcAft>
                  <a:buClrTx/>
                  <a:buSzTx/>
                  <a:buFontTx/>
                  <a:buNone/>
                  <a:tabLst/>
                </a:pPr>
                <a:r>
                  <a:rPr lang="en-US" sz="1050" dirty="0" smtClean="0">
                    <a:solidFill>
                      <a:srgbClr val="FFFF00"/>
                    </a:solidFill>
                  </a:rPr>
                  <a:t>Expressed Interest</a:t>
                </a:r>
                <a:endParaRPr kumimoji="0" lang="en-US" sz="1050" b="0" i="0" u="none" strike="noStrike" cap="none" spc="0" normalizeH="0" baseline="0" dirty="0">
                  <a:ln>
                    <a:noFill/>
                  </a:ln>
                  <a:solidFill>
                    <a:srgbClr val="FFFF00"/>
                  </a:solidFill>
                  <a:effectLst/>
                  <a:uFillTx/>
                </a:endParaRPr>
              </a:p>
            </p:txBody>
          </p:sp>
        </p:grpSp>
      </p:grpSp>
      <p:sp>
        <p:nvSpPr>
          <p:cNvPr id="22" name="Cube 21"/>
          <p:cNvSpPr/>
          <p:nvPr/>
        </p:nvSpPr>
        <p:spPr>
          <a:xfrm>
            <a:off x="2743200" y="4876800"/>
            <a:ext cx="152400" cy="152400"/>
          </a:xfrm>
          <a:prstGeom prst="cube">
            <a:avLst/>
          </a:prstGeom>
          <a:solidFill>
            <a:srgbClr val="FFFFFF"/>
          </a:solid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23" name="Cube 22"/>
          <p:cNvSpPr/>
          <p:nvPr/>
        </p:nvSpPr>
        <p:spPr>
          <a:xfrm>
            <a:off x="1905000" y="3200400"/>
            <a:ext cx="152400" cy="152400"/>
          </a:xfrm>
          <a:prstGeom prst="cube">
            <a:avLst/>
          </a:prstGeom>
          <a:solidFill>
            <a:srgbClr val="FFFFFF"/>
          </a:solid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24" name="Cube 23"/>
          <p:cNvSpPr/>
          <p:nvPr/>
        </p:nvSpPr>
        <p:spPr>
          <a:xfrm>
            <a:off x="5715000" y="3276600"/>
            <a:ext cx="152400" cy="152400"/>
          </a:xfrm>
          <a:prstGeom prst="cube">
            <a:avLst/>
          </a:prstGeom>
          <a:solidFill>
            <a:srgbClr val="FFFFFF"/>
          </a:solid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25" name="Cube 24"/>
          <p:cNvSpPr/>
          <p:nvPr/>
        </p:nvSpPr>
        <p:spPr>
          <a:xfrm>
            <a:off x="6477000" y="3276600"/>
            <a:ext cx="152400" cy="152400"/>
          </a:xfrm>
          <a:prstGeom prst="cube">
            <a:avLst/>
          </a:prstGeom>
          <a:solidFill>
            <a:srgbClr val="FFFFFF"/>
          </a:solid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26" name="Cube 25"/>
          <p:cNvSpPr/>
          <p:nvPr/>
        </p:nvSpPr>
        <p:spPr>
          <a:xfrm>
            <a:off x="7315200" y="4038600"/>
            <a:ext cx="152400" cy="152400"/>
          </a:xfrm>
          <a:prstGeom prst="cube">
            <a:avLst/>
          </a:prstGeom>
          <a:solidFill>
            <a:srgbClr val="FFFFFF"/>
          </a:solid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27" name="Cube 26"/>
          <p:cNvSpPr/>
          <p:nvPr/>
        </p:nvSpPr>
        <p:spPr>
          <a:xfrm>
            <a:off x="8001000" y="2590800"/>
            <a:ext cx="152400" cy="152400"/>
          </a:xfrm>
          <a:prstGeom prst="cube">
            <a:avLst/>
          </a:prstGeom>
          <a:solidFill>
            <a:srgbClr val="FFFFFF"/>
          </a:solid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28" name="Cube 27"/>
          <p:cNvSpPr/>
          <p:nvPr/>
        </p:nvSpPr>
        <p:spPr>
          <a:xfrm>
            <a:off x="5105400" y="2590800"/>
            <a:ext cx="152400" cy="152400"/>
          </a:xfrm>
          <a:prstGeom prst="cube">
            <a:avLst/>
          </a:prstGeom>
          <a:solidFill>
            <a:srgbClr val="FFFFFF"/>
          </a:solid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29" name="Cube 28"/>
          <p:cNvSpPr/>
          <p:nvPr/>
        </p:nvSpPr>
        <p:spPr>
          <a:xfrm>
            <a:off x="4495800" y="2362200"/>
            <a:ext cx="152400" cy="152400"/>
          </a:xfrm>
          <a:prstGeom prst="cube">
            <a:avLst/>
          </a:prstGeom>
          <a:solidFill>
            <a:schemeClr val="accent1">
              <a:lumMod val="60000"/>
              <a:lumOff val="40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30" name="Cube 29"/>
          <p:cNvSpPr/>
          <p:nvPr/>
        </p:nvSpPr>
        <p:spPr>
          <a:xfrm>
            <a:off x="4572000" y="2514600"/>
            <a:ext cx="152400" cy="152400"/>
          </a:xfrm>
          <a:prstGeom prst="cube">
            <a:avLst/>
          </a:prstGeom>
          <a:solidFill>
            <a:schemeClr val="accent1">
              <a:lumMod val="60000"/>
              <a:lumOff val="40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31" name="Cube 30"/>
          <p:cNvSpPr/>
          <p:nvPr/>
        </p:nvSpPr>
        <p:spPr>
          <a:xfrm>
            <a:off x="2514600" y="2438400"/>
            <a:ext cx="152400" cy="152400"/>
          </a:xfrm>
          <a:prstGeom prst="cube">
            <a:avLst/>
          </a:prstGeom>
          <a:solidFill>
            <a:srgbClr val="FFFFFF"/>
          </a:solidFill>
          <a:ln w="25400" cap="flat">
            <a:solidFill>
              <a:srgbClr val="2C73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32" name="Cube 31"/>
          <p:cNvSpPr/>
          <p:nvPr/>
        </p:nvSpPr>
        <p:spPr>
          <a:xfrm>
            <a:off x="457200" y="4495800"/>
            <a:ext cx="152400" cy="152400"/>
          </a:xfrm>
          <a:prstGeom prst="cube">
            <a:avLst/>
          </a:prstGeom>
          <a:solidFill>
            <a:srgbClr val="FFFF00"/>
          </a:solidFill>
          <a:ln w="25400" cap="flat">
            <a:solidFill>
              <a:srgbClr val="8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33" name="TextBox 32"/>
          <p:cNvSpPr txBox="1"/>
          <p:nvPr/>
        </p:nvSpPr>
        <p:spPr>
          <a:xfrm>
            <a:off x="762000" y="4419600"/>
            <a:ext cx="808463" cy="25391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050" b="0" i="0" u="none" strike="noStrike" cap="none" spc="0" normalizeH="0" baseline="0" dirty="0" smtClean="0">
                <a:ln>
                  <a:noFill/>
                </a:ln>
                <a:solidFill>
                  <a:srgbClr val="FFFF00"/>
                </a:solidFill>
                <a:effectLst/>
                <a:uFillTx/>
              </a:rPr>
              <a:t>AWS Demo</a:t>
            </a:r>
            <a:endParaRPr kumimoji="0" lang="en-US" sz="1050" b="0" i="0" u="none" strike="noStrike" cap="none" spc="0" normalizeH="0" baseline="0" dirty="0">
              <a:ln>
                <a:noFill/>
              </a:ln>
              <a:solidFill>
                <a:srgbClr val="FFFF00"/>
              </a:solidFill>
              <a:effectLst/>
              <a:uFillTx/>
            </a:endParaRPr>
          </a:p>
        </p:txBody>
      </p:sp>
      <p:sp>
        <p:nvSpPr>
          <p:cNvPr id="34" name="Cube 33"/>
          <p:cNvSpPr/>
          <p:nvPr/>
        </p:nvSpPr>
        <p:spPr>
          <a:xfrm>
            <a:off x="8915400" y="4419600"/>
            <a:ext cx="152400" cy="152400"/>
          </a:xfrm>
          <a:prstGeom prst="cube">
            <a:avLst/>
          </a:prstGeom>
          <a:solidFill>
            <a:srgbClr val="FFFF00"/>
          </a:solidFill>
          <a:ln w="25400" cap="flat">
            <a:solidFill>
              <a:srgbClr val="8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35" name="Cube 34"/>
          <p:cNvSpPr/>
          <p:nvPr/>
        </p:nvSpPr>
        <p:spPr>
          <a:xfrm>
            <a:off x="8915400" y="5029200"/>
            <a:ext cx="152400" cy="152400"/>
          </a:xfrm>
          <a:prstGeom prst="cube">
            <a:avLst/>
          </a:prstGeom>
          <a:solidFill>
            <a:srgbClr val="FFFFFF"/>
          </a:solid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36" name="Cube 35"/>
          <p:cNvSpPr/>
          <p:nvPr/>
        </p:nvSpPr>
        <p:spPr>
          <a:xfrm>
            <a:off x="4648200" y="2438400"/>
            <a:ext cx="152400" cy="152400"/>
          </a:xfrm>
          <a:prstGeom prst="cube">
            <a:avLst/>
          </a:prstGeom>
          <a:solidFill>
            <a:srgbClr val="22FF0F"/>
          </a:solidFill>
          <a:ln w="25400" cap="flat">
            <a:solidFill>
              <a:schemeClr val="accent4">
                <a:lumMod val="50000"/>
                <a:lumOff val="5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37" name="Cube 36"/>
          <p:cNvSpPr/>
          <p:nvPr/>
        </p:nvSpPr>
        <p:spPr>
          <a:xfrm>
            <a:off x="1981200" y="2667000"/>
            <a:ext cx="152400" cy="152400"/>
          </a:xfrm>
          <a:prstGeom prst="cube">
            <a:avLst/>
          </a:prstGeom>
          <a:solidFill>
            <a:schemeClr val="accent1">
              <a:lumMod val="60000"/>
              <a:lumOff val="40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38" name="Cube 37"/>
          <p:cNvSpPr/>
          <p:nvPr/>
        </p:nvSpPr>
        <p:spPr>
          <a:xfrm>
            <a:off x="4953000" y="2514600"/>
            <a:ext cx="152400" cy="152400"/>
          </a:xfrm>
          <a:prstGeom prst="cube">
            <a:avLst/>
          </a:prstGeom>
          <a:solidFill>
            <a:srgbClr val="FFFFFF"/>
          </a:solid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39" name="Cube 38"/>
          <p:cNvSpPr/>
          <p:nvPr/>
        </p:nvSpPr>
        <p:spPr>
          <a:xfrm>
            <a:off x="7162800" y="3200400"/>
            <a:ext cx="152400" cy="152400"/>
          </a:xfrm>
          <a:prstGeom prst="cube">
            <a:avLst/>
          </a:prstGeom>
          <a:solidFill>
            <a:srgbClr val="FFFFFF"/>
          </a:solid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40" name="Cube 39"/>
          <p:cNvSpPr/>
          <p:nvPr/>
        </p:nvSpPr>
        <p:spPr>
          <a:xfrm>
            <a:off x="2743200" y="4267200"/>
            <a:ext cx="152400" cy="152400"/>
          </a:xfrm>
          <a:prstGeom prst="cube">
            <a:avLst/>
          </a:prstGeom>
          <a:solidFill>
            <a:srgbClr val="FFFFFF"/>
          </a:solid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41" name="Cube 40"/>
          <p:cNvSpPr/>
          <p:nvPr/>
        </p:nvSpPr>
        <p:spPr>
          <a:xfrm>
            <a:off x="5257800" y="4343400"/>
            <a:ext cx="152400" cy="152400"/>
          </a:xfrm>
          <a:prstGeom prst="cube">
            <a:avLst/>
          </a:prstGeom>
          <a:solidFill>
            <a:srgbClr val="FFFFFF"/>
          </a:solid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Tree>
    <p:extLst>
      <p:ext uri="{BB962C8B-B14F-4D97-AF65-F5344CB8AC3E}">
        <p14:creationId xmlns:p14="http://schemas.microsoft.com/office/powerpoint/2010/main" val="220466527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13</a:t>
            </a:fld>
            <a:endParaRPr lang="uk-UA" dirty="0"/>
          </a:p>
        </p:txBody>
      </p:sp>
      <p:sp>
        <p:nvSpPr>
          <p:cNvPr id="3" name="Content Placeholder 2"/>
          <p:cNvSpPr>
            <a:spLocks noGrp="1"/>
          </p:cNvSpPr>
          <p:nvPr>
            <p:ph sz="quarter" idx="10"/>
          </p:nvPr>
        </p:nvSpPr>
        <p:spPr>
          <a:xfrm>
            <a:off x="457200" y="1219200"/>
            <a:ext cx="8686800" cy="5105400"/>
          </a:xfrm>
        </p:spPr>
        <p:txBody>
          <a:bodyPr/>
          <a:lstStyle/>
          <a:p>
            <a:r>
              <a:rPr lang="en-US" dirty="0" smtClean="0"/>
              <a:t>With CEOS SIT-32 concurrence on the ‘What’, the FDA AHT will work on the ‘How’ and ‘When’ next steps from the Strategic Assessment</a:t>
            </a:r>
          </a:p>
          <a:p>
            <a:pPr lvl="1"/>
            <a:r>
              <a:rPr lang="en-US" sz="1800" dirty="0" smtClean="0"/>
              <a:t>To be proposed and refined at 2017 CEOS SIT TW</a:t>
            </a:r>
          </a:p>
          <a:p>
            <a:pPr lvl="1"/>
            <a:r>
              <a:rPr lang="en-US" sz="1800" dirty="0" smtClean="0"/>
              <a:t>To be finalized and briefed at 2017 CEOS Plenary</a:t>
            </a:r>
          </a:p>
          <a:p>
            <a:endParaRPr lang="en-US" dirty="0"/>
          </a:p>
          <a:p>
            <a:r>
              <a:rPr lang="en-US" dirty="0" smtClean="0"/>
              <a:t>Continue working with CEOS space agencies on provisioning of CARD4L-compliant products, supporting the pilot projects</a:t>
            </a:r>
          </a:p>
          <a:p>
            <a:endParaRPr lang="en-US" dirty="0" smtClean="0"/>
          </a:p>
          <a:p>
            <a:r>
              <a:rPr lang="en-US" dirty="0" smtClean="0"/>
              <a:t>Engage user community on pilot projects and obtain feedback</a:t>
            </a:r>
          </a:p>
          <a:p>
            <a:endParaRPr lang="en-US" dirty="0" smtClean="0"/>
          </a:p>
          <a:p>
            <a:r>
              <a:rPr lang="en-US" dirty="0" smtClean="0"/>
              <a:t>Document lessons learned and develop best practices</a:t>
            </a:r>
            <a:endParaRPr lang="en-US" dirty="0"/>
          </a:p>
        </p:txBody>
      </p:sp>
      <p:sp>
        <p:nvSpPr>
          <p:cNvPr id="4" name="Content Placeholder 3"/>
          <p:cNvSpPr>
            <a:spLocks noGrp="1"/>
          </p:cNvSpPr>
          <p:nvPr>
            <p:ph sz="quarter" idx="11"/>
          </p:nvPr>
        </p:nvSpPr>
        <p:spPr/>
        <p:txBody>
          <a:bodyPr/>
          <a:lstStyle/>
          <a:p>
            <a:pPr marL="0" indent="0">
              <a:buNone/>
            </a:pPr>
            <a:r>
              <a:rPr lang="en-US" sz="3200" b="1" dirty="0" smtClean="0"/>
              <a:t>Next Steps</a:t>
            </a:r>
            <a:endParaRPr lang="en-US" sz="3200" b="1" dirty="0"/>
          </a:p>
        </p:txBody>
      </p:sp>
    </p:spTree>
    <p:extLst>
      <p:ext uri="{BB962C8B-B14F-4D97-AF65-F5344CB8AC3E}">
        <p14:creationId xmlns:p14="http://schemas.microsoft.com/office/powerpoint/2010/main" val="4244444101"/>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14</a:t>
            </a:fld>
            <a:endParaRPr lang="uk-UA" dirty="0"/>
          </a:p>
        </p:txBody>
      </p:sp>
      <p:sp>
        <p:nvSpPr>
          <p:cNvPr id="6" name="Content Placeholder 3"/>
          <p:cNvSpPr txBox="1">
            <a:spLocks/>
          </p:cNvSpPr>
          <p:nvPr/>
        </p:nvSpPr>
        <p:spPr>
          <a:xfrm>
            <a:off x="2057400" y="304800"/>
            <a:ext cx="5638800" cy="533400"/>
          </a:xfrm>
          <a:prstGeom prst="rect">
            <a:avLst/>
          </a:prstGeom>
          <a:noFill/>
          <a:ln>
            <a:noFill/>
          </a:ln>
        </p:spPr>
        <p:txBody>
          <a:bodyPr lIns="91425" tIns="91425" rIns="91425" bIns="91425" anchor="t" anchorCtr="0"/>
          <a:lstStyle>
            <a:lvl1pPr marL="0" marR="0" lvl="0" indent="0" algn="l" defTabSz="457200" rtl="0">
              <a:spcBef>
                <a:spcPts val="0"/>
              </a:spcBef>
              <a:buNone/>
              <a:defRPr sz="1800" b="0" i="0" u="none" strike="noStrike" cap="none">
                <a:solidFill>
                  <a:srgbClr val="002569"/>
                </a:solidFill>
              </a:defRPr>
            </a:lvl1pPr>
            <a:lvl2pPr marL="457200" marR="0" lvl="1" indent="457200" algn="l" defTabSz="457200" rtl="0">
              <a:spcBef>
                <a:spcPts val="0"/>
              </a:spcBef>
              <a:buNone/>
              <a:defRPr sz="1800" b="0" i="0" u="none" strike="noStrike" cap="none">
                <a:solidFill>
                  <a:srgbClr val="002569"/>
                </a:solidFill>
              </a:defRPr>
            </a:lvl2pPr>
            <a:lvl3pPr marL="914400" marR="0" lvl="2" indent="914400" algn="l" defTabSz="457200" rtl="0">
              <a:spcBef>
                <a:spcPts val="0"/>
              </a:spcBef>
              <a:buNone/>
              <a:defRPr sz="1800" b="0" i="0" u="none" strike="noStrike" cap="none">
                <a:solidFill>
                  <a:srgbClr val="002569"/>
                </a:solidFill>
              </a:defRPr>
            </a:lvl3pPr>
            <a:lvl4pPr marL="1371600" marR="0" lvl="3" indent="1371600" algn="l" defTabSz="457200" rtl="0">
              <a:spcBef>
                <a:spcPts val="0"/>
              </a:spcBef>
              <a:buNone/>
              <a:defRPr sz="1800" b="0" i="0" u="none" strike="noStrike" cap="none">
                <a:solidFill>
                  <a:srgbClr val="002569"/>
                </a:solidFill>
              </a:defRPr>
            </a:lvl4pPr>
            <a:lvl5pPr marL="1828800" marR="0" lvl="4" indent="1828800" algn="l" defTabSz="457200" rtl="0">
              <a:spcBef>
                <a:spcPts val="0"/>
              </a:spcBef>
              <a:buNone/>
              <a:defRPr sz="1800" b="0" i="0" u="none" strike="noStrike" cap="none">
                <a:solidFill>
                  <a:srgbClr val="002569"/>
                </a:solidFill>
              </a:defRPr>
            </a:lvl5pPr>
            <a:lvl6pPr marL="2286000" marR="0" lvl="5" indent="2286000" algn="l" defTabSz="457200" rtl="0">
              <a:spcBef>
                <a:spcPts val="0"/>
              </a:spcBef>
              <a:buNone/>
              <a:defRPr sz="1800" b="0" i="0" u="none" strike="noStrike" cap="none">
                <a:solidFill>
                  <a:srgbClr val="002569"/>
                </a:solidFill>
              </a:defRPr>
            </a:lvl6pPr>
            <a:lvl7pPr marL="2743200" marR="0" lvl="6" indent="2743200" algn="l" defTabSz="457200" rtl="0">
              <a:spcBef>
                <a:spcPts val="0"/>
              </a:spcBef>
              <a:buNone/>
              <a:defRPr sz="1800" b="0" i="0" u="none" strike="noStrike" cap="none">
                <a:solidFill>
                  <a:srgbClr val="002569"/>
                </a:solidFill>
              </a:defRPr>
            </a:lvl7pPr>
            <a:lvl8pPr marL="3200400" marR="0" lvl="7" indent="3200400" algn="l" defTabSz="457200" rtl="0">
              <a:spcBef>
                <a:spcPts val="0"/>
              </a:spcBef>
              <a:buNone/>
              <a:defRPr sz="1800" b="0" i="0" u="none" strike="noStrike" cap="none">
                <a:solidFill>
                  <a:srgbClr val="002569"/>
                </a:solidFill>
              </a:defRPr>
            </a:lvl8pPr>
            <a:lvl9pPr marL="3657600" marR="0" lvl="8" indent="3657600" algn="l" defTabSz="457200" rtl="0">
              <a:spcBef>
                <a:spcPts val="0"/>
              </a:spcBef>
              <a:buNone/>
              <a:defRPr sz="1800" b="0" i="0" u="none" strike="noStrike" cap="none">
                <a:solidFill>
                  <a:srgbClr val="002569"/>
                </a:solidFill>
              </a:defRPr>
            </a:lvl9pPr>
          </a:lstStyle>
          <a:p>
            <a:r>
              <a:rPr lang="en-US" sz="3200" b="1" dirty="0" smtClean="0">
                <a:solidFill>
                  <a:schemeClr val="bg1"/>
                </a:solidFill>
                <a:latin typeface="+mj-lt"/>
              </a:rPr>
              <a:t>Background Material</a:t>
            </a:r>
            <a:endParaRPr lang="en-US" sz="3200" b="1" dirty="0">
              <a:solidFill>
                <a:schemeClr val="bg1"/>
              </a:solidFill>
              <a:latin typeface="+mj-lt"/>
            </a:endParaRPr>
          </a:p>
        </p:txBody>
      </p:sp>
    </p:spTree>
    <p:extLst>
      <p:ext uri="{BB962C8B-B14F-4D97-AF65-F5344CB8AC3E}">
        <p14:creationId xmlns:p14="http://schemas.microsoft.com/office/powerpoint/2010/main" val="28874681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15</a:t>
            </a:fld>
            <a:endParaRPr lang="uk-UA" dirty="0"/>
          </a:p>
        </p:txBody>
      </p:sp>
      <p:sp>
        <p:nvSpPr>
          <p:cNvPr id="7" name="Content Placeholder 3"/>
          <p:cNvSpPr txBox="1">
            <a:spLocks/>
          </p:cNvSpPr>
          <p:nvPr/>
        </p:nvSpPr>
        <p:spPr>
          <a:xfrm>
            <a:off x="2057400" y="0"/>
            <a:ext cx="5715000" cy="533400"/>
          </a:xfrm>
          <a:prstGeom prst="rect">
            <a:avLst/>
          </a:prstGeom>
          <a:noFill/>
          <a:ln>
            <a:noFill/>
          </a:ln>
        </p:spPr>
        <p:txBody>
          <a:bodyPr lIns="91425" tIns="91425" rIns="91425" bIns="91425" anchor="t" anchorCtr="0"/>
          <a:lstStyle>
            <a:lvl1pPr marL="0" marR="0" lvl="0" indent="0" algn="l" defTabSz="457200" rtl="0">
              <a:spcBef>
                <a:spcPts val="0"/>
              </a:spcBef>
              <a:buNone/>
              <a:defRPr sz="1800" b="0" i="0" u="none" strike="noStrike" cap="none">
                <a:solidFill>
                  <a:srgbClr val="002569"/>
                </a:solidFill>
              </a:defRPr>
            </a:lvl1pPr>
            <a:lvl2pPr marL="457200" marR="0" lvl="1" indent="457200" algn="l" defTabSz="457200" rtl="0">
              <a:spcBef>
                <a:spcPts val="0"/>
              </a:spcBef>
              <a:buNone/>
              <a:defRPr sz="1800" b="0" i="0" u="none" strike="noStrike" cap="none">
                <a:solidFill>
                  <a:srgbClr val="002569"/>
                </a:solidFill>
              </a:defRPr>
            </a:lvl2pPr>
            <a:lvl3pPr marL="914400" marR="0" lvl="2" indent="914400" algn="l" defTabSz="457200" rtl="0">
              <a:spcBef>
                <a:spcPts val="0"/>
              </a:spcBef>
              <a:buNone/>
              <a:defRPr sz="1800" b="0" i="0" u="none" strike="noStrike" cap="none">
                <a:solidFill>
                  <a:srgbClr val="002569"/>
                </a:solidFill>
              </a:defRPr>
            </a:lvl3pPr>
            <a:lvl4pPr marL="1371600" marR="0" lvl="3" indent="1371600" algn="l" defTabSz="457200" rtl="0">
              <a:spcBef>
                <a:spcPts val="0"/>
              </a:spcBef>
              <a:buNone/>
              <a:defRPr sz="1800" b="0" i="0" u="none" strike="noStrike" cap="none">
                <a:solidFill>
                  <a:srgbClr val="002569"/>
                </a:solidFill>
              </a:defRPr>
            </a:lvl4pPr>
            <a:lvl5pPr marL="1828800" marR="0" lvl="4" indent="1828800" algn="l" defTabSz="457200" rtl="0">
              <a:spcBef>
                <a:spcPts val="0"/>
              </a:spcBef>
              <a:buNone/>
              <a:defRPr sz="1800" b="0" i="0" u="none" strike="noStrike" cap="none">
                <a:solidFill>
                  <a:srgbClr val="002569"/>
                </a:solidFill>
              </a:defRPr>
            </a:lvl5pPr>
            <a:lvl6pPr marL="2286000" marR="0" lvl="5" indent="2286000" algn="l" defTabSz="457200" rtl="0">
              <a:spcBef>
                <a:spcPts val="0"/>
              </a:spcBef>
              <a:buNone/>
              <a:defRPr sz="1800" b="0" i="0" u="none" strike="noStrike" cap="none">
                <a:solidFill>
                  <a:srgbClr val="002569"/>
                </a:solidFill>
              </a:defRPr>
            </a:lvl6pPr>
            <a:lvl7pPr marL="2743200" marR="0" lvl="6" indent="2743200" algn="l" defTabSz="457200" rtl="0">
              <a:spcBef>
                <a:spcPts val="0"/>
              </a:spcBef>
              <a:buNone/>
              <a:defRPr sz="1800" b="0" i="0" u="none" strike="noStrike" cap="none">
                <a:solidFill>
                  <a:srgbClr val="002569"/>
                </a:solidFill>
              </a:defRPr>
            </a:lvl7pPr>
            <a:lvl8pPr marL="3200400" marR="0" lvl="7" indent="3200400" algn="l" defTabSz="457200" rtl="0">
              <a:spcBef>
                <a:spcPts val="0"/>
              </a:spcBef>
              <a:buNone/>
              <a:defRPr sz="1800" b="0" i="0" u="none" strike="noStrike" cap="none">
                <a:solidFill>
                  <a:srgbClr val="002569"/>
                </a:solidFill>
              </a:defRPr>
            </a:lvl8pPr>
            <a:lvl9pPr marL="3657600" marR="0" lvl="8" indent="3657600" algn="l" defTabSz="457200" rtl="0">
              <a:spcBef>
                <a:spcPts val="0"/>
              </a:spcBef>
              <a:buNone/>
              <a:defRPr sz="1800" b="0" i="0" u="none" strike="noStrike" cap="none">
                <a:solidFill>
                  <a:srgbClr val="002569"/>
                </a:solidFill>
              </a:defRPr>
            </a:lvl9pPr>
          </a:lstStyle>
          <a:p>
            <a:r>
              <a:rPr lang="en-US" sz="3200" b="1" dirty="0" smtClean="0">
                <a:solidFill>
                  <a:schemeClr val="bg1"/>
                </a:solidFill>
                <a:latin typeface="+mj-lt"/>
              </a:rPr>
              <a:t>FDA Strategic</a:t>
            </a:r>
          </a:p>
          <a:p>
            <a:r>
              <a:rPr lang="en-US" sz="3200" b="1" dirty="0" smtClean="0">
                <a:solidFill>
                  <a:schemeClr val="bg1"/>
                </a:solidFill>
                <a:latin typeface="+mj-lt"/>
              </a:rPr>
              <a:t>Assessment Questions</a:t>
            </a:r>
            <a:endParaRPr lang="en-US" sz="3200" b="1" dirty="0">
              <a:solidFill>
                <a:schemeClr val="bg1"/>
              </a:solidFill>
              <a:latin typeface="+mj-lt"/>
            </a:endParaRPr>
          </a:p>
        </p:txBody>
      </p:sp>
      <p:sp>
        <p:nvSpPr>
          <p:cNvPr id="8" name="Text Placeholder 1"/>
          <p:cNvSpPr txBox="1">
            <a:spLocks/>
          </p:cNvSpPr>
          <p:nvPr/>
        </p:nvSpPr>
        <p:spPr>
          <a:xfrm>
            <a:off x="420328" y="1371600"/>
            <a:ext cx="8723671" cy="4733925"/>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495300" defTabSz="914400">
              <a:buFont typeface="+mj-lt"/>
              <a:buAutoNum type="arabicPeriod"/>
            </a:pPr>
            <a:r>
              <a:rPr lang="en-US" sz="1600" smtClean="0">
                <a:latin typeface="+mj-lt"/>
              </a:rPr>
              <a:t>What should CEOS agencies do together?</a:t>
            </a:r>
          </a:p>
          <a:p>
            <a:pPr marL="495300" defTabSz="914400">
              <a:buFont typeface="+mj-lt"/>
              <a:buAutoNum type="arabicPeriod"/>
            </a:pPr>
            <a:r>
              <a:rPr lang="en-US" sz="1600" smtClean="0">
                <a:latin typeface="+mj-lt"/>
              </a:rPr>
              <a:t>What should CEOS encourage that individual agencies do better on their own (e.g., best practices, etc.)?</a:t>
            </a:r>
          </a:p>
          <a:p>
            <a:pPr marL="495300" defTabSz="914400">
              <a:buFont typeface="+mj-lt"/>
              <a:buAutoNum type="arabicPeriod"/>
            </a:pPr>
            <a:r>
              <a:rPr lang="en-US" sz="1600" smtClean="0">
                <a:latin typeface="+mj-lt"/>
              </a:rPr>
              <a:t>What should be considered ‘out of scope’ for CEOS?</a:t>
            </a:r>
          </a:p>
          <a:p>
            <a:pPr marL="495300" defTabSz="914400">
              <a:buFont typeface="+mj-lt"/>
              <a:buAutoNum type="arabicPeriod"/>
            </a:pPr>
            <a:r>
              <a:rPr lang="en-US" sz="1600" smtClean="0">
                <a:latin typeface="+mj-lt"/>
              </a:rPr>
              <a:t>Which aspect of FDA has the biggest potential to transform how satellite data is exploited?</a:t>
            </a:r>
          </a:p>
          <a:p>
            <a:pPr marL="495300" defTabSz="914400">
              <a:buFont typeface="+mj-lt"/>
              <a:buAutoNum type="arabicPeriod"/>
            </a:pPr>
            <a:r>
              <a:rPr lang="en-US" sz="1600" smtClean="0">
                <a:latin typeface="+mj-lt"/>
              </a:rPr>
              <a:t>When you first read the interim report, what struck you as the action CEOS should most urgently take in the FDA area?</a:t>
            </a:r>
          </a:p>
          <a:p>
            <a:pPr marL="495300" defTabSz="914400">
              <a:buFont typeface="+mj-lt"/>
              <a:buAutoNum type="arabicPeriod"/>
            </a:pPr>
            <a:r>
              <a:rPr lang="en-US" sz="1600" smtClean="0">
                <a:latin typeface="+mj-lt"/>
              </a:rPr>
              <a:t>Which of CEOS’s strategic priorities could benefit most from the application of FDA?</a:t>
            </a:r>
          </a:p>
          <a:p>
            <a:pPr marL="495300" defTabSz="914400">
              <a:buFont typeface="+mj-lt"/>
              <a:buAutoNum type="arabicPeriod"/>
            </a:pPr>
            <a:r>
              <a:rPr lang="en-US" sz="1600" smtClean="0">
                <a:latin typeface="+mj-lt"/>
              </a:rPr>
              <a:t>From the perspective of a user, where is coordinated effort by CEOS agencies on FDA most critical?</a:t>
            </a:r>
          </a:p>
          <a:p>
            <a:pPr marL="495300" defTabSz="914400">
              <a:buFont typeface="+mj-lt"/>
              <a:buAutoNum type="arabicPeriod"/>
            </a:pPr>
            <a:r>
              <a:rPr lang="en-US" sz="1600" smtClean="0">
                <a:latin typeface="+mj-lt"/>
              </a:rPr>
              <a:t>What is one thing your agency is already doing in this area that you would like to see contribute to future CEOS efforts in this area?</a:t>
            </a:r>
          </a:p>
          <a:p>
            <a:pPr marL="495300" defTabSz="914400">
              <a:buFont typeface="+mj-lt"/>
              <a:buAutoNum type="arabicPeriod"/>
            </a:pPr>
            <a:r>
              <a:rPr lang="en-US" sz="1600" smtClean="0">
                <a:latin typeface="+mj-lt"/>
              </a:rPr>
              <a:t>What could be the key blockers that prevent your agency from participating in CEOS efforts to promote the benefits of FDA?</a:t>
            </a:r>
          </a:p>
          <a:p>
            <a:pPr marL="495300" defTabSz="914400">
              <a:buFont typeface="+mj-lt"/>
              <a:buAutoNum type="arabicPeriod"/>
            </a:pPr>
            <a:r>
              <a:rPr lang="en-US" sz="1600" smtClean="0">
                <a:latin typeface="+mj-lt"/>
              </a:rPr>
              <a:t>What might be the main technical barriers?</a:t>
            </a:r>
            <a:endParaRPr lang="en-US" sz="1600" dirty="0">
              <a:latin typeface="+mj-lt"/>
            </a:endParaRPr>
          </a:p>
        </p:txBody>
      </p:sp>
    </p:spTree>
    <p:extLst>
      <p:ext uri="{BB962C8B-B14F-4D97-AF65-F5344CB8AC3E}">
        <p14:creationId xmlns:p14="http://schemas.microsoft.com/office/powerpoint/2010/main" val="1634518443"/>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16</a:t>
            </a:fld>
            <a:endParaRPr lang="uk-UA" dirty="0"/>
          </a:p>
        </p:txBody>
      </p:sp>
      <p:sp>
        <p:nvSpPr>
          <p:cNvPr id="7" name="Content Placeholder 3"/>
          <p:cNvSpPr txBox="1">
            <a:spLocks/>
          </p:cNvSpPr>
          <p:nvPr/>
        </p:nvSpPr>
        <p:spPr>
          <a:xfrm>
            <a:off x="2057400" y="304800"/>
            <a:ext cx="5715000" cy="533400"/>
          </a:xfrm>
          <a:prstGeom prst="rect">
            <a:avLst/>
          </a:prstGeom>
          <a:noFill/>
          <a:ln>
            <a:noFill/>
          </a:ln>
        </p:spPr>
        <p:txBody>
          <a:bodyPr lIns="91425" tIns="91425" rIns="91425" bIns="91425" anchor="t" anchorCtr="0"/>
          <a:lstStyle>
            <a:lvl1pPr marL="0" marR="0" lvl="0" indent="0" algn="l" defTabSz="457200" rtl="0">
              <a:spcBef>
                <a:spcPts val="0"/>
              </a:spcBef>
              <a:buNone/>
              <a:defRPr sz="1800" b="0" i="0" u="none" strike="noStrike" cap="none">
                <a:solidFill>
                  <a:srgbClr val="002569"/>
                </a:solidFill>
              </a:defRPr>
            </a:lvl1pPr>
            <a:lvl2pPr marL="457200" marR="0" lvl="1" indent="457200" algn="l" defTabSz="457200" rtl="0">
              <a:spcBef>
                <a:spcPts val="0"/>
              </a:spcBef>
              <a:buNone/>
              <a:defRPr sz="1800" b="0" i="0" u="none" strike="noStrike" cap="none">
                <a:solidFill>
                  <a:srgbClr val="002569"/>
                </a:solidFill>
              </a:defRPr>
            </a:lvl2pPr>
            <a:lvl3pPr marL="914400" marR="0" lvl="2" indent="914400" algn="l" defTabSz="457200" rtl="0">
              <a:spcBef>
                <a:spcPts val="0"/>
              </a:spcBef>
              <a:buNone/>
              <a:defRPr sz="1800" b="0" i="0" u="none" strike="noStrike" cap="none">
                <a:solidFill>
                  <a:srgbClr val="002569"/>
                </a:solidFill>
              </a:defRPr>
            </a:lvl3pPr>
            <a:lvl4pPr marL="1371600" marR="0" lvl="3" indent="1371600" algn="l" defTabSz="457200" rtl="0">
              <a:spcBef>
                <a:spcPts val="0"/>
              </a:spcBef>
              <a:buNone/>
              <a:defRPr sz="1800" b="0" i="0" u="none" strike="noStrike" cap="none">
                <a:solidFill>
                  <a:srgbClr val="002569"/>
                </a:solidFill>
              </a:defRPr>
            </a:lvl4pPr>
            <a:lvl5pPr marL="1828800" marR="0" lvl="4" indent="1828800" algn="l" defTabSz="457200" rtl="0">
              <a:spcBef>
                <a:spcPts val="0"/>
              </a:spcBef>
              <a:buNone/>
              <a:defRPr sz="1800" b="0" i="0" u="none" strike="noStrike" cap="none">
                <a:solidFill>
                  <a:srgbClr val="002569"/>
                </a:solidFill>
              </a:defRPr>
            </a:lvl5pPr>
            <a:lvl6pPr marL="2286000" marR="0" lvl="5" indent="2286000" algn="l" defTabSz="457200" rtl="0">
              <a:spcBef>
                <a:spcPts val="0"/>
              </a:spcBef>
              <a:buNone/>
              <a:defRPr sz="1800" b="0" i="0" u="none" strike="noStrike" cap="none">
                <a:solidFill>
                  <a:srgbClr val="002569"/>
                </a:solidFill>
              </a:defRPr>
            </a:lvl6pPr>
            <a:lvl7pPr marL="2743200" marR="0" lvl="6" indent="2743200" algn="l" defTabSz="457200" rtl="0">
              <a:spcBef>
                <a:spcPts val="0"/>
              </a:spcBef>
              <a:buNone/>
              <a:defRPr sz="1800" b="0" i="0" u="none" strike="noStrike" cap="none">
                <a:solidFill>
                  <a:srgbClr val="002569"/>
                </a:solidFill>
              </a:defRPr>
            </a:lvl7pPr>
            <a:lvl8pPr marL="3200400" marR="0" lvl="7" indent="3200400" algn="l" defTabSz="457200" rtl="0">
              <a:spcBef>
                <a:spcPts val="0"/>
              </a:spcBef>
              <a:buNone/>
              <a:defRPr sz="1800" b="0" i="0" u="none" strike="noStrike" cap="none">
                <a:solidFill>
                  <a:srgbClr val="002569"/>
                </a:solidFill>
              </a:defRPr>
            </a:lvl8pPr>
            <a:lvl9pPr marL="3657600" marR="0" lvl="8" indent="3657600" algn="l" defTabSz="457200" rtl="0">
              <a:spcBef>
                <a:spcPts val="0"/>
              </a:spcBef>
              <a:buNone/>
              <a:defRPr sz="1800" b="0" i="0" u="none" strike="noStrike" cap="none">
                <a:solidFill>
                  <a:srgbClr val="002569"/>
                </a:solidFill>
              </a:defRPr>
            </a:lvl9pPr>
          </a:lstStyle>
          <a:p>
            <a:r>
              <a:rPr lang="en-US" sz="3200" b="1" dirty="0">
                <a:solidFill>
                  <a:schemeClr val="bg1"/>
                </a:solidFill>
                <a:latin typeface="+mj-lt"/>
              </a:rPr>
              <a:t>FDA User Summary</a:t>
            </a:r>
          </a:p>
        </p:txBody>
      </p:sp>
      <p:sp>
        <p:nvSpPr>
          <p:cNvPr id="5" name="Shape 73"/>
          <p:cNvSpPr txBox="1"/>
          <p:nvPr/>
        </p:nvSpPr>
        <p:spPr>
          <a:xfrm>
            <a:off x="608629" y="1202881"/>
            <a:ext cx="8073040" cy="607556"/>
          </a:xfrm>
          <a:prstGeom prst="rect">
            <a:avLst/>
          </a:prstGeom>
          <a:noFill/>
          <a:ln>
            <a:noFill/>
          </a:ln>
        </p:spPr>
        <p:txBody>
          <a:bodyPr lIns="91425" tIns="45700" rIns="91425" bIns="45700" anchor="t" anchorCtr="0">
            <a:noAutofit/>
          </a:bodyPr>
          <a:lstStyle/>
          <a:p>
            <a:pPr marL="0" marR="0" lvl="0" indent="0" algn="l" rtl="0">
              <a:spcBef>
                <a:spcPts val="0"/>
              </a:spcBef>
              <a:buClr>
                <a:srgbClr val="002569"/>
              </a:buClr>
              <a:buSzPct val="25000"/>
              <a:buFont typeface="Arial"/>
              <a:buNone/>
            </a:pPr>
            <a:r>
              <a:rPr lang="en-US" sz="2400" b="0" i="0" u="none" strike="noStrike" cap="none" dirty="0">
                <a:solidFill>
                  <a:srgbClr val="002569"/>
                </a:solidFill>
                <a:latin typeface="Calibri"/>
                <a:ea typeface="Calibri"/>
                <a:cs typeface="Calibri"/>
                <a:sym typeface="Calibri"/>
              </a:rPr>
              <a:t>What are the user categories and their characteristics? </a:t>
            </a:r>
          </a:p>
        </p:txBody>
      </p:sp>
      <p:graphicFrame>
        <p:nvGraphicFramePr>
          <p:cNvPr id="6" name="Shape 72"/>
          <p:cNvGraphicFramePr/>
          <p:nvPr>
            <p:extLst>
              <p:ext uri="{D42A27DB-BD31-4B8C-83A1-F6EECF244321}">
                <p14:modId xmlns:p14="http://schemas.microsoft.com/office/powerpoint/2010/main" val="3308709763"/>
              </p:ext>
            </p:extLst>
          </p:nvPr>
        </p:nvGraphicFramePr>
        <p:xfrm>
          <a:off x="535477" y="1960143"/>
          <a:ext cx="8229600" cy="3593275"/>
        </p:xfrm>
        <a:graphic>
          <a:graphicData uri="http://schemas.openxmlformats.org/drawingml/2006/table">
            <a:tbl>
              <a:tblPr>
                <a:noFill/>
              </a:tblPr>
              <a:tblGrid>
                <a:gridCol w="478475">
                  <a:extLst>
                    <a:ext uri="{9D8B030D-6E8A-4147-A177-3AD203B41FA5}">
                      <a16:colId xmlns:a16="http://schemas.microsoft.com/office/drawing/2014/main" val="20000"/>
                    </a:ext>
                  </a:extLst>
                </a:gridCol>
                <a:gridCol w="816925">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2438400">
                  <a:extLst>
                    <a:ext uri="{9D8B030D-6E8A-4147-A177-3AD203B41FA5}">
                      <a16:colId xmlns:a16="http://schemas.microsoft.com/office/drawing/2014/main" val="20006"/>
                    </a:ext>
                  </a:extLst>
                </a:gridCol>
              </a:tblGrid>
              <a:tr h="624925">
                <a:tc>
                  <a:txBody>
                    <a:bodyPr/>
                    <a:lstStyle/>
                    <a:p>
                      <a:pPr marL="0" marR="0" lvl="0" indent="0" algn="ctr" rtl="0">
                        <a:spcBef>
                          <a:spcPts val="0"/>
                        </a:spcBef>
                        <a:buSzPct val="25000"/>
                        <a:buNone/>
                      </a:pPr>
                      <a:r>
                        <a:rPr lang="en-US" sz="1400" b="1" u="none" strike="noStrike" cap="none" dirty="0"/>
                        <a:t>#</a:t>
                      </a:r>
                    </a:p>
                  </a:txBody>
                  <a:tcPr marL="6350" marR="6350" marT="6350" marB="0" anchor="ctr">
                    <a:solidFill>
                      <a:srgbClr val="FFEACC"/>
                    </a:solidFill>
                  </a:tcPr>
                </a:tc>
                <a:tc>
                  <a:txBody>
                    <a:bodyPr/>
                    <a:lstStyle/>
                    <a:p>
                      <a:pPr marL="0" marR="0" lvl="0" indent="0" algn="ctr" rtl="0">
                        <a:spcBef>
                          <a:spcPts val="0"/>
                        </a:spcBef>
                        <a:buSzPct val="25000"/>
                        <a:buNone/>
                      </a:pPr>
                      <a:r>
                        <a:rPr lang="en-US" sz="1400" b="1" u="none" strike="noStrike" cap="none"/>
                        <a:t>User Type</a:t>
                      </a:r>
                    </a:p>
                  </a:txBody>
                  <a:tcPr marL="6350" marR="6350" marT="6350" marB="0" anchor="ctr">
                    <a:solidFill>
                      <a:srgbClr val="FFEACC"/>
                    </a:solidFill>
                  </a:tcPr>
                </a:tc>
                <a:tc>
                  <a:txBody>
                    <a:bodyPr/>
                    <a:lstStyle/>
                    <a:p>
                      <a:pPr marL="0" marR="0" lvl="0" indent="0" algn="ctr" rtl="0">
                        <a:spcBef>
                          <a:spcPts val="0"/>
                        </a:spcBef>
                        <a:buSzPct val="25000"/>
                        <a:buNone/>
                      </a:pPr>
                      <a:r>
                        <a:rPr lang="en-US" sz="1400" b="1" u="none" strike="noStrike" cap="none"/>
                        <a:t>Examples</a:t>
                      </a:r>
                    </a:p>
                  </a:txBody>
                  <a:tcPr marL="6350" marR="6350" marT="6350" marB="0" anchor="ctr">
                    <a:solidFill>
                      <a:srgbClr val="FFEACC"/>
                    </a:solidFill>
                  </a:tcPr>
                </a:tc>
                <a:tc>
                  <a:txBody>
                    <a:bodyPr/>
                    <a:lstStyle/>
                    <a:p>
                      <a:pPr marL="0" marR="0" lvl="0" indent="0" algn="ctr" rtl="0">
                        <a:spcBef>
                          <a:spcPts val="0"/>
                        </a:spcBef>
                        <a:buSzPct val="25000"/>
                        <a:buNone/>
                      </a:pPr>
                      <a:r>
                        <a:rPr lang="en-US" sz="1400" b="1" u="none" strike="noStrike" cap="none"/>
                        <a:t>Data Volume</a:t>
                      </a:r>
                    </a:p>
                  </a:txBody>
                  <a:tcPr marL="6350" marR="6350" marT="6350" marB="0" anchor="ctr">
                    <a:solidFill>
                      <a:srgbClr val="FFEACC"/>
                    </a:solidFill>
                  </a:tcPr>
                </a:tc>
                <a:tc>
                  <a:txBody>
                    <a:bodyPr/>
                    <a:lstStyle/>
                    <a:p>
                      <a:pPr marL="0" marR="0" lvl="0" indent="0" algn="ctr" rtl="0">
                        <a:spcBef>
                          <a:spcPts val="0"/>
                        </a:spcBef>
                        <a:buSzPct val="25000"/>
                        <a:buNone/>
                      </a:pPr>
                      <a:r>
                        <a:rPr lang="en-US" sz="1400" b="1" u="none" strike="noStrike" cap="none"/>
                        <a:t>Knowledge Capacity</a:t>
                      </a:r>
                    </a:p>
                  </a:txBody>
                  <a:tcPr marL="6350" marR="6350" marT="6350" marB="0" anchor="ctr">
                    <a:solidFill>
                      <a:srgbClr val="FFEACC"/>
                    </a:solidFill>
                  </a:tcPr>
                </a:tc>
                <a:tc>
                  <a:txBody>
                    <a:bodyPr/>
                    <a:lstStyle/>
                    <a:p>
                      <a:pPr marL="0" marR="0" lvl="0" indent="0" algn="ctr" rtl="0">
                        <a:spcBef>
                          <a:spcPts val="0"/>
                        </a:spcBef>
                        <a:buSzPct val="25000"/>
                        <a:buNone/>
                      </a:pPr>
                      <a:r>
                        <a:rPr lang="en-US" sz="1400" b="1" u="none" strike="noStrike" cap="none"/>
                        <a:t>Computing Capacity</a:t>
                      </a:r>
                    </a:p>
                  </a:txBody>
                  <a:tcPr marL="6350" marR="6350" marT="6350" marB="0" anchor="ctr">
                    <a:solidFill>
                      <a:srgbClr val="FFEACC"/>
                    </a:solidFill>
                  </a:tcPr>
                </a:tc>
                <a:tc>
                  <a:txBody>
                    <a:bodyPr/>
                    <a:lstStyle/>
                    <a:p>
                      <a:pPr marL="0" marR="0" lvl="0" indent="0" algn="ctr" rtl="0">
                        <a:spcBef>
                          <a:spcPts val="0"/>
                        </a:spcBef>
                        <a:buSzPct val="25000"/>
                        <a:buNone/>
                      </a:pPr>
                      <a:r>
                        <a:rPr lang="en-US" sz="1400" b="1" u="none" strike="noStrike" cap="none"/>
                        <a:t>ARD Requirement</a:t>
                      </a:r>
                    </a:p>
                  </a:txBody>
                  <a:tcPr marL="6350" marR="6350" marT="6350" marB="0" anchor="ctr">
                    <a:solidFill>
                      <a:srgbClr val="FFEACC"/>
                    </a:solidFill>
                  </a:tcPr>
                </a:tc>
                <a:extLst>
                  <a:ext uri="{0D108BD9-81ED-4DB2-BD59-A6C34878D82A}">
                    <a16:rowId xmlns:a16="http://schemas.microsoft.com/office/drawing/2014/main" val="10000"/>
                  </a:ext>
                </a:extLst>
              </a:tr>
              <a:tr h="937375">
                <a:tc>
                  <a:txBody>
                    <a:bodyPr/>
                    <a:lstStyle/>
                    <a:p>
                      <a:pPr marL="0" marR="0" lvl="0" indent="0" algn="ctr" rtl="0">
                        <a:spcBef>
                          <a:spcPts val="0"/>
                        </a:spcBef>
                        <a:buSzPct val="25000"/>
                        <a:buNone/>
                      </a:pPr>
                      <a:r>
                        <a:rPr lang="en-US" sz="1800" b="1" u="none" strike="noStrike" cap="none" dirty="0" smtClean="0">
                          <a:solidFill>
                            <a:schemeClr val="tx1"/>
                          </a:solidFill>
                        </a:rPr>
                        <a:t>1</a:t>
                      </a:r>
                      <a:endParaRPr lang="en-US" sz="1800" b="1" u="none" strike="noStrike" cap="none" dirty="0">
                        <a:solidFill>
                          <a:schemeClr val="tx1"/>
                        </a:solidFill>
                      </a:endParaRPr>
                    </a:p>
                  </a:txBody>
                  <a:tcPr marL="6350" marR="6350" marT="6350" marB="0" anchor="ctr"/>
                </a:tc>
                <a:tc>
                  <a:txBody>
                    <a:bodyPr/>
                    <a:lstStyle/>
                    <a:p>
                      <a:pPr marL="0" marR="0" lvl="0" indent="0" algn="ctr" rtl="0">
                        <a:spcBef>
                          <a:spcPts val="0"/>
                        </a:spcBef>
                        <a:buSzPct val="25000"/>
                        <a:buNone/>
                      </a:pPr>
                      <a:r>
                        <a:rPr lang="en-US" sz="1400" u="none" strike="noStrike" cap="none" dirty="0"/>
                        <a:t>General </a:t>
                      </a:r>
                      <a:r>
                        <a:rPr lang="en-US" sz="1400" u="none" strike="noStrike" cap="none" dirty="0" smtClean="0"/>
                        <a:t>Public</a:t>
                      </a:r>
                      <a:endParaRPr lang="en-US" sz="1400" u="none" strike="noStrike" cap="none" dirty="0"/>
                    </a:p>
                  </a:txBody>
                  <a:tcPr marL="6350" marR="6350" marT="6350" marB="0" anchor="ctr"/>
                </a:tc>
                <a:tc>
                  <a:txBody>
                    <a:bodyPr/>
                    <a:lstStyle/>
                    <a:p>
                      <a:pPr marL="0" marR="0" lvl="0" indent="0" algn="ctr" rtl="0">
                        <a:spcBef>
                          <a:spcPts val="0"/>
                        </a:spcBef>
                        <a:buSzPct val="25000"/>
                        <a:buNone/>
                      </a:pPr>
                      <a:r>
                        <a:rPr lang="en-US" sz="1400" u="none" strike="noStrike" cap="none"/>
                        <a:t>Developing Countries, New Users</a:t>
                      </a:r>
                    </a:p>
                  </a:txBody>
                  <a:tcPr marL="6350" marR="6350" marT="6350" marB="0" anchor="ctr"/>
                </a:tc>
                <a:tc>
                  <a:txBody>
                    <a:bodyPr/>
                    <a:lstStyle/>
                    <a:p>
                      <a:pPr marL="0" marR="0" lvl="0" indent="0" algn="ctr" rtl="0">
                        <a:spcBef>
                          <a:spcPts val="0"/>
                        </a:spcBef>
                        <a:buSzPct val="25000"/>
                        <a:buNone/>
                      </a:pPr>
                      <a:r>
                        <a:rPr lang="en-US" sz="1400" u="none" strike="noStrike" cap="none"/>
                        <a:t>Low</a:t>
                      </a:r>
                    </a:p>
                  </a:txBody>
                  <a:tcPr marL="6350" marR="6350" marT="6350" marB="0" anchor="ctr"/>
                </a:tc>
                <a:tc>
                  <a:txBody>
                    <a:bodyPr/>
                    <a:lstStyle/>
                    <a:p>
                      <a:pPr marL="0" marR="0" lvl="0" indent="0" algn="ctr" rtl="0">
                        <a:spcBef>
                          <a:spcPts val="0"/>
                        </a:spcBef>
                        <a:buSzPct val="25000"/>
                        <a:buNone/>
                      </a:pPr>
                      <a:r>
                        <a:rPr lang="en-US" sz="1400" u="none" strike="noStrike" cap="none"/>
                        <a:t>Low</a:t>
                      </a:r>
                    </a:p>
                  </a:txBody>
                  <a:tcPr marL="6350" marR="6350" marT="6350" marB="0" anchor="ctr"/>
                </a:tc>
                <a:tc>
                  <a:txBody>
                    <a:bodyPr/>
                    <a:lstStyle/>
                    <a:p>
                      <a:pPr marL="0" marR="0" lvl="0" indent="0" algn="ctr" rtl="0">
                        <a:spcBef>
                          <a:spcPts val="0"/>
                        </a:spcBef>
                        <a:buSzPct val="25000"/>
                        <a:buNone/>
                      </a:pPr>
                      <a:r>
                        <a:rPr lang="en-US" sz="1400" u="none" strike="noStrike" cap="none"/>
                        <a:t>Low</a:t>
                      </a:r>
                      <a:br>
                        <a:rPr lang="en-US" sz="1400" u="none" strike="noStrike" cap="none"/>
                      </a:br>
                      <a:r>
                        <a:rPr lang="en-US" sz="1400" u="none" strike="noStrike" cap="none"/>
                        <a:t>(PC, cluster)</a:t>
                      </a:r>
                    </a:p>
                  </a:txBody>
                  <a:tcPr marL="6350" marR="6350" marT="6350" marB="0" anchor="ctr"/>
                </a:tc>
                <a:tc>
                  <a:txBody>
                    <a:bodyPr/>
                    <a:lstStyle/>
                    <a:p>
                      <a:pPr marL="0" marR="0" lvl="0" indent="0" algn="ctr" rtl="0">
                        <a:spcBef>
                          <a:spcPts val="0"/>
                        </a:spcBef>
                        <a:buSzPct val="25000"/>
                        <a:buNone/>
                      </a:pPr>
                      <a:r>
                        <a:rPr lang="en-US" sz="1400" u="none" strike="noStrike" cap="none" dirty="0"/>
                        <a:t>Typically desired</a:t>
                      </a:r>
                    </a:p>
                  </a:txBody>
                  <a:tcPr marL="6350" marR="6350" marT="6350" marB="0" anchor="ctr"/>
                </a:tc>
                <a:extLst>
                  <a:ext uri="{0D108BD9-81ED-4DB2-BD59-A6C34878D82A}">
                    <a16:rowId xmlns:a16="http://schemas.microsoft.com/office/drawing/2014/main" val="2305497140"/>
                  </a:ext>
                </a:extLst>
              </a:tr>
              <a:tr h="937375">
                <a:tc>
                  <a:txBody>
                    <a:bodyPr/>
                    <a:lstStyle/>
                    <a:p>
                      <a:pPr marL="0" marR="0" lvl="0" indent="0" algn="ctr" rtl="0">
                        <a:spcBef>
                          <a:spcPts val="0"/>
                        </a:spcBef>
                        <a:buSzPct val="25000"/>
                        <a:buNone/>
                      </a:pPr>
                      <a:r>
                        <a:rPr lang="en-US" sz="1800" b="1" u="none" strike="noStrike" cap="none" dirty="0">
                          <a:solidFill>
                            <a:schemeClr val="tx1"/>
                          </a:solidFill>
                        </a:rPr>
                        <a:t>2</a:t>
                      </a:r>
                    </a:p>
                  </a:txBody>
                  <a:tcPr marL="6350" marR="6350" marT="6350" marB="0" anchor="ctr"/>
                </a:tc>
                <a:tc>
                  <a:txBody>
                    <a:bodyPr/>
                    <a:lstStyle/>
                    <a:p>
                      <a:pPr marL="0" marR="0" lvl="0" indent="0" algn="ctr" rtl="0">
                        <a:spcBef>
                          <a:spcPts val="0"/>
                        </a:spcBef>
                        <a:buSzPct val="25000"/>
                        <a:buNone/>
                      </a:pPr>
                      <a:r>
                        <a:rPr lang="en-US" sz="1400" u="none" strike="noStrike" cap="none" dirty="0" smtClean="0">
                          <a:solidFill>
                            <a:schemeClr val="tx1"/>
                          </a:solidFill>
                        </a:rPr>
                        <a:t>Public</a:t>
                      </a:r>
                    </a:p>
                    <a:p>
                      <a:pPr marL="0" marR="0" lvl="0" indent="0" algn="ctr" rtl="0">
                        <a:spcBef>
                          <a:spcPts val="0"/>
                        </a:spcBef>
                        <a:buSzPct val="25000"/>
                        <a:buNone/>
                      </a:pPr>
                      <a:r>
                        <a:rPr lang="en-US" sz="1400" u="none" strike="noStrike" cap="none" dirty="0" smtClean="0">
                          <a:solidFill>
                            <a:schemeClr val="tx1"/>
                          </a:solidFill>
                        </a:rPr>
                        <a:t>Services</a:t>
                      </a:r>
                      <a:endParaRPr lang="en-US" sz="1400" u="none" strike="noStrike" cap="none" dirty="0">
                        <a:solidFill>
                          <a:schemeClr val="tx1"/>
                        </a:solidFill>
                      </a:endParaRPr>
                    </a:p>
                  </a:txBody>
                  <a:tcPr marL="6350" marR="6350" marT="6350" marB="0" anchor="ctr"/>
                </a:tc>
                <a:tc>
                  <a:txBody>
                    <a:bodyPr/>
                    <a:lstStyle/>
                    <a:p>
                      <a:pPr marL="0" marR="0" lvl="0" indent="0" algn="ctr" rtl="0">
                        <a:spcBef>
                          <a:spcPts val="0"/>
                        </a:spcBef>
                        <a:buSzPct val="25000"/>
                        <a:buNone/>
                      </a:pPr>
                      <a:r>
                        <a:rPr lang="en-US" sz="1400" u="none" strike="noStrike" cap="none" dirty="0" smtClean="0">
                          <a:solidFill>
                            <a:schemeClr val="tx1"/>
                          </a:solidFill>
                        </a:rPr>
                        <a:t>Copernicus services</a:t>
                      </a:r>
                    </a:p>
                    <a:p>
                      <a:pPr marL="0" marR="0" lvl="0" indent="0" algn="ctr" rtl="0">
                        <a:spcBef>
                          <a:spcPts val="0"/>
                        </a:spcBef>
                        <a:buSzPct val="25000"/>
                        <a:buNone/>
                      </a:pPr>
                      <a:endParaRPr lang="en-US" sz="1400" u="none" strike="noStrike" cap="none" dirty="0" smtClean="0">
                        <a:solidFill>
                          <a:schemeClr val="tx1"/>
                        </a:solidFill>
                      </a:endParaRPr>
                    </a:p>
                    <a:p>
                      <a:pPr marL="0" marR="0" lvl="0" indent="0" algn="ctr" rtl="0">
                        <a:spcBef>
                          <a:spcPts val="0"/>
                        </a:spcBef>
                        <a:buSzPct val="25000"/>
                        <a:buNone/>
                      </a:pPr>
                      <a:r>
                        <a:rPr lang="en-US" sz="1400" u="none" strike="noStrike" cap="none" dirty="0" smtClean="0">
                          <a:solidFill>
                            <a:schemeClr val="tx1"/>
                          </a:solidFill>
                        </a:rPr>
                        <a:t>Google/AWS</a:t>
                      </a:r>
                      <a:endParaRPr lang="en-US" sz="1400" u="none" strike="noStrike" cap="none" dirty="0">
                        <a:solidFill>
                          <a:schemeClr val="tx1"/>
                        </a:solidFill>
                      </a:endParaRPr>
                    </a:p>
                  </a:txBody>
                  <a:tcPr marL="6350" marR="6350" marT="6350" marB="0" anchor="ctr"/>
                </a:tc>
                <a:tc>
                  <a:txBody>
                    <a:bodyPr/>
                    <a:lstStyle/>
                    <a:p>
                      <a:pPr marL="0" marR="0" lvl="0" indent="0" algn="ctr" rtl="0">
                        <a:spcBef>
                          <a:spcPts val="0"/>
                        </a:spcBef>
                        <a:buSzPct val="25000"/>
                        <a:buNone/>
                      </a:pPr>
                      <a:r>
                        <a:rPr lang="en-US" sz="1400" u="none" strike="noStrike" cap="none" dirty="0">
                          <a:solidFill>
                            <a:schemeClr val="tx1"/>
                          </a:solidFill>
                        </a:rPr>
                        <a:t>High</a:t>
                      </a:r>
                    </a:p>
                  </a:txBody>
                  <a:tcPr marL="6350" marR="6350" marT="6350" marB="0" anchor="ctr"/>
                </a:tc>
                <a:tc>
                  <a:txBody>
                    <a:bodyPr/>
                    <a:lstStyle/>
                    <a:p>
                      <a:pPr marL="0" marR="0" lvl="0" indent="0" algn="ctr" rtl="0">
                        <a:spcBef>
                          <a:spcPts val="0"/>
                        </a:spcBef>
                        <a:buSzPct val="25000"/>
                        <a:buNone/>
                      </a:pPr>
                      <a:r>
                        <a:rPr lang="en-US" sz="1400" u="none" strike="noStrike" cap="none" dirty="0" smtClean="0">
                          <a:solidFill>
                            <a:schemeClr val="tx1"/>
                          </a:solidFill>
                        </a:rPr>
                        <a:t>Medium to High</a:t>
                      </a:r>
                      <a:endParaRPr lang="en-US" sz="1400" u="none" strike="noStrike" cap="none" dirty="0">
                        <a:solidFill>
                          <a:schemeClr val="tx1"/>
                        </a:solidFill>
                      </a:endParaRPr>
                    </a:p>
                  </a:txBody>
                  <a:tcPr marL="6350" marR="6350" marT="6350" marB="0" anchor="ctr"/>
                </a:tc>
                <a:tc>
                  <a:txBody>
                    <a:bodyPr/>
                    <a:lstStyle/>
                    <a:p>
                      <a:pPr marL="0" marR="0" lvl="0" indent="0" algn="ctr" rtl="0">
                        <a:spcBef>
                          <a:spcPts val="0"/>
                        </a:spcBef>
                        <a:buSzPct val="25000"/>
                        <a:buNone/>
                      </a:pPr>
                      <a:r>
                        <a:rPr lang="en-US" sz="1400" u="none" strike="noStrike" cap="none" dirty="0">
                          <a:solidFill>
                            <a:schemeClr val="tx1"/>
                          </a:solidFill>
                        </a:rPr>
                        <a:t>High</a:t>
                      </a:r>
                      <a:br>
                        <a:rPr lang="en-US" sz="1400" u="none" strike="noStrike" cap="none" dirty="0">
                          <a:solidFill>
                            <a:schemeClr val="tx1"/>
                          </a:solidFill>
                        </a:rPr>
                      </a:br>
                      <a:r>
                        <a:rPr lang="en-US" sz="1400" u="none" strike="noStrike" cap="none" dirty="0">
                          <a:solidFill>
                            <a:schemeClr val="tx1"/>
                          </a:solidFill>
                        </a:rPr>
                        <a:t>(cloud, HPC)</a:t>
                      </a:r>
                    </a:p>
                  </a:txBody>
                  <a:tcPr marL="6350" marR="6350" marT="6350" marB="0" anchor="ctr"/>
                </a:tc>
                <a:tc>
                  <a:txBody>
                    <a:bodyPr/>
                    <a:lstStyle/>
                    <a:p>
                      <a:pPr marL="0" marR="0" lvl="0" indent="0" algn="ctr" rtl="0">
                        <a:spcBef>
                          <a:spcPts val="0"/>
                        </a:spcBef>
                        <a:buSzPct val="25000"/>
                        <a:buNone/>
                      </a:pPr>
                      <a:r>
                        <a:rPr lang="en-US" sz="1400" u="none" strike="noStrike" cap="none" dirty="0" smtClean="0">
                          <a:solidFill>
                            <a:schemeClr val="tx1"/>
                          </a:solidFill>
                        </a:rPr>
                        <a:t>ARD welcomed </a:t>
                      </a:r>
                      <a:br>
                        <a:rPr lang="en-US" sz="1400" u="none" strike="noStrike" cap="none" dirty="0" smtClean="0">
                          <a:solidFill>
                            <a:schemeClr val="tx1"/>
                          </a:solidFill>
                        </a:rPr>
                      </a:br>
                      <a:r>
                        <a:rPr lang="en-US" sz="1400" u="none" strike="noStrike" cap="none" dirty="0" smtClean="0">
                          <a:solidFill>
                            <a:schemeClr val="tx1"/>
                          </a:solidFill>
                        </a:rPr>
                        <a:t>though</a:t>
                      </a:r>
                      <a:r>
                        <a:rPr lang="en-US" sz="1400" u="none" strike="noStrike" cap="none" baseline="0" dirty="0">
                          <a:solidFill>
                            <a:schemeClr val="tx1"/>
                          </a:solidFill>
                        </a:rPr>
                        <a:t> </a:t>
                      </a:r>
                      <a:r>
                        <a:rPr lang="en-US" sz="1400" u="none" strike="noStrike" cap="none" dirty="0" smtClean="0">
                          <a:solidFill>
                            <a:schemeClr val="tx1"/>
                          </a:solidFill>
                        </a:rPr>
                        <a:t>they </a:t>
                      </a:r>
                      <a:r>
                        <a:rPr lang="en-US" sz="1400" u="none" strike="noStrike" cap="none" dirty="0">
                          <a:solidFill>
                            <a:schemeClr val="tx1"/>
                          </a:solidFill>
                        </a:rPr>
                        <a:t>will grab </a:t>
                      </a:r>
                      <a:br>
                        <a:rPr lang="en-US" sz="1400" u="none" strike="noStrike" cap="none" dirty="0">
                          <a:solidFill>
                            <a:schemeClr val="tx1"/>
                          </a:solidFill>
                        </a:rPr>
                      </a:br>
                      <a:r>
                        <a:rPr lang="en-US" sz="1400" u="none" strike="noStrike" cap="none" dirty="0">
                          <a:solidFill>
                            <a:schemeClr val="tx1"/>
                          </a:solidFill>
                        </a:rPr>
                        <a:t>what is available</a:t>
                      </a:r>
                    </a:p>
                  </a:txBody>
                  <a:tcPr marL="6350" marR="6350" marT="6350" marB="0" anchor="ctr"/>
                </a:tc>
                <a:extLst>
                  <a:ext uri="{0D108BD9-81ED-4DB2-BD59-A6C34878D82A}">
                    <a16:rowId xmlns:a16="http://schemas.microsoft.com/office/drawing/2014/main" val="10001"/>
                  </a:ext>
                </a:extLst>
              </a:tr>
              <a:tr h="1093600">
                <a:tc>
                  <a:txBody>
                    <a:bodyPr/>
                    <a:lstStyle/>
                    <a:p>
                      <a:pPr marL="0" marR="0" lvl="0" indent="0" algn="ctr" rtl="0">
                        <a:spcBef>
                          <a:spcPts val="0"/>
                        </a:spcBef>
                        <a:buSzPct val="25000"/>
                        <a:buNone/>
                      </a:pPr>
                      <a:r>
                        <a:rPr lang="en-US" sz="1800" b="1" u="none" strike="noStrike" cap="none" dirty="0"/>
                        <a:t>3</a:t>
                      </a:r>
                    </a:p>
                  </a:txBody>
                  <a:tcPr marL="6350" marR="6350" marT="6350" marB="0" anchor="ctr"/>
                </a:tc>
                <a:tc>
                  <a:txBody>
                    <a:bodyPr/>
                    <a:lstStyle/>
                    <a:p>
                      <a:pPr marL="0" marR="0" lvl="0" indent="0" algn="ctr" rtl="0">
                        <a:spcBef>
                          <a:spcPts val="0"/>
                        </a:spcBef>
                        <a:buSzPct val="25000"/>
                        <a:buNone/>
                      </a:pPr>
                      <a:r>
                        <a:rPr lang="en-US" sz="1400" u="none" strike="noStrike" cap="none" dirty="0" smtClean="0"/>
                        <a:t>Scientists</a:t>
                      </a:r>
                      <a:endParaRPr lang="en-US" sz="1400" u="none" strike="noStrike" cap="none" dirty="0"/>
                    </a:p>
                  </a:txBody>
                  <a:tcPr marL="6350" marR="6350" marT="6350" marB="0" anchor="ctr"/>
                </a:tc>
                <a:tc>
                  <a:txBody>
                    <a:bodyPr/>
                    <a:lstStyle/>
                    <a:p>
                      <a:pPr marL="0" marR="0" lvl="0" indent="0" algn="ctr" rtl="0">
                        <a:spcBef>
                          <a:spcPts val="0"/>
                        </a:spcBef>
                        <a:buSzPct val="25000"/>
                        <a:buNone/>
                      </a:pPr>
                      <a:r>
                        <a:rPr lang="en-US" sz="1400" u="none" strike="noStrike" cap="none" dirty="0"/>
                        <a:t>Researchers, Analyses</a:t>
                      </a:r>
                    </a:p>
                  </a:txBody>
                  <a:tcPr marL="6350" marR="6350" marT="6350" marB="0" anchor="ctr"/>
                </a:tc>
                <a:tc>
                  <a:txBody>
                    <a:bodyPr/>
                    <a:lstStyle/>
                    <a:p>
                      <a:pPr marL="0" marR="0" lvl="0" indent="0" algn="ctr" rtl="0">
                        <a:spcBef>
                          <a:spcPts val="0"/>
                        </a:spcBef>
                        <a:buSzPct val="25000"/>
                        <a:buNone/>
                      </a:pPr>
                      <a:r>
                        <a:rPr lang="en-US" sz="1400" u="none" strike="noStrike" cap="none"/>
                        <a:t>Low to </a:t>
                      </a:r>
                      <a:br>
                        <a:rPr lang="en-US" sz="1400" u="none" strike="noStrike" cap="none"/>
                      </a:br>
                      <a:r>
                        <a:rPr lang="en-US" sz="1400" u="none" strike="noStrike" cap="none"/>
                        <a:t>High</a:t>
                      </a:r>
                    </a:p>
                  </a:txBody>
                  <a:tcPr marL="6350" marR="6350" marT="6350" marB="0" anchor="ctr"/>
                </a:tc>
                <a:tc>
                  <a:txBody>
                    <a:bodyPr/>
                    <a:lstStyle/>
                    <a:p>
                      <a:pPr marL="0" marR="0" lvl="0" indent="0" algn="ctr" rtl="0">
                        <a:spcBef>
                          <a:spcPts val="0"/>
                        </a:spcBef>
                        <a:buSzPct val="25000"/>
                        <a:buNone/>
                      </a:pPr>
                      <a:r>
                        <a:rPr lang="en-US" sz="1400" u="none" strike="noStrike" cap="none"/>
                        <a:t>High</a:t>
                      </a:r>
                    </a:p>
                  </a:txBody>
                  <a:tcPr marL="6350" marR="6350" marT="6350" marB="0" anchor="ctr"/>
                </a:tc>
                <a:tc>
                  <a:txBody>
                    <a:bodyPr/>
                    <a:lstStyle/>
                    <a:p>
                      <a:pPr marL="0" marR="0" lvl="0" indent="0" algn="ctr" rtl="0">
                        <a:spcBef>
                          <a:spcPts val="0"/>
                        </a:spcBef>
                        <a:buSzPct val="25000"/>
                        <a:buNone/>
                      </a:pPr>
                      <a:r>
                        <a:rPr lang="en-US" sz="1400" u="none" strike="noStrike" cap="none"/>
                        <a:t>Medium</a:t>
                      </a:r>
                      <a:br>
                        <a:rPr lang="en-US" sz="1400" u="none" strike="noStrike" cap="none"/>
                      </a:br>
                      <a:r>
                        <a:rPr lang="en-US" sz="1400" u="none" strike="noStrike" cap="none"/>
                        <a:t>(PC, cluster, cloud)</a:t>
                      </a:r>
                    </a:p>
                  </a:txBody>
                  <a:tcPr marL="6350" marR="6350" marT="6350" marB="0" anchor="ctr"/>
                </a:tc>
                <a:tc>
                  <a:txBody>
                    <a:bodyPr/>
                    <a:lstStyle/>
                    <a:p>
                      <a:pPr marL="0" marR="0" lvl="0" indent="0" algn="ctr" rtl="0">
                        <a:spcBef>
                          <a:spcPts val="0"/>
                        </a:spcBef>
                        <a:buSzPct val="25000"/>
                        <a:buNone/>
                      </a:pPr>
                      <a:r>
                        <a:rPr lang="en-US" sz="1400" u="none" strike="noStrike" cap="none" dirty="0"/>
                        <a:t>Varies … </a:t>
                      </a:r>
                      <a:br>
                        <a:rPr lang="en-US" sz="1400" u="none" strike="noStrike" cap="none" dirty="0"/>
                      </a:br>
                      <a:r>
                        <a:rPr lang="en-US" sz="1400" u="none" strike="noStrike" cap="none" dirty="0"/>
                        <a:t>some desire ARD,  </a:t>
                      </a:r>
                      <a:br>
                        <a:rPr lang="en-US" sz="1400" u="none" strike="noStrike" cap="none" dirty="0"/>
                      </a:br>
                      <a:r>
                        <a:rPr lang="en-US" sz="1400" u="none" strike="noStrike" cap="none" dirty="0"/>
                        <a:t>others do not</a:t>
                      </a:r>
                    </a:p>
                  </a:txBody>
                  <a:tcPr marL="6350" marR="6350" marT="635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75844463"/>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17</a:t>
            </a:fld>
            <a:endParaRPr lang="uk-UA" dirty="0"/>
          </a:p>
        </p:txBody>
      </p:sp>
      <p:sp>
        <p:nvSpPr>
          <p:cNvPr id="4" name="Content Placeholder 3"/>
          <p:cNvSpPr>
            <a:spLocks noGrp="1"/>
          </p:cNvSpPr>
          <p:nvPr>
            <p:ph sz="quarter" idx="11"/>
          </p:nvPr>
        </p:nvSpPr>
        <p:spPr>
          <a:xfrm>
            <a:off x="2057400" y="152400"/>
            <a:ext cx="5638800" cy="533400"/>
          </a:xfrm>
        </p:spPr>
        <p:txBody>
          <a:bodyPr/>
          <a:lstStyle/>
          <a:p>
            <a:pPr marL="0" indent="0">
              <a:buNone/>
            </a:pPr>
            <a:r>
              <a:rPr lang="en-US" b="1" dirty="0"/>
              <a:t>Visualizing Future Data </a:t>
            </a:r>
            <a:r>
              <a:rPr lang="en-US" b="1" dirty="0" smtClean="0"/>
              <a:t>Architectures</a:t>
            </a:r>
          </a:p>
          <a:p>
            <a:pPr marL="0" indent="0" algn="ctr">
              <a:buNone/>
            </a:pPr>
            <a:r>
              <a:rPr lang="en-US" b="1" dirty="0">
                <a:solidFill>
                  <a:srgbClr val="FFFF00"/>
                </a:solidFill>
                <a:latin typeface="Calibri" panose="020F0502020204030204" pitchFamily="34" charset="0"/>
                <a:sym typeface="Wingdings" panose="05000000000000000000" pitchFamily="2" charset="2"/>
              </a:rPr>
              <a:t> </a:t>
            </a:r>
            <a:r>
              <a:rPr lang="en-US" b="1" i="1" dirty="0">
                <a:solidFill>
                  <a:srgbClr val="FFFF00"/>
                </a:solidFill>
                <a:latin typeface="Calibri" panose="020F0502020204030204" pitchFamily="34" charset="0"/>
                <a:sym typeface="Wingdings" panose="05000000000000000000" pitchFamily="2" charset="2"/>
              </a:rPr>
              <a:t>related activities at ESA / EC</a:t>
            </a:r>
            <a:endParaRPr lang="en-US" b="1" i="1" dirty="0">
              <a:solidFill>
                <a:srgbClr val="FFFF00"/>
              </a:solidFill>
              <a:latin typeface="Calibri" panose="020F0502020204030204" pitchFamily="34" charset="0"/>
            </a:endParaRPr>
          </a:p>
          <a:p>
            <a:pPr marL="0" indent="0">
              <a:buNone/>
            </a:pPr>
            <a:endParaRPr lang="en-US" b="1" dirty="0"/>
          </a:p>
        </p:txBody>
      </p:sp>
      <p:pic>
        <p:nvPicPr>
          <p:cNvPr id="5" name="Picture 6"/>
          <p:cNvPicPr>
            <a:picLocks noChangeAspect="1"/>
          </p:cNvPicPr>
          <p:nvPr/>
        </p:nvPicPr>
        <p:blipFill>
          <a:blip r:embed="rId2" cstate="screen">
            <a:extLst>
              <a:ext uri="{28A0092B-C50C-407E-A947-70E740481C1C}">
                <a14:useLocalDpi xmlns:a14="http://schemas.microsoft.com/office/drawing/2010/main"/>
              </a:ext>
            </a:extLst>
          </a:blip>
          <a:srcRect l="10921" t="18735" r="12791" b="12152"/>
          <a:stretch>
            <a:fillRect/>
          </a:stretch>
        </p:blipFill>
        <p:spPr bwMode="auto">
          <a:xfrm>
            <a:off x="1" y="1542409"/>
            <a:ext cx="499550" cy="462839"/>
          </a:xfrm>
          <a:prstGeom prst="rect">
            <a:avLst/>
          </a:prstGeom>
          <a:noFill/>
          <a:ln>
            <a:noFill/>
          </a:ln>
          <a:extLst>
            <a:ext uri="{909E8E84-426E-40dd-AFC4-6F175D3DCCD1}">
              <a14:hiddenFill xmlns:a14="http://schemas.microsoft.com/office/drawing/2010/main" xmlns="">
                <a:solidFill>
                  <a:srgbClr val="FFFFFF">
                    <a:alpha val="76862"/>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ounded Rectangle 5"/>
          <p:cNvSpPr/>
          <p:nvPr/>
        </p:nvSpPr>
        <p:spPr>
          <a:xfrm>
            <a:off x="2162922" y="1884657"/>
            <a:ext cx="6448341" cy="4199044"/>
          </a:xfrm>
          <a:prstGeom prst="roundRect">
            <a:avLst>
              <a:gd name="adj" fmla="val 293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80808"/>
              </a:solidFill>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rcRect l="10921" t="18735" r="12791" b="12152"/>
          <a:stretch>
            <a:fillRect/>
          </a:stretch>
        </p:blipFill>
        <p:spPr bwMode="auto">
          <a:xfrm>
            <a:off x="1" y="4323335"/>
            <a:ext cx="499550" cy="462839"/>
          </a:xfrm>
          <a:prstGeom prst="rect">
            <a:avLst/>
          </a:prstGeom>
          <a:noFill/>
          <a:ln>
            <a:noFill/>
          </a:ln>
          <a:extLst>
            <a:ext uri="{909E8E84-426E-40dd-AFC4-6F175D3DCCD1}">
              <a14:hiddenFill xmlns:a14="http://schemas.microsoft.com/office/drawing/2010/main" xmlns="">
                <a:solidFill>
                  <a:srgbClr val="FFFFFF">
                    <a:alpha val="76862"/>
                  </a:srgbClr>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6"/>
          <p:cNvPicPr>
            <a:picLocks noChangeAspect="1"/>
          </p:cNvPicPr>
          <p:nvPr/>
        </p:nvPicPr>
        <p:blipFill>
          <a:blip r:embed="rId2" cstate="screen">
            <a:extLst>
              <a:ext uri="{28A0092B-C50C-407E-A947-70E740481C1C}">
                <a14:useLocalDpi xmlns:a14="http://schemas.microsoft.com/office/drawing/2010/main"/>
              </a:ext>
            </a:extLst>
          </a:blip>
          <a:srcRect l="10921" t="18735" r="12791" b="12152"/>
          <a:stretch>
            <a:fillRect/>
          </a:stretch>
        </p:blipFill>
        <p:spPr bwMode="auto">
          <a:xfrm>
            <a:off x="1" y="2889929"/>
            <a:ext cx="499550" cy="462839"/>
          </a:xfrm>
          <a:prstGeom prst="rect">
            <a:avLst/>
          </a:prstGeom>
          <a:noFill/>
          <a:ln>
            <a:noFill/>
          </a:ln>
          <a:extLst>
            <a:ext uri="{909E8E84-426E-40dd-AFC4-6F175D3DCCD1}">
              <a14:hiddenFill xmlns:a14="http://schemas.microsoft.com/office/drawing/2010/main" xmlns="">
                <a:solidFill>
                  <a:srgbClr val="FFFFFF">
                    <a:alpha val="76862"/>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1630553" y="5284758"/>
            <a:ext cx="461986" cy="276999"/>
          </a:xfrm>
          <a:prstGeom prst="rect">
            <a:avLst/>
          </a:prstGeom>
          <a:solidFill>
            <a:srgbClr val="0C62FF"/>
          </a:solidFill>
        </p:spPr>
        <p:txBody>
          <a:bodyPr wrap="none">
            <a:spAutoFit/>
          </a:bodyPr>
          <a:lstStyle/>
          <a:p>
            <a:r>
              <a:rPr lang="en-GB" sz="1200" b="1" i="1" dirty="0">
                <a:solidFill>
                  <a:srgbClr val="F8F8F8"/>
                </a:solidFill>
                <a:latin typeface="Calibri" panose="020F0502020204030204" pitchFamily="34" charset="0"/>
              </a:rPr>
              <a:t>ARD</a:t>
            </a:r>
            <a:endParaRPr lang="en-GB" sz="1200" i="1" dirty="0">
              <a:solidFill>
                <a:srgbClr val="F8F8F8"/>
              </a:solidFill>
            </a:endParaRPr>
          </a:p>
        </p:txBody>
      </p:sp>
      <p:sp>
        <p:nvSpPr>
          <p:cNvPr id="10" name="Rectangle 9"/>
          <p:cNvSpPr/>
          <p:nvPr/>
        </p:nvSpPr>
        <p:spPr>
          <a:xfrm>
            <a:off x="1630553" y="2506095"/>
            <a:ext cx="461986" cy="276999"/>
          </a:xfrm>
          <a:prstGeom prst="rect">
            <a:avLst/>
          </a:prstGeom>
          <a:solidFill>
            <a:srgbClr val="0C62FF"/>
          </a:solidFill>
        </p:spPr>
        <p:txBody>
          <a:bodyPr wrap="none">
            <a:spAutoFit/>
          </a:bodyPr>
          <a:lstStyle/>
          <a:p>
            <a:r>
              <a:rPr lang="en-GB" sz="1200" b="1" i="1" dirty="0">
                <a:solidFill>
                  <a:srgbClr val="F8F8F8"/>
                </a:solidFill>
                <a:latin typeface="Calibri" panose="020F0502020204030204" pitchFamily="34" charset="0"/>
              </a:rPr>
              <a:t>ARD</a:t>
            </a:r>
            <a:endParaRPr lang="en-GB" sz="1200" i="1" dirty="0">
              <a:solidFill>
                <a:srgbClr val="F8F8F8"/>
              </a:solidFill>
            </a:endParaRPr>
          </a:p>
        </p:txBody>
      </p:sp>
      <p:sp>
        <p:nvSpPr>
          <p:cNvPr id="11" name="Rectangle 10"/>
          <p:cNvSpPr/>
          <p:nvPr/>
        </p:nvSpPr>
        <p:spPr>
          <a:xfrm>
            <a:off x="6911636" y="3507126"/>
            <a:ext cx="1715530" cy="2143638"/>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rgbClr val="F8F8F8"/>
                </a:solidFill>
                <a:latin typeface="Calibri" panose="020F0502020204030204" pitchFamily="34" charset="0"/>
              </a:rPr>
              <a:t>Visualisation tools </a:t>
            </a:r>
            <a:br>
              <a:rPr lang="en-GB" sz="1400" b="1" dirty="0" smtClean="0">
                <a:solidFill>
                  <a:srgbClr val="F8F8F8"/>
                </a:solidFill>
                <a:latin typeface="Calibri" panose="020F0502020204030204" pitchFamily="34" charset="0"/>
              </a:rPr>
            </a:br>
            <a:r>
              <a:rPr lang="en-GB" sz="1400" b="1" dirty="0" smtClean="0">
                <a:solidFill>
                  <a:srgbClr val="F8F8F8"/>
                </a:solidFill>
                <a:latin typeface="Calibri" panose="020F0502020204030204" pitchFamily="34" charset="0"/>
              </a:rPr>
              <a:t>+ data analytics </a:t>
            </a:r>
            <a:br>
              <a:rPr lang="en-GB" sz="1400" b="1" dirty="0" smtClean="0">
                <a:solidFill>
                  <a:srgbClr val="F8F8F8"/>
                </a:solidFill>
                <a:latin typeface="Calibri" panose="020F0502020204030204" pitchFamily="34" charset="0"/>
              </a:rPr>
            </a:br>
            <a:r>
              <a:rPr lang="en-GB" sz="1400" b="1" dirty="0" smtClean="0">
                <a:solidFill>
                  <a:srgbClr val="F8F8F8"/>
                </a:solidFill>
                <a:latin typeface="Calibri" panose="020F0502020204030204" pitchFamily="34" charset="0"/>
              </a:rPr>
              <a:t>for expert communities </a:t>
            </a:r>
          </a:p>
          <a:p>
            <a:pPr algn="ctr"/>
            <a:r>
              <a:rPr lang="en-GB" sz="1000" b="1" dirty="0" smtClean="0">
                <a:solidFill>
                  <a:srgbClr val="F8F8F8"/>
                </a:solidFill>
                <a:latin typeface="Calibri" panose="020F0502020204030204" pitchFamily="34" charset="0"/>
              </a:rPr>
              <a:t/>
            </a:r>
            <a:br>
              <a:rPr lang="en-GB" sz="1000" b="1" dirty="0" smtClean="0">
                <a:solidFill>
                  <a:srgbClr val="F8F8F8"/>
                </a:solidFill>
                <a:latin typeface="Calibri" panose="020F0502020204030204" pitchFamily="34" charset="0"/>
              </a:rPr>
            </a:br>
            <a:r>
              <a:rPr lang="en-GB" sz="1000" b="1" i="1" dirty="0" smtClean="0">
                <a:solidFill>
                  <a:srgbClr val="F8F8F8"/>
                </a:solidFill>
                <a:latin typeface="Calibri" panose="020F0502020204030204" pitchFamily="34" charset="0"/>
              </a:rPr>
              <a:t>Heterogeneous </a:t>
            </a:r>
            <a:r>
              <a:rPr lang="en-GB" sz="1000" b="1" i="1" dirty="0">
                <a:solidFill>
                  <a:srgbClr val="F8F8F8"/>
                </a:solidFill>
                <a:latin typeface="Calibri" panose="020F0502020204030204" pitchFamily="34" charset="0"/>
              </a:rPr>
              <a:t>missions </a:t>
            </a:r>
            <a:br>
              <a:rPr lang="en-GB" sz="1000" b="1" i="1" dirty="0">
                <a:solidFill>
                  <a:srgbClr val="F8F8F8"/>
                </a:solidFill>
                <a:latin typeface="Calibri" panose="020F0502020204030204" pitchFamily="34" charset="0"/>
              </a:rPr>
            </a:br>
            <a:r>
              <a:rPr lang="en-GB" sz="1000" b="1" i="1" dirty="0">
                <a:solidFill>
                  <a:srgbClr val="F8F8F8"/>
                </a:solidFill>
                <a:latin typeface="Calibri" panose="020F0502020204030204" pitchFamily="34" charset="0"/>
              </a:rPr>
              <a:t>(i.e. not only optical </a:t>
            </a:r>
            <a:r>
              <a:rPr lang="en-GB" sz="1000" b="1" i="1" dirty="0" smtClean="0">
                <a:solidFill>
                  <a:srgbClr val="F8F8F8"/>
                </a:solidFill>
                <a:latin typeface="Calibri" panose="020F0502020204030204" pitchFamily="34" charset="0"/>
              </a:rPr>
              <a:t/>
            </a:r>
            <a:br>
              <a:rPr lang="en-GB" sz="1000" b="1" i="1" dirty="0" smtClean="0">
                <a:solidFill>
                  <a:srgbClr val="F8F8F8"/>
                </a:solidFill>
                <a:latin typeface="Calibri" panose="020F0502020204030204" pitchFamily="34" charset="0"/>
              </a:rPr>
            </a:br>
            <a:r>
              <a:rPr lang="en-GB" sz="1000" b="1" i="1" dirty="0" smtClean="0">
                <a:solidFill>
                  <a:srgbClr val="F8F8F8"/>
                </a:solidFill>
                <a:latin typeface="Calibri" panose="020F0502020204030204" pitchFamily="34" charset="0"/>
              </a:rPr>
              <a:t>EO data</a:t>
            </a:r>
            <a:r>
              <a:rPr lang="en-GB" sz="1000" b="1" i="1" dirty="0">
                <a:solidFill>
                  <a:srgbClr val="F8F8F8"/>
                </a:solidFill>
                <a:latin typeface="Calibri" panose="020F0502020204030204" pitchFamily="34" charset="0"/>
              </a:rPr>
              <a:t>) </a:t>
            </a:r>
            <a:endParaRPr lang="en-GB" sz="1000" b="1" i="1" dirty="0" smtClean="0">
              <a:solidFill>
                <a:srgbClr val="F8F8F8"/>
              </a:solidFill>
              <a:latin typeface="Calibri" panose="020F0502020204030204" pitchFamily="34" charset="0"/>
            </a:endParaRPr>
          </a:p>
          <a:p>
            <a:pPr algn="ctr"/>
            <a:endParaRPr lang="en-GB" sz="600" b="1" dirty="0" smtClean="0">
              <a:solidFill>
                <a:srgbClr val="F8F8F8"/>
              </a:solidFill>
              <a:latin typeface="Calibri" panose="020F0502020204030204" pitchFamily="34" charset="0"/>
            </a:endParaRPr>
          </a:p>
          <a:p>
            <a:r>
              <a:rPr lang="en-GB" sz="1000" b="1" dirty="0" smtClean="0">
                <a:solidFill>
                  <a:srgbClr val="F8F8F8"/>
                </a:solidFill>
                <a:latin typeface="Calibri" panose="020F0502020204030204" pitchFamily="34" charset="0"/>
              </a:rPr>
              <a:t>-  Product  algorithm lab</a:t>
            </a:r>
            <a:endParaRPr lang="en-GB" sz="1000" b="1" dirty="0">
              <a:solidFill>
                <a:srgbClr val="F8F8F8"/>
              </a:solidFill>
              <a:latin typeface="Calibri" panose="020F0502020204030204" pitchFamily="34" charset="0"/>
            </a:endParaRPr>
          </a:p>
          <a:p>
            <a:pPr marL="88900" indent="-88900">
              <a:buFont typeface="Calibri" panose="020F0502020204030204" pitchFamily="34" charset="0"/>
              <a:buChar char="₋"/>
            </a:pPr>
            <a:r>
              <a:rPr lang="en-GB" sz="1000" b="1" dirty="0" smtClean="0">
                <a:solidFill>
                  <a:srgbClr val="F8F8F8"/>
                </a:solidFill>
                <a:latin typeface="Calibri" panose="020F0502020204030204" pitchFamily="34" charset="0"/>
              </a:rPr>
              <a:t>Data reprocessing</a:t>
            </a:r>
            <a:endParaRPr lang="en-GB" sz="1000" b="1" dirty="0">
              <a:solidFill>
                <a:srgbClr val="F8F8F8"/>
              </a:solidFill>
              <a:latin typeface="Calibri" panose="020F0502020204030204" pitchFamily="34" charset="0"/>
            </a:endParaRPr>
          </a:p>
          <a:p>
            <a:pPr marL="88900" indent="-88900">
              <a:buFont typeface="Calibri" panose="020F0502020204030204" pitchFamily="34" charset="0"/>
              <a:buChar char="₋"/>
            </a:pPr>
            <a:r>
              <a:rPr lang="en-GB" sz="1000" b="1" dirty="0" smtClean="0">
                <a:solidFill>
                  <a:srgbClr val="F8F8F8"/>
                </a:solidFill>
                <a:latin typeface="Calibri" panose="020F0502020204030204" pitchFamily="34" charset="0"/>
              </a:rPr>
              <a:t>Data validation tools</a:t>
            </a:r>
            <a:endParaRPr lang="en-GB" sz="1000" b="1" dirty="0">
              <a:solidFill>
                <a:srgbClr val="F8F8F8"/>
              </a:solidFill>
              <a:latin typeface="Calibri" panose="020F0502020204030204" pitchFamily="34" charset="0"/>
            </a:endParaRPr>
          </a:p>
        </p:txBody>
      </p:sp>
      <p:sp>
        <p:nvSpPr>
          <p:cNvPr id="12" name="Rectangle 11"/>
          <p:cNvSpPr/>
          <p:nvPr/>
        </p:nvSpPr>
        <p:spPr>
          <a:xfrm>
            <a:off x="5372910" y="2927914"/>
            <a:ext cx="1538725" cy="2714374"/>
          </a:xfrm>
          <a:prstGeom prst="rect">
            <a:avLst/>
          </a:prstGeom>
          <a:solidFill>
            <a:srgbClr val="0099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dirty="0">
              <a:solidFill>
                <a:srgbClr val="F8F8F8"/>
              </a:solidFill>
              <a:latin typeface="Calibri" panose="020F0502020204030204" pitchFamily="34" charset="0"/>
            </a:endParaRPr>
          </a:p>
          <a:p>
            <a:endParaRPr lang="en-GB" sz="1400" b="1" dirty="0" smtClean="0">
              <a:solidFill>
                <a:srgbClr val="F8F8F8"/>
              </a:solidFill>
              <a:latin typeface="Calibri" panose="020F0502020204030204" pitchFamily="34" charset="0"/>
            </a:endParaRPr>
          </a:p>
          <a:p>
            <a:endParaRPr lang="en-GB" sz="1400" b="1" dirty="0">
              <a:solidFill>
                <a:srgbClr val="F8F8F8"/>
              </a:solidFill>
              <a:latin typeface="Calibri" panose="020F0502020204030204" pitchFamily="34" charset="0"/>
            </a:endParaRPr>
          </a:p>
          <a:p>
            <a:endParaRPr lang="en-GB" sz="1400" b="1" dirty="0">
              <a:solidFill>
                <a:srgbClr val="F8F8F8"/>
              </a:solidFill>
              <a:latin typeface="Calibri" panose="020F0502020204030204" pitchFamily="34" charset="0"/>
            </a:endParaRPr>
          </a:p>
          <a:p>
            <a:endParaRPr lang="en-GB" sz="1400" b="1" dirty="0">
              <a:solidFill>
                <a:srgbClr val="F8F8F8"/>
              </a:solidFill>
              <a:latin typeface="Calibri" panose="020F0502020204030204" pitchFamily="34" charset="0"/>
            </a:endParaRPr>
          </a:p>
        </p:txBody>
      </p:sp>
      <p:sp>
        <p:nvSpPr>
          <p:cNvPr id="13" name="Right Arrow 12"/>
          <p:cNvSpPr/>
          <p:nvPr/>
        </p:nvSpPr>
        <p:spPr>
          <a:xfrm>
            <a:off x="430353" y="1781907"/>
            <a:ext cx="1468404" cy="1184090"/>
          </a:xfrm>
          <a:prstGeom prst="rightArrow">
            <a:avLst>
              <a:gd name="adj1" fmla="val 61378"/>
              <a:gd name="adj2" fmla="val 46709"/>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Rectangle 13"/>
          <p:cNvSpPr/>
          <p:nvPr/>
        </p:nvSpPr>
        <p:spPr>
          <a:xfrm>
            <a:off x="430350" y="2066707"/>
            <a:ext cx="1431196" cy="592470"/>
          </a:xfrm>
          <a:prstGeom prst="rect">
            <a:avLst/>
          </a:prstGeom>
        </p:spPr>
        <p:txBody>
          <a:bodyPr wrap="square">
            <a:spAutoFit/>
          </a:bodyPr>
          <a:lstStyle/>
          <a:p>
            <a:r>
              <a:rPr lang="en-GB" sz="1100" b="1" i="1" dirty="0" smtClean="0">
                <a:solidFill>
                  <a:schemeClr val="bg2">
                    <a:lumMod val="20000"/>
                    <a:lumOff val="80000"/>
                  </a:schemeClr>
                </a:solidFill>
                <a:latin typeface="Calibri" panose="020F0502020204030204" pitchFamily="34" charset="0"/>
              </a:rPr>
              <a:t>EO mission #1 </a:t>
            </a:r>
          </a:p>
          <a:p>
            <a:r>
              <a:rPr lang="en-GB" sz="1100" b="1" i="1" dirty="0" smtClean="0">
                <a:solidFill>
                  <a:schemeClr val="bg2">
                    <a:lumMod val="20000"/>
                    <a:lumOff val="80000"/>
                  </a:schemeClr>
                </a:solidFill>
                <a:latin typeface="Calibri" panose="020F0502020204030204" pitchFamily="34" charset="0"/>
              </a:rPr>
              <a:t>data products </a:t>
            </a:r>
            <a:r>
              <a:rPr lang="en-GB" sz="1050" b="1" i="1" dirty="0" smtClean="0">
                <a:solidFill>
                  <a:schemeClr val="bg2">
                    <a:lumMod val="20000"/>
                    <a:lumOff val="80000"/>
                  </a:schemeClr>
                </a:solidFill>
                <a:latin typeface="Calibri" panose="020F0502020204030204" pitchFamily="34" charset="0"/>
              </a:rPr>
              <a:t>(e.g. </a:t>
            </a:r>
            <a:br>
              <a:rPr lang="en-GB" sz="1050" b="1" i="1" dirty="0" smtClean="0">
                <a:solidFill>
                  <a:schemeClr val="bg2">
                    <a:lumMod val="20000"/>
                    <a:lumOff val="80000"/>
                  </a:schemeClr>
                </a:solidFill>
                <a:latin typeface="Calibri" panose="020F0502020204030204" pitchFamily="34" charset="0"/>
              </a:rPr>
            </a:br>
            <a:r>
              <a:rPr lang="en-GB" sz="1050" b="1" i="1" dirty="0" smtClean="0">
                <a:solidFill>
                  <a:schemeClr val="bg2">
                    <a:lumMod val="20000"/>
                    <a:lumOff val="80000"/>
                  </a:schemeClr>
                </a:solidFill>
                <a:latin typeface="Calibri" panose="020F0502020204030204" pitchFamily="34" charset="0"/>
              </a:rPr>
              <a:t>Level 1, L2 products)</a:t>
            </a:r>
          </a:p>
        </p:txBody>
      </p:sp>
      <p:grpSp>
        <p:nvGrpSpPr>
          <p:cNvPr id="15" name="Group 14"/>
          <p:cNvGrpSpPr/>
          <p:nvPr/>
        </p:nvGrpSpPr>
        <p:grpSpPr>
          <a:xfrm>
            <a:off x="2245218" y="2220749"/>
            <a:ext cx="1729415" cy="3421538"/>
            <a:chOff x="2226263" y="752022"/>
            <a:chExt cx="1729415" cy="2896430"/>
          </a:xfrm>
          <a:solidFill>
            <a:srgbClr val="0099FF"/>
          </a:solidFill>
        </p:grpSpPr>
        <p:sp>
          <p:nvSpPr>
            <p:cNvPr id="16" name="Up Arrow 15"/>
            <p:cNvSpPr/>
            <p:nvPr/>
          </p:nvSpPr>
          <p:spPr>
            <a:xfrm rot="5400000">
              <a:off x="3481357" y="667961"/>
              <a:ext cx="310842" cy="599563"/>
            </a:xfrm>
            <a:prstGeom prst="upArrow">
              <a:avLst>
                <a:gd name="adj1" fmla="val 50000"/>
                <a:gd name="adj2" fmla="val 46694"/>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8F8F8"/>
                </a:solidFill>
              </a:endParaRPr>
            </a:p>
          </p:txBody>
        </p:sp>
        <p:sp>
          <p:nvSpPr>
            <p:cNvPr id="17" name="Up Arrow 16"/>
            <p:cNvSpPr/>
            <p:nvPr/>
          </p:nvSpPr>
          <p:spPr>
            <a:xfrm rot="5400000">
              <a:off x="3500476" y="1950960"/>
              <a:ext cx="310842" cy="599563"/>
            </a:xfrm>
            <a:prstGeom prst="upArrow">
              <a:avLst>
                <a:gd name="adj1" fmla="val 50000"/>
                <a:gd name="adj2" fmla="val 46694"/>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8F8F8"/>
                </a:solidFill>
              </a:endParaRPr>
            </a:p>
          </p:txBody>
        </p:sp>
        <p:sp>
          <p:nvSpPr>
            <p:cNvPr id="18" name="Up Arrow 17"/>
            <p:cNvSpPr/>
            <p:nvPr/>
          </p:nvSpPr>
          <p:spPr>
            <a:xfrm rot="5400000">
              <a:off x="3500475" y="3118299"/>
              <a:ext cx="310842" cy="599563"/>
            </a:xfrm>
            <a:prstGeom prst="upArrow">
              <a:avLst>
                <a:gd name="adj1" fmla="val 50000"/>
                <a:gd name="adj2" fmla="val 46694"/>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8F8F8"/>
                </a:solidFill>
              </a:endParaRPr>
            </a:p>
          </p:txBody>
        </p:sp>
        <p:sp>
          <p:nvSpPr>
            <p:cNvPr id="19" name="Rectangle 18"/>
            <p:cNvSpPr/>
            <p:nvPr/>
          </p:nvSpPr>
          <p:spPr>
            <a:xfrm>
              <a:off x="2226263" y="752022"/>
              <a:ext cx="1394364" cy="2896430"/>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i="1" dirty="0" smtClean="0">
                <a:solidFill>
                  <a:srgbClr val="F8F8F8"/>
                </a:solidFill>
                <a:latin typeface="Calibri" panose="020F0502020204030204" pitchFamily="34" charset="0"/>
              </a:endParaRPr>
            </a:p>
          </p:txBody>
        </p:sp>
      </p:grpSp>
      <p:sp>
        <p:nvSpPr>
          <p:cNvPr id="20" name="TextBox 19"/>
          <p:cNvSpPr txBox="1"/>
          <p:nvPr/>
        </p:nvSpPr>
        <p:spPr>
          <a:xfrm>
            <a:off x="249775" y="6222201"/>
            <a:ext cx="3705739" cy="369332"/>
          </a:xfrm>
          <a:prstGeom prst="rect">
            <a:avLst/>
          </a:prstGeom>
          <a:noFill/>
        </p:spPr>
        <p:txBody>
          <a:bodyPr wrap="square" rtlCol="0">
            <a:spAutoFit/>
          </a:bodyPr>
          <a:lstStyle/>
          <a:p>
            <a:r>
              <a:rPr lang="en-GB" sz="900" dirty="0" smtClean="0">
                <a:latin typeface="Calibri" panose="020F0502020204030204" pitchFamily="34" charset="0"/>
              </a:rPr>
              <a:t>ARD could be generated as input to the data platforms, but also as a tool within the dedicated virtual working environments for specific tailoring</a:t>
            </a:r>
            <a:endParaRPr lang="en-GB" sz="900" dirty="0">
              <a:latin typeface="Calibri" panose="020F0502020204030204" pitchFamily="34" charset="0"/>
            </a:endParaRPr>
          </a:p>
        </p:txBody>
      </p:sp>
      <p:sp>
        <p:nvSpPr>
          <p:cNvPr id="21" name="Rectangle 20"/>
          <p:cNvSpPr/>
          <p:nvPr/>
        </p:nvSpPr>
        <p:spPr>
          <a:xfrm>
            <a:off x="2221116" y="2452699"/>
            <a:ext cx="1418466" cy="3031599"/>
          </a:xfrm>
          <a:prstGeom prst="rect">
            <a:avLst/>
          </a:prstGeom>
        </p:spPr>
        <p:txBody>
          <a:bodyPr wrap="square">
            <a:spAutoFit/>
          </a:bodyPr>
          <a:lstStyle/>
          <a:p>
            <a:pPr algn="ctr"/>
            <a:r>
              <a:rPr lang="en-GB" sz="1400" b="1" dirty="0">
                <a:solidFill>
                  <a:srgbClr val="F8F8F8"/>
                </a:solidFill>
                <a:latin typeface="Calibri" panose="020F0502020204030204" pitchFamily="34" charset="0"/>
              </a:rPr>
              <a:t>Few enabling interoperable </a:t>
            </a:r>
            <a:r>
              <a:rPr lang="en-GB" sz="1400" b="1" dirty="0" smtClean="0">
                <a:solidFill>
                  <a:srgbClr val="F8F8F8"/>
                </a:solidFill>
                <a:latin typeface="Calibri" panose="020F0502020204030204" pitchFamily="34" charset="0"/>
              </a:rPr>
              <a:t>EO Data </a:t>
            </a:r>
            <a:r>
              <a:rPr lang="en-GB" sz="1400" b="1" dirty="0">
                <a:solidFill>
                  <a:srgbClr val="F8F8F8"/>
                </a:solidFill>
                <a:latin typeface="Calibri" panose="020F0502020204030204" pitchFamily="34" charset="0"/>
              </a:rPr>
              <a:t>P</a:t>
            </a:r>
            <a:r>
              <a:rPr lang="en-GB" sz="1400" b="1" dirty="0" smtClean="0">
                <a:solidFill>
                  <a:srgbClr val="F8F8F8"/>
                </a:solidFill>
                <a:latin typeface="Calibri" panose="020F0502020204030204" pitchFamily="34" charset="0"/>
              </a:rPr>
              <a:t>latforms </a:t>
            </a:r>
            <a:r>
              <a:rPr lang="en-GB" sz="1200" b="1" dirty="0" smtClean="0">
                <a:solidFill>
                  <a:srgbClr val="F8F8F8"/>
                </a:solidFill>
                <a:latin typeface="Calibri" panose="020F0502020204030204" pitchFamily="34" charset="0"/>
              </a:rPr>
              <a:t/>
            </a:r>
            <a:br>
              <a:rPr lang="en-GB" sz="1200" b="1" dirty="0" smtClean="0">
                <a:solidFill>
                  <a:srgbClr val="F8F8F8"/>
                </a:solidFill>
                <a:latin typeface="Calibri" panose="020F0502020204030204" pitchFamily="34" charset="0"/>
              </a:rPr>
            </a:br>
            <a:r>
              <a:rPr lang="en-GB" sz="1100" b="1" dirty="0" smtClean="0">
                <a:solidFill>
                  <a:srgbClr val="F8F8F8"/>
                </a:solidFill>
                <a:latin typeface="Calibri" panose="020F0502020204030204" pitchFamily="34" charset="0"/>
              </a:rPr>
              <a:t>(i.e. data storage </a:t>
            </a:r>
            <a:br>
              <a:rPr lang="en-GB" sz="1100" b="1" dirty="0" smtClean="0">
                <a:solidFill>
                  <a:srgbClr val="F8F8F8"/>
                </a:solidFill>
                <a:latin typeface="Calibri" panose="020F0502020204030204" pitchFamily="34" charset="0"/>
              </a:rPr>
            </a:br>
            <a:r>
              <a:rPr lang="en-GB" sz="1100" b="1" dirty="0" smtClean="0">
                <a:solidFill>
                  <a:srgbClr val="F8F8F8"/>
                </a:solidFill>
                <a:latin typeface="Calibri" panose="020F0502020204030204" pitchFamily="34" charset="0"/>
              </a:rPr>
              <a:t>+ data processing capabilities)</a:t>
            </a:r>
          </a:p>
          <a:p>
            <a:endParaRPr lang="en-GB" sz="1200" b="1" dirty="0" smtClean="0">
              <a:solidFill>
                <a:srgbClr val="F8F8F8"/>
              </a:solidFill>
              <a:latin typeface="Calibri" panose="020F0502020204030204" pitchFamily="34" charset="0"/>
            </a:endParaRPr>
          </a:p>
          <a:p>
            <a:endParaRPr lang="en-GB" sz="1200" b="1" dirty="0">
              <a:solidFill>
                <a:srgbClr val="F8F8F8"/>
              </a:solidFill>
              <a:latin typeface="Calibri" panose="020F0502020204030204" pitchFamily="34" charset="0"/>
            </a:endParaRPr>
          </a:p>
          <a:p>
            <a:endParaRPr lang="en-GB" sz="1200" b="1" dirty="0">
              <a:solidFill>
                <a:srgbClr val="F8F8F8"/>
              </a:solidFill>
              <a:latin typeface="Calibri" panose="020F0502020204030204" pitchFamily="34" charset="0"/>
            </a:endParaRPr>
          </a:p>
          <a:p>
            <a:pPr marL="87313" indent="-76200">
              <a:buFont typeface="Arial" panose="020B0604020202020204" pitchFamily="34" charset="0"/>
              <a:buChar char="•"/>
            </a:pPr>
            <a:r>
              <a:rPr lang="en-GB" sz="1100" b="1" i="1" dirty="0">
                <a:solidFill>
                  <a:srgbClr val="F8F8F8"/>
                </a:solidFill>
                <a:latin typeface="Calibri" panose="020F0502020204030204" pitchFamily="34" charset="0"/>
                <a:sym typeface="Wingdings" panose="05000000000000000000" pitchFamily="2" charset="2"/>
              </a:rPr>
              <a:t>could </a:t>
            </a:r>
            <a:r>
              <a:rPr lang="en-GB" sz="1100" b="1" i="1" dirty="0">
                <a:solidFill>
                  <a:srgbClr val="F8F8F8"/>
                </a:solidFill>
                <a:latin typeface="Calibri" panose="020F0502020204030204" pitchFamily="34" charset="0"/>
              </a:rPr>
              <a:t>hold global datasets or regional datasets</a:t>
            </a:r>
            <a:r>
              <a:rPr lang="en-GB" sz="1100" b="1" i="1" dirty="0" smtClean="0">
                <a:solidFill>
                  <a:srgbClr val="F8F8F8"/>
                </a:solidFill>
                <a:latin typeface="Calibri" panose="020F0502020204030204" pitchFamily="34" charset="0"/>
              </a:rPr>
              <a:t>,</a:t>
            </a:r>
          </a:p>
          <a:p>
            <a:pPr marL="87313" indent="-76200">
              <a:buFont typeface="Arial" panose="020B0604020202020204" pitchFamily="34" charset="0"/>
              <a:buChar char="•"/>
            </a:pPr>
            <a:endParaRPr lang="en-GB" sz="1100" b="1" i="1" dirty="0">
              <a:solidFill>
                <a:srgbClr val="F8F8F8"/>
              </a:solidFill>
              <a:latin typeface="Calibri" panose="020F0502020204030204" pitchFamily="34" charset="0"/>
            </a:endParaRPr>
          </a:p>
          <a:p>
            <a:pPr marL="87313" indent="-76200">
              <a:buFont typeface="Arial" panose="020B0604020202020204" pitchFamily="34" charset="0"/>
              <a:buChar char="•"/>
            </a:pPr>
            <a:r>
              <a:rPr lang="en-GB" sz="1100" b="1" i="1" dirty="0">
                <a:solidFill>
                  <a:srgbClr val="F8F8F8"/>
                </a:solidFill>
                <a:latin typeface="Calibri" panose="020F0502020204030204" pitchFamily="34" charset="0"/>
              </a:rPr>
              <a:t>coordinated at CEOS and GEO level</a:t>
            </a:r>
          </a:p>
        </p:txBody>
      </p:sp>
      <p:sp>
        <p:nvSpPr>
          <p:cNvPr id="22" name="Rectangle 21"/>
          <p:cNvSpPr/>
          <p:nvPr/>
        </p:nvSpPr>
        <p:spPr>
          <a:xfrm>
            <a:off x="3996011" y="2220749"/>
            <a:ext cx="1444626" cy="3424452"/>
          </a:xfrm>
          <a:prstGeom prst="rect">
            <a:avLst/>
          </a:prstGeom>
          <a:solidFill>
            <a:srgbClr val="0099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dirty="0">
              <a:solidFill>
                <a:srgbClr val="F8F8F8"/>
              </a:solidFill>
              <a:latin typeface="Calibri" panose="020F0502020204030204" pitchFamily="34" charset="0"/>
            </a:endParaRPr>
          </a:p>
        </p:txBody>
      </p:sp>
      <p:sp>
        <p:nvSpPr>
          <p:cNvPr id="23" name="TextBox 22"/>
          <p:cNvSpPr txBox="1"/>
          <p:nvPr/>
        </p:nvSpPr>
        <p:spPr>
          <a:xfrm>
            <a:off x="3962641" y="3918719"/>
            <a:ext cx="1511952" cy="577081"/>
          </a:xfrm>
          <a:prstGeom prst="rect">
            <a:avLst/>
          </a:prstGeom>
          <a:noFill/>
        </p:spPr>
        <p:txBody>
          <a:bodyPr wrap="none" rtlCol="0">
            <a:spAutoFit/>
          </a:bodyPr>
          <a:lstStyle/>
          <a:p>
            <a:pPr marL="88900" indent="-88900">
              <a:buFont typeface="Calibri" panose="020F0502020204030204" pitchFamily="34" charset="0"/>
              <a:buChar char="₋"/>
            </a:pPr>
            <a:r>
              <a:rPr lang="en-GB" sz="1050" b="1" i="1" dirty="0">
                <a:solidFill>
                  <a:srgbClr val="F8F8F8"/>
                </a:solidFill>
                <a:latin typeface="Calibri" panose="020F0502020204030204" pitchFamily="34" charset="0"/>
              </a:rPr>
              <a:t>i</a:t>
            </a:r>
            <a:r>
              <a:rPr lang="en-GB" sz="1050" b="1" i="1" dirty="0" smtClean="0">
                <a:solidFill>
                  <a:srgbClr val="F8F8F8"/>
                </a:solidFill>
                <a:latin typeface="Calibri" panose="020F0502020204030204" pitchFamily="34" charset="0"/>
              </a:rPr>
              <a:t>mage visualisation</a:t>
            </a:r>
          </a:p>
          <a:p>
            <a:pPr marL="88900" indent="-88900">
              <a:buFont typeface="Calibri" panose="020F0502020204030204" pitchFamily="34" charset="0"/>
              <a:buChar char="₋"/>
            </a:pPr>
            <a:r>
              <a:rPr lang="en-GB" sz="1050" b="1" i="1" dirty="0" smtClean="0">
                <a:solidFill>
                  <a:srgbClr val="F8F8F8"/>
                </a:solidFill>
                <a:latin typeface="Calibri" panose="020F0502020204030204" pitchFamily="34" charset="0"/>
              </a:rPr>
              <a:t>basic </a:t>
            </a:r>
            <a:r>
              <a:rPr lang="en-GB" sz="1050" b="1" i="1" dirty="0">
                <a:solidFill>
                  <a:srgbClr val="F8F8F8"/>
                </a:solidFill>
                <a:latin typeface="Calibri" panose="020F0502020204030204" pitchFamily="34" charset="0"/>
              </a:rPr>
              <a:t>image rendering</a:t>
            </a:r>
          </a:p>
          <a:p>
            <a:pPr marL="88900" indent="-88900">
              <a:buFont typeface="Calibri" panose="020F0502020204030204" pitchFamily="34" charset="0"/>
              <a:buChar char="₋"/>
            </a:pPr>
            <a:r>
              <a:rPr lang="en-GB" sz="1050" b="1" i="1" dirty="0" smtClean="0">
                <a:solidFill>
                  <a:srgbClr val="F8F8F8"/>
                </a:solidFill>
                <a:latin typeface="Calibri" panose="020F0502020204030204" pitchFamily="34" charset="0"/>
              </a:rPr>
              <a:t>image mosaicking</a:t>
            </a:r>
          </a:p>
        </p:txBody>
      </p:sp>
      <p:sp>
        <p:nvSpPr>
          <p:cNvPr id="24" name="Rectangle 23"/>
          <p:cNvSpPr/>
          <p:nvPr/>
        </p:nvSpPr>
        <p:spPr>
          <a:xfrm>
            <a:off x="1622028" y="3865803"/>
            <a:ext cx="461986" cy="276999"/>
          </a:xfrm>
          <a:prstGeom prst="rect">
            <a:avLst/>
          </a:prstGeom>
          <a:solidFill>
            <a:srgbClr val="0C62FF"/>
          </a:solidFill>
        </p:spPr>
        <p:txBody>
          <a:bodyPr wrap="none">
            <a:spAutoFit/>
          </a:bodyPr>
          <a:lstStyle/>
          <a:p>
            <a:r>
              <a:rPr lang="en-GB" sz="1200" b="1" i="1" dirty="0">
                <a:solidFill>
                  <a:srgbClr val="F8F8F8"/>
                </a:solidFill>
                <a:latin typeface="Calibri" panose="020F0502020204030204" pitchFamily="34" charset="0"/>
              </a:rPr>
              <a:t>ARD</a:t>
            </a:r>
            <a:endParaRPr lang="en-GB" sz="1200" i="1" dirty="0">
              <a:solidFill>
                <a:srgbClr val="F8F8F8"/>
              </a:solidFill>
            </a:endParaRPr>
          </a:p>
        </p:txBody>
      </p:sp>
      <p:sp>
        <p:nvSpPr>
          <p:cNvPr id="25" name="Right Arrow 24"/>
          <p:cNvSpPr/>
          <p:nvPr/>
        </p:nvSpPr>
        <p:spPr>
          <a:xfrm>
            <a:off x="430351" y="3152955"/>
            <a:ext cx="1468404" cy="1184090"/>
          </a:xfrm>
          <a:prstGeom prst="rightArrow">
            <a:avLst>
              <a:gd name="adj1" fmla="val 61378"/>
              <a:gd name="adj2" fmla="val 46709"/>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6" name="Right Arrow 25"/>
          <p:cNvSpPr/>
          <p:nvPr/>
        </p:nvSpPr>
        <p:spPr>
          <a:xfrm>
            <a:off x="430350" y="4552073"/>
            <a:ext cx="1468404" cy="1184090"/>
          </a:xfrm>
          <a:prstGeom prst="rightArrow">
            <a:avLst>
              <a:gd name="adj1" fmla="val 61378"/>
              <a:gd name="adj2" fmla="val 46709"/>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7" name="Rectangle 26"/>
          <p:cNvSpPr/>
          <p:nvPr/>
        </p:nvSpPr>
        <p:spPr>
          <a:xfrm>
            <a:off x="5486400" y="4114800"/>
            <a:ext cx="1408370" cy="900246"/>
          </a:xfrm>
          <a:prstGeom prst="rect">
            <a:avLst/>
          </a:prstGeom>
        </p:spPr>
        <p:txBody>
          <a:bodyPr wrap="square">
            <a:spAutoFit/>
          </a:bodyPr>
          <a:lstStyle/>
          <a:p>
            <a:pPr marL="88900" indent="-88900">
              <a:buFont typeface="Calibri" panose="020F0502020204030204" pitchFamily="34" charset="0"/>
              <a:buChar char="₋"/>
            </a:pPr>
            <a:r>
              <a:rPr lang="en-GB" sz="1050" b="1" i="1" dirty="0" smtClean="0">
                <a:solidFill>
                  <a:srgbClr val="F8F8F8"/>
                </a:solidFill>
                <a:latin typeface="Calibri" panose="020F0502020204030204" pitchFamily="34" charset="0"/>
              </a:rPr>
              <a:t>same </a:t>
            </a:r>
            <a:r>
              <a:rPr lang="en-GB" sz="1050" b="1" i="1" dirty="0">
                <a:solidFill>
                  <a:srgbClr val="F8F8F8"/>
                </a:solidFill>
                <a:latin typeface="Calibri" panose="020F0502020204030204" pitchFamily="34" charset="0"/>
              </a:rPr>
              <a:t>type of EO data in a common geometric grid</a:t>
            </a:r>
          </a:p>
          <a:p>
            <a:pPr marL="88900" indent="-88900">
              <a:buFont typeface="Calibri" panose="020F0502020204030204" pitchFamily="34" charset="0"/>
              <a:buChar char="₋"/>
            </a:pPr>
            <a:r>
              <a:rPr lang="en-GB" sz="1050" b="1" dirty="0" smtClean="0">
                <a:solidFill>
                  <a:srgbClr val="F8F8F8"/>
                </a:solidFill>
                <a:latin typeface="Calibri" panose="020F0502020204030204" pitchFamily="34" charset="0"/>
              </a:rPr>
              <a:t>time </a:t>
            </a:r>
            <a:r>
              <a:rPr lang="en-GB" sz="1050" b="1" dirty="0">
                <a:solidFill>
                  <a:srgbClr val="F8F8F8"/>
                </a:solidFill>
                <a:latin typeface="Calibri" panose="020F0502020204030204" pitchFamily="34" charset="0"/>
              </a:rPr>
              <a:t>series analysis</a:t>
            </a:r>
          </a:p>
          <a:p>
            <a:pPr marL="88900" indent="-88900">
              <a:buFont typeface="Calibri" panose="020F0502020204030204" pitchFamily="34" charset="0"/>
              <a:buChar char="₋"/>
            </a:pPr>
            <a:r>
              <a:rPr lang="en-GB" sz="1050" b="1" dirty="0" smtClean="0">
                <a:solidFill>
                  <a:srgbClr val="F8F8F8"/>
                </a:solidFill>
                <a:latin typeface="Calibri" panose="020F0502020204030204" pitchFamily="34" charset="0"/>
              </a:rPr>
              <a:t>machine learning</a:t>
            </a:r>
            <a:endParaRPr lang="en-GB" sz="1050" b="1" dirty="0">
              <a:solidFill>
                <a:srgbClr val="F8F8F8"/>
              </a:solidFill>
              <a:latin typeface="Calibri" panose="020F0502020204030204" pitchFamily="34" charset="0"/>
            </a:endParaRPr>
          </a:p>
        </p:txBody>
      </p:sp>
      <p:sp>
        <p:nvSpPr>
          <p:cNvPr id="28" name="Rectangle 27"/>
          <p:cNvSpPr/>
          <p:nvPr/>
        </p:nvSpPr>
        <p:spPr>
          <a:xfrm>
            <a:off x="431106" y="3448765"/>
            <a:ext cx="1468402" cy="592470"/>
          </a:xfrm>
          <a:prstGeom prst="rect">
            <a:avLst/>
          </a:prstGeom>
        </p:spPr>
        <p:txBody>
          <a:bodyPr wrap="square">
            <a:spAutoFit/>
          </a:bodyPr>
          <a:lstStyle/>
          <a:p>
            <a:r>
              <a:rPr lang="en-GB" sz="1100" b="1" i="1" dirty="0" smtClean="0">
                <a:solidFill>
                  <a:schemeClr val="bg2">
                    <a:lumMod val="20000"/>
                    <a:lumOff val="80000"/>
                  </a:schemeClr>
                </a:solidFill>
                <a:latin typeface="Calibri" panose="020F0502020204030204" pitchFamily="34" charset="0"/>
              </a:rPr>
              <a:t>EO mission #2 </a:t>
            </a:r>
          </a:p>
          <a:p>
            <a:r>
              <a:rPr lang="en-GB" sz="1100" b="1" i="1" dirty="0" smtClean="0">
                <a:solidFill>
                  <a:schemeClr val="bg2">
                    <a:lumMod val="20000"/>
                    <a:lumOff val="80000"/>
                  </a:schemeClr>
                </a:solidFill>
                <a:latin typeface="Calibri" panose="020F0502020204030204" pitchFamily="34" charset="0"/>
              </a:rPr>
              <a:t>data products </a:t>
            </a:r>
            <a:r>
              <a:rPr lang="en-GB" sz="1050" b="1" i="1" dirty="0" smtClean="0">
                <a:solidFill>
                  <a:schemeClr val="bg2">
                    <a:lumMod val="20000"/>
                    <a:lumOff val="80000"/>
                  </a:schemeClr>
                </a:solidFill>
                <a:latin typeface="Calibri" panose="020F0502020204030204" pitchFamily="34" charset="0"/>
              </a:rPr>
              <a:t>(e.g. </a:t>
            </a:r>
            <a:br>
              <a:rPr lang="en-GB" sz="1050" b="1" i="1" dirty="0" smtClean="0">
                <a:solidFill>
                  <a:schemeClr val="bg2">
                    <a:lumMod val="20000"/>
                    <a:lumOff val="80000"/>
                  </a:schemeClr>
                </a:solidFill>
                <a:latin typeface="Calibri" panose="020F0502020204030204" pitchFamily="34" charset="0"/>
              </a:rPr>
            </a:br>
            <a:r>
              <a:rPr lang="en-GB" sz="1050" b="1" i="1" dirty="0" smtClean="0">
                <a:solidFill>
                  <a:schemeClr val="bg2">
                    <a:lumMod val="20000"/>
                    <a:lumOff val="80000"/>
                  </a:schemeClr>
                </a:solidFill>
                <a:latin typeface="Calibri" panose="020F0502020204030204" pitchFamily="34" charset="0"/>
              </a:rPr>
              <a:t>Level 1, L2 products)</a:t>
            </a:r>
          </a:p>
        </p:txBody>
      </p:sp>
      <p:sp>
        <p:nvSpPr>
          <p:cNvPr id="29" name="Rectangle 28"/>
          <p:cNvSpPr/>
          <p:nvPr/>
        </p:nvSpPr>
        <p:spPr>
          <a:xfrm>
            <a:off x="430355" y="4807155"/>
            <a:ext cx="1468402" cy="592470"/>
          </a:xfrm>
          <a:prstGeom prst="rect">
            <a:avLst/>
          </a:prstGeom>
        </p:spPr>
        <p:txBody>
          <a:bodyPr wrap="square">
            <a:spAutoFit/>
          </a:bodyPr>
          <a:lstStyle/>
          <a:p>
            <a:r>
              <a:rPr lang="en-GB" sz="1100" b="1" i="1" dirty="0" smtClean="0">
                <a:solidFill>
                  <a:schemeClr val="bg2">
                    <a:lumMod val="20000"/>
                    <a:lumOff val="80000"/>
                  </a:schemeClr>
                </a:solidFill>
                <a:latin typeface="Calibri" panose="020F0502020204030204" pitchFamily="34" charset="0"/>
              </a:rPr>
              <a:t>EO mission #n </a:t>
            </a:r>
          </a:p>
          <a:p>
            <a:r>
              <a:rPr lang="en-GB" sz="1100" b="1" i="1" dirty="0" smtClean="0">
                <a:solidFill>
                  <a:schemeClr val="bg2">
                    <a:lumMod val="20000"/>
                    <a:lumOff val="80000"/>
                  </a:schemeClr>
                </a:solidFill>
                <a:latin typeface="Calibri" panose="020F0502020204030204" pitchFamily="34" charset="0"/>
              </a:rPr>
              <a:t>data products </a:t>
            </a:r>
            <a:r>
              <a:rPr lang="en-GB" sz="1050" b="1" i="1" dirty="0" smtClean="0">
                <a:solidFill>
                  <a:schemeClr val="bg2">
                    <a:lumMod val="20000"/>
                    <a:lumOff val="80000"/>
                  </a:schemeClr>
                </a:solidFill>
                <a:latin typeface="Calibri" panose="020F0502020204030204" pitchFamily="34" charset="0"/>
              </a:rPr>
              <a:t>(e.g. </a:t>
            </a:r>
            <a:br>
              <a:rPr lang="en-GB" sz="1050" b="1" i="1" dirty="0" smtClean="0">
                <a:solidFill>
                  <a:schemeClr val="bg2">
                    <a:lumMod val="20000"/>
                    <a:lumOff val="80000"/>
                  </a:schemeClr>
                </a:solidFill>
                <a:latin typeface="Calibri" panose="020F0502020204030204" pitchFamily="34" charset="0"/>
              </a:rPr>
            </a:br>
            <a:r>
              <a:rPr lang="en-GB" sz="1050" b="1" i="1" dirty="0" smtClean="0">
                <a:solidFill>
                  <a:schemeClr val="bg2">
                    <a:lumMod val="20000"/>
                    <a:lumOff val="80000"/>
                  </a:schemeClr>
                </a:solidFill>
                <a:latin typeface="Calibri" panose="020F0502020204030204" pitchFamily="34" charset="0"/>
              </a:rPr>
              <a:t>Level 1, L2 products)</a:t>
            </a:r>
          </a:p>
        </p:txBody>
      </p:sp>
      <p:sp>
        <p:nvSpPr>
          <p:cNvPr id="30" name="Rectangle 29"/>
          <p:cNvSpPr/>
          <p:nvPr/>
        </p:nvSpPr>
        <p:spPr>
          <a:xfrm>
            <a:off x="4083764" y="5724628"/>
            <a:ext cx="1272327" cy="261610"/>
          </a:xfrm>
          <a:prstGeom prst="rect">
            <a:avLst/>
          </a:prstGeom>
        </p:spPr>
        <p:txBody>
          <a:bodyPr wrap="square">
            <a:spAutoFit/>
          </a:bodyPr>
          <a:lstStyle/>
          <a:p>
            <a:pPr algn="ctr"/>
            <a:r>
              <a:rPr lang="en-GB" sz="1100" b="1" i="1" dirty="0" smtClean="0">
                <a:solidFill>
                  <a:srgbClr val="080808"/>
                </a:solidFill>
                <a:latin typeface="Calibri" panose="020F0502020204030204" pitchFamily="34" charset="0"/>
              </a:rPr>
              <a:t>[general </a:t>
            </a:r>
            <a:r>
              <a:rPr lang="en-GB" sz="1100" b="1" i="1" dirty="0">
                <a:solidFill>
                  <a:srgbClr val="080808"/>
                </a:solidFill>
                <a:latin typeface="Calibri" panose="020F0502020204030204" pitchFamily="34" charset="0"/>
              </a:rPr>
              <a:t>public</a:t>
            </a:r>
            <a:r>
              <a:rPr lang="en-GB" sz="1100" b="1" i="1" dirty="0" smtClean="0">
                <a:solidFill>
                  <a:srgbClr val="080808"/>
                </a:solidFill>
                <a:latin typeface="Calibri" panose="020F0502020204030204" pitchFamily="34" charset="0"/>
              </a:rPr>
              <a:t>]</a:t>
            </a:r>
            <a:endParaRPr lang="en-GB" sz="1100" i="1" dirty="0">
              <a:solidFill>
                <a:srgbClr val="080808"/>
              </a:solidFill>
            </a:endParaRPr>
          </a:p>
        </p:txBody>
      </p:sp>
      <p:sp>
        <p:nvSpPr>
          <p:cNvPr id="31" name="Rectangle 30"/>
          <p:cNvSpPr/>
          <p:nvPr/>
        </p:nvSpPr>
        <p:spPr>
          <a:xfrm>
            <a:off x="4100584" y="2666303"/>
            <a:ext cx="1226984" cy="523220"/>
          </a:xfrm>
          <a:prstGeom prst="rect">
            <a:avLst/>
          </a:prstGeom>
        </p:spPr>
        <p:txBody>
          <a:bodyPr wrap="square">
            <a:spAutoFit/>
          </a:bodyPr>
          <a:lstStyle/>
          <a:p>
            <a:pPr algn="ctr"/>
            <a:r>
              <a:rPr lang="en-GB" sz="1400" b="1" dirty="0">
                <a:solidFill>
                  <a:srgbClr val="F8F8F8"/>
                </a:solidFill>
                <a:latin typeface="Calibri" panose="020F0502020204030204" pitchFamily="34" charset="0"/>
              </a:rPr>
              <a:t>Visualisation tools</a:t>
            </a:r>
          </a:p>
        </p:txBody>
      </p:sp>
      <p:sp>
        <p:nvSpPr>
          <p:cNvPr id="32" name="Rectangle 31"/>
          <p:cNvSpPr/>
          <p:nvPr/>
        </p:nvSpPr>
        <p:spPr>
          <a:xfrm>
            <a:off x="3355951" y="1542409"/>
            <a:ext cx="4034283" cy="538609"/>
          </a:xfrm>
          <a:prstGeom prst="rect">
            <a:avLst/>
          </a:prstGeom>
          <a:solidFill>
            <a:srgbClr val="0099FF"/>
          </a:solidFill>
          <a:ln w="28575">
            <a:noFill/>
          </a:ln>
          <a:effectLst>
            <a:outerShdw blurRad="50800" dist="38100" dir="2700000" algn="tl" rotWithShape="0">
              <a:prstClr val="black">
                <a:alpha val="40000"/>
              </a:prstClr>
            </a:outerShdw>
          </a:effectLst>
        </p:spPr>
        <p:txBody>
          <a:bodyPr wrap="square">
            <a:spAutoFit/>
          </a:bodyPr>
          <a:lstStyle/>
          <a:p>
            <a:pPr algn="ctr">
              <a:spcBef>
                <a:spcPts val="600"/>
              </a:spcBef>
            </a:pPr>
            <a:r>
              <a:rPr lang="en-GB" sz="1200" b="1" dirty="0">
                <a:solidFill>
                  <a:srgbClr val="F8F8F8"/>
                </a:solidFill>
                <a:latin typeface="Calibri" panose="020F0502020204030204" pitchFamily="34" charset="0"/>
              </a:rPr>
              <a:t>Exploitation </a:t>
            </a:r>
            <a:r>
              <a:rPr lang="en-GB" sz="1200" b="1" dirty="0" smtClean="0">
                <a:solidFill>
                  <a:srgbClr val="F8F8F8"/>
                </a:solidFill>
                <a:latin typeface="Calibri" panose="020F0502020204030204" pitchFamily="34" charset="0"/>
              </a:rPr>
              <a:t>Platforms  =  virtual </a:t>
            </a:r>
            <a:r>
              <a:rPr lang="en-GB" sz="1200" b="1" dirty="0">
                <a:solidFill>
                  <a:srgbClr val="F8F8F8"/>
                </a:solidFill>
                <a:latin typeface="Calibri" panose="020F0502020204030204" pitchFamily="34" charset="0"/>
              </a:rPr>
              <a:t>working </a:t>
            </a:r>
            <a:r>
              <a:rPr lang="en-GB" sz="1200" b="1" dirty="0" smtClean="0">
                <a:solidFill>
                  <a:srgbClr val="F8F8F8"/>
                </a:solidFill>
                <a:latin typeface="Calibri" panose="020F0502020204030204" pitchFamily="34" charset="0"/>
              </a:rPr>
              <a:t>environments</a:t>
            </a:r>
            <a:endParaRPr lang="en-GB" sz="1400" b="1" dirty="0">
              <a:solidFill>
                <a:srgbClr val="F8F8F8"/>
              </a:solidFill>
              <a:latin typeface="Calibri" panose="020F0502020204030204" pitchFamily="34" charset="0"/>
            </a:endParaRPr>
          </a:p>
          <a:p>
            <a:pPr algn="ctr">
              <a:spcBef>
                <a:spcPts val="600"/>
              </a:spcBef>
            </a:pPr>
            <a:r>
              <a:rPr lang="en-GB" sz="1200" b="1" i="1" dirty="0" smtClean="0">
                <a:solidFill>
                  <a:srgbClr val="F8F8F8"/>
                </a:solidFill>
                <a:latin typeface="Calibri" panose="020F0502020204030204" pitchFamily="34" charset="0"/>
                <a:sym typeface="Wingdings" panose="05000000000000000000" pitchFamily="2" charset="2"/>
              </a:rPr>
              <a:t>  </a:t>
            </a:r>
            <a:r>
              <a:rPr lang="en-GB" sz="1200" b="1" i="1" dirty="0" smtClean="0">
                <a:solidFill>
                  <a:srgbClr val="F8F8F8"/>
                </a:solidFill>
                <a:latin typeface="Calibri" panose="020F0502020204030204" pitchFamily="34" charset="0"/>
              </a:rPr>
              <a:t>user only needs a web interface</a:t>
            </a:r>
            <a:endParaRPr lang="en-GB" sz="1200" b="1" i="1" dirty="0">
              <a:solidFill>
                <a:srgbClr val="F8F8F8"/>
              </a:solidFill>
              <a:latin typeface="Calibri" panose="020F0502020204030204" pitchFamily="34" charset="0"/>
            </a:endParaRPr>
          </a:p>
        </p:txBody>
      </p:sp>
      <p:sp>
        <p:nvSpPr>
          <p:cNvPr id="33" name="Rectangle 32"/>
          <p:cNvSpPr/>
          <p:nvPr/>
        </p:nvSpPr>
        <p:spPr>
          <a:xfrm>
            <a:off x="5446942" y="3030072"/>
            <a:ext cx="1376900" cy="954107"/>
          </a:xfrm>
          <a:prstGeom prst="rect">
            <a:avLst/>
          </a:prstGeom>
        </p:spPr>
        <p:txBody>
          <a:bodyPr wrap="square">
            <a:spAutoFit/>
          </a:bodyPr>
          <a:lstStyle/>
          <a:p>
            <a:pPr lvl="0" algn="ctr"/>
            <a:r>
              <a:rPr lang="en-GB" sz="1400" b="1" dirty="0">
                <a:solidFill>
                  <a:srgbClr val="F8F8F8"/>
                </a:solidFill>
                <a:latin typeface="Calibri" panose="020F0502020204030204" pitchFamily="34" charset="0"/>
              </a:rPr>
              <a:t>Visualisation tools  </a:t>
            </a:r>
            <a:endParaRPr lang="en-GB" sz="1400" b="1" dirty="0" smtClean="0">
              <a:solidFill>
                <a:srgbClr val="F8F8F8"/>
              </a:solidFill>
              <a:latin typeface="Calibri" panose="020F0502020204030204" pitchFamily="34" charset="0"/>
            </a:endParaRPr>
          </a:p>
          <a:p>
            <a:pPr lvl="0" algn="ctr"/>
            <a:r>
              <a:rPr lang="en-GB" sz="1400" b="1" dirty="0" smtClean="0">
                <a:solidFill>
                  <a:srgbClr val="F8F8F8"/>
                </a:solidFill>
                <a:latin typeface="Calibri" panose="020F0502020204030204" pitchFamily="34" charset="0"/>
              </a:rPr>
              <a:t>+ basic data </a:t>
            </a:r>
            <a:r>
              <a:rPr lang="en-GB" sz="1400" b="1" dirty="0">
                <a:solidFill>
                  <a:srgbClr val="F8F8F8"/>
                </a:solidFill>
                <a:latin typeface="Calibri" panose="020F0502020204030204" pitchFamily="34" charset="0"/>
              </a:rPr>
              <a:t>analytics</a:t>
            </a:r>
          </a:p>
        </p:txBody>
      </p:sp>
      <p:sp>
        <p:nvSpPr>
          <p:cNvPr id="34" name="Rectangle 33"/>
          <p:cNvSpPr/>
          <p:nvPr/>
        </p:nvSpPr>
        <p:spPr>
          <a:xfrm>
            <a:off x="4647034" y="6083701"/>
            <a:ext cx="3301116" cy="307777"/>
          </a:xfrm>
          <a:prstGeom prst="rect">
            <a:avLst/>
          </a:prstGeom>
        </p:spPr>
        <p:txBody>
          <a:bodyPr wrap="none">
            <a:spAutoFit/>
          </a:bodyPr>
          <a:lstStyle/>
          <a:p>
            <a:pPr algn="ctr"/>
            <a:r>
              <a:rPr lang="en-GB" sz="1400" b="1" i="1" dirty="0" smtClean="0">
                <a:solidFill>
                  <a:srgbClr val="FF0000"/>
                </a:solidFill>
                <a:latin typeface="Calibri" panose="020F0502020204030204" pitchFamily="34" charset="0"/>
              </a:rPr>
              <a:t>increasing platform complexity/flexibility </a:t>
            </a:r>
            <a:endParaRPr lang="en-GB" sz="1400" b="1" i="1" dirty="0">
              <a:solidFill>
                <a:srgbClr val="FF0000"/>
              </a:solidFill>
              <a:latin typeface="Calibri" panose="020F0502020204030204" pitchFamily="34" charset="0"/>
            </a:endParaRPr>
          </a:p>
        </p:txBody>
      </p:sp>
      <p:sp>
        <p:nvSpPr>
          <p:cNvPr id="35" name="Rectangle 34"/>
          <p:cNvSpPr/>
          <p:nvPr/>
        </p:nvSpPr>
        <p:spPr>
          <a:xfrm>
            <a:off x="5428709" y="5724628"/>
            <a:ext cx="1369286" cy="261610"/>
          </a:xfrm>
          <a:prstGeom prst="rect">
            <a:avLst/>
          </a:prstGeom>
        </p:spPr>
        <p:txBody>
          <a:bodyPr wrap="none">
            <a:spAutoFit/>
          </a:bodyPr>
          <a:lstStyle/>
          <a:p>
            <a:pPr algn="ctr"/>
            <a:r>
              <a:rPr lang="en-GB" sz="1100" b="1" i="1" dirty="0" smtClean="0">
                <a:solidFill>
                  <a:srgbClr val="080808"/>
                </a:solidFill>
                <a:latin typeface="Calibri" panose="020F0502020204030204" pitchFamily="34" charset="0"/>
              </a:rPr>
              <a:t>[</a:t>
            </a:r>
            <a:r>
              <a:rPr lang="en-GB" sz="1100" b="1" i="1" dirty="0">
                <a:solidFill>
                  <a:srgbClr val="080808"/>
                </a:solidFill>
                <a:latin typeface="Calibri" panose="020F0502020204030204" pitchFamily="34" charset="0"/>
              </a:rPr>
              <a:t>e.g. public services</a:t>
            </a:r>
            <a:r>
              <a:rPr lang="en-GB" sz="1100" b="1" i="1" dirty="0" smtClean="0">
                <a:solidFill>
                  <a:srgbClr val="080808"/>
                </a:solidFill>
                <a:latin typeface="Calibri" panose="020F0502020204030204" pitchFamily="34" charset="0"/>
              </a:rPr>
              <a:t>]</a:t>
            </a:r>
            <a:endParaRPr lang="en-GB" sz="1100" i="1" dirty="0">
              <a:solidFill>
                <a:srgbClr val="080808"/>
              </a:solidFill>
            </a:endParaRPr>
          </a:p>
        </p:txBody>
      </p:sp>
      <p:sp>
        <p:nvSpPr>
          <p:cNvPr id="36" name="Rectangle 35"/>
          <p:cNvSpPr/>
          <p:nvPr/>
        </p:nvSpPr>
        <p:spPr>
          <a:xfrm>
            <a:off x="6911636" y="5716934"/>
            <a:ext cx="1620115" cy="276999"/>
          </a:xfrm>
          <a:prstGeom prst="rect">
            <a:avLst/>
          </a:prstGeom>
        </p:spPr>
        <p:txBody>
          <a:bodyPr wrap="square">
            <a:spAutoFit/>
          </a:bodyPr>
          <a:lstStyle/>
          <a:p>
            <a:pPr algn="ctr"/>
            <a:r>
              <a:rPr lang="en-GB" sz="1200" b="1" i="1" dirty="0" smtClean="0">
                <a:solidFill>
                  <a:srgbClr val="080808"/>
                </a:solidFill>
                <a:latin typeface="Calibri" panose="020F0502020204030204" pitchFamily="34" charset="0"/>
              </a:rPr>
              <a:t> </a:t>
            </a:r>
            <a:r>
              <a:rPr lang="en-GB" sz="1100" b="1" i="1" dirty="0" smtClean="0">
                <a:solidFill>
                  <a:srgbClr val="080808"/>
                </a:solidFill>
                <a:latin typeface="Calibri" panose="020F0502020204030204" pitchFamily="34" charset="0"/>
              </a:rPr>
              <a:t>[</a:t>
            </a:r>
            <a:r>
              <a:rPr lang="en-GB" sz="1100" b="1" i="1" dirty="0">
                <a:solidFill>
                  <a:srgbClr val="080808"/>
                </a:solidFill>
                <a:latin typeface="Calibri" panose="020F0502020204030204" pitchFamily="34" charset="0"/>
              </a:rPr>
              <a:t>e.g. </a:t>
            </a:r>
            <a:r>
              <a:rPr lang="en-GB" sz="1100" b="1" i="1" dirty="0" smtClean="0">
                <a:solidFill>
                  <a:srgbClr val="080808"/>
                </a:solidFill>
                <a:latin typeface="Calibri" panose="020F0502020204030204" pitchFamily="34" charset="0"/>
              </a:rPr>
              <a:t>scientists]</a:t>
            </a:r>
            <a:endParaRPr lang="en-GB" sz="1100" i="1" dirty="0">
              <a:solidFill>
                <a:srgbClr val="080808"/>
              </a:solidFill>
            </a:endParaRPr>
          </a:p>
        </p:txBody>
      </p:sp>
      <p:sp>
        <p:nvSpPr>
          <p:cNvPr id="37" name="Rectangle 36"/>
          <p:cNvSpPr/>
          <p:nvPr/>
        </p:nvSpPr>
        <p:spPr>
          <a:xfrm>
            <a:off x="4493162" y="4482398"/>
            <a:ext cx="393056" cy="230832"/>
          </a:xfrm>
          <a:prstGeom prst="rect">
            <a:avLst/>
          </a:prstGeom>
          <a:solidFill>
            <a:srgbClr val="0C62FF"/>
          </a:solidFill>
        </p:spPr>
        <p:txBody>
          <a:bodyPr wrap="none">
            <a:spAutoFit/>
          </a:bodyPr>
          <a:lstStyle/>
          <a:p>
            <a:r>
              <a:rPr lang="en-GB" sz="900" b="1" i="1" dirty="0" smtClean="0">
                <a:solidFill>
                  <a:srgbClr val="F8F8F8"/>
                </a:solidFill>
                <a:latin typeface="Calibri" panose="020F0502020204030204" pitchFamily="34" charset="0"/>
              </a:rPr>
              <a:t>ARD</a:t>
            </a:r>
            <a:endParaRPr lang="en-GB" sz="900" i="1" dirty="0">
              <a:solidFill>
                <a:srgbClr val="F8F8F8"/>
              </a:solidFill>
            </a:endParaRPr>
          </a:p>
        </p:txBody>
      </p:sp>
      <p:sp>
        <p:nvSpPr>
          <p:cNvPr id="38" name="Rectangle 37"/>
          <p:cNvSpPr/>
          <p:nvPr/>
        </p:nvSpPr>
        <p:spPr>
          <a:xfrm>
            <a:off x="6309479" y="5016730"/>
            <a:ext cx="393056" cy="230832"/>
          </a:xfrm>
          <a:prstGeom prst="rect">
            <a:avLst/>
          </a:prstGeom>
          <a:solidFill>
            <a:srgbClr val="0C62FF"/>
          </a:solidFill>
        </p:spPr>
        <p:txBody>
          <a:bodyPr wrap="none">
            <a:spAutoFit/>
          </a:bodyPr>
          <a:lstStyle/>
          <a:p>
            <a:r>
              <a:rPr lang="en-GB" sz="900" b="1" i="1" dirty="0" smtClean="0">
                <a:solidFill>
                  <a:srgbClr val="F8F8F8"/>
                </a:solidFill>
                <a:latin typeface="Calibri" panose="020F0502020204030204" pitchFamily="34" charset="0"/>
              </a:rPr>
              <a:t>ARD</a:t>
            </a:r>
            <a:endParaRPr lang="en-GB" sz="900" b="1" i="1" dirty="0">
              <a:solidFill>
                <a:srgbClr val="F8F8F8"/>
              </a:solidFill>
              <a:latin typeface="Calibri" panose="020F0502020204030204" pitchFamily="34" charset="0"/>
            </a:endParaRPr>
          </a:p>
        </p:txBody>
      </p:sp>
      <p:sp>
        <p:nvSpPr>
          <p:cNvPr id="39" name="Rectangle 38"/>
          <p:cNvSpPr/>
          <p:nvPr/>
        </p:nvSpPr>
        <p:spPr>
          <a:xfrm rot="16200000">
            <a:off x="8269754" y="3570389"/>
            <a:ext cx="1301433" cy="523220"/>
          </a:xfrm>
          <a:prstGeom prst="rect">
            <a:avLst/>
          </a:prstGeom>
        </p:spPr>
        <p:txBody>
          <a:bodyPr wrap="square">
            <a:spAutoFit/>
          </a:bodyPr>
          <a:lstStyle/>
          <a:p>
            <a:pPr algn="ctr"/>
            <a:r>
              <a:rPr lang="en-GB" sz="1400" b="1" i="1" dirty="0" smtClean="0">
                <a:solidFill>
                  <a:srgbClr val="FF0000"/>
                </a:solidFill>
                <a:latin typeface="Calibri" panose="020F0502020204030204" pitchFamily="34" charset="0"/>
              </a:rPr>
              <a:t>number  of users </a:t>
            </a:r>
            <a:endParaRPr lang="en-GB" sz="1400" b="1" i="1" dirty="0">
              <a:solidFill>
                <a:srgbClr val="FF0000"/>
              </a:solidFill>
              <a:latin typeface="Calibri" panose="020F0502020204030204" pitchFamily="34" charset="0"/>
            </a:endParaRPr>
          </a:p>
        </p:txBody>
      </p:sp>
      <p:cxnSp>
        <p:nvCxnSpPr>
          <p:cNvPr id="40" name="Straight Arrow Connector 39"/>
          <p:cNvCxnSpPr/>
          <p:nvPr/>
        </p:nvCxnSpPr>
        <p:spPr>
          <a:xfrm flipH="1" flipV="1">
            <a:off x="8682990" y="1884657"/>
            <a:ext cx="25400" cy="4160543"/>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999217" y="6040596"/>
            <a:ext cx="4627948" cy="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Rectangular Callout 43"/>
          <p:cNvSpPr/>
          <p:nvPr/>
        </p:nvSpPr>
        <p:spPr>
          <a:xfrm>
            <a:off x="1137474" y="1219200"/>
            <a:ext cx="2157984" cy="589114"/>
          </a:xfrm>
          <a:prstGeom prst="wedgeRectCallout">
            <a:avLst>
              <a:gd name="adj1" fmla="val 33968"/>
              <a:gd name="adj2" fmla="val 168047"/>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002569"/>
                </a:solidFill>
                <a:latin typeface="Calibri" panose="020F0502020204030204" pitchFamily="34" charset="0"/>
              </a:rPr>
              <a:t>Data &amp; Information Access Service</a:t>
            </a:r>
            <a:br>
              <a:rPr lang="en-GB" sz="1000" b="1" dirty="0">
                <a:solidFill>
                  <a:srgbClr val="002569"/>
                </a:solidFill>
                <a:latin typeface="Calibri" panose="020F0502020204030204" pitchFamily="34" charset="0"/>
              </a:rPr>
            </a:br>
            <a:r>
              <a:rPr lang="en-GB" sz="1000" b="1" dirty="0">
                <a:solidFill>
                  <a:srgbClr val="002569"/>
                </a:solidFill>
                <a:latin typeface="Calibri" panose="020F0502020204030204" pitchFamily="34" charset="0"/>
              </a:rPr>
              <a:t>(DIAS)</a:t>
            </a:r>
          </a:p>
          <a:p>
            <a:pPr algn="l"/>
            <a:r>
              <a:rPr lang="en-GB" sz="1000" b="1" dirty="0">
                <a:solidFill>
                  <a:srgbClr val="002569"/>
                </a:solidFill>
                <a:latin typeface="Calibri" panose="020F0502020204030204" pitchFamily="34" charset="0"/>
              </a:rPr>
              <a:t>[on behalf of EC Copernicus</a:t>
            </a:r>
            <a:r>
              <a:rPr lang="en-GB" sz="1000" b="1" dirty="0" smtClean="0">
                <a:solidFill>
                  <a:srgbClr val="002569"/>
                </a:solidFill>
                <a:latin typeface="Calibri" panose="020F0502020204030204" pitchFamily="34" charset="0"/>
              </a:rPr>
              <a:t>]</a:t>
            </a:r>
            <a:endParaRPr lang="en-GB" sz="1000" dirty="0">
              <a:solidFill>
                <a:srgbClr val="002569"/>
              </a:solidFill>
            </a:endParaRPr>
          </a:p>
        </p:txBody>
      </p:sp>
      <p:sp>
        <p:nvSpPr>
          <p:cNvPr id="46" name="Rectangular Callout 45"/>
          <p:cNvSpPr/>
          <p:nvPr/>
        </p:nvSpPr>
        <p:spPr>
          <a:xfrm>
            <a:off x="5623774" y="2225048"/>
            <a:ext cx="2453426" cy="518152"/>
          </a:xfrm>
          <a:prstGeom prst="wedgeRectCallout">
            <a:avLst>
              <a:gd name="adj1" fmla="val 3224"/>
              <a:gd name="adj2" fmla="val 166237"/>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002569"/>
                </a:solidFill>
                <a:latin typeface="Calibri" panose="020F0502020204030204" pitchFamily="34" charset="0"/>
              </a:rPr>
              <a:t>Thematic Exploitation </a:t>
            </a:r>
            <a:r>
              <a:rPr lang="en-US" sz="1000" b="1" dirty="0" smtClean="0">
                <a:solidFill>
                  <a:srgbClr val="002569"/>
                </a:solidFill>
                <a:latin typeface="Calibri" panose="020F0502020204030204" pitchFamily="34" charset="0"/>
              </a:rPr>
              <a:t>Platforms (TEPs)</a:t>
            </a:r>
            <a:endParaRPr lang="en-US" sz="1000" b="1" dirty="0">
              <a:solidFill>
                <a:srgbClr val="002569"/>
              </a:solidFill>
              <a:latin typeface="Calibri" panose="020F0502020204030204" pitchFamily="34" charset="0"/>
            </a:endParaRPr>
          </a:p>
          <a:p>
            <a:pPr algn="ctr"/>
            <a:r>
              <a:rPr lang="en-US" sz="1000" b="1" dirty="0">
                <a:solidFill>
                  <a:srgbClr val="002569"/>
                </a:solidFill>
                <a:latin typeface="Calibri" panose="020F0502020204030204" pitchFamily="34" charset="0"/>
              </a:rPr>
              <a:t>(Forestry, Geohazards, Urban, Hydrology, Coastal, Polar, Food Security)</a:t>
            </a:r>
          </a:p>
        </p:txBody>
      </p:sp>
      <p:sp>
        <p:nvSpPr>
          <p:cNvPr id="45" name="Rectangular Callout 44"/>
          <p:cNvSpPr/>
          <p:nvPr/>
        </p:nvSpPr>
        <p:spPr>
          <a:xfrm>
            <a:off x="6629400" y="6019800"/>
            <a:ext cx="2018611" cy="589114"/>
          </a:xfrm>
          <a:prstGeom prst="wedgeRectCallout">
            <a:avLst>
              <a:gd name="adj1" fmla="val -27436"/>
              <a:gd name="adj2" fmla="val -111342"/>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080808"/>
                </a:solidFill>
                <a:latin typeface="Calibri" panose="020F0502020204030204" pitchFamily="34" charset="0"/>
              </a:rPr>
              <a:t>Joint ESA/NASA BIOMASS/NISAR </a:t>
            </a:r>
            <a:r>
              <a:rPr lang="en-GB" sz="1000" b="1" dirty="0" smtClean="0">
                <a:solidFill>
                  <a:srgbClr val="080808"/>
                </a:solidFill>
                <a:latin typeface="Calibri" panose="020F0502020204030204" pitchFamily="34" charset="0"/>
              </a:rPr>
              <a:t>Missions </a:t>
            </a:r>
            <a:r>
              <a:rPr lang="en-GB" sz="1000" b="1" dirty="0">
                <a:solidFill>
                  <a:srgbClr val="080808"/>
                </a:solidFill>
                <a:latin typeface="Calibri" panose="020F0502020204030204" pitchFamily="34" charset="0"/>
              </a:rPr>
              <a:t>Exploitation Platform </a:t>
            </a:r>
          </a:p>
          <a:p>
            <a:pPr algn="ctr"/>
            <a:r>
              <a:rPr lang="en-GB" sz="1000" b="1" dirty="0">
                <a:solidFill>
                  <a:srgbClr val="080808"/>
                </a:solidFill>
                <a:latin typeface="Calibri" panose="020F0502020204030204" pitchFamily="34" charset="0"/>
              </a:rPr>
              <a:t>[</a:t>
            </a:r>
            <a:r>
              <a:rPr lang="en-GB" sz="1000" b="1" i="1" dirty="0">
                <a:solidFill>
                  <a:srgbClr val="080808"/>
                </a:solidFill>
                <a:latin typeface="Calibri" panose="020F0502020204030204" pitchFamily="34" charset="0"/>
              </a:rPr>
              <a:t>future project</a:t>
            </a:r>
            <a:r>
              <a:rPr lang="en-GB" sz="1000" b="1" dirty="0">
                <a:solidFill>
                  <a:srgbClr val="080808"/>
                </a:solidFill>
                <a:latin typeface="Calibri" panose="020F0502020204030204" pitchFamily="34" charset="0"/>
              </a:rPr>
              <a:t>] </a:t>
            </a:r>
            <a:endParaRPr lang="en-GB" sz="1000" dirty="0">
              <a:solidFill>
                <a:srgbClr val="080808"/>
              </a:solidFill>
            </a:endParaRPr>
          </a:p>
        </p:txBody>
      </p:sp>
      <p:sp>
        <p:nvSpPr>
          <p:cNvPr id="47" name="Rectangular Callout 46"/>
          <p:cNvSpPr/>
          <p:nvPr/>
        </p:nvSpPr>
        <p:spPr>
          <a:xfrm>
            <a:off x="5624826" y="2228715"/>
            <a:ext cx="2453426" cy="518152"/>
          </a:xfrm>
          <a:prstGeom prst="wedgeRectCallout">
            <a:avLst>
              <a:gd name="adj1" fmla="val 3224"/>
              <a:gd name="adj2" fmla="val 166237"/>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080808"/>
                </a:solidFill>
                <a:latin typeface="Calibri" panose="020F0502020204030204" pitchFamily="34" charset="0"/>
              </a:rPr>
              <a:t>Thematic Exploitation Platforms</a:t>
            </a:r>
          </a:p>
          <a:p>
            <a:pPr algn="ctr"/>
            <a:r>
              <a:rPr lang="en-US" sz="1000" b="1" dirty="0">
                <a:solidFill>
                  <a:srgbClr val="080808"/>
                </a:solidFill>
                <a:latin typeface="Calibri" panose="020F0502020204030204" pitchFamily="34" charset="0"/>
              </a:rPr>
              <a:t>(Forestry, Geohazards, Urban, Hydrology, Coastal, Polar, Food Security)</a:t>
            </a:r>
          </a:p>
        </p:txBody>
      </p:sp>
      <p:sp>
        <p:nvSpPr>
          <p:cNvPr id="48" name="Rectangular Callout 47"/>
          <p:cNvSpPr/>
          <p:nvPr/>
        </p:nvSpPr>
        <p:spPr>
          <a:xfrm>
            <a:off x="7232904" y="3162068"/>
            <a:ext cx="1764796" cy="432748"/>
          </a:xfrm>
          <a:prstGeom prst="wedgeRectCallout">
            <a:avLst>
              <a:gd name="adj1" fmla="val -44810"/>
              <a:gd name="adj2" fmla="val 118397"/>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080808"/>
                </a:solidFill>
                <a:latin typeface="Calibri" panose="020F0502020204030204" pitchFamily="34" charset="0"/>
              </a:rPr>
              <a:t>Proba-V </a:t>
            </a:r>
            <a:br>
              <a:rPr lang="en-US" sz="1000" b="1" dirty="0">
                <a:solidFill>
                  <a:srgbClr val="080808"/>
                </a:solidFill>
                <a:latin typeface="Calibri" panose="020F0502020204030204" pitchFamily="34" charset="0"/>
              </a:rPr>
            </a:br>
            <a:r>
              <a:rPr lang="en-US" sz="1000" b="1" dirty="0">
                <a:solidFill>
                  <a:srgbClr val="080808"/>
                </a:solidFill>
                <a:latin typeface="Calibri" panose="020F0502020204030204" pitchFamily="34" charset="0"/>
              </a:rPr>
              <a:t>Mission Exploitation Platform</a:t>
            </a:r>
          </a:p>
        </p:txBody>
      </p:sp>
      <p:sp>
        <p:nvSpPr>
          <p:cNvPr id="49" name="Rectangular Callout 48"/>
          <p:cNvSpPr/>
          <p:nvPr/>
        </p:nvSpPr>
        <p:spPr>
          <a:xfrm>
            <a:off x="4137308" y="2176613"/>
            <a:ext cx="1246647" cy="432748"/>
          </a:xfrm>
          <a:prstGeom prst="wedgeRectCallout">
            <a:avLst>
              <a:gd name="adj1" fmla="val 44841"/>
              <a:gd name="adj2" fmla="val 201211"/>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080808"/>
                </a:solidFill>
                <a:latin typeface="Calibri" panose="020F0502020204030204" pitchFamily="34" charset="0"/>
              </a:rPr>
              <a:t>Mission toolboxes</a:t>
            </a:r>
          </a:p>
          <a:p>
            <a:pPr algn="ctr"/>
            <a:r>
              <a:rPr lang="en-US" sz="1000" b="1" dirty="0" smtClean="0">
                <a:solidFill>
                  <a:srgbClr val="080808"/>
                </a:solidFill>
                <a:latin typeface="Calibri" panose="020F0502020204030204" pitchFamily="34" charset="0"/>
              </a:rPr>
              <a:t>(e.g. Sentinels)</a:t>
            </a:r>
            <a:endParaRPr lang="en-US" sz="1000" b="1" dirty="0">
              <a:solidFill>
                <a:srgbClr val="080808"/>
              </a:solidFill>
              <a:latin typeface="Calibri" panose="020F0502020204030204" pitchFamily="34" charset="0"/>
            </a:endParaRPr>
          </a:p>
        </p:txBody>
      </p:sp>
      <p:sp>
        <p:nvSpPr>
          <p:cNvPr id="50" name="Rectangular Callout 49"/>
          <p:cNvSpPr/>
          <p:nvPr/>
        </p:nvSpPr>
        <p:spPr>
          <a:xfrm>
            <a:off x="3807646" y="3240645"/>
            <a:ext cx="1335033" cy="575051"/>
          </a:xfrm>
          <a:prstGeom prst="wedgeRectCallout">
            <a:avLst>
              <a:gd name="adj1" fmla="val 21870"/>
              <a:gd name="adj2" fmla="val 77513"/>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080808"/>
                </a:solidFill>
                <a:latin typeface="Calibri" panose="020F0502020204030204" pitchFamily="34" charset="0"/>
              </a:rPr>
              <a:t>Visualization services</a:t>
            </a:r>
          </a:p>
          <a:p>
            <a:pPr algn="ctr"/>
            <a:r>
              <a:rPr lang="en-US" sz="1000" b="1" dirty="0" smtClean="0">
                <a:solidFill>
                  <a:srgbClr val="080808"/>
                </a:solidFill>
                <a:latin typeface="Calibri" panose="020F0502020204030204" pitchFamily="34" charset="0"/>
              </a:rPr>
              <a:t>(e.g. Sentinels, Heritage missions)</a:t>
            </a:r>
            <a:endParaRPr lang="en-US" sz="1000" b="1" dirty="0">
              <a:solidFill>
                <a:srgbClr val="080808"/>
              </a:solidFill>
              <a:latin typeface="Calibri" panose="020F0502020204030204" pitchFamily="34" charset="0"/>
            </a:endParaRPr>
          </a:p>
        </p:txBody>
      </p:sp>
      <p:sp>
        <p:nvSpPr>
          <p:cNvPr id="51" name="Rectangular Callout 50"/>
          <p:cNvSpPr/>
          <p:nvPr/>
        </p:nvSpPr>
        <p:spPr>
          <a:xfrm>
            <a:off x="5704207" y="5334000"/>
            <a:ext cx="1141105" cy="305482"/>
          </a:xfrm>
          <a:prstGeom prst="wedgeRectCallout">
            <a:avLst>
              <a:gd name="adj1" fmla="val -44883"/>
              <a:gd name="adj2" fmla="val -166073"/>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080808"/>
                </a:solidFill>
                <a:latin typeface="Calibri" panose="020F0502020204030204" pitchFamily="34" charset="0"/>
              </a:rPr>
              <a:t>Data cube projects in Europe</a:t>
            </a:r>
            <a:endParaRPr lang="en-US" sz="1000" b="1" dirty="0">
              <a:solidFill>
                <a:srgbClr val="080808"/>
              </a:solidFill>
              <a:latin typeface="Calibri" panose="020F0502020204030204" pitchFamily="34" charset="0"/>
            </a:endParaRPr>
          </a:p>
        </p:txBody>
      </p:sp>
      <p:sp>
        <p:nvSpPr>
          <p:cNvPr id="52" name="Rectangular Callout 51"/>
          <p:cNvSpPr/>
          <p:nvPr/>
        </p:nvSpPr>
        <p:spPr>
          <a:xfrm>
            <a:off x="4154128" y="5047317"/>
            <a:ext cx="1272326" cy="287525"/>
          </a:xfrm>
          <a:prstGeom prst="wedgeRectCallout">
            <a:avLst>
              <a:gd name="adj1" fmla="val 1709"/>
              <a:gd name="adj2" fmla="val -137154"/>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rgbClr val="080808"/>
                </a:solidFill>
                <a:latin typeface="Calibri" panose="020F0502020204030204" pitchFamily="34" charset="0"/>
              </a:rPr>
              <a:t>Sentinel-2 L2A</a:t>
            </a:r>
            <a:endParaRPr lang="en-US" sz="1000" b="1" dirty="0">
              <a:solidFill>
                <a:srgbClr val="080808"/>
              </a:solidFill>
              <a:latin typeface="Calibri" panose="020F0502020204030204" pitchFamily="34" charset="0"/>
            </a:endParaRPr>
          </a:p>
        </p:txBody>
      </p:sp>
      <p:sp>
        <p:nvSpPr>
          <p:cNvPr id="53" name="Rectangle 52"/>
          <p:cNvSpPr/>
          <p:nvPr/>
        </p:nvSpPr>
        <p:spPr>
          <a:xfrm>
            <a:off x="1956250" y="5809910"/>
            <a:ext cx="2069797" cy="246221"/>
          </a:xfrm>
          <a:prstGeom prst="rect">
            <a:avLst/>
          </a:prstGeom>
          <a:solidFill>
            <a:srgbClr val="FFFF00"/>
          </a:solidFill>
          <a:effectLst>
            <a:outerShdw blurRad="50800" dist="38100" dir="2700000" algn="tl" rotWithShape="0">
              <a:prstClr val="black">
                <a:alpha val="40000"/>
              </a:prstClr>
            </a:outerShdw>
          </a:effectLst>
        </p:spPr>
        <p:txBody>
          <a:bodyPr wrap="none">
            <a:spAutoFit/>
          </a:bodyPr>
          <a:lstStyle/>
          <a:p>
            <a:pPr algn="ctr"/>
            <a:r>
              <a:rPr lang="en-US" sz="1000" b="1" dirty="0">
                <a:solidFill>
                  <a:srgbClr val="080808"/>
                </a:solidFill>
                <a:latin typeface="Calibri" panose="020F0502020204030204" pitchFamily="34" charset="0"/>
              </a:rPr>
              <a:t>+ related technology developments</a:t>
            </a:r>
          </a:p>
        </p:txBody>
      </p:sp>
      <p:pic>
        <p:nvPicPr>
          <p:cNvPr id="5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18961" y="1524000"/>
            <a:ext cx="353966" cy="2359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5"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63428" y="5080442"/>
            <a:ext cx="317683" cy="2117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475659998"/>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18</a:t>
            </a:fld>
            <a:endParaRPr lang="uk-UA" dirty="0"/>
          </a:p>
        </p:txBody>
      </p:sp>
      <p:sp>
        <p:nvSpPr>
          <p:cNvPr id="5" name="Content Placeholder 3"/>
          <p:cNvSpPr txBox="1">
            <a:spLocks/>
          </p:cNvSpPr>
          <p:nvPr/>
        </p:nvSpPr>
        <p:spPr>
          <a:xfrm>
            <a:off x="2057400" y="228600"/>
            <a:ext cx="6019800" cy="533400"/>
          </a:xfrm>
          <a:prstGeom prst="rect">
            <a:avLst/>
          </a:prstGeom>
          <a:noFill/>
          <a:ln>
            <a:noFill/>
          </a:ln>
        </p:spPr>
        <p:txBody>
          <a:bodyPr lIns="91425" tIns="91425" rIns="91425" bIns="91425" anchor="t" anchorCtr="0"/>
          <a:lstStyle>
            <a:lvl1pPr marL="0" marR="0" lvl="0" indent="0" algn="l" defTabSz="457200" rtl="0">
              <a:spcBef>
                <a:spcPts val="0"/>
              </a:spcBef>
              <a:buNone/>
              <a:defRPr sz="1800" b="0" i="0" u="none" strike="noStrike" cap="none">
                <a:solidFill>
                  <a:srgbClr val="002569"/>
                </a:solidFill>
              </a:defRPr>
            </a:lvl1pPr>
            <a:lvl2pPr marL="457200" marR="0" lvl="1" indent="457200" algn="l" defTabSz="457200" rtl="0">
              <a:spcBef>
                <a:spcPts val="0"/>
              </a:spcBef>
              <a:buNone/>
              <a:defRPr sz="1800" b="0" i="0" u="none" strike="noStrike" cap="none">
                <a:solidFill>
                  <a:srgbClr val="002569"/>
                </a:solidFill>
              </a:defRPr>
            </a:lvl2pPr>
            <a:lvl3pPr marL="914400" marR="0" lvl="2" indent="914400" algn="l" defTabSz="457200" rtl="0">
              <a:spcBef>
                <a:spcPts val="0"/>
              </a:spcBef>
              <a:buNone/>
              <a:defRPr sz="1800" b="0" i="0" u="none" strike="noStrike" cap="none">
                <a:solidFill>
                  <a:srgbClr val="002569"/>
                </a:solidFill>
              </a:defRPr>
            </a:lvl3pPr>
            <a:lvl4pPr marL="1371600" marR="0" lvl="3" indent="1371600" algn="l" defTabSz="457200" rtl="0">
              <a:spcBef>
                <a:spcPts val="0"/>
              </a:spcBef>
              <a:buNone/>
              <a:defRPr sz="1800" b="0" i="0" u="none" strike="noStrike" cap="none">
                <a:solidFill>
                  <a:srgbClr val="002569"/>
                </a:solidFill>
              </a:defRPr>
            </a:lvl4pPr>
            <a:lvl5pPr marL="1828800" marR="0" lvl="4" indent="1828800" algn="l" defTabSz="457200" rtl="0">
              <a:spcBef>
                <a:spcPts val="0"/>
              </a:spcBef>
              <a:buNone/>
              <a:defRPr sz="1800" b="0" i="0" u="none" strike="noStrike" cap="none">
                <a:solidFill>
                  <a:srgbClr val="002569"/>
                </a:solidFill>
              </a:defRPr>
            </a:lvl5pPr>
            <a:lvl6pPr marL="2286000" marR="0" lvl="5" indent="2286000" algn="l" defTabSz="457200" rtl="0">
              <a:spcBef>
                <a:spcPts val="0"/>
              </a:spcBef>
              <a:buNone/>
              <a:defRPr sz="1800" b="0" i="0" u="none" strike="noStrike" cap="none">
                <a:solidFill>
                  <a:srgbClr val="002569"/>
                </a:solidFill>
              </a:defRPr>
            </a:lvl6pPr>
            <a:lvl7pPr marL="2743200" marR="0" lvl="6" indent="2743200" algn="l" defTabSz="457200" rtl="0">
              <a:spcBef>
                <a:spcPts val="0"/>
              </a:spcBef>
              <a:buNone/>
              <a:defRPr sz="1800" b="0" i="0" u="none" strike="noStrike" cap="none">
                <a:solidFill>
                  <a:srgbClr val="002569"/>
                </a:solidFill>
              </a:defRPr>
            </a:lvl7pPr>
            <a:lvl8pPr marL="3200400" marR="0" lvl="7" indent="3200400" algn="l" defTabSz="457200" rtl="0">
              <a:spcBef>
                <a:spcPts val="0"/>
              </a:spcBef>
              <a:buNone/>
              <a:defRPr sz="1800" b="0" i="0" u="none" strike="noStrike" cap="none">
                <a:solidFill>
                  <a:srgbClr val="002569"/>
                </a:solidFill>
              </a:defRPr>
            </a:lvl8pPr>
            <a:lvl9pPr marL="3657600" marR="0" lvl="8" indent="3657600" algn="l" defTabSz="457200" rtl="0">
              <a:spcBef>
                <a:spcPts val="0"/>
              </a:spcBef>
              <a:buNone/>
              <a:defRPr sz="1800" b="0" i="0" u="none" strike="noStrike" cap="none">
                <a:solidFill>
                  <a:srgbClr val="002569"/>
                </a:solidFill>
              </a:defRPr>
            </a:lvl9pPr>
          </a:lstStyle>
          <a:p>
            <a:r>
              <a:rPr lang="en-US" sz="3200" b="1" dirty="0">
                <a:solidFill>
                  <a:schemeClr val="bg1"/>
                </a:solidFill>
                <a:latin typeface="+mj-lt"/>
              </a:rPr>
              <a:t>Data </a:t>
            </a:r>
            <a:r>
              <a:rPr lang="en-US" sz="3200" b="1" dirty="0" smtClean="0">
                <a:solidFill>
                  <a:schemeClr val="bg1"/>
                </a:solidFill>
                <a:latin typeface="+mj-lt"/>
              </a:rPr>
              <a:t>Cube Projects </a:t>
            </a:r>
            <a:r>
              <a:rPr lang="en-US" sz="3200" b="1" dirty="0">
                <a:solidFill>
                  <a:schemeClr val="bg1"/>
                </a:solidFill>
                <a:latin typeface="+mj-lt"/>
              </a:rPr>
              <a:t>in Europe</a:t>
            </a:r>
          </a:p>
        </p:txBody>
      </p:sp>
      <p:sp>
        <p:nvSpPr>
          <p:cNvPr id="6" name="TextBox 5"/>
          <p:cNvSpPr txBox="1"/>
          <p:nvPr/>
        </p:nvSpPr>
        <p:spPr>
          <a:xfrm>
            <a:off x="6190346" y="762000"/>
            <a:ext cx="1688283" cy="307777"/>
          </a:xfrm>
          <a:prstGeom prst="rect">
            <a:avLst/>
          </a:prstGeom>
          <a:noFill/>
        </p:spPr>
        <p:txBody>
          <a:bodyPr wrap="none" rtlCol="0">
            <a:spAutoFit/>
          </a:bodyPr>
          <a:lstStyle/>
          <a:p>
            <a:r>
              <a:rPr lang="en-GB" i="1" dirty="0" smtClean="0">
                <a:solidFill>
                  <a:schemeClr val="bg1">
                    <a:lumMod val="20000"/>
                    <a:lumOff val="80000"/>
                  </a:schemeClr>
                </a:solidFill>
              </a:rPr>
              <a:t>Non-exhaustive list</a:t>
            </a:r>
            <a:endParaRPr lang="en-GB" i="1" dirty="0">
              <a:solidFill>
                <a:schemeClr val="bg1">
                  <a:lumMod val="20000"/>
                  <a:lumOff val="80000"/>
                </a:schemeClr>
              </a:solidFill>
            </a:endParaRPr>
          </a:p>
        </p:txBody>
      </p:sp>
      <p:pic>
        <p:nvPicPr>
          <p:cNvPr id="7" name="Picture 6" descr="Screen Shot 2016-09-16 at 13.39.29 pm.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74666" y="4925143"/>
            <a:ext cx="4031360" cy="1932857"/>
          </a:xfrm>
          <a:prstGeom prst="rect">
            <a:avLst/>
          </a:prstGeom>
        </p:spPr>
      </p:pic>
      <p:sp>
        <p:nvSpPr>
          <p:cNvPr id="8" name="Rectangle 2"/>
          <p:cNvSpPr txBox="1">
            <a:spLocks noChangeArrowheads="1"/>
          </p:cNvSpPr>
          <p:nvPr/>
        </p:nvSpPr>
        <p:spPr>
          <a:xfrm>
            <a:off x="5353693" y="1394053"/>
            <a:ext cx="3091259" cy="43088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r" rtl="0">
              <a:lnSpc>
                <a:spcPct val="100000"/>
              </a:lnSpc>
              <a:spcBef>
                <a:spcPts val="0"/>
              </a:spcBef>
              <a:spcAft>
                <a:spcPts val="0"/>
              </a:spcAft>
              <a:buNone/>
              <a:defRPr sz="3200" b="0" i="0" u="none" strike="noStrike" cap="none">
                <a:solidFill>
                  <a:srgbClr val="FFFFFF"/>
                </a:solidFill>
                <a:latin typeface="Arial"/>
                <a:ea typeface="Arial"/>
                <a:cs typeface="Arial"/>
                <a:sym typeface="Arial"/>
              </a:defRPr>
            </a:lvl1pPr>
            <a:lvl2pPr marL="0" marR="0" lvl="1" indent="0" algn="r" rtl="0">
              <a:spcBef>
                <a:spcPts val="0"/>
              </a:spcBef>
              <a:buNone/>
              <a:defRPr sz="3200" b="0" i="0" u="none" strike="noStrike" cap="none">
                <a:solidFill>
                  <a:srgbClr val="FFFFFF"/>
                </a:solidFill>
                <a:latin typeface="Arial"/>
                <a:ea typeface="Arial"/>
                <a:cs typeface="Arial"/>
                <a:sym typeface="Arial"/>
              </a:defRPr>
            </a:lvl2pPr>
            <a:lvl3pPr marL="0" marR="0" lvl="2" indent="0" algn="r" rtl="0">
              <a:spcBef>
                <a:spcPts val="0"/>
              </a:spcBef>
              <a:buNone/>
              <a:defRPr sz="3200" b="0" i="0" u="none" strike="noStrike" cap="none">
                <a:solidFill>
                  <a:srgbClr val="FFFFFF"/>
                </a:solidFill>
                <a:latin typeface="Arial"/>
                <a:ea typeface="Arial"/>
                <a:cs typeface="Arial"/>
                <a:sym typeface="Arial"/>
              </a:defRPr>
            </a:lvl3pPr>
            <a:lvl4pPr marL="0" marR="0" lvl="3" indent="0" algn="r" rtl="0">
              <a:spcBef>
                <a:spcPts val="0"/>
              </a:spcBef>
              <a:buNone/>
              <a:defRPr sz="3200" b="0" i="0" u="none" strike="noStrike" cap="none">
                <a:solidFill>
                  <a:srgbClr val="FFFFFF"/>
                </a:solidFill>
                <a:latin typeface="Arial"/>
                <a:ea typeface="Arial"/>
                <a:cs typeface="Arial"/>
                <a:sym typeface="Arial"/>
              </a:defRPr>
            </a:lvl4pPr>
            <a:lvl5pPr marL="0" marR="0" lvl="4" indent="0" algn="r" rtl="0">
              <a:spcBef>
                <a:spcPts val="0"/>
              </a:spcBef>
              <a:buNone/>
              <a:defRPr sz="3200" b="0" i="0" u="none" strike="noStrike" cap="none">
                <a:solidFill>
                  <a:srgbClr val="FFFFFF"/>
                </a:solidFill>
                <a:latin typeface="Arial"/>
                <a:ea typeface="Arial"/>
                <a:cs typeface="Arial"/>
                <a:sym typeface="Arial"/>
              </a:defRPr>
            </a:lvl5pPr>
            <a:lvl6pPr marL="0" marR="0" lvl="5" indent="457200" algn="r" rtl="0">
              <a:spcBef>
                <a:spcPts val="0"/>
              </a:spcBef>
              <a:buNone/>
              <a:defRPr sz="3200" b="0" i="0" u="none" strike="noStrike" cap="none">
                <a:solidFill>
                  <a:srgbClr val="FFFFFF"/>
                </a:solidFill>
                <a:latin typeface="Arial"/>
                <a:ea typeface="Arial"/>
                <a:cs typeface="Arial"/>
                <a:sym typeface="Arial"/>
              </a:defRPr>
            </a:lvl6pPr>
            <a:lvl7pPr marL="0" marR="0" lvl="6" indent="914400" algn="r" rtl="0">
              <a:spcBef>
                <a:spcPts val="0"/>
              </a:spcBef>
              <a:buNone/>
              <a:defRPr sz="3200" b="0" i="0" u="none" strike="noStrike" cap="none">
                <a:solidFill>
                  <a:srgbClr val="FFFFFF"/>
                </a:solidFill>
                <a:latin typeface="Arial"/>
                <a:ea typeface="Arial"/>
                <a:cs typeface="Arial"/>
                <a:sym typeface="Arial"/>
              </a:defRPr>
            </a:lvl7pPr>
            <a:lvl8pPr marL="0" marR="0" lvl="7" indent="1371600" algn="r" rtl="0">
              <a:spcBef>
                <a:spcPts val="0"/>
              </a:spcBef>
              <a:buNone/>
              <a:defRPr sz="3200" b="0" i="0" u="none" strike="noStrike" cap="none">
                <a:solidFill>
                  <a:srgbClr val="FFFFFF"/>
                </a:solidFill>
                <a:latin typeface="Arial"/>
                <a:ea typeface="Arial"/>
                <a:cs typeface="Arial"/>
                <a:sym typeface="Arial"/>
              </a:defRPr>
            </a:lvl8pPr>
            <a:lvl9pPr marL="0" marR="0" lvl="8" indent="1828800" algn="r" rtl="0">
              <a:spcBef>
                <a:spcPts val="0"/>
              </a:spcBef>
              <a:buNone/>
              <a:defRPr sz="3200" b="0" i="0" u="none" strike="noStrike" cap="none">
                <a:solidFill>
                  <a:srgbClr val="FFFFFF"/>
                </a:solidFill>
                <a:latin typeface="Arial"/>
                <a:ea typeface="Arial"/>
                <a:cs typeface="Arial"/>
                <a:sym typeface="Arial"/>
              </a:defRPr>
            </a:lvl9pPr>
          </a:lstStyle>
          <a:p>
            <a:pPr algn="ctr"/>
            <a:r>
              <a:rPr lang="en-GB" sz="1400" b="1" dirty="0" smtClean="0">
                <a:solidFill>
                  <a:schemeClr val="tx1">
                    <a:lumMod val="75000"/>
                  </a:schemeClr>
                </a:solidFill>
                <a:latin typeface="Calibri" panose="020F0502020204030204" pitchFamily="34" charset="0"/>
              </a:rPr>
              <a:t>European Optical HR Data Cube</a:t>
            </a:r>
            <a:endParaRPr lang="en-GB" sz="1400" b="1" dirty="0">
              <a:solidFill>
                <a:schemeClr val="tx1">
                  <a:lumMod val="75000"/>
                </a:schemeClr>
              </a:solidFill>
              <a:latin typeface="Calibri" panose="020F0502020204030204" pitchFamily="34" charset="0"/>
            </a:endParaRPr>
          </a:p>
        </p:txBody>
      </p:sp>
      <p:sp>
        <p:nvSpPr>
          <p:cNvPr id="9" name="Rettangolo 11"/>
          <p:cNvSpPr/>
          <p:nvPr/>
        </p:nvSpPr>
        <p:spPr>
          <a:xfrm>
            <a:off x="6006354" y="1824940"/>
            <a:ext cx="1785937" cy="287337"/>
          </a:xfrm>
          <a:prstGeom prst="rect">
            <a:avLst/>
          </a:prstGeom>
          <a:solidFill>
            <a:srgbClr val="55B0C8"/>
          </a:solidFill>
          <a:ln>
            <a:noFill/>
          </a:ln>
        </p:spPr>
        <p:style>
          <a:lnRef idx="1">
            <a:schemeClr val="accent5"/>
          </a:lnRef>
          <a:fillRef idx="3">
            <a:schemeClr val="accent5"/>
          </a:fillRef>
          <a:effectRef idx="2">
            <a:schemeClr val="accent5"/>
          </a:effectRef>
          <a:fontRef idx="minor">
            <a:schemeClr val="lt1"/>
          </a:fontRef>
        </p:style>
        <p:txBody>
          <a:bodyPr lIns="36000" tIns="36000" rIns="36000" bIns="36000" anchor="ctr">
            <a:spAutoFit/>
          </a:bodyPr>
          <a:lstStyle/>
          <a:p>
            <a:pPr algn="ctr">
              <a:spcBef>
                <a:spcPts val="300"/>
              </a:spcBef>
              <a:defRPr/>
            </a:pPr>
            <a:r>
              <a:rPr lang="en-GB" sz="1400" b="1" dirty="0">
                <a:solidFill>
                  <a:srgbClr val="F8F8F8"/>
                </a:solidFill>
                <a:latin typeface="Calibri" panose="020F0502020204030204" pitchFamily="34" charset="0"/>
              </a:rPr>
              <a:t>eodatacube.eu</a:t>
            </a:r>
          </a:p>
        </p:txBody>
      </p:sp>
      <p:pic>
        <p:nvPicPr>
          <p:cNvPr id="10" name="Picture 9" descr="Screen Shot 2016-09-16 at 13.38.45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7624" y="5891571"/>
            <a:ext cx="3051275" cy="625123"/>
          </a:xfrm>
          <a:prstGeom prst="rect">
            <a:avLst/>
          </a:prstGeom>
        </p:spPr>
      </p:pic>
      <p:sp>
        <p:nvSpPr>
          <p:cNvPr id="11" name="Rectangle 10"/>
          <p:cNvSpPr/>
          <p:nvPr/>
        </p:nvSpPr>
        <p:spPr>
          <a:xfrm>
            <a:off x="4986064" y="2429903"/>
            <a:ext cx="3826516" cy="1938992"/>
          </a:xfrm>
          <a:prstGeom prst="rect">
            <a:avLst/>
          </a:prstGeom>
        </p:spPr>
        <p:txBody>
          <a:bodyPr wrap="square">
            <a:spAutoFit/>
          </a:bodyPr>
          <a:lstStyle/>
          <a:p>
            <a:pPr marL="182563" indent="-182563">
              <a:buFont typeface="Arial" panose="020B0604020202020204" pitchFamily="34" charset="0"/>
              <a:buChar char="•"/>
            </a:pPr>
            <a:r>
              <a:rPr lang="en-GB" sz="1200" dirty="0">
                <a:latin typeface="Calibri" panose="020F0502020204030204" pitchFamily="34" charset="0"/>
              </a:rPr>
              <a:t>Operational </a:t>
            </a:r>
            <a:r>
              <a:rPr lang="en-GB" sz="1200" dirty="0" smtClean="0">
                <a:latin typeface="Calibri" panose="020F0502020204030204" pitchFamily="34" charset="0"/>
              </a:rPr>
              <a:t>Data Cube </a:t>
            </a:r>
            <a:r>
              <a:rPr lang="en-GB" sz="1200" dirty="0">
                <a:latin typeface="Calibri" panose="020F0502020204030204" pitchFamily="34" charset="0"/>
              </a:rPr>
              <a:t>facility hosted at EODC (Vienna) and operated by MEEO (Italy)</a:t>
            </a:r>
          </a:p>
          <a:p>
            <a:pPr marL="182563" indent="-182563">
              <a:buFont typeface="Arial" panose="020B0604020202020204" pitchFamily="34" charset="0"/>
              <a:buChar char="•"/>
            </a:pPr>
            <a:r>
              <a:rPr lang="en-GB" sz="1200" dirty="0">
                <a:latin typeface="Calibri" panose="020F0502020204030204" pitchFamily="34" charset="0"/>
              </a:rPr>
              <a:t>Powered by RASDAMAN</a:t>
            </a:r>
          </a:p>
          <a:p>
            <a:pPr marL="182563" indent="-182563">
              <a:buFont typeface="Arial" panose="020B0604020202020204" pitchFamily="34" charset="0"/>
              <a:buChar char="•"/>
            </a:pPr>
            <a:r>
              <a:rPr lang="en-GB" sz="1200" dirty="0">
                <a:latin typeface="Calibri" panose="020F0502020204030204" pitchFamily="34" charset="0"/>
              </a:rPr>
              <a:t>Available since July 2016</a:t>
            </a:r>
          </a:p>
          <a:p>
            <a:pPr marL="182563" indent="-182563">
              <a:buFont typeface="Arial" panose="020B0604020202020204" pitchFamily="34" charset="0"/>
              <a:buChar char="•"/>
            </a:pPr>
            <a:r>
              <a:rPr lang="en-GB" sz="1200" dirty="0" smtClean="0">
                <a:latin typeface="Calibri" panose="020F0502020204030204" pitchFamily="34" charset="0"/>
              </a:rPr>
              <a:t>Data Coverage</a:t>
            </a:r>
            <a:r>
              <a:rPr lang="en-GB" sz="1200" dirty="0">
                <a:latin typeface="Calibri" panose="020F0502020204030204" pitchFamily="34" charset="0"/>
              </a:rPr>
              <a:t>: </a:t>
            </a:r>
            <a:endParaRPr lang="en-GB" sz="1200" dirty="0" smtClean="0">
              <a:latin typeface="Calibri" panose="020F0502020204030204" pitchFamily="34" charset="0"/>
            </a:endParaRPr>
          </a:p>
          <a:p>
            <a:pPr marL="182563" lvl="3" indent="-90488">
              <a:buFont typeface="Calibri" panose="020F0502020204030204" pitchFamily="34" charset="0"/>
              <a:buChar char="₋"/>
            </a:pPr>
            <a:r>
              <a:rPr lang="en-GB" sz="1200" dirty="0" smtClean="0">
                <a:latin typeface="Calibri" panose="020F0502020204030204" pitchFamily="34" charset="0"/>
              </a:rPr>
              <a:t>Image2006 </a:t>
            </a:r>
            <a:r>
              <a:rPr lang="en-GB" sz="1200" dirty="0">
                <a:latin typeface="Calibri" panose="020F0502020204030204" pitchFamily="34" charset="0"/>
              </a:rPr>
              <a:t>Reference </a:t>
            </a:r>
            <a:r>
              <a:rPr lang="en-GB" sz="1200" dirty="0" smtClean="0">
                <a:latin typeface="Calibri" panose="020F0502020204030204" pitchFamily="34" charset="0"/>
              </a:rPr>
              <a:t>Dataset</a:t>
            </a:r>
          </a:p>
          <a:p>
            <a:pPr marL="182563" lvl="3" indent="-90488">
              <a:buFont typeface="Calibri" panose="020F0502020204030204" pitchFamily="34" charset="0"/>
              <a:buChar char="₋"/>
            </a:pPr>
            <a:r>
              <a:rPr lang="en-GB" sz="1200" dirty="0" smtClean="0">
                <a:latin typeface="Calibri" panose="020F0502020204030204" pitchFamily="34" charset="0"/>
              </a:rPr>
              <a:t>Europe/N-Africa </a:t>
            </a:r>
            <a:r>
              <a:rPr lang="en-GB" sz="1200" dirty="0">
                <a:latin typeface="Calibri" panose="020F0502020204030204" pitchFamily="34" charset="0"/>
              </a:rPr>
              <a:t>Landsat TM time series starting </a:t>
            </a:r>
            <a:r>
              <a:rPr lang="en-GB" sz="1200" dirty="0" smtClean="0">
                <a:latin typeface="Calibri" panose="020F0502020204030204" pitchFamily="34" charset="0"/>
              </a:rPr>
              <a:t>L4 </a:t>
            </a:r>
          </a:p>
          <a:p>
            <a:pPr marL="182563" lvl="3" indent="-90488">
              <a:buFont typeface="Calibri" panose="020F0502020204030204" pitchFamily="34" charset="0"/>
              <a:buChar char="₋"/>
            </a:pPr>
            <a:r>
              <a:rPr lang="en-GB" sz="1200" dirty="0" smtClean="0">
                <a:latin typeface="Calibri" panose="020F0502020204030204" pitchFamily="34" charset="0"/>
              </a:rPr>
              <a:t>Europe/N-Africa </a:t>
            </a:r>
            <a:r>
              <a:rPr lang="en-GB" sz="1200" dirty="0">
                <a:latin typeface="Calibri" panose="020F0502020204030204" pitchFamily="34" charset="0"/>
              </a:rPr>
              <a:t>Landsat-8 L1T available in </a:t>
            </a:r>
            <a:r>
              <a:rPr lang="en-GB" sz="1200" dirty="0" smtClean="0">
                <a:latin typeface="Calibri" panose="020F0502020204030204" pitchFamily="34" charset="0"/>
              </a:rPr>
              <a:t>NRT</a:t>
            </a:r>
          </a:p>
          <a:p>
            <a:pPr marL="182563" lvl="3" indent="-90488">
              <a:buFont typeface="Calibri" panose="020F0502020204030204" pitchFamily="34" charset="0"/>
              <a:buChar char="₋"/>
            </a:pPr>
            <a:r>
              <a:rPr lang="en-GB" sz="1200" dirty="0" smtClean="0">
                <a:latin typeface="Calibri" panose="020F0502020204030204" pitchFamily="34" charset="0"/>
              </a:rPr>
              <a:t>S-2/other </a:t>
            </a:r>
            <a:r>
              <a:rPr lang="en-GB" sz="1200" dirty="0">
                <a:latin typeface="Calibri" panose="020F0502020204030204" pitchFamily="34" charset="0"/>
              </a:rPr>
              <a:t>Third Party missions planned</a:t>
            </a:r>
          </a:p>
          <a:p>
            <a:pPr marL="182563" indent="-182563">
              <a:buFont typeface="Arial" panose="020B0604020202020204" pitchFamily="34" charset="0"/>
              <a:buChar char="•"/>
            </a:pPr>
            <a:r>
              <a:rPr lang="en-GB" sz="1200" dirty="0" smtClean="0">
                <a:latin typeface="Calibri" panose="020F0502020204030204" pitchFamily="34" charset="0"/>
              </a:rPr>
              <a:t>Fully </a:t>
            </a:r>
            <a:r>
              <a:rPr lang="en-GB" sz="1200" dirty="0">
                <a:latin typeface="Calibri" panose="020F0502020204030204" pitchFamily="34" charset="0"/>
              </a:rPr>
              <a:t>OGC-compliant WCS and WCPS service available</a:t>
            </a:r>
          </a:p>
        </p:txBody>
      </p:sp>
      <p:sp>
        <p:nvSpPr>
          <p:cNvPr id="12" name="Rectangle 2"/>
          <p:cNvSpPr txBox="1">
            <a:spLocks noChangeArrowheads="1"/>
          </p:cNvSpPr>
          <p:nvPr/>
        </p:nvSpPr>
        <p:spPr>
          <a:xfrm>
            <a:off x="757641" y="4925142"/>
            <a:ext cx="3091259" cy="43088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r" rtl="0">
              <a:lnSpc>
                <a:spcPct val="100000"/>
              </a:lnSpc>
              <a:spcBef>
                <a:spcPts val="0"/>
              </a:spcBef>
              <a:spcAft>
                <a:spcPts val="0"/>
              </a:spcAft>
              <a:buNone/>
              <a:defRPr sz="3200" b="0" i="0" u="none" strike="noStrike" cap="none">
                <a:solidFill>
                  <a:srgbClr val="FFFFFF"/>
                </a:solidFill>
                <a:latin typeface="Arial"/>
                <a:ea typeface="Arial"/>
                <a:cs typeface="Arial"/>
                <a:sym typeface="Arial"/>
              </a:defRPr>
            </a:lvl1pPr>
            <a:lvl2pPr marL="0" marR="0" lvl="1" indent="0" algn="r" rtl="0">
              <a:spcBef>
                <a:spcPts val="0"/>
              </a:spcBef>
              <a:buNone/>
              <a:defRPr sz="3200" b="0" i="0" u="none" strike="noStrike" cap="none">
                <a:solidFill>
                  <a:srgbClr val="FFFFFF"/>
                </a:solidFill>
                <a:latin typeface="Arial"/>
                <a:ea typeface="Arial"/>
                <a:cs typeface="Arial"/>
                <a:sym typeface="Arial"/>
              </a:defRPr>
            </a:lvl2pPr>
            <a:lvl3pPr marL="0" marR="0" lvl="2" indent="0" algn="r" rtl="0">
              <a:spcBef>
                <a:spcPts val="0"/>
              </a:spcBef>
              <a:buNone/>
              <a:defRPr sz="3200" b="0" i="0" u="none" strike="noStrike" cap="none">
                <a:solidFill>
                  <a:srgbClr val="FFFFFF"/>
                </a:solidFill>
                <a:latin typeface="Arial"/>
                <a:ea typeface="Arial"/>
                <a:cs typeface="Arial"/>
                <a:sym typeface="Arial"/>
              </a:defRPr>
            </a:lvl3pPr>
            <a:lvl4pPr marL="0" marR="0" lvl="3" indent="0" algn="r" rtl="0">
              <a:spcBef>
                <a:spcPts val="0"/>
              </a:spcBef>
              <a:buNone/>
              <a:defRPr sz="3200" b="0" i="0" u="none" strike="noStrike" cap="none">
                <a:solidFill>
                  <a:srgbClr val="FFFFFF"/>
                </a:solidFill>
                <a:latin typeface="Arial"/>
                <a:ea typeface="Arial"/>
                <a:cs typeface="Arial"/>
                <a:sym typeface="Arial"/>
              </a:defRPr>
            </a:lvl4pPr>
            <a:lvl5pPr marL="0" marR="0" lvl="4" indent="0" algn="r" rtl="0">
              <a:spcBef>
                <a:spcPts val="0"/>
              </a:spcBef>
              <a:buNone/>
              <a:defRPr sz="3200" b="0" i="0" u="none" strike="noStrike" cap="none">
                <a:solidFill>
                  <a:srgbClr val="FFFFFF"/>
                </a:solidFill>
                <a:latin typeface="Arial"/>
                <a:ea typeface="Arial"/>
                <a:cs typeface="Arial"/>
                <a:sym typeface="Arial"/>
              </a:defRPr>
            </a:lvl5pPr>
            <a:lvl6pPr marL="0" marR="0" lvl="5" indent="457200" algn="r" rtl="0">
              <a:spcBef>
                <a:spcPts val="0"/>
              </a:spcBef>
              <a:buNone/>
              <a:defRPr sz="3200" b="0" i="0" u="none" strike="noStrike" cap="none">
                <a:solidFill>
                  <a:srgbClr val="FFFFFF"/>
                </a:solidFill>
                <a:latin typeface="Arial"/>
                <a:ea typeface="Arial"/>
                <a:cs typeface="Arial"/>
                <a:sym typeface="Arial"/>
              </a:defRPr>
            </a:lvl6pPr>
            <a:lvl7pPr marL="0" marR="0" lvl="6" indent="914400" algn="r" rtl="0">
              <a:spcBef>
                <a:spcPts val="0"/>
              </a:spcBef>
              <a:buNone/>
              <a:defRPr sz="3200" b="0" i="0" u="none" strike="noStrike" cap="none">
                <a:solidFill>
                  <a:srgbClr val="FFFFFF"/>
                </a:solidFill>
                <a:latin typeface="Arial"/>
                <a:ea typeface="Arial"/>
                <a:cs typeface="Arial"/>
                <a:sym typeface="Arial"/>
              </a:defRPr>
            </a:lvl7pPr>
            <a:lvl8pPr marL="0" marR="0" lvl="7" indent="1371600" algn="r" rtl="0">
              <a:spcBef>
                <a:spcPts val="0"/>
              </a:spcBef>
              <a:buNone/>
              <a:defRPr sz="3200" b="0" i="0" u="none" strike="noStrike" cap="none">
                <a:solidFill>
                  <a:srgbClr val="FFFFFF"/>
                </a:solidFill>
                <a:latin typeface="Arial"/>
                <a:ea typeface="Arial"/>
                <a:cs typeface="Arial"/>
                <a:sym typeface="Arial"/>
              </a:defRPr>
            </a:lvl8pPr>
            <a:lvl9pPr marL="0" marR="0" lvl="8" indent="1828800" algn="r" rtl="0">
              <a:spcBef>
                <a:spcPts val="0"/>
              </a:spcBef>
              <a:buNone/>
              <a:defRPr sz="3200" b="0" i="0" u="none" strike="noStrike" cap="none">
                <a:solidFill>
                  <a:srgbClr val="FFFFFF"/>
                </a:solidFill>
                <a:latin typeface="Arial"/>
                <a:ea typeface="Arial"/>
                <a:cs typeface="Arial"/>
                <a:sym typeface="Arial"/>
              </a:defRPr>
            </a:lvl9pPr>
          </a:lstStyle>
          <a:p>
            <a:pPr algn="ctr"/>
            <a:r>
              <a:rPr lang="en-GB" sz="1400" b="1" dirty="0" smtClean="0">
                <a:solidFill>
                  <a:schemeClr val="tx1">
                    <a:lumMod val="75000"/>
                  </a:schemeClr>
                </a:solidFill>
                <a:latin typeface="Calibri" panose="020F0502020204030204" pitchFamily="34" charset="0"/>
              </a:rPr>
              <a:t>Earth System Data Cube</a:t>
            </a:r>
            <a:endParaRPr lang="en-GB" sz="1400" b="1" dirty="0">
              <a:solidFill>
                <a:schemeClr val="tx1">
                  <a:lumMod val="75000"/>
                </a:schemeClr>
              </a:solidFill>
              <a:latin typeface="Calibri" panose="020F0502020204030204" pitchFamily="34" charset="0"/>
            </a:endParaRPr>
          </a:p>
        </p:txBody>
      </p:sp>
      <p:sp>
        <p:nvSpPr>
          <p:cNvPr id="13" name="Rettangolo 11"/>
          <p:cNvSpPr/>
          <p:nvPr/>
        </p:nvSpPr>
        <p:spPr>
          <a:xfrm>
            <a:off x="1199823" y="5329023"/>
            <a:ext cx="2134886" cy="288147"/>
          </a:xfrm>
          <a:prstGeom prst="rect">
            <a:avLst/>
          </a:prstGeom>
          <a:solidFill>
            <a:srgbClr val="55B0C8"/>
          </a:solidFill>
          <a:ln>
            <a:noFill/>
          </a:ln>
        </p:spPr>
        <p:style>
          <a:lnRef idx="1">
            <a:schemeClr val="accent5"/>
          </a:lnRef>
          <a:fillRef idx="3">
            <a:schemeClr val="accent5"/>
          </a:fillRef>
          <a:effectRef idx="2">
            <a:schemeClr val="accent5"/>
          </a:effectRef>
          <a:fontRef idx="minor">
            <a:schemeClr val="lt1"/>
          </a:fontRef>
        </p:style>
        <p:txBody>
          <a:bodyPr wrap="square" lIns="36000" tIns="36000" rIns="36000" bIns="36000" anchor="ctr">
            <a:spAutoFit/>
          </a:bodyPr>
          <a:lstStyle/>
          <a:p>
            <a:pPr algn="ctr">
              <a:spcBef>
                <a:spcPts val="300"/>
              </a:spcBef>
              <a:defRPr/>
            </a:pPr>
            <a:r>
              <a:rPr lang="en-GB" sz="1400" b="1" dirty="0" smtClean="0">
                <a:solidFill>
                  <a:srgbClr val="F8F8F8"/>
                </a:solidFill>
                <a:latin typeface="Calibri" panose="020F0502020204030204" pitchFamily="34" charset="0"/>
              </a:rPr>
              <a:t>earthsystemdatacube.org</a:t>
            </a:r>
            <a:endParaRPr lang="en-GB" sz="1400" b="1" dirty="0">
              <a:solidFill>
                <a:srgbClr val="F8F8F8"/>
              </a:solidFill>
              <a:latin typeface="Calibri" panose="020F0502020204030204" pitchFamily="34" charset="0"/>
            </a:endParaRPr>
          </a:p>
        </p:txBody>
      </p:sp>
      <p:sp>
        <p:nvSpPr>
          <p:cNvPr id="14" name="Rounded Rectangle 13"/>
          <p:cNvSpPr/>
          <p:nvPr/>
        </p:nvSpPr>
        <p:spPr>
          <a:xfrm>
            <a:off x="4986064" y="1394051"/>
            <a:ext cx="3899668" cy="3344175"/>
          </a:xfrm>
          <a:prstGeom prst="roundRect">
            <a:avLst>
              <a:gd name="adj" fmla="val 7757"/>
            </a:avLst>
          </a:prstGeom>
          <a:noFill/>
          <a:ln w="38100">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ounded Rectangle 14"/>
          <p:cNvSpPr/>
          <p:nvPr/>
        </p:nvSpPr>
        <p:spPr>
          <a:xfrm>
            <a:off x="193429" y="4925143"/>
            <a:ext cx="8692303" cy="1839553"/>
          </a:xfrm>
          <a:prstGeom prst="roundRect">
            <a:avLst>
              <a:gd name="adj" fmla="val 16360"/>
            </a:avLst>
          </a:prstGeom>
          <a:noFill/>
          <a:ln w="38100">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193429" y="2245237"/>
            <a:ext cx="4492871" cy="2492990"/>
          </a:xfrm>
          <a:prstGeom prst="rect">
            <a:avLst/>
          </a:prstGeom>
        </p:spPr>
        <p:txBody>
          <a:bodyPr wrap="square">
            <a:spAutoFit/>
          </a:bodyPr>
          <a:lstStyle/>
          <a:p>
            <a:pPr marL="171450" indent="-171450">
              <a:buFont typeface="Arial" panose="020B0604020202020204" pitchFamily="34" charset="0"/>
              <a:buChar char="•"/>
            </a:pPr>
            <a:r>
              <a:rPr lang="en-US" sz="1200" dirty="0" err="1" smtClean="0">
                <a:latin typeface="Calibri" panose="020F0502020204030204" pitchFamily="34" charset="0"/>
              </a:rPr>
              <a:t>EarthServer</a:t>
            </a:r>
            <a:r>
              <a:rPr lang="en-US" sz="1200" dirty="0" smtClean="0">
                <a:latin typeface="Calibri" panose="020F0502020204030204" pitchFamily="34" charset="0"/>
              </a:rPr>
              <a:t> </a:t>
            </a:r>
            <a:r>
              <a:rPr lang="en-US" sz="1200" dirty="0">
                <a:latin typeface="Calibri" panose="020F0502020204030204" pitchFamily="34" charset="0"/>
              </a:rPr>
              <a:t>delivers </a:t>
            </a:r>
            <a:r>
              <a:rPr lang="en-US" sz="1200" dirty="0" smtClean="0">
                <a:latin typeface="Calibri" panose="020F0502020204030204" pitchFamily="34" charset="0"/>
              </a:rPr>
              <a:t>new </a:t>
            </a:r>
            <a:r>
              <a:rPr lang="en-US" sz="1200" dirty="0">
                <a:latin typeface="Calibri" panose="020F0502020204030204" pitchFamily="34" charset="0"/>
              </a:rPr>
              <a:t>services by enhancing existing data archives with flexible, scalable query functionality, whose results will form a substantial contribution to GEOSS and </a:t>
            </a:r>
            <a:r>
              <a:rPr lang="en-US" sz="1200" dirty="0" smtClean="0">
                <a:latin typeface="Calibri" panose="020F0502020204030204" pitchFamily="34" charset="0"/>
              </a:rPr>
              <a:t>Copernicus.</a:t>
            </a:r>
          </a:p>
          <a:p>
            <a:pPr marL="171450" indent="-171450">
              <a:buFont typeface="Arial" panose="020B0604020202020204" pitchFamily="34" charset="0"/>
              <a:buChar char="•"/>
            </a:pPr>
            <a:r>
              <a:rPr lang="en-US" sz="1200" dirty="0" smtClean="0">
                <a:latin typeface="Calibri" panose="020F0502020204030204" pitchFamily="34" charset="0"/>
              </a:rPr>
              <a:t>Services </a:t>
            </a:r>
            <a:r>
              <a:rPr lang="en-US" sz="1200" dirty="0">
                <a:latin typeface="Calibri" panose="020F0502020204030204" pitchFamily="34" charset="0"/>
              </a:rPr>
              <a:t>cover several scientific domains with distinct data and end user requirements. </a:t>
            </a:r>
          </a:p>
          <a:p>
            <a:pPr marL="171450" indent="-171450">
              <a:buFont typeface="Arial" panose="020B0604020202020204" pitchFamily="34" charset="0"/>
              <a:buChar char="•"/>
            </a:pPr>
            <a:r>
              <a:rPr lang="en-US" sz="1200" dirty="0" err="1" smtClean="0">
                <a:latin typeface="Calibri" panose="020F0502020204030204" pitchFamily="34" charset="0"/>
              </a:rPr>
              <a:t>EarthServer</a:t>
            </a:r>
            <a:r>
              <a:rPr lang="en-US" sz="1200" dirty="0" smtClean="0">
                <a:latin typeface="Calibri" panose="020F0502020204030204" pitchFamily="34" charset="0"/>
              </a:rPr>
              <a:t> </a:t>
            </a:r>
            <a:r>
              <a:rPr lang="en-US" sz="1200" dirty="0">
                <a:latin typeface="Calibri" panose="020F0502020204030204" pitchFamily="34" charset="0"/>
              </a:rPr>
              <a:t>builds upon </a:t>
            </a:r>
            <a:r>
              <a:rPr lang="en-US" sz="1200" dirty="0" smtClean="0">
                <a:latin typeface="Calibri" panose="020F0502020204030204" pitchFamily="34" charset="0"/>
              </a:rPr>
              <a:t>a </a:t>
            </a:r>
            <a:r>
              <a:rPr lang="en-US" sz="1200" dirty="0">
                <a:latin typeface="Calibri" panose="020F0502020204030204" pitchFamily="34" charset="0"/>
              </a:rPr>
              <a:t>consortium that consists of Europe’s leading data centers large-scale trans-European facilities and technology oriented </a:t>
            </a:r>
            <a:r>
              <a:rPr lang="en-US" sz="1200" dirty="0" smtClean="0">
                <a:latin typeface="Calibri" panose="020F0502020204030204" pitchFamily="34" charset="0"/>
              </a:rPr>
              <a:t>SMEs.</a:t>
            </a:r>
          </a:p>
          <a:p>
            <a:pPr marL="171450" indent="-171450">
              <a:buFont typeface="Arial" panose="020B0604020202020204" pitchFamily="34" charset="0"/>
              <a:buChar char="•"/>
            </a:pPr>
            <a:r>
              <a:rPr lang="en-US" sz="1200" dirty="0" err="1" smtClean="0">
                <a:latin typeface="Calibri" panose="020F0502020204030204" pitchFamily="34" charset="0"/>
              </a:rPr>
              <a:t>EarthServer</a:t>
            </a:r>
            <a:r>
              <a:rPr lang="en-US" sz="1200" dirty="0">
                <a:latin typeface="Calibri" panose="020F0502020204030204" pitchFamily="34" charset="0"/>
              </a:rPr>
              <a:t> </a:t>
            </a:r>
            <a:r>
              <a:rPr lang="en-US" sz="1200" dirty="0" smtClean="0">
                <a:latin typeface="Calibri" panose="020F0502020204030204" pitchFamily="34" charset="0"/>
              </a:rPr>
              <a:t>provides </a:t>
            </a:r>
            <a:r>
              <a:rPr lang="en-US" sz="1200" dirty="0">
                <a:latin typeface="Calibri" panose="020F0502020204030204" pitchFamily="34" charset="0"/>
              </a:rPr>
              <a:t>distinct entry points for the different domains and </a:t>
            </a:r>
            <a:r>
              <a:rPr lang="en-US" sz="1200" dirty="0" smtClean="0">
                <a:latin typeface="Calibri" panose="020F0502020204030204" pitchFamily="34" charset="0"/>
              </a:rPr>
              <a:t>showcases </a:t>
            </a:r>
            <a:r>
              <a:rPr lang="en-US" sz="1200" dirty="0">
                <a:latin typeface="Calibri" panose="020F0502020204030204" pitchFamily="34" charset="0"/>
              </a:rPr>
              <a:t>a combined federated service, allowing scientists to query/</a:t>
            </a:r>
            <a:r>
              <a:rPr lang="en-US" sz="1200" dirty="0" err="1">
                <a:latin typeface="Calibri" panose="020F0502020204030204" pitchFamily="34" charset="0"/>
              </a:rPr>
              <a:t>analyse</a:t>
            </a:r>
            <a:r>
              <a:rPr lang="en-US" sz="1200" dirty="0">
                <a:latin typeface="Calibri" panose="020F0502020204030204" pitchFamily="34" charset="0"/>
              </a:rPr>
              <a:t> multiple Petabyte scale datasets spread over multiple data providers using a single query, a truly novel service. </a:t>
            </a:r>
            <a:endParaRPr lang="en-GB" sz="1200" dirty="0">
              <a:latin typeface="Calibri" panose="020F0502020204030204" pitchFamily="34" charset="0"/>
            </a:endParaRPr>
          </a:p>
        </p:txBody>
      </p:sp>
      <p:sp>
        <p:nvSpPr>
          <p:cNvPr id="17" name="Rectangle 2"/>
          <p:cNvSpPr txBox="1">
            <a:spLocks noChangeArrowheads="1"/>
          </p:cNvSpPr>
          <p:nvPr/>
        </p:nvSpPr>
        <p:spPr>
          <a:xfrm>
            <a:off x="819545" y="1394053"/>
            <a:ext cx="3091259" cy="43088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r" rtl="0">
              <a:lnSpc>
                <a:spcPct val="100000"/>
              </a:lnSpc>
              <a:spcBef>
                <a:spcPts val="0"/>
              </a:spcBef>
              <a:spcAft>
                <a:spcPts val="0"/>
              </a:spcAft>
              <a:buNone/>
              <a:defRPr sz="3200" b="0" i="0" u="none" strike="noStrike" cap="none">
                <a:solidFill>
                  <a:srgbClr val="FFFFFF"/>
                </a:solidFill>
                <a:latin typeface="Arial"/>
                <a:ea typeface="Arial"/>
                <a:cs typeface="Arial"/>
                <a:sym typeface="Arial"/>
              </a:defRPr>
            </a:lvl1pPr>
            <a:lvl2pPr marL="0" marR="0" lvl="1" indent="0" algn="r" rtl="0">
              <a:spcBef>
                <a:spcPts val="0"/>
              </a:spcBef>
              <a:buNone/>
              <a:defRPr sz="3200" b="0" i="0" u="none" strike="noStrike" cap="none">
                <a:solidFill>
                  <a:srgbClr val="FFFFFF"/>
                </a:solidFill>
                <a:latin typeface="Arial"/>
                <a:ea typeface="Arial"/>
                <a:cs typeface="Arial"/>
                <a:sym typeface="Arial"/>
              </a:defRPr>
            </a:lvl2pPr>
            <a:lvl3pPr marL="0" marR="0" lvl="2" indent="0" algn="r" rtl="0">
              <a:spcBef>
                <a:spcPts val="0"/>
              </a:spcBef>
              <a:buNone/>
              <a:defRPr sz="3200" b="0" i="0" u="none" strike="noStrike" cap="none">
                <a:solidFill>
                  <a:srgbClr val="FFFFFF"/>
                </a:solidFill>
                <a:latin typeface="Arial"/>
                <a:ea typeface="Arial"/>
                <a:cs typeface="Arial"/>
                <a:sym typeface="Arial"/>
              </a:defRPr>
            </a:lvl3pPr>
            <a:lvl4pPr marL="0" marR="0" lvl="3" indent="0" algn="r" rtl="0">
              <a:spcBef>
                <a:spcPts val="0"/>
              </a:spcBef>
              <a:buNone/>
              <a:defRPr sz="3200" b="0" i="0" u="none" strike="noStrike" cap="none">
                <a:solidFill>
                  <a:srgbClr val="FFFFFF"/>
                </a:solidFill>
                <a:latin typeface="Arial"/>
                <a:ea typeface="Arial"/>
                <a:cs typeface="Arial"/>
                <a:sym typeface="Arial"/>
              </a:defRPr>
            </a:lvl4pPr>
            <a:lvl5pPr marL="0" marR="0" lvl="4" indent="0" algn="r" rtl="0">
              <a:spcBef>
                <a:spcPts val="0"/>
              </a:spcBef>
              <a:buNone/>
              <a:defRPr sz="3200" b="0" i="0" u="none" strike="noStrike" cap="none">
                <a:solidFill>
                  <a:srgbClr val="FFFFFF"/>
                </a:solidFill>
                <a:latin typeface="Arial"/>
                <a:ea typeface="Arial"/>
                <a:cs typeface="Arial"/>
                <a:sym typeface="Arial"/>
              </a:defRPr>
            </a:lvl5pPr>
            <a:lvl6pPr marL="0" marR="0" lvl="5" indent="457200" algn="r" rtl="0">
              <a:spcBef>
                <a:spcPts val="0"/>
              </a:spcBef>
              <a:buNone/>
              <a:defRPr sz="3200" b="0" i="0" u="none" strike="noStrike" cap="none">
                <a:solidFill>
                  <a:srgbClr val="FFFFFF"/>
                </a:solidFill>
                <a:latin typeface="Arial"/>
                <a:ea typeface="Arial"/>
                <a:cs typeface="Arial"/>
                <a:sym typeface="Arial"/>
              </a:defRPr>
            </a:lvl6pPr>
            <a:lvl7pPr marL="0" marR="0" lvl="6" indent="914400" algn="r" rtl="0">
              <a:spcBef>
                <a:spcPts val="0"/>
              </a:spcBef>
              <a:buNone/>
              <a:defRPr sz="3200" b="0" i="0" u="none" strike="noStrike" cap="none">
                <a:solidFill>
                  <a:srgbClr val="FFFFFF"/>
                </a:solidFill>
                <a:latin typeface="Arial"/>
                <a:ea typeface="Arial"/>
                <a:cs typeface="Arial"/>
                <a:sym typeface="Arial"/>
              </a:defRPr>
            </a:lvl7pPr>
            <a:lvl8pPr marL="0" marR="0" lvl="7" indent="1371600" algn="r" rtl="0">
              <a:spcBef>
                <a:spcPts val="0"/>
              </a:spcBef>
              <a:buNone/>
              <a:defRPr sz="3200" b="0" i="0" u="none" strike="noStrike" cap="none">
                <a:solidFill>
                  <a:srgbClr val="FFFFFF"/>
                </a:solidFill>
                <a:latin typeface="Arial"/>
                <a:ea typeface="Arial"/>
                <a:cs typeface="Arial"/>
                <a:sym typeface="Arial"/>
              </a:defRPr>
            </a:lvl8pPr>
            <a:lvl9pPr marL="0" marR="0" lvl="8" indent="1828800" algn="r" rtl="0">
              <a:spcBef>
                <a:spcPts val="0"/>
              </a:spcBef>
              <a:buNone/>
              <a:defRPr sz="3200" b="0" i="0" u="none" strike="noStrike" cap="none">
                <a:solidFill>
                  <a:srgbClr val="FFFFFF"/>
                </a:solidFill>
                <a:latin typeface="Arial"/>
                <a:ea typeface="Arial"/>
                <a:cs typeface="Arial"/>
                <a:sym typeface="Arial"/>
              </a:defRPr>
            </a:lvl9pPr>
          </a:lstStyle>
          <a:p>
            <a:pPr algn="ctr"/>
            <a:r>
              <a:rPr lang="en-GB" sz="1400" b="1" dirty="0" err="1" smtClean="0">
                <a:solidFill>
                  <a:schemeClr val="tx1">
                    <a:lumMod val="75000"/>
                  </a:schemeClr>
                </a:solidFill>
                <a:latin typeface="Calibri" panose="020F0502020204030204" pitchFamily="34" charset="0"/>
              </a:rPr>
              <a:t>EarthServer</a:t>
            </a:r>
            <a:endParaRPr lang="en-GB" sz="1400" b="1" dirty="0">
              <a:solidFill>
                <a:schemeClr val="tx1">
                  <a:lumMod val="75000"/>
                </a:schemeClr>
              </a:solidFill>
              <a:latin typeface="Calibri" panose="020F0502020204030204" pitchFamily="34" charset="0"/>
            </a:endParaRPr>
          </a:p>
        </p:txBody>
      </p:sp>
      <p:sp>
        <p:nvSpPr>
          <p:cNvPr id="18" name="Rettangolo 11"/>
          <p:cNvSpPr/>
          <p:nvPr/>
        </p:nvSpPr>
        <p:spPr>
          <a:xfrm>
            <a:off x="1472207" y="1824940"/>
            <a:ext cx="1785937" cy="288147"/>
          </a:xfrm>
          <a:prstGeom prst="rect">
            <a:avLst/>
          </a:prstGeom>
          <a:solidFill>
            <a:srgbClr val="55B0C8"/>
          </a:solidFill>
          <a:ln>
            <a:noFill/>
          </a:ln>
        </p:spPr>
        <p:style>
          <a:lnRef idx="1">
            <a:schemeClr val="accent5"/>
          </a:lnRef>
          <a:fillRef idx="3">
            <a:schemeClr val="accent5"/>
          </a:fillRef>
          <a:effectRef idx="2">
            <a:schemeClr val="accent5"/>
          </a:effectRef>
          <a:fontRef idx="minor">
            <a:schemeClr val="lt1"/>
          </a:fontRef>
        </p:style>
        <p:txBody>
          <a:bodyPr lIns="36000" tIns="36000" rIns="36000" bIns="36000" anchor="ctr">
            <a:spAutoFit/>
          </a:bodyPr>
          <a:lstStyle/>
          <a:p>
            <a:pPr algn="ctr">
              <a:spcBef>
                <a:spcPts val="300"/>
              </a:spcBef>
              <a:defRPr/>
            </a:pPr>
            <a:r>
              <a:rPr lang="en-GB" sz="1400" b="1" dirty="0">
                <a:solidFill>
                  <a:srgbClr val="FFFFFF"/>
                </a:solidFill>
                <a:latin typeface="Calibri" panose="020F0502020204030204" pitchFamily="34" charset="0"/>
              </a:rPr>
              <a:t>www.earthserver.eu</a:t>
            </a:r>
            <a:endParaRPr lang="en-GB" sz="1100" b="1" dirty="0">
              <a:solidFill>
                <a:srgbClr val="FFFFFF"/>
              </a:solidFill>
              <a:latin typeface="Calibri" panose="020F0502020204030204" pitchFamily="34" charset="0"/>
            </a:endParaRPr>
          </a:p>
        </p:txBody>
      </p:sp>
      <p:sp>
        <p:nvSpPr>
          <p:cNvPr id="19" name="Rounded Rectangle 18"/>
          <p:cNvSpPr/>
          <p:nvPr/>
        </p:nvSpPr>
        <p:spPr>
          <a:xfrm>
            <a:off x="193430" y="1394053"/>
            <a:ext cx="4421865" cy="3344174"/>
          </a:xfrm>
          <a:prstGeom prst="roundRect">
            <a:avLst>
              <a:gd name="adj" fmla="val 7757"/>
            </a:avLst>
          </a:prstGeom>
          <a:noFill/>
          <a:ln w="38100">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ight Arrow 19"/>
          <p:cNvSpPr/>
          <p:nvPr/>
        </p:nvSpPr>
        <p:spPr>
          <a:xfrm>
            <a:off x="4615295" y="2839915"/>
            <a:ext cx="370769" cy="202223"/>
          </a:xfrm>
          <a:prstGeom prst="rightArrow">
            <a:avLst/>
          </a:prstGeom>
          <a:noFill/>
          <a:ln>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9661181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19</a:t>
            </a:fld>
            <a:endParaRPr lang="uk-UA" dirty="0"/>
          </a:p>
        </p:txBody>
      </p:sp>
      <p:sp>
        <p:nvSpPr>
          <p:cNvPr id="6" name="Content Placeholder 3"/>
          <p:cNvSpPr txBox="1">
            <a:spLocks/>
          </p:cNvSpPr>
          <p:nvPr/>
        </p:nvSpPr>
        <p:spPr>
          <a:xfrm>
            <a:off x="2057400" y="304800"/>
            <a:ext cx="5715000" cy="533400"/>
          </a:xfrm>
          <a:prstGeom prst="rect">
            <a:avLst/>
          </a:prstGeom>
          <a:noFill/>
          <a:ln>
            <a:noFill/>
          </a:ln>
        </p:spPr>
        <p:txBody>
          <a:bodyPr lIns="91425" tIns="91425" rIns="91425" bIns="91425" anchor="t" anchorCtr="0"/>
          <a:lstStyle>
            <a:lvl1pPr marL="0" marR="0" lvl="0" indent="0" algn="l" defTabSz="457200" rtl="0">
              <a:spcBef>
                <a:spcPts val="0"/>
              </a:spcBef>
              <a:buNone/>
              <a:defRPr sz="1800" b="0" i="0" u="none" strike="noStrike" cap="none">
                <a:solidFill>
                  <a:srgbClr val="002569"/>
                </a:solidFill>
              </a:defRPr>
            </a:lvl1pPr>
            <a:lvl2pPr marL="457200" marR="0" lvl="1" indent="457200" algn="l" defTabSz="457200" rtl="0">
              <a:spcBef>
                <a:spcPts val="0"/>
              </a:spcBef>
              <a:buNone/>
              <a:defRPr sz="1800" b="0" i="0" u="none" strike="noStrike" cap="none">
                <a:solidFill>
                  <a:srgbClr val="002569"/>
                </a:solidFill>
              </a:defRPr>
            </a:lvl2pPr>
            <a:lvl3pPr marL="914400" marR="0" lvl="2" indent="914400" algn="l" defTabSz="457200" rtl="0">
              <a:spcBef>
                <a:spcPts val="0"/>
              </a:spcBef>
              <a:buNone/>
              <a:defRPr sz="1800" b="0" i="0" u="none" strike="noStrike" cap="none">
                <a:solidFill>
                  <a:srgbClr val="002569"/>
                </a:solidFill>
              </a:defRPr>
            </a:lvl3pPr>
            <a:lvl4pPr marL="1371600" marR="0" lvl="3" indent="1371600" algn="l" defTabSz="457200" rtl="0">
              <a:spcBef>
                <a:spcPts val="0"/>
              </a:spcBef>
              <a:buNone/>
              <a:defRPr sz="1800" b="0" i="0" u="none" strike="noStrike" cap="none">
                <a:solidFill>
                  <a:srgbClr val="002569"/>
                </a:solidFill>
              </a:defRPr>
            </a:lvl4pPr>
            <a:lvl5pPr marL="1828800" marR="0" lvl="4" indent="1828800" algn="l" defTabSz="457200" rtl="0">
              <a:spcBef>
                <a:spcPts val="0"/>
              </a:spcBef>
              <a:buNone/>
              <a:defRPr sz="1800" b="0" i="0" u="none" strike="noStrike" cap="none">
                <a:solidFill>
                  <a:srgbClr val="002569"/>
                </a:solidFill>
              </a:defRPr>
            </a:lvl5pPr>
            <a:lvl6pPr marL="2286000" marR="0" lvl="5" indent="2286000" algn="l" defTabSz="457200" rtl="0">
              <a:spcBef>
                <a:spcPts val="0"/>
              </a:spcBef>
              <a:buNone/>
              <a:defRPr sz="1800" b="0" i="0" u="none" strike="noStrike" cap="none">
                <a:solidFill>
                  <a:srgbClr val="002569"/>
                </a:solidFill>
              </a:defRPr>
            </a:lvl6pPr>
            <a:lvl7pPr marL="2743200" marR="0" lvl="6" indent="2743200" algn="l" defTabSz="457200" rtl="0">
              <a:spcBef>
                <a:spcPts val="0"/>
              </a:spcBef>
              <a:buNone/>
              <a:defRPr sz="1800" b="0" i="0" u="none" strike="noStrike" cap="none">
                <a:solidFill>
                  <a:srgbClr val="002569"/>
                </a:solidFill>
              </a:defRPr>
            </a:lvl7pPr>
            <a:lvl8pPr marL="3200400" marR="0" lvl="7" indent="3200400" algn="l" defTabSz="457200" rtl="0">
              <a:spcBef>
                <a:spcPts val="0"/>
              </a:spcBef>
              <a:buNone/>
              <a:defRPr sz="1800" b="0" i="0" u="none" strike="noStrike" cap="none">
                <a:solidFill>
                  <a:srgbClr val="002569"/>
                </a:solidFill>
              </a:defRPr>
            </a:lvl8pPr>
            <a:lvl9pPr marL="3657600" marR="0" lvl="8" indent="3657600" algn="l" defTabSz="457200" rtl="0">
              <a:spcBef>
                <a:spcPts val="0"/>
              </a:spcBef>
              <a:buNone/>
              <a:defRPr sz="1800" b="0" i="0" u="none" strike="noStrike" cap="none">
                <a:solidFill>
                  <a:srgbClr val="002569"/>
                </a:solidFill>
              </a:defRPr>
            </a:lvl9pPr>
          </a:lstStyle>
          <a:p>
            <a:r>
              <a:rPr lang="en-US" sz="3200" b="1" dirty="0" smtClean="0">
                <a:solidFill>
                  <a:schemeClr val="bg1"/>
                </a:solidFill>
                <a:latin typeface="+mj-lt"/>
              </a:rPr>
              <a:t>Colombia Prototype</a:t>
            </a:r>
            <a:endParaRPr lang="en-US" sz="3200" b="1" dirty="0">
              <a:solidFill>
                <a:schemeClr val="bg1"/>
              </a:solidFill>
              <a:latin typeface="+mj-lt"/>
            </a:endParaRPr>
          </a:p>
        </p:txBody>
      </p:sp>
      <p:cxnSp>
        <p:nvCxnSpPr>
          <p:cNvPr id="7" name="Shape 90"/>
          <p:cNvCxnSpPr/>
          <p:nvPr/>
        </p:nvCxnSpPr>
        <p:spPr>
          <a:xfrm flipH="1">
            <a:off x="1816100" y="6284912"/>
            <a:ext cx="949324" cy="344486"/>
          </a:xfrm>
          <a:prstGeom prst="straightConnector1">
            <a:avLst/>
          </a:prstGeom>
          <a:noFill/>
          <a:ln>
            <a:noFill/>
          </a:ln>
        </p:spPr>
      </p:cxnSp>
      <p:sp>
        <p:nvSpPr>
          <p:cNvPr id="8" name="Shape 91"/>
          <p:cNvSpPr txBox="1"/>
          <p:nvPr/>
        </p:nvSpPr>
        <p:spPr>
          <a:xfrm>
            <a:off x="144463" y="1291094"/>
            <a:ext cx="8793162" cy="1600199"/>
          </a:xfrm>
          <a:prstGeom prst="rect">
            <a:avLst/>
          </a:prstGeom>
          <a:noFill/>
          <a:ln>
            <a:noFill/>
          </a:ln>
        </p:spPr>
        <p:txBody>
          <a:bodyPr lIns="91425" tIns="45700" rIns="91425" bIns="45700" anchor="t" anchorCtr="0">
            <a:noAutofit/>
          </a:bodyPr>
          <a:lstStyle/>
          <a:p>
            <a:pPr marL="171450" marR="0" lvl="0" indent="-171450" algn="l" rtl="0">
              <a:spcBef>
                <a:spcPts val="0"/>
              </a:spcBef>
              <a:spcAft>
                <a:spcPts val="0"/>
              </a:spcAft>
              <a:buClr>
                <a:srgbClr val="002569"/>
              </a:buClr>
              <a:buSzPct val="100000"/>
              <a:buFont typeface="Noto Sans Symbols"/>
              <a:buChar char="▪"/>
            </a:pPr>
            <a:r>
              <a:rPr lang="en-US" sz="1800" b="0" i="0" u="none" strike="noStrike" cap="none">
                <a:solidFill>
                  <a:srgbClr val="002569"/>
                </a:solidFill>
                <a:latin typeface="Calibri"/>
                <a:ea typeface="Calibri"/>
                <a:cs typeface="Calibri"/>
                <a:sym typeface="Calibri"/>
              </a:rPr>
              <a:t>The Government (IDEAM) and University (Andes) have made considerable progress in learning how to create and use Data Cubes! </a:t>
            </a:r>
          </a:p>
          <a:p>
            <a:pPr marL="171450" marR="0" lvl="0" indent="-171450" algn="l" rtl="0">
              <a:spcBef>
                <a:spcPts val="500"/>
              </a:spcBef>
              <a:buClr>
                <a:srgbClr val="002569"/>
              </a:buClr>
              <a:buSzPct val="100000"/>
              <a:buFont typeface="Noto Sans Symbols"/>
              <a:buChar char="▪"/>
            </a:pPr>
            <a:r>
              <a:rPr lang="en-US" sz="1800" b="0" i="0" u="none" strike="noStrike" cap="none">
                <a:solidFill>
                  <a:srgbClr val="002569"/>
                </a:solidFill>
                <a:latin typeface="Calibri"/>
                <a:ea typeface="Calibri"/>
                <a:cs typeface="Calibri"/>
                <a:sym typeface="Calibri"/>
              </a:rPr>
              <a:t>A complete country-level Landsat Data Cube (25,000 scenes back to year 2000) was completed in Dec 2016. </a:t>
            </a:r>
          </a:p>
        </p:txBody>
      </p:sp>
      <p:pic>
        <p:nvPicPr>
          <p:cNvPr id="9" name="Shape 9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962400" y="2438400"/>
            <a:ext cx="3852776" cy="2514599"/>
          </a:xfrm>
          <a:prstGeom prst="rect">
            <a:avLst/>
          </a:prstGeom>
          <a:noFill/>
          <a:ln>
            <a:noFill/>
          </a:ln>
        </p:spPr>
      </p:pic>
      <p:sp>
        <p:nvSpPr>
          <p:cNvPr id="10" name="Shape 93"/>
          <p:cNvSpPr txBox="1"/>
          <p:nvPr/>
        </p:nvSpPr>
        <p:spPr>
          <a:xfrm>
            <a:off x="3795089" y="5078167"/>
            <a:ext cx="5215648" cy="1607645"/>
          </a:xfrm>
          <a:prstGeom prst="rect">
            <a:avLst/>
          </a:prstGeom>
          <a:noFill/>
          <a:ln>
            <a:noFill/>
          </a:ln>
        </p:spPr>
        <p:txBody>
          <a:bodyPr lIns="91425" tIns="45700" rIns="91425" bIns="45700" anchor="t" anchorCtr="0">
            <a:noAutofit/>
          </a:bodyPr>
          <a:lstStyle/>
          <a:p>
            <a:pPr marL="171450" marR="0" lvl="0" indent="-171450" algn="l" rtl="0">
              <a:spcBef>
                <a:spcPts val="0"/>
              </a:spcBef>
              <a:spcAft>
                <a:spcPts val="0"/>
              </a:spcAft>
              <a:buClr>
                <a:srgbClr val="002569"/>
              </a:buClr>
              <a:buSzPct val="100000"/>
              <a:buFont typeface="Noto Sans Symbols"/>
              <a:buChar char="▪"/>
            </a:pPr>
            <a:r>
              <a:rPr lang="en-US" sz="1800" b="0" i="0" u="none" strike="noStrike" cap="none">
                <a:solidFill>
                  <a:srgbClr val="002569"/>
                </a:solidFill>
                <a:latin typeface="Calibri"/>
                <a:ea typeface="Calibri"/>
                <a:cs typeface="Calibri"/>
                <a:sym typeface="Calibri"/>
              </a:rPr>
              <a:t>Forest mapping and land change detection are the primary application needs. </a:t>
            </a:r>
          </a:p>
          <a:p>
            <a:pPr marL="171450" marR="0" lvl="0" indent="-171450" algn="l" rtl="0">
              <a:spcBef>
                <a:spcPts val="500"/>
              </a:spcBef>
              <a:spcAft>
                <a:spcPts val="0"/>
              </a:spcAft>
              <a:buClr>
                <a:srgbClr val="002569"/>
              </a:buClr>
              <a:buSzPct val="100000"/>
              <a:buFont typeface="Noto Sans Symbols"/>
              <a:buChar char="▪"/>
            </a:pPr>
            <a:r>
              <a:rPr lang="en-US" sz="1800" b="0" i="0" u="none" strike="noStrike" cap="none">
                <a:solidFill>
                  <a:srgbClr val="002569"/>
                </a:solidFill>
                <a:latin typeface="Calibri"/>
                <a:ea typeface="Calibri"/>
                <a:cs typeface="Calibri"/>
                <a:sym typeface="Calibri"/>
              </a:rPr>
              <a:t>Future plans to add more datasets and applications.</a:t>
            </a:r>
          </a:p>
          <a:p>
            <a:pPr marL="171450" marR="0" lvl="0" indent="-171450" algn="l" rtl="0">
              <a:spcBef>
                <a:spcPts val="500"/>
              </a:spcBef>
              <a:buClr>
                <a:srgbClr val="002569"/>
              </a:buClr>
              <a:buSzPct val="100000"/>
              <a:buFont typeface="Noto Sans Symbols"/>
              <a:buChar char="▪"/>
            </a:pPr>
            <a:r>
              <a:rPr lang="en-US" sz="1800" b="0" i="0" u="none" strike="noStrike" cap="none">
                <a:solidFill>
                  <a:srgbClr val="002569"/>
                </a:solidFill>
                <a:latin typeface="Calibri"/>
                <a:ea typeface="Calibri"/>
                <a:cs typeface="Calibri"/>
                <a:sym typeface="Calibri"/>
              </a:rPr>
              <a:t>The SEO will continue to support IDEAM and the University of Andes in the coming year.</a:t>
            </a:r>
          </a:p>
        </p:txBody>
      </p:sp>
      <p:pic>
        <p:nvPicPr>
          <p:cNvPr id="11" name="Shape 9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21635" y="2667000"/>
            <a:ext cx="3134680" cy="3733800"/>
          </a:xfrm>
          <a:prstGeom prst="rect">
            <a:avLst/>
          </a:prstGeom>
          <a:noFill/>
          <a:ln>
            <a:noFill/>
          </a:ln>
        </p:spPr>
      </p:pic>
    </p:spTree>
    <p:extLst>
      <p:ext uri="{BB962C8B-B14F-4D97-AF65-F5344CB8AC3E}">
        <p14:creationId xmlns:p14="http://schemas.microsoft.com/office/powerpoint/2010/main" val="386715503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219200"/>
            <a:ext cx="6206450" cy="5257800"/>
          </a:xfrm>
        </p:spPr>
        <p:txBody>
          <a:bodyPr/>
          <a:lstStyle/>
          <a:p>
            <a:r>
              <a:rPr lang="en-US" sz="1600" dirty="0"/>
              <a:t>CEOS FDA AHT was initiated at the 2015 CEOS Plenary meeting and was tasked with developing a </a:t>
            </a:r>
            <a:r>
              <a:rPr lang="en-US" sz="1600" b="1" i="1" dirty="0"/>
              <a:t>report</a:t>
            </a:r>
            <a:r>
              <a:rPr lang="en-US" sz="1600" dirty="0"/>
              <a:t> on the current status of data supply, access, processing, and delivery to provide guidance to CEOS on the potential that new high-performance, cloud-computing technologies can provide.</a:t>
            </a:r>
          </a:p>
          <a:p>
            <a:pPr marL="0" indent="0">
              <a:buNone/>
            </a:pPr>
            <a:endParaRPr lang="en-US" sz="1000" dirty="0">
              <a:latin typeface="+mj-lt"/>
            </a:endParaRPr>
          </a:p>
          <a:p>
            <a:r>
              <a:rPr lang="en-US" sz="1600" dirty="0"/>
              <a:t>2016 FDA AHT assessed the </a:t>
            </a:r>
            <a:r>
              <a:rPr lang="en-US" sz="1600" b="1" i="1" dirty="0"/>
              <a:t>potential of new technologies</a:t>
            </a:r>
            <a:r>
              <a:rPr lang="en-US" sz="1600" dirty="0"/>
              <a:t> and approaches to </a:t>
            </a:r>
            <a:r>
              <a:rPr lang="en-US" sz="1600" b="1" i="1" dirty="0"/>
              <a:t>bridge the gap between the enormous volumes of Earth Observation (EO) data and the users</a:t>
            </a:r>
            <a:r>
              <a:rPr lang="en-US" sz="1600" dirty="0"/>
              <a:t> developing applications to tackle key environmental, economic, and social challenges.</a:t>
            </a:r>
          </a:p>
          <a:p>
            <a:endParaRPr lang="en-US" sz="1000" dirty="0" smtClean="0"/>
          </a:p>
          <a:p>
            <a:r>
              <a:rPr lang="en-US" sz="1600" dirty="0"/>
              <a:t>2017 FDA AHT continuing the excellent work from 2016 by pursuing </a:t>
            </a:r>
            <a:r>
              <a:rPr lang="en-US" sz="1600" b="1" i="1" dirty="0"/>
              <a:t>pilot architectures</a:t>
            </a:r>
            <a:r>
              <a:rPr lang="en-US" sz="1600" dirty="0"/>
              <a:t>, obtaining </a:t>
            </a:r>
            <a:r>
              <a:rPr lang="en-US" sz="1600" b="1" i="1" dirty="0"/>
              <a:t>end user feedback / best practices / lessons learned</a:t>
            </a:r>
            <a:r>
              <a:rPr lang="en-US" sz="1600" dirty="0"/>
              <a:t>, generating </a:t>
            </a:r>
            <a:r>
              <a:rPr lang="en-US" sz="1600" b="1" i="1" dirty="0"/>
              <a:t>CARD4L products</a:t>
            </a:r>
            <a:r>
              <a:rPr lang="en-US" sz="1600" dirty="0"/>
              <a:t>, and addressing </a:t>
            </a:r>
            <a:r>
              <a:rPr lang="en-US" sz="1600" b="1" i="1" dirty="0"/>
              <a:t>strategic questions</a:t>
            </a:r>
            <a:r>
              <a:rPr lang="en-US" sz="1600" dirty="0" smtClean="0"/>
              <a:t>:</a:t>
            </a:r>
          </a:p>
          <a:p>
            <a:pPr lvl="1"/>
            <a:r>
              <a:rPr lang="en-US" sz="1400" dirty="0"/>
              <a:t>What should CEOS agencies do </a:t>
            </a:r>
            <a:r>
              <a:rPr lang="en-US" sz="1400" i="1" dirty="0"/>
              <a:t>together</a:t>
            </a:r>
            <a:r>
              <a:rPr lang="en-US" sz="1400" dirty="0"/>
              <a:t>?</a:t>
            </a:r>
          </a:p>
          <a:p>
            <a:pPr lvl="1"/>
            <a:r>
              <a:rPr lang="en-US" sz="1400" dirty="0"/>
              <a:t>When should CEOS focus on supporting agencies to do their own things better (e.g., best practices)?</a:t>
            </a:r>
          </a:p>
          <a:p>
            <a:pPr lvl="1"/>
            <a:r>
              <a:rPr lang="en-US" sz="1400" dirty="0"/>
              <a:t>What should be ‘outside scope</a:t>
            </a:r>
            <a:r>
              <a:rPr lang="en-US" sz="1400" dirty="0" smtClean="0"/>
              <a:t>’?</a:t>
            </a:r>
            <a:endParaRPr lang="en-US" sz="1600"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2</a:t>
            </a:fld>
            <a:endParaRPr lang="uk-UA"/>
          </a:p>
        </p:txBody>
      </p:sp>
      <p:pic>
        <p:nvPicPr>
          <p:cNvPr id="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63650" y="2068244"/>
            <a:ext cx="2278363" cy="331692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Content Placeholder 3"/>
          <p:cNvSpPr>
            <a:spLocks noGrp="1"/>
          </p:cNvSpPr>
          <p:nvPr>
            <p:ph sz="quarter" idx="11"/>
          </p:nvPr>
        </p:nvSpPr>
        <p:spPr>
          <a:xfrm>
            <a:off x="2057400" y="304800"/>
            <a:ext cx="5638800" cy="533400"/>
          </a:xfrm>
        </p:spPr>
        <p:txBody>
          <a:bodyPr/>
          <a:lstStyle/>
          <a:p>
            <a:pPr marL="0" indent="0">
              <a:buNone/>
            </a:pPr>
            <a:r>
              <a:rPr lang="en-US" sz="3200" b="1" dirty="0" smtClean="0"/>
              <a:t>FDA AHT Objectives</a:t>
            </a:r>
            <a:endParaRPr lang="en-US" sz="3200" b="1" dirty="0"/>
          </a:p>
        </p:txBody>
      </p:sp>
    </p:spTree>
    <p:extLst>
      <p:ext uri="{BB962C8B-B14F-4D97-AF65-F5344CB8AC3E}">
        <p14:creationId xmlns:p14="http://schemas.microsoft.com/office/powerpoint/2010/main" val="1974323787"/>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20</a:t>
            </a:fld>
            <a:endParaRPr lang="uk-UA" dirty="0"/>
          </a:p>
        </p:txBody>
      </p:sp>
      <p:sp>
        <p:nvSpPr>
          <p:cNvPr id="5" name="Content Placeholder 3"/>
          <p:cNvSpPr txBox="1">
            <a:spLocks/>
          </p:cNvSpPr>
          <p:nvPr/>
        </p:nvSpPr>
        <p:spPr>
          <a:xfrm>
            <a:off x="2057400" y="304800"/>
            <a:ext cx="5715000" cy="533400"/>
          </a:xfrm>
          <a:prstGeom prst="rect">
            <a:avLst/>
          </a:prstGeom>
          <a:noFill/>
          <a:ln>
            <a:noFill/>
          </a:ln>
        </p:spPr>
        <p:txBody>
          <a:bodyPr lIns="91425" tIns="91425" rIns="91425" bIns="91425" anchor="t" anchorCtr="0"/>
          <a:lstStyle>
            <a:lvl1pPr marL="0" marR="0" lvl="0" indent="0" algn="l" defTabSz="457200" rtl="0">
              <a:spcBef>
                <a:spcPts val="0"/>
              </a:spcBef>
              <a:buNone/>
              <a:defRPr sz="1800" b="0" i="0" u="none" strike="noStrike" cap="none">
                <a:solidFill>
                  <a:srgbClr val="002569"/>
                </a:solidFill>
              </a:defRPr>
            </a:lvl1pPr>
            <a:lvl2pPr marL="457200" marR="0" lvl="1" indent="457200" algn="l" defTabSz="457200" rtl="0">
              <a:spcBef>
                <a:spcPts val="0"/>
              </a:spcBef>
              <a:buNone/>
              <a:defRPr sz="1800" b="0" i="0" u="none" strike="noStrike" cap="none">
                <a:solidFill>
                  <a:srgbClr val="002569"/>
                </a:solidFill>
              </a:defRPr>
            </a:lvl2pPr>
            <a:lvl3pPr marL="914400" marR="0" lvl="2" indent="914400" algn="l" defTabSz="457200" rtl="0">
              <a:spcBef>
                <a:spcPts val="0"/>
              </a:spcBef>
              <a:buNone/>
              <a:defRPr sz="1800" b="0" i="0" u="none" strike="noStrike" cap="none">
                <a:solidFill>
                  <a:srgbClr val="002569"/>
                </a:solidFill>
              </a:defRPr>
            </a:lvl3pPr>
            <a:lvl4pPr marL="1371600" marR="0" lvl="3" indent="1371600" algn="l" defTabSz="457200" rtl="0">
              <a:spcBef>
                <a:spcPts val="0"/>
              </a:spcBef>
              <a:buNone/>
              <a:defRPr sz="1800" b="0" i="0" u="none" strike="noStrike" cap="none">
                <a:solidFill>
                  <a:srgbClr val="002569"/>
                </a:solidFill>
              </a:defRPr>
            </a:lvl4pPr>
            <a:lvl5pPr marL="1828800" marR="0" lvl="4" indent="1828800" algn="l" defTabSz="457200" rtl="0">
              <a:spcBef>
                <a:spcPts val="0"/>
              </a:spcBef>
              <a:buNone/>
              <a:defRPr sz="1800" b="0" i="0" u="none" strike="noStrike" cap="none">
                <a:solidFill>
                  <a:srgbClr val="002569"/>
                </a:solidFill>
              </a:defRPr>
            </a:lvl5pPr>
            <a:lvl6pPr marL="2286000" marR="0" lvl="5" indent="2286000" algn="l" defTabSz="457200" rtl="0">
              <a:spcBef>
                <a:spcPts val="0"/>
              </a:spcBef>
              <a:buNone/>
              <a:defRPr sz="1800" b="0" i="0" u="none" strike="noStrike" cap="none">
                <a:solidFill>
                  <a:srgbClr val="002569"/>
                </a:solidFill>
              </a:defRPr>
            </a:lvl6pPr>
            <a:lvl7pPr marL="2743200" marR="0" lvl="6" indent="2743200" algn="l" defTabSz="457200" rtl="0">
              <a:spcBef>
                <a:spcPts val="0"/>
              </a:spcBef>
              <a:buNone/>
              <a:defRPr sz="1800" b="0" i="0" u="none" strike="noStrike" cap="none">
                <a:solidFill>
                  <a:srgbClr val="002569"/>
                </a:solidFill>
              </a:defRPr>
            </a:lvl7pPr>
            <a:lvl8pPr marL="3200400" marR="0" lvl="7" indent="3200400" algn="l" defTabSz="457200" rtl="0">
              <a:spcBef>
                <a:spcPts val="0"/>
              </a:spcBef>
              <a:buNone/>
              <a:defRPr sz="1800" b="0" i="0" u="none" strike="noStrike" cap="none">
                <a:solidFill>
                  <a:srgbClr val="002569"/>
                </a:solidFill>
              </a:defRPr>
            </a:lvl8pPr>
            <a:lvl9pPr marL="3657600" marR="0" lvl="8" indent="3657600" algn="l" defTabSz="457200" rtl="0">
              <a:spcBef>
                <a:spcPts val="0"/>
              </a:spcBef>
              <a:buNone/>
              <a:defRPr sz="1800" b="0" i="0" u="none" strike="noStrike" cap="none">
                <a:solidFill>
                  <a:srgbClr val="002569"/>
                </a:solidFill>
              </a:defRPr>
            </a:lvl9pPr>
          </a:lstStyle>
          <a:p>
            <a:r>
              <a:rPr lang="en-US" sz="3200" b="1" dirty="0" smtClean="0">
                <a:solidFill>
                  <a:schemeClr val="bg1"/>
                </a:solidFill>
                <a:latin typeface="+mj-lt"/>
              </a:rPr>
              <a:t>Colombia Actions</a:t>
            </a:r>
            <a:endParaRPr lang="en-US" sz="3200" b="1" dirty="0">
              <a:solidFill>
                <a:schemeClr val="bg1"/>
              </a:solidFill>
              <a:latin typeface="+mj-lt"/>
            </a:endParaRPr>
          </a:p>
        </p:txBody>
      </p:sp>
      <p:sp>
        <p:nvSpPr>
          <p:cNvPr id="6" name="Shape 103"/>
          <p:cNvSpPr txBox="1"/>
          <p:nvPr/>
        </p:nvSpPr>
        <p:spPr>
          <a:xfrm>
            <a:off x="304798" y="1449842"/>
            <a:ext cx="8534400" cy="4906096"/>
          </a:xfrm>
          <a:prstGeom prst="rect">
            <a:avLst/>
          </a:prstGeom>
          <a:noFill/>
          <a:ln>
            <a:noFill/>
          </a:ln>
        </p:spPr>
        <p:txBody>
          <a:bodyPr lIns="91425" tIns="45700" rIns="91425" bIns="45700" anchor="t" anchorCtr="0">
            <a:noAutofit/>
          </a:bodyPr>
          <a:lstStyle/>
          <a:p>
            <a:pPr marL="287338" marR="0" lvl="0" indent="-287338" algn="l" rtl="0">
              <a:spcBef>
                <a:spcPts val="0"/>
              </a:spcBef>
              <a:spcAft>
                <a:spcPts val="0"/>
              </a:spcAft>
              <a:buClr>
                <a:srgbClr val="002569"/>
              </a:buClr>
              <a:buSzPct val="120000"/>
              <a:buFont typeface="Noto Sans Symbols"/>
              <a:buChar char="▪"/>
            </a:pPr>
            <a:r>
              <a:rPr lang="en-US" sz="2000" b="0" i="0" u="none" strike="noStrike" cap="none">
                <a:solidFill>
                  <a:srgbClr val="002569"/>
                </a:solidFill>
                <a:latin typeface="Calibri"/>
                <a:ea typeface="Calibri"/>
                <a:cs typeface="Calibri"/>
                <a:sym typeface="Calibri"/>
              </a:rPr>
              <a:t>Issues running WOFS (memory overload). </a:t>
            </a:r>
          </a:p>
          <a:p>
            <a:pPr marL="287338" marR="0" lvl="0" indent="-287338" algn="l" rtl="0">
              <a:spcBef>
                <a:spcPts val="500"/>
              </a:spcBef>
              <a:spcAft>
                <a:spcPts val="0"/>
              </a:spcAft>
              <a:buClr>
                <a:srgbClr val="002569"/>
              </a:buClr>
              <a:buSzPct val="120000"/>
              <a:buFont typeface="Noto Sans Symbols"/>
              <a:buChar char="▪"/>
            </a:pPr>
            <a:r>
              <a:rPr lang="en-US" sz="2000" b="0" i="0" u="none" strike="noStrike" cap="none">
                <a:solidFill>
                  <a:srgbClr val="002569"/>
                </a:solidFill>
                <a:latin typeface="Calibri"/>
                <a:ea typeface="Calibri"/>
                <a:cs typeface="Calibri"/>
                <a:sym typeface="Calibri"/>
              </a:rPr>
              <a:t>Desire to merge SEO UI and Colombia UI. </a:t>
            </a:r>
          </a:p>
          <a:p>
            <a:pPr marL="287338" marR="0" lvl="0" indent="-287338" algn="l" rtl="0">
              <a:spcBef>
                <a:spcPts val="500"/>
              </a:spcBef>
              <a:spcAft>
                <a:spcPts val="0"/>
              </a:spcAft>
              <a:buClr>
                <a:srgbClr val="002569"/>
              </a:buClr>
              <a:buSzPct val="120000"/>
              <a:buFont typeface="Noto Sans Symbols"/>
              <a:buChar char="▪"/>
            </a:pPr>
            <a:r>
              <a:rPr lang="en-US" sz="2000" b="1" i="0" u="none" strike="noStrike" cap="none">
                <a:solidFill>
                  <a:srgbClr val="002569"/>
                </a:solidFill>
                <a:latin typeface="Calibri"/>
                <a:ea typeface="Calibri"/>
                <a:cs typeface="Calibri"/>
                <a:sym typeface="Calibri"/>
              </a:rPr>
              <a:t>Cloud mask issues (CFMASK). </a:t>
            </a:r>
            <a:r>
              <a:rPr lang="en-US" sz="2000" b="0" i="0" u="none" strike="noStrike" cap="none">
                <a:solidFill>
                  <a:srgbClr val="002569"/>
                </a:solidFill>
                <a:latin typeface="Calibri"/>
                <a:ea typeface="Calibri"/>
                <a:cs typeface="Calibri"/>
                <a:sym typeface="Calibri"/>
              </a:rPr>
              <a:t>Colombia to provide GeoTIFF (input), GeoTIFF (output) and cloud mask samples. SEO to explore “machine learning” options.</a:t>
            </a:r>
          </a:p>
          <a:p>
            <a:pPr marL="287338" marR="0" lvl="0" indent="-287338" algn="l" rtl="0">
              <a:spcBef>
                <a:spcPts val="500"/>
              </a:spcBef>
              <a:spcAft>
                <a:spcPts val="0"/>
              </a:spcAft>
              <a:buClr>
                <a:srgbClr val="002569"/>
              </a:buClr>
              <a:buSzPct val="120000"/>
              <a:buFont typeface="Noto Sans Symbols"/>
              <a:buChar char="▪"/>
            </a:pPr>
            <a:r>
              <a:rPr lang="en-US" sz="2000" b="0" i="0" u="none" strike="noStrike" cap="none">
                <a:solidFill>
                  <a:srgbClr val="002569"/>
                </a:solidFill>
                <a:latin typeface="Calibri"/>
                <a:ea typeface="Calibri"/>
                <a:cs typeface="Calibri"/>
                <a:sym typeface="Calibri"/>
              </a:rPr>
              <a:t>SEO to help Colombia test the </a:t>
            </a:r>
            <a:r>
              <a:rPr lang="en-US" sz="2000" b="1" i="0" u="none" strike="noStrike" cap="none">
                <a:solidFill>
                  <a:srgbClr val="002569"/>
                </a:solidFill>
                <a:latin typeface="Calibri"/>
                <a:ea typeface="Calibri"/>
                <a:cs typeface="Calibri"/>
                <a:sym typeface="Calibri"/>
              </a:rPr>
              <a:t>median mosaic algorithm </a:t>
            </a:r>
            <a:r>
              <a:rPr lang="en-US" sz="2000" b="0" i="0" u="none" strike="noStrike" cap="none">
                <a:solidFill>
                  <a:srgbClr val="002569"/>
                </a:solidFill>
                <a:latin typeface="Calibri"/>
                <a:ea typeface="Calibri"/>
                <a:cs typeface="Calibri"/>
                <a:sym typeface="Calibri"/>
              </a:rPr>
              <a:t>on their Data Cube.</a:t>
            </a:r>
          </a:p>
          <a:p>
            <a:pPr marL="287338" marR="0" lvl="0" indent="-287338" algn="l" rtl="0">
              <a:spcBef>
                <a:spcPts val="500"/>
              </a:spcBef>
              <a:buClr>
                <a:srgbClr val="002569"/>
              </a:buClr>
              <a:buSzPct val="120000"/>
              <a:buFont typeface="Noto Sans Symbols"/>
              <a:buChar char="▪"/>
            </a:pPr>
            <a:r>
              <a:rPr lang="en-US" sz="2000" b="0" i="0" u="none" strike="noStrike" cap="none">
                <a:solidFill>
                  <a:srgbClr val="002569"/>
                </a:solidFill>
                <a:latin typeface="Calibri"/>
                <a:ea typeface="Calibri"/>
                <a:cs typeface="Calibri"/>
                <a:sym typeface="Calibri"/>
              </a:rPr>
              <a:t>SEO to explore WMS data cube links to QGIS.</a:t>
            </a:r>
          </a:p>
        </p:txBody>
      </p:sp>
    </p:spTree>
    <p:extLst>
      <p:ext uri="{BB962C8B-B14F-4D97-AF65-F5344CB8AC3E}">
        <p14:creationId xmlns:p14="http://schemas.microsoft.com/office/powerpoint/2010/main" val="675008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21</a:t>
            </a:fld>
            <a:endParaRPr lang="uk-UA" dirty="0"/>
          </a:p>
        </p:txBody>
      </p:sp>
      <p:sp>
        <p:nvSpPr>
          <p:cNvPr id="5" name="Content Placeholder 3"/>
          <p:cNvSpPr txBox="1">
            <a:spLocks/>
          </p:cNvSpPr>
          <p:nvPr/>
        </p:nvSpPr>
        <p:spPr>
          <a:xfrm>
            <a:off x="2057400" y="304800"/>
            <a:ext cx="5715000" cy="533400"/>
          </a:xfrm>
          <a:prstGeom prst="rect">
            <a:avLst/>
          </a:prstGeom>
          <a:noFill/>
          <a:ln>
            <a:noFill/>
          </a:ln>
        </p:spPr>
        <p:txBody>
          <a:bodyPr lIns="91425" tIns="91425" rIns="91425" bIns="91425" anchor="t" anchorCtr="0"/>
          <a:lstStyle>
            <a:lvl1pPr marL="0" marR="0" lvl="0" indent="0" algn="l" defTabSz="457200" rtl="0">
              <a:spcBef>
                <a:spcPts val="0"/>
              </a:spcBef>
              <a:buNone/>
              <a:defRPr sz="1800" b="0" i="0" u="none" strike="noStrike" cap="none">
                <a:solidFill>
                  <a:srgbClr val="002569"/>
                </a:solidFill>
              </a:defRPr>
            </a:lvl1pPr>
            <a:lvl2pPr marL="457200" marR="0" lvl="1" indent="457200" algn="l" defTabSz="457200" rtl="0">
              <a:spcBef>
                <a:spcPts val="0"/>
              </a:spcBef>
              <a:buNone/>
              <a:defRPr sz="1800" b="0" i="0" u="none" strike="noStrike" cap="none">
                <a:solidFill>
                  <a:srgbClr val="002569"/>
                </a:solidFill>
              </a:defRPr>
            </a:lvl2pPr>
            <a:lvl3pPr marL="914400" marR="0" lvl="2" indent="914400" algn="l" defTabSz="457200" rtl="0">
              <a:spcBef>
                <a:spcPts val="0"/>
              </a:spcBef>
              <a:buNone/>
              <a:defRPr sz="1800" b="0" i="0" u="none" strike="noStrike" cap="none">
                <a:solidFill>
                  <a:srgbClr val="002569"/>
                </a:solidFill>
              </a:defRPr>
            </a:lvl3pPr>
            <a:lvl4pPr marL="1371600" marR="0" lvl="3" indent="1371600" algn="l" defTabSz="457200" rtl="0">
              <a:spcBef>
                <a:spcPts val="0"/>
              </a:spcBef>
              <a:buNone/>
              <a:defRPr sz="1800" b="0" i="0" u="none" strike="noStrike" cap="none">
                <a:solidFill>
                  <a:srgbClr val="002569"/>
                </a:solidFill>
              </a:defRPr>
            </a:lvl4pPr>
            <a:lvl5pPr marL="1828800" marR="0" lvl="4" indent="1828800" algn="l" defTabSz="457200" rtl="0">
              <a:spcBef>
                <a:spcPts val="0"/>
              </a:spcBef>
              <a:buNone/>
              <a:defRPr sz="1800" b="0" i="0" u="none" strike="noStrike" cap="none">
                <a:solidFill>
                  <a:srgbClr val="002569"/>
                </a:solidFill>
              </a:defRPr>
            </a:lvl5pPr>
            <a:lvl6pPr marL="2286000" marR="0" lvl="5" indent="2286000" algn="l" defTabSz="457200" rtl="0">
              <a:spcBef>
                <a:spcPts val="0"/>
              </a:spcBef>
              <a:buNone/>
              <a:defRPr sz="1800" b="0" i="0" u="none" strike="noStrike" cap="none">
                <a:solidFill>
                  <a:srgbClr val="002569"/>
                </a:solidFill>
              </a:defRPr>
            </a:lvl6pPr>
            <a:lvl7pPr marL="2743200" marR="0" lvl="6" indent="2743200" algn="l" defTabSz="457200" rtl="0">
              <a:spcBef>
                <a:spcPts val="0"/>
              </a:spcBef>
              <a:buNone/>
              <a:defRPr sz="1800" b="0" i="0" u="none" strike="noStrike" cap="none">
                <a:solidFill>
                  <a:srgbClr val="002569"/>
                </a:solidFill>
              </a:defRPr>
            </a:lvl7pPr>
            <a:lvl8pPr marL="3200400" marR="0" lvl="7" indent="3200400" algn="l" defTabSz="457200" rtl="0">
              <a:spcBef>
                <a:spcPts val="0"/>
              </a:spcBef>
              <a:buNone/>
              <a:defRPr sz="1800" b="0" i="0" u="none" strike="noStrike" cap="none">
                <a:solidFill>
                  <a:srgbClr val="002569"/>
                </a:solidFill>
              </a:defRPr>
            </a:lvl8pPr>
            <a:lvl9pPr marL="3657600" marR="0" lvl="8" indent="3657600" algn="l" defTabSz="457200" rtl="0">
              <a:spcBef>
                <a:spcPts val="0"/>
              </a:spcBef>
              <a:buNone/>
              <a:defRPr sz="1800" b="0" i="0" u="none" strike="noStrike" cap="none">
                <a:solidFill>
                  <a:srgbClr val="002569"/>
                </a:solidFill>
              </a:defRPr>
            </a:lvl9pPr>
          </a:lstStyle>
          <a:p>
            <a:r>
              <a:rPr lang="en-US" sz="3200" b="1" dirty="0" smtClean="0">
                <a:solidFill>
                  <a:schemeClr val="bg1"/>
                </a:solidFill>
                <a:latin typeface="+mj-lt"/>
              </a:rPr>
              <a:t>Switzerland Prototype</a:t>
            </a:r>
            <a:endParaRPr lang="en-US" sz="3200" b="1" dirty="0">
              <a:solidFill>
                <a:schemeClr val="bg1"/>
              </a:solidFill>
              <a:latin typeface="+mj-lt"/>
            </a:endParaRPr>
          </a:p>
        </p:txBody>
      </p:sp>
      <p:cxnSp>
        <p:nvCxnSpPr>
          <p:cNvPr id="6" name="Shape 111"/>
          <p:cNvCxnSpPr/>
          <p:nvPr/>
        </p:nvCxnSpPr>
        <p:spPr>
          <a:xfrm flipH="1">
            <a:off x="1816100" y="6284912"/>
            <a:ext cx="949324" cy="344486"/>
          </a:xfrm>
          <a:prstGeom prst="straightConnector1">
            <a:avLst/>
          </a:prstGeom>
          <a:noFill/>
          <a:ln>
            <a:noFill/>
          </a:ln>
        </p:spPr>
      </p:cxnSp>
      <p:sp>
        <p:nvSpPr>
          <p:cNvPr id="7" name="Shape 112"/>
          <p:cNvSpPr txBox="1"/>
          <p:nvPr/>
        </p:nvSpPr>
        <p:spPr>
          <a:xfrm>
            <a:off x="152400" y="1371600"/>
            <a:ext cx="8763000" cy="3454399"/>
          </a:xfrm>
          <a:prstGeom prst="rect">
            <a:avLst/>
          </a:prstGeom>
          <a:noFill/>
          <a:ln>
            <a:noFill/>
          </a:ln>
        </p:spPr>
        <p:txBody>
          <a:bodyPr lIns="91425" tIns="45700" rIns="91425" bIns="45700" anchor="t" anchorCtr="0">
            <a:noAutofit/>
          </a:bodyPr>
          <a:lstStyle/>
          <a:p>
            <a:pPr marL="171450" marR="0" lvl="0" indent="-171450" algn="l" rtl="0">
              <a:spcBef>
                <a:spcPts val="0"/>
              </a:spcBef>
              <a:spcAft>
                <a:spcPts val="0"/>
              </a:spcAft>
              <a:buClr>
                <a:srgbClr val="002569"/>
              </a:buClr>
              <a:buSzPct val="100000"/>
              <a:buFont typeface="Noto Sans Symbols"/>
              <a:buChar char="▪"/>
            </a:pPr>
            <a:r>
              <a:rPr lang="en-US" sz="1800" b="0" i="0" u="none" strike="noStrike" cap="none" dirty="0">
                <a:solidFill>
                  <a:srgbClr val="002569"/>
                </a:solidFill>
                <a:latin typeface="Calibri"/>
                <a:ea typeface="Calibri"/>
                <a:cs typeface="Calibri"/>
                <a:sym typeface="Calibri"/>
              </a:rPr>
              <a:t>SEO was approached by UNEP GRID Geneva and the Univ. of Geneva to develop a Data Cube pilot project. Significant computing and programming resources exist, so little effort was needed to get them started.</a:t>
            </a:r>
          </a:p>
          <a:p>
            <a:pPr marL="171450" marR="0" lvl="0" indent="-171450" algn="l" rtl="0">
              <a:spcBef>
                <a:spcPts val="500"/>
              </a:spcBef>
              <a:spcAft>
                <a:spcPts val="0"/>
              </a:spcAft>
              <a:buClr>
                <a:srgbClr val="002569"/>
              </a:buClr>
              <a:buSzPct val="100000"/>
              <a:buFont typeface="Noto Sans Symbols"/>
              <a:buChar char="▪"/>
            </a:pPr>
            <a:r>
              <a:rPr lang="en-US" sz="1800" b="0" i="0" u="none" strike="noStrike" cap="none" dirty="0">
                <a:solidFill>
                  <a:srgbClr val="002569"/>
                </a:solidFill>
                <a:latin typeface="Calibri"/>
                <a:ea typeface="Calibri"/>
                <a:cs typeface="Calibri"/>
                <a:sym typeface="Calibri"/>
              </a:rPr>
              <a:t>SEO visited UNEP GRID Geneva on February 14 to discuss the progress of the project. The group has made excellent progress installing a small data cube within the country and attaching the application user interface. </a:t>
            </a:r>
          </a:p>
          <a:p>
            <a:pPr marL="171450" marR="0" lvl="0" indent="-171450" algn="l" rtl="0">
              <a:spcBef>
                <a:spcPts val="500"/>
              </a:spcBef>
              <a:buClr>
                <a:srgbClr val="002569"/>
              </a:buClr>
              <a:buSzPct val="100000"/>
              <a:buFont typeface="Noto Sans Symbols"/>
              <a:buChar char="▪"/>
            </a:pPr>
            <a:r>
              <a:rPr lang="en-US" sz="1800" b="0" i="0" u="none" strike="noStrike" cap="none" dirty="0">
                <a:solidFill>
                  <a:srgbClr val="002569"/>
                </a:solidFill>
                <a:latin typeface="Calibri"/>
                <a:ea typeface="Calibri"/>
                <a:cs typeface="Calibri"/>
                <a:sym typeface="Calibri"/>
              </a:rPr>
              <a:t>The meeting resulted in several actions that the group will pursue in the coming year. These actions are focused on Landsat data, data cube creation, and application testing.</a:t>
            </a:r>
          </a:p>
        </p:txBody>
      </p:sp>
      <p:pic>
        <p:nvPicPr>
          <p:cNvPr id="8" name="Shape 113"/>
          <p:cNvPicPr preferRelativeResize="0"/>
          <p:nvPr/>
        </p:nvPicPr>
        <p:blipFill rotWithShape="1">
          <a:blip r:embed="rId2">
            <a:alphaModFix/>
            <a:extLst>
              <a:ext uri="{28A0092B-C50C-407E-A947-70E740481C1C}">
                <a14:useLocalDpi xmlns:a14="http://schemas.microsoft.com/office/drawing/2010/main"/>
              </a:ext>
            </a:extLst>
          </a:blip>
          <a:srcRect/>
          <a:stretch/>
        </p:blipFill>
        <p:spPr>
          <a:xfrm>
            <a:off x="3156775" y="3844301"/>
            <a:ext cx="5573332" cy="1911625"/>
          </a:xfrm>
          <a:prstGeom prst="rect">
            <a:avLst/>
          </a:prstGeom>
          <a:noFill/>
          <a:ln>
            <a:noFill/>
          </a:ln>
        </p:spPr>
      </p:pic>
      <p:pic>
        <p:nvPicPr>
          <p:cNvPr id="9" name="Shape 114"/>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304800" y="3844301"/>
            <a:ext cx="1270000" cy="1270000"/>
          </a:xfrm>
          <a:prstGeom prst="rect">
            <a:avLst/>
          </a:prstGeom>
          <a:noFill/>
          <a:ln>
            <a:noFill/>
          </a:ln>
        </p:spPr>
      </p:pic>
      <p:pic>
        <p:nvPicPr>
          <p:cNvPr id="10" name="Shape 115"/>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1701482" y="3844301"/>
            <a:ext cx="1270000" cy="1270000"/>
          </a:xfrm>
          <a:prstGeom prst="rect">
            <a:avLst/>
          </a:prstGeom>
          <a:noFill/>
          <a:ln>
            <a:noFill/>
          </a:ln>
        </p:spPr>
      </p:pic>
      <p:pic>
        <p:nvPicPr>
          <p:cNvPr id="11" name="Shape 116"/>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304800" y="5187155"/>
            <a:ext cx="914400" cy="914400"/>
          </a:xfrm>
          <a:prstGeom prst="rect">
            <a:avLst/>
          </a:prstGeom>
          <a:noFill/>
          <a:ln>
            <a:noFill/>
          </a:ln>
        </p:spPr>
      </p:pic>
      <p:pic>
        <p:nvPicPr>
          <p:cNvPr id="12" name="Shape 117"/>
          <p:cNvPicPr preferRelativeResize="0"/>
          <p:nvPr/>
        </p:nvPicPr>
        <p:blipFill rotWithShape="1">
          <a:blip r:embed="rId6">
            <a:alphaModFix/>
            <a:extLst>
              <a:ext uri="{28A0092B-C50C-407E-A947-70E740481C1C}">
                <a14:useLocalDpi xmlns:a14="http://schemas.microsoft.com/office/drawing/2010/main"/>
              </a:ext>
            </a:extLst>
          </a:blip>
          <a:srcRect/>
          <a:stretch/>
        </p:blipFill>
        <p:spPr>
          <a:xfrm>
            <a:off x="939800" y="5766267"/>
            <a:ext cx="914400" cy="914400"/>
          </a:xfrm>
          <a:prstGeom prst="rect">
            <a:avLst/>
          </a:prstGeom>
          <a:noFill/>
          <a:ln>
            <a:noFill/>
          </a:ln>
        </p:spPr>
      </p:pic>
      <p:pic>
        <p:nvPicPr>
          <p:cNvPr id="13" name="Shape 118"/>
          <p:cNvPicPr preferRelativeResize="0"/>
          <p:nvPr/>
        </p:nvPicPr>
        <p:blipFill rotWithShape="1">
          <a:blip r:embed="rId7">
            <a:alphaModFix/>
            <a:extLst>
              <a:ext uri="{28A0092B-C50C-407E-A947-70E740481C1C}">
                <a14:useLocalDpi xmlns:a14="http://schemas.microsoft.com/office/drawing/2010/main"/>
              </a:ext>
            </a:extLst>
          </a:blip>
          <a:srcRect/>
          <a:stretch/>
        </p:blipFill>
        <p:spPr>
          <a:xfrm>
            <a:off x="1921606" y="5188458"/>
            <a:ext cx="913096" cy="913096"/>
          </a:xfrm>
          <a:prstGeom prst="rect">
            <a:avLst/>
          </a:prstGeom>
          <a:noFill/>
          <a:ln>
            <a:noFill/>
          </a:ln>
        </p:spPr>
      </p:pic>
      <p:pic>
        <p:nvPicPr>
          <p:cNvPr id="14" name="Shape 119"/>
          <p:cNvPicPr preferRelativeResize="0"/>
          <p:nvPr/>
        </p:nvPicPr>
        <p:blipFill rotWithShape="1">
          <a:blip r:embed="rId8">
            <a:alphaModFix/>
            <a:extLst>
              <a:ext uri="{28A0092B-C50C-407E-A947-70E740481C1C}">
                <a14:useLocalDpi xmlns:a14="http://schemas.microsoft.com/office/drawing/2010/main"/>
              </a:ext>
            </a:extLst>
          </a:blip>
          <a:srcRect/>
          <a:stretch/>
        </p:blipFill>
        <p:spPr>
          <a:xfrm>
            <a:off x="2618867" y="5784014"/>
            <a:ext cx="923544" cy="923544"/>
          </a:xfrm>
          <a:prstGeom prst="rect">
            <a:avLst/>
          </a:prstGeom>
          <a:noFill/>
          <a:ln>
            <a:noFill/>
          </a:ln>
        </p:spPr>
      </p:pic>
    </p:spTree>
    <p:extLst>
      <p:ext uri="{BB962C8B-B14F-4D97-AF65-F5344CB8AC3E}">
        <p14:creationId xmlns:p14="http://schemas.microsoft.com/office/powerpoint/2010/main" val="84702375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22</a:t>
            </a:fld>
            <a:endParaRPr lang="uk-UA" dirty="0"/>
          </a:p>
        </p:txBody>
      </p:sp>
      <p:sp>
        <p:nvSpPr>
          <p:cNvPr id="5" name="Content Placeholder 3"/>
          <p:cNvSpPr txBox="1">
            <a:spLocks/>
          </p:cNvSpPr>
          <p:nvPr/>
        </p:nvSpPr>
        <p:spPr>
          <a:xfrm>
            <a:off x="2057400" y="304800"/>
            <a:ext cx="5715000" cy="533400"/>
          </a:xfrm>
          <a:prstGeom prst="rect">
            <a:avLst/>
          </a:prstGeom>
          <a:noFill/>
          <a:ln>
            <a:noFill/>
          </a:ln>
        </p:spPr>
        <p:txBody>
          <a:bodyPr lIns="91425" tIns="91425" rIns="91425" bIns="91425" anchor="t" anchorCtr="0"/>
          <a:lstStyle>
            <a:lvl1pPr marL="0" marR="0" lvl="0" indent="0" algn="l" defTabSz="457200" rtl="0">
              <a:spcBef>
                <a:spcPts val="0"/>
              </a:spcBef>
              <a:buNone/>
              <a:defRPr sz="1800" b="0" i="0" u="none" strike="noStrike" cap="none">
                <a:solidFill>
                  <a:srgbClr val="002569"/>
                </a:solidFill>
              </a:defRPr>
            </a:lvl1pPr>
            <a:lvl2pPr marL="457200" marR="0" lvl="1" indent="457200" algn="l" defTabSz="457200" rtl="0">
              <a:spcBef>
                <a:spcPts val="0"/>
              </a:spcBef>
              <a:buNone/>
              <a:defRPr sz="1800" b="0" i="0" u="none" strike="noStrike" cap="none">
                <a:solidFill>
                  <a:srgbClr val="002569"/>
                </a:solidFill>
              </a:defRPr>
            </a:lvl2pPr>
            <a:lvl3pPr marL="914400" marR="0" lvl="2" indent="914400" algn="l" defTabSz="457200" rtl="0">
              <a:spcBef>
                <a:spcPts val="0"/>
              </a:spcBef>
              <a:buNone/>
              <a:defRPr sz="1800" b="0" i="0" u="none" strike="noStrike" cap="none">
                <a:solidFill>
                  <a:srgbClr val="002569"/>
                </a:solidFill>
              </a:defRPr>
            </a:lvl3pPr>
            <a:lvl4pPr marL="1371600" marR="0" lvl="3" indent="1371600" algn="l" defTabSz="457200" rtl="0">
              <a:spcBef>
                <a:spcPts val="0"/>
              </a:spcBef>
              <a:buNone/>
              <a:defRPr sz="1800" b="0" i="0" u="none" strike="noStrike" cap="none">
                <a:solidFill>
                  <a:srgbClr val="002569"/>
                </a:solidFill>
              </a:defRPr>
            </a:lvl4pPr>
            <a:lvl5pPr marL="1828800" marR="0" lvl="4" indent="1828800" algn="l" defTabSz="457200" rtl="0">
              <a:spcBef>
                <a:spcPts val="0"/>
              </a:spcBef>
              <a:buNone/>
              <a:defRPr sz="1800" b="0" i="0" u="none" strike="noStrike" cap="none">
                <a:solidFill>
                  <a:srgbClr val="002569"/>
                </a:solidFill>
              </a:defRPr>
            </a:lvl5pPr>
            <a:lvl6pPr marL="2286000" marR="0" lvl="5" indent="2286000" algn="l" defTabSz="457200" rtl="0">
              <a:spcBef>
                <a:spcPts val="0"/>
              </a:spcBef>
              <a:buNone/>
              <a:defRPr sz="1800" b="0" i="0" u="none" strike="noStrike" cap="none">
                <a:solidFill>
                  <a:srgbClr val="002569"/>
                </a:solidFill>
              </a:defRPr>
            </a:lvl6pPr>
            <a:lvl7pPr marL="2743200" marR="0" lvl="6" indent="2743200" algn="l" defTabSz="457200" rtl="0">
              <a:spcBef>
                <a:spcPts val="0"/>
              </a:spcBef>
              <a:buNone/>
              <a:defRPr sz="1800" b="0" i="0" u="none" strike="noStrike" cap="none">
                <a:solidFill>
                  <a:srgbClr val="002569"/>
                </a:solidFill>
              </a:defRPr>
            </a:lvl7pPr>
            <a:lvl8pPr marL="3200400" marR="0" lvl="7" indent="3200400" algn="l" defTabSz="457200" rtl="0">
              <a:spcBef>
                <a:spcPts val="0"/>
              </a:spcBef>
              <a:buNone/>
              <a:defRPr sz="1800" b="0" i="0" u="none" strike="noStrike" cap="none">
                <a:solidFill>
                  <a:srgbClr val="002569"/>
                </a:solidFill>
              </a:defRPr>
            </a:lvl8pPr>
            <a:lvl9pPr marL="3657600" marR="0" lvl="8" indent="3657600" algn="l" defTabSz="457200" rtl="0">
              <a:spcBef>
                <a:spcPts val="0"/>
              </a:spcBef>
              <a:buNone/>
              <a:defRPr sz="1800" b="0" i="0" u="none" strike="noStrike" cap="none">
                <a:solidFill>
                  <a:srgbClr val="002569"/>
                </a:solidFill>
              </a:defRPr>
            </a:lvl9pPr>
          </a:lstStyle>
          <a:p>
            <a:r>
              <a:rPr lang="en-US" sz="3200" b="1" dirty="0" smtClean="0">
                <a:solidFill>
                  <a:schemeClr val="bg1"/>
                </a:solidFill>
                <a:latin typeface="+mj-lt"/>
              </a:rPr>
              <a:t>Switzerland Actions</a:t>
            </a:r>
            <a:endParaRPr lang="en-US" sz="3200" b="1" dirty="0">
              <a:solidFill>
                <a:schemeClr val="bg1"/>
              </a:solidFill>
              <a:latin typeface="+mj-lt"/>
            </a:endParaRPr>
          </a:p>
        </p:txBody>
      </p:sp>
      <p:sp>
        <p:nvSpPr>
          <p:cNvPr id="7" name="Shape 128"/>
          <p:cNvSpPr txBox="1"/>
          <p:nvPr/>
        </p:nvSpPr>
        <p:spPr>
          <a:xfrm>
            <a:off x="380998" y="1371600"/>
            <a:ext cx="8458200" cy="5105399"/>
          </a:xfrm>
          <a:prstGeom prst="rect">
            <a:avLst/>
          </a:prstGeom>
          <a:noFill/>
          <a:ln>
            <a:noFill/>
          </a:ln>
        </p:spPr>
        <p:txBody>
          <a:bodyPr lIns="91425" tIns="45700" rIns="91425" bIns="45700" anchor="t" anchorCtr="0">
            <a:noAutofit/>
          </a:bodyPr>
          <a:lstStyle/>
          <a:p>
            <a:pPr marL="287338" marR="0" lvl="0" indent="-287338" algn="l" rtl="0">
              <a:spcBef>
                <a:spcPts val="0"/>
              </a:spcBef>
              <a:spcAft>
                <a:spcPts val="0"/>
              </a:spcAft>
              <a:buClr>
                <a:srgbClr val="002569"/>
              </a:buClr>
              <a:buSzPct val="120000"/>
              <a:buFont typeface="Noto Sans Symbols"/>
              <a:buChar char="▪"/>
            </a:pPr>
            <a:r>
              <a:rPr lang="en-US" sz="1800" b="0" i="0" u="none" strike="noStrike" cap="none" dirty="0">
                <a:solidFill>
                  <a:srgbClr val="002569"/>
                </a:solidFill>
                <a:latin typeface="Calibri"/>
                <a:ea typeface="Calibri"/>
                <a:cs typeface="Calibri"/>
                <a:sym typeface="Calibri"/>
              </a:rPr>
              <a:t>SEO will ask USGS about </a:t>
            </a:r>
            <a:r>
              <a:rPr lang="en-US" sz="1800" b="1" i="0" u="none" strike="noStrike" cap="none" dirty="0">
                <a:solidFill>
                  <a:srgbClr val="002569"/>
                </a:solidFill>
                <a:latin typeface="Calibri"/>
                <a:ea typeface="Calibri"/>
                <a:cs typeface="Calibri"/>
                <a:sym typeface="Calibri"/>
              </a:rPr>
              <a:t>missing Landsat data </a:t>
            </a:r>
            <a:r>
              <a:rPr lang="en-US" sz="1800" b="0" i="0" u="none" strike="noStrike" cap="none" dirty="0">
                <a:solidFill>
                  <a:srgbClr val="002569"/>
                </a:solidFill>
                <a:latin typeface="Calibri"/>
                <a:ea typeface="Calibri"/>
                <a:cs typeface="Calibri"/>
                <a:sym typeface="Calibri"/>
              </a:rPr>
              <a:t>from 1991-1998</a:t>
            </a:r>
          </a:p>
          <a:p>
            <a:pPr marL="287338" marR="0" lvl="0" indent="-287338" algn="l" rtl="0">
              <a:spcBef>
                <a:spcPts val="500"/>
              </a:spcBef>
              <a:spcAft>
                <a:spcPts val="0"/>
              </a:spcAft>
              <a:buClr>
                <a:srgbClr val="002569"/>
              </a:buClr>
              <a:buSzPct val="120000"/>
              <a:buFont typeface="Noto Sans Symbols"/>
              <a:buChar char="▪"/>
            </a:pPr>
            <a:r>
              <a:rPr lang="en-US" sz="1800" b="0" i="0" u="none" strike="noStrike" cap="none" dirty="0">
                <a:solidFill>
                  <a:srgbClr val="002569"/>
                </a:solidFill>
                <a:latin typeface="Calibri"/>
                <a:ea typeface="Calibri"/>
                <a:cs typeface="Calibri"/>
                <a:sym typeface="Calibri"/>
              </a:rPr>
              <a:t>SEO will investigate how to remove portions of a Data Cube (time or space) </a:t>
            </a:r>
          </a:p>
          <a:p>
            <a:pPr marL="287338" marR="0" lvl="0" indent="-287338" algn="l" rtl="0">
              <a:spcBef>
                <a:spcPts val="500"/>
              </a:spcBef>
              <a:spcAft>
                <a:spcPts val="0"/>
              </a:spcAft>
              <a:buClr>
                <a:srgbClr val="002569"/>
              </a:buClr>
              <a:buSzPct val="120000"/>
              <a:buFont typeface="Noto Sans Symbols"/>
              <a:buChar char="▪"/>
            </a:pPr>
            <a:r>
              <a:rPr lang="en-US" sz="1800" b="0" i="0" u="none" strike="noStrike" cap="none" dirty="0">
                <a:solidFill>
                  <a:srgbClr val="002569"/>
                </a:solidFill>
                <a:latin typeface="Calibri"/>
                <a:ea typeface="Calibri"/>
                <a:cs typeface="Calibri"/>
                <a:sym typeface="Calibri"/>
              </a:rPr>
              <a:t>SEO will modify the ingestion code to allow use of the Swiss geographic projection</a:t>
            </a:r>
          </a:p>
          <a:p>
            <a:pPr marL="287338" marR="0" lvl="0" indent="-287338" algn="l" rtl="0">
              <a:spcBef>
                <a:spcPts val="500"/>
              </a:spcBef>
              <a:spcAft>
                <a:spcPts val="0"/>
              </a:spcAft>
              <a:buClr>
                <a:srgbClr val="002569"/>
              </a:buClr>
              <a:buSzPct val="120000"/>
              <a:buFont typeface="Noto Sans Symbols"/>
              <a:buChar char="▪"/>
            </a:pPr>
            <a:r>
              <a:rPr lang="en-US" sz="1800" b="0" i="0" u="none" strike="noStrike" cap="none" dirty="0">
                <a:solidFill>
                  <a:srgbClr val="002569"/>
                </a:solidFill>
                <a:latin typeface="Calibri"/>
                <a:ea typeface="Calibri"/>
                <a:cs typeface="Calibri"/>
                <a:sym typeface="Calibri"/>
              </a:rPr>
              <a:t>SEO will provide methods for parallel processing during ingestion and analysis</a:t>
            </a:r>
          </a:p>
          <a:p>
            <a:pPr marL="287338" marR="0" lvl="0" indent="-287338" algn="l" rtl="0">
              <a:spcBef>
                <a:spcPts val="500"/>
              </a:spcBef>
              <a:spcAft>
                <a:spcPts val="0"/>
              </a:spcAft>
              <a:buClr>
                <a:srgbClr val="002569"/>
              </a:buClr>
              <a:buSzPct val="120000"/>
              <a:buFont typeface="Noto Sans Symbols"/>
              <a:buChar char="▪"/>
            </a:pPr>
            <a:r>
              <a:rPr lang="en-US" sz="1800" b="0" i="0" u="none" strike="noStrike" cap="none" dirty="0">
                <a:solidFill>
                  <a:srgbClr val="002569"/>
                </a:solidFill>
                <a:latin typeface="Calibri"/>
                <a:ea typeface="Calibri"/>
                <a:cs typeface="Calibri"/>
                <a:sym typeface="Calibri"/>
              </a:rPr>
              <a:t>SEO will investigate adding the Pan Band (15m) to the Landsat ingestion code</a:t>
            </a:r>
          </a:p>
          <a:p>
            <a:pPr marL="287338" marR="0" lvl="0" indent="-287338" algn="l" rtl="0">
              <a:spcBef>
                <a:spcPts val="500"/>
              </a:spcBef>
              <a:spcAft>
                <a:spcPts val="0"/>
              </a:spcAft>
              <a:buClr>
                <a:srgbClr val="002569"/>
              </a:buClr>
              <a:buSzPct val="120000"/>
              <a:buFont typeface="Noto Sans Symbols"/>
              <a:buChar char="▪"/>
            </a:pPr>
            <a:r>
              <a:rPr lang="en-US" sz="1800" b="0" i="0" u="none" strike="noStrike" cap="none" dirty="0">
                <a:solidFill>
                  <a:srgbClr val="002569"/>
                </a:solidFill>
                <a:latin typeface="Calibri"/>
                <a:ea typeface="Calibri"/>
                <a:cs typeface="Calibri"/>
                <a:sym typeface="Calibri"/>
              </a:rPr>
              <a:t>Swiss team will investigate modifying the SLIP landslide code to use the Swiss DEM</a:t>
            </a:r>
          </a:p>
          <a:p>
            <a:pPr marL="287338" marR="0" lvl="0" indent="-287338" algn="l" rtl="0">
              <a:spcBef>
                <a:spcPts val="500"/>
              </a:spcBef>
              <a:spcAft>
                <a:spcPts val="0"/>
              </a:spcAft>
              <a:buClr>
                <a:srgbClr val="002569"/>
              </a:buClr>
              <a:buSzPct val="120000"/>
              <a:buFont typeface="Noto Sans Symbols"/>
              <a:buChar char="▪"/>
            </a:pPr>
            <a:r>
              <a:rPr lang="en-US" sz="1800" b="0" i="0" u="none" strike="noStrike" cap="none" dirty="0">
                <a:solidFill>
                  <a:srgbClr val="002569"/>
                </a:solidFill>
                <a:latin typeface="Calibri"/>
                <a:ea typeface="Calibri"/>
                <a:cs typeface="Calibri"/>
                <a:sym typeface="Calibri"/>
              </a:rPr>
              <a:t>Swiss team will test and validate the WOFS algorithm results over mountain/snow regions</a:t>
            </a:r>
          </a:p>
          <a:p>
            <a:pPr marL="287338" marR="0" lvl="0" indent="-287338" algn="l" rtl="0">
              <a:spcBef>
                <a:spcPts val="500"/>
              </a:spcBef>
              <a:spcAft>
                <a:spcPts val="0"/>
              </a:spcAft>
              <a:buClr>
                <a:srgbClr val="002569"/>
              </a:buClr>
              <a:buSzPct val="120000"/>
              <a:buFont typeface="Noto Sans Symbols"/>
              <a:buChar char="▪"/>
            </a:pPr>
            <a:r>
              <a:rPr lang="en-US" sz="1800" b="0" i="0" u="none" strike="noStrike" cap="none" dirty="0">
                <a:solidFill>
                  <a:srgbClr val="002569"/>
                </a:solidFill>
                <a:latin typeface="Calibri"/>
                <a:ea typeface="Calibri"/>
                <a:cs typeface="Calibri"/>
                <a:sym typeface="Calibri"/>
              </a:rPr>
              <a:t>Swiss team will investigate removing mountain shadows using DEM data. May improve WOFS?</a:t>
            </a:r>
          </a:p>
          <a:p>
            <a:pPr marL="287338" marR="0" lvl="0" indent="-287338" algn="l" rtl="0">
              <a:spcBef>
                <a:spcPts val="500"/>
              </a:spcBef>
              <a:buClr>
                <a:srgbClr val="002569"/>
              </a:buClr>
              <a:buSzPct val="120000"/>
              <a:buFont typeface="Noto Sans Symbols"/>
              <a:buChar char="▪"/>
            </a:pPr>
            <a:r>
              <a:rPr lang="en-US" sz="1800" b="0" i="0" u="none" strike="noStrike" cap="none" dirty="0">
                <a:solidFill>
                  <a:srgbClr val="002569"/>
                </a:solidFill>
                <a:latin typeface="Calibri"/>
                <a:ea typeface="Calibri"/>
                <a:cs typeface="Calibri"/>
                <a:sym typeface="Calibri"/>
              </a:rPr>
              <a:t>Swiss team to </a:t>
            </a:r>
            <a:r>
              <a:rPr lang="en-US" sz="1800" b="1" i="0" u="none" strike="noStrike" cap="none" dirty="0">
                <a:solidFill>
                  <a:srgbClr val="002569"/>
                </a:solidFill>
                <a:latin typeface="Calibri"/>
                <a:ea typeface="Calibri"/>
                <a:cs typeface="Calibri"/>
                <a:sym typeface="Calibri"/>
              </a:rPr>
              <a:t>identify potential users of Sentinel 1 data</a:t>
            </a:r>
          </a:p>
        </p:txBody>
      </p:sp>
    </p:spTree>
    <p:extLst>
      <p:ext uri="{BB962C8B-B14F-4D97-AF65-F5344CB8AC3E}">
        <p14:creationId xmlns:p14="http://schemas.microsoft.com/office/powerpoint/2010/main" val="54638135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23</a:t>
            </a:fld>
            <a:endParaRPr lang="uk-UA" dirty="0"/>
          </a:p>
        </p:txBody>
      </p:sp>
      <p:sp>
        <p:nvSpPr>
          <p:cNvPr id="5" name="Content Placeholder 3"/>
          <p:cNvSpPr txBox="1">
            <a:spLocks/>
          </p:cNvSpPr>
          <p:nvPr/>
        </p:nvSpPr>
        <p:spPr>
          <a:xfrm>
            <a:off x="2057400" y="304800"/>
            <a:ext cx="5715000" cy="533400"/>
          </a:xfrm>
          <a:prstGeom prst="rect">
            <a:avLst/>
          </a:prstGeom>
          <a:noFill/>
          <a:ln>
            <a:noFill/>
          </a:ln>
        </p:spPr>
        <p:txBody>
          <a:bodyPr lIns="91425" tIns="91425" rIns="91425" bIns="91425" anchor="t" anchorCtr="0"/>
          <a:lstStyle>
            <a:lvl1pPr marL="0" marR="0" lvl="0" indent="0" algn="l" defTabSz="457200" rtl="0">
              <a:spcBef>
                <a:spcPts val="0"/>
              </a:spcBef>
              <a:buNone/>
              <a:defRPr sz="1800" b="0" i="0" u="none" strike="noStrike" cap="none">
                <a:solidFill>
                  <a:srgbClr val="002569"/>
                </a:solidFill>
              </a:defRPr>
            </a:lvl1pPr>
            <a:lvl2pPr marL="457200" marR="0" lvl="1" indent="457200" algn="l" defTabSz="457200" rtl="0">
              <a:spcBef>
                <a:spcPts val="0"/>
              </a:spcBef>
              <a:buNone/>
              <a:defRPr sz="1800" b="0" i="0" u="none" strike="noStrike" cap="none">
                <a:solidFill>
                  <a:srgbClr val="002569"/>
                </a:solidFill>
              </a:defRPr>
            </a:lvl2pPr>
            <a:lvl3pPr marL="914400" marR="0" lvl="2" indent="914400" algn="l" defTabSz="457200" rtl="0">
              <a:spcBef>
                <a:spcPts val="0"/>
              </a:spcBef>
              <a:buNone/>
              <a:defRPr sz="1800" b="0" i="0" u="none" strike="noStrike" cap="none">
                <a:solidFill>
                  <a:srgbClr val="002569"/>
                </a:solidFill>
              </a:defRPr>
            </a:lvl3pPr>
            <a:lvl4pPr marL="1371600" marR="0" lvl="3" indent="1371600" algn="l" defTabSz="457200" rtl="0">
              <a:spcBef>
                <a:spcPts val="0"/>
              </a:spcBef>
              <a:buNone/>
              <a:defRPr sz="1800" b="0" i="0" u="none" strike="noStrike" cap="none">
                <a:solidFill>
                  <a:srgbClr val="002569"/>
                </a:solidFill>
              </a:defRPr>
            </a:lvl4pPr>
            <a:lvl5pPr marL="1828800" marR="0" lvl="4" indent="1828800" algn="l" defTabSz="457200" rtl="0">
              <a:spcBef>
                <a:spcPts val="0"/>
              </a:spcBef>
              <a:buNone/>
              <a:defRPr sz="1800" b="0" i="0" u="none" strike="noStrike" cap="none">
                <a:solidFill>
                  <a:srgbClr val="002569"/>
                </a:solidFill>
              </a:defRPr>
            </a:lvl5pPr>
            <a:lvl6pPr marL="2286000" marR="0" lvl="5" indent="2286000" algn="l" defTabSz="457200" rtl="0">
              <a:spcBef>
                <a:spcPts val="0"/>
              </a:spcBef>
              <a:buNone/>
              <a:defRPr sz="1800" b="0" i="0" u="none" strike="noStrike" cap="none">
                <a:solidFill>
                  <a:srgbClr val="002569"/>
                </a:solidFill>
              </a:defRPr>
            </a:lvl6pPr>
            <a:lvl7pPr marL="2743200" marR="0" lvl="6" indent="2743200" algn="l" defTabSz="457200" rtl="0">
              <a:spcBef>
                <a:spcPts val="0"/>
              </a:spcBef>
              <a:buNone/>
              <a:defRPr sz="1800" b="0" i="0" u="none" strike="noStrike" cap="none">
                <a:solidFill>
                  <a:srgbClr val="002569"/>
                </a:solidFill>
              </a:defRPr>
            </a:lvl7pPr>
            <a:lvl8pPr marL="3200400" marR="0" lvl="7" indent="3200400" algn="l" defTabSz="457200" rtl="0">
              <a:spcBef>
                <a:spcPts val="0"/>
              </a:spcBef>
              <a:buNone/>
              <a:defRPr sz="1800" b="0" i="0" u="none" strike="noStrike" cap="none">
                <a:solidFill>
                  <a:srgbClr val="002569"/>
                </a:solidFill>
              </a:defRPr>
            </a:lvl8pPr>
            <a:lvl9pPr marL="3657600" marR="0" lvl="8" indent="3657600" algn="l" defTabSz="457200" rtl="0">
              <a:spcBef>
                <a:spcPts val="0"/>
              </a:spcBef>
              <a:buNone/>
              <a:defRPr sz="1800" b="0" i="0" u="none" strike="noStrike" cap="none">
                <a:solidFill>
                  <a:srgbClr val="002569"/>
                </a:solidFill>
              </a:defRPr>
            </a:lvl9pPr>
          </a:lstStyle>
          <a:p>
            <a:r>
              <a:rPr lang="en-US" sz="3200" b="1" dirty="0" smtClean="0">
                <a:solidFill>
                  <a:schemeClr val="bg1"/>
                </a:solidFill>
                <a:latin typeface="+mj-lt"/>
              </a:rPr>
              <a:t>Vietnam Prototype</a:t>
            </a:r>
            <a:endParaRPr lang="en-US" sz="3200" b="1" dirty="0">
              <a:solidFill>
                <a:schemeClr val="bg1"/>
              </a:solidFill>
              <a:latin typeface="+mj-lt"/>
            </a:endParaRPr>
          </a:p>
        </p:txBody>
      </p:sp>
      <p:cxnSp>
        <p:nvCxnSpPr>
          <p:cNvPr id="6" name="Shape 136"/>
          <p:cNvCxnSpPr/>
          <p:nvPr/>
        </p:nvCxnSpPr>
        <p:spPr>
          <a:xfrm flipH="1">
            <a:off x="1816100" y="6284912"/>
            <a:ext cx="949324" cy="344486"/>
          </a:xfrm>
          <a:prstGeom prst="straightConnector1">
            <a:avLst/>
          </a:prstGeom>
          <a:noFill/>
          <a:ln>
            <a:noFill/>
          </a:ln>
        </p:spPr>
      </p:cxnSp>
      <p:sp>
        <p:nvSpPr>
          <p:cNvPr id="7" name="Shape 137"/>
          <p:cNvSpPr txBox="1"/>
          <p:nvPr/>
        </p:nvSpPr>
        <p:spPr>
          <a:xfrm>
            <a:off x="152400" y="1219200"/>
            <a:ext cx="8848172" cy="1447800"/>
          </a:xfrm>
          <a:prstGeom prst="rect">
            <a:avLst/>
          </a:prstGeom>
          <a:noFill/>
          <a:ln>
            <a:noFill/>
          </a:ln>
        </p:spPr>
        <p:txBody>
          <a:bodyPr lIns="91425" tIns="45700" rIns="91425" bIns="45700" anchor="t" anchorCtr="0">
            <a:noAutofit/>
          </a:bodyPr>
          <a:lstStyle/>
          <a:p>
            <a:pPr marL="171450" marR="0" lvl="0" indent="-171450" algn="l" rtl="0">
              <a:spcBef>
                <a:spcPts val="0"/>
              </a:spcBef>
              <a:spcAft>
                <a:spcPts val="0"/>
              </a:spcAft>
              <a:buClr>
                <a:srgbClr val="002569"/>
              </a:buClr>
              <a:buSzPct val="100000"/>
              <a:buFont typeface="Noto Sans Symbols"/>
              <a:buChar char="▪"/>
            </a:pPr>
            <a:r>
              <a:rPr lang="en-US" sz="1800" b="0" i="0" u="none" strike="noStrike" cap="none">
                <a:solidFill>
                  <a:srgbClr val="002569"/>
                </a:solidFill>
                <a:latin typeface="Calibri"/>
                <a:ea typeface="Calibri"/>
                <a:cs typeface="Calibri"/>
                <a:sym typeface="Calibri"/>
              </a:rPr>
              <a:t>SEO and CSIRO developing plans for a Vietnam Data Cube. The primary applications are rice and water management. </a:t>
            </a:r>
          </a:p>
          <a:p>
            <a:pPr marL="171450" marR="0" lvl="0" indent="-171450" algn="l" rtl="0">
              <a:spcBef>
                <a:spcPts val="500"/>
              </a:spcBef>
              <a:buClr>
                <a:srgbClr val="002569"/>
              </a:buClr>
              <a:buSzPct val="100000"/>
              <a:buFont typeface="Noto Sans Symbols"/>
              <a:buChar char="▪"/>
            </a:pPr>
            <a:r>
              <a:rPr lang="en-US" sz="1800" b="0" i="0" u="none" strike="noStrike" cap="none">
                <a:solidFill>
                  <a:srgbClr val="002569"/>
                </a:solidFill>
                <a:latin typeface="Calibri"/>
                <a:ea typeface="Calibri"/>
                <a:cs typeface="Calibri"/>
                <a:sym typeface="Calibri"/>
              </a:rPr>
              <a:t>Two sample data cubes are under development with links to SERVIR (blue) and GFOI (red). </a:t>
            </a:r>
          </a:p>
        </p:txBody>
      </p:sp>
      <p:pic>
        <p:nvPicPr>
          <p:cNvPr id="8" name="Shape 13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562600" y="2362200"/>
            <a:ext cx="3248582" cy="2819400"/>
          </a:xfrm>
          <a:prstGeom prst="rect">
            <a:avLst/>
          </a:prstGeom>
          <a:noFill/>
          <a:ln>
            <a:noFill/>
          </a:ln>
        </p:spPr>
      </p:pic>
      <p:sp>
        <p:nvSpPr>
          <p:cNvPr id="9" name="Shape 139"/>
          <p:cNvSpPr txBox="1"/>
          <p:nvPr/>
        </p:nvSpPr>
        <p:spPr>
          <a:xfrm>
            <a:off x="152400" y="2209800"/>
            <a:ext cx="5220810" cy="2666999"/>
          </a:xfrm>
          <a:prstGeom prst="rect">
            <a:avLst/>
          </a:prstGeom>
          <a:noFill/>
          <a:ln>
            <a:noFill/>
          </a:ln>
        </p:spPr>
        <p:txBody>
          <a:bodyPr lIns="91425" tIns="45700" rIns="91425" bIns="45700" anchor="t" anchorCtr="0">
            <a:noAutofit/>
          </a:bodyPr>
          <a:lstStyle/>
          <a:p>
            <a:pPr marL="171450" marR="0" lvl="0" indent="-171450" algn="l" rtl="0">
              <a:spcBef>
                <a:spcPts val="0"/>
              </a:spcBef>
              <a:spcAft>
                <a:spcPts val="0"/>
              </a:spcAft>
              <a:buClr>
                <a:srgbClr val="002569"/>
              </a:buClr>
              <a:buSzPct val="100000"/>
              <a:buFont typeface="Noto Sans Symbols"/>
              <a:buChar char="▪"/>
            </a:pPr>
            <a:r>
              <a:rPr lang="en-US" sz="1800" b="1" i="0" u="none" strike="noStrike" cap="none">
                <a:solidFill>
                  <a:srgbClr val="002569"/>
                </a:solidFill>
                <a:latin typeface="Calibri"/>
                <a:ea typeface="Calibri"/>
                <a:cs typeface="Calibri"/>
                <a:sym typeface="Calibri"/>
              </a:rPr>
              <a:t>BLUE:</a:t>
            </a:r>
            <a:r>
              <a:rPr lang="en-US" sz="1800" b="0" i="0" u="none" strike="noStrike" cap="none">
                <a:solidFill>
                  <a:srgbClr val="002569"/>
                </a:solidFill>
                <a:latin typeface="Calibri"/>
                <a:ea typeface="Calibri"/>
                <a:cs typeface="Calibri"/>
                <a:sym typeface="Calibri"/>
              </a:rPr>
              <a:t> Mekong Basin cube for Cambodia and Vietnam for SERVIR testing.</a:t>
            </a:r>
          </a:p>
          <a:p>
            <a:pPr marL="171450" marR="0" lvl="0" indent="-171450" algn="l" rtl="0">
              <a:spcBef>
                <a:spcPts val="500"/>
              </a:spcBef>
              <a:spcAft>
                <a:spcPts val="0"/>
              </a:spcAft>
              <a:buClr>
                <a:srgbClr val="002569"/>
              </a:buClr>
              <a:buSzPct val="100000"/>
              <a:buFont typeface="Noto Sans Symbols"/>
              <a:buChar char="▪"/>
            </a:pPr>
            <a:r>
              <a:rPr lang="en-US" sz="1800" b="1" i="0" u="none" strike="noStrike" cap="none">
                <a:solidFill>
                  <a:srgbClr val="002569"/>
                </a:solidFill>
                <a:latin typeface="Calibri"/>
                <a:ea typeface="Calibri"/>
                <a:cs typeface="Calibri"/>
                <a:sym typeface="Calibri"/>
              </a:rPr>
              <a:t>RED:</a:t>
            </a:r>
            <a:r>
              <a:rPr lang="en-US" sz="1800" b="0" i="0" u="none" strike="noStrike" cap="none">
                <a:solidFill>
                  <a:srgbClr val="002569"/>
                </a:solidFill>
                <a:latin typeface="Calibri"/>
                <a:ea typeface="Calibri"/>
                <a:cs typeface="Calibri"/>
                <a:sym typeface="Calibri"/>
              </a:rPr>
              <a:t> Vietnam cube to support initial deployment training and a data interoperability study.</a:t>
            </a:r>
          </a:p>
          <a:p>
            <a:pPr marL="171450" marR="0" lvl="0" indent="-171450" algn="l" rtl="0">
              <a:spcBef>
                <a:spcPts val="500"/>
              </a:spcBef>
              <a:buClr>
                <a:srgbClr val="002569"/>
              </a:buClr>
              <a:buSzPct val="100000"/>
              <a:buFont typeface="Noto Sans Symbols"/>
              <a:buChar char="▪"/>
            </a:pPr>
            <a:r>
              <a:rPr lang="en-US" sz="1800" b="0" i="0" u="none" strike="noStrike" cap="none">
                <a:solidFill>
                  <a:srgbClr val="002569"/>
                </a:solidFill>
                <a:latin typeface="Calibri"/>
                <a:ea typeface="Calibri"/>
                <a:cs typeface="Calibri"/>
                <a:sym typeface="Calibri"/>
              </a:rPr>
              <a:t>Datasets include: Landsat-7 (2000-2016), Landsat-8 (2015-2016), Sentinel-1 (2015-2016), JERS mosaic (1996), ALOS mosaics (2007, 2008, 2009, 2010, 2015, 2016).</a:t>
            </a:r>
          </a:p>
        </p:txBody>
      </p:sp>
      <p:pic>
        <p:nvPicPr>
          <p:cNvPr id="10" name="Shape 140"/>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5994296" y="4985558"/>
            <a:ext cx="1473303" cy="1707692"/>
          </a:xfrm>
          <a:prstGeom prst="rect">
            <a:avLst/>
          </a:prstGeom>
          <a:noFill/>
          <a:ln>
            <a:noFill/>
          </a:ln>
        </p:spPr>
      </p:pic>
      <p:grpSp>
        <p:nvGrpSpPr>
          <p:cNvPr id="11" name="Shape 141"/>
          <p:cNvGrpSpPr/>
          <p:nvPr/>
        </p:nvGrpSpPr>
        <p:grpSpPr>
          <a:xfrm>
            <a:off x="152400" y="4661623"/>
            <a:ext cx="1943674" cy="2120176"/>
            <a:chOff x="152400" y="4661623"/>
            <a:chExt cx="1943674" cy="2120176"/>
          </a:xfrm>
        </p:grpSpPr>
        <p:pic>
          <p:nvPicPr>
            <p:cNvPr id="12" name="Shape 142"/>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152400" y="4661623"/>
              <a:ext cx="1943674" cy="1838469"/>
            </a:xfrm>
            <a:prstGeom prst="rect">
              <a:avLst/>
            </a:prstGeom>
            <a:noFill/>
            <a:ln>
              <a:noFill/>
            </a:ln>
          </p:spPr>
        </p:pic>
        <p:sp>
          <p:nvSpPr>
            <p:cNvPr id="13" name="Shape 143"/>
            <p:cNvSpPr txBox="1"/>
            <p:nvPr/>
          </p:nvSpPr>
          <p:spPr>
            <a:xfrm>
              <a:off x="685800" y="6443248"/>
              <a:ext cx="547584" cy="338551"/>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2569"/>
                </a:buClr>
                <a:buSzPct val="25000"/>
                <a:buFont typeface="Arial"/>
                <a:buNone/>
              </a:pPr>
              <a:r>
                <a:rPr lang="en-US" sz="1600" b="1" i="0" u="none" strike="noStrike" cap="none">
                  <a:solidFill>
                    <a:srgbClr val="002569"/>
                  </a:solidFill>
                </a:rPr>
                <a:t>1996</a:t>
              </a:r>
            </a:p>
          </p:txBody>
        </p:sp>
      </p:grpSp>
      <p:grpSp>
        <p:nvGrpSpPr>
          <p:cNvPr id="14" name="Shape 144"/>
          <p:cNvGrpSpPr/>
          <p:nvPr/>
        </p:nvGrpSpPr>
        <p:grpSpPr>
          <a:xfrm>
            <a:off x="1973580" y="4687864"/>
            <a:ext cx="1993884" cy="2121532"/>
            <a:chOff x="1973580" y="4687864"/>
            <a:chExt cx="1993884" cy="2121532"/>
          </a:xfrm>
        </p:grpSpPr>
        <p:pic>
          <p:nvPicPr>
            <p:cNvPr id="15" name="Shape 145"/>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1973580" y="4687864"/>
              <a:ext cx="1993884" cy="1812228"/>
            </a:xfrm>
            <a:prstGeom prst="rect">
              <a:avLst/>
            </a:prstGeom>
            <a:noFill/>
            <a:ln>
              <a:noFill/>
            </a:ln>
          </p:spPr>
        </p:pic>
        <p:sp>
          <p:nvSpPr>
            <p:cNvPr id="16" name="Shape 146"/>
            <p:cNvSpPr txBox="1"/>
            <p:nvPr/>
          </p:nvSpPr>
          <p:spPr>
            <a:xfrm>
              <a:off x="2573383" y="6470844"/>
              <a:ext cx="547584" cy="338551"/>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2569"/>
                </a:buClr>
                <a:buSzPct val="25000"/>
                <a:buFont typeface="Arial"/>
                <a:buNone/>
              </a:pPr>
              <a:r>
                <a:rPr lang="en-US" sz="1600" b="1" i="0" u="none" strike="noStrike" cap="none">
                  <a:solidFill>
                    <a:srgbClr val="002569"/>
                  </a:solidFill>
                </a:rPr>
                <a:t>2005</a:t>
              </a:r>
            </a:p>
          </p:txBody>
        </p:sp>
      </p:grpSp>
      <p:grpSp>
        <p:nvGrpSpPr>
          <p:cNvPr id="17" name="Shape 147"/>
          <p:cNvGrpSpPr/>
          <p:nvPr/>
        </p:nvGrpSpPr>
        <p:grpSpPr>
          <a:xfrm>
            <a:off x="3810000" y="4661623"/>
            <a:ext cx="2102545" cy="2147773"/>
            <a:chOff x="3810000" y="4661623"/>
            <a:chExt cx="2102545" cy="2147773"/>
          </a:xfrm>
        </p:grpSpPr>
        <p:pic>
          <p:nvPicPr>
            <p:cNvPr id="18" name="Shape 148" descr="T3_TNB"/>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810000" y="4661623"/>
              <a:ext cx="2102545" cy="1902643"/>
            </a:xfrm>
            <a:prstGeom prst="rect">
              <a:avLst/>
            </a:prstGeom>
            <a:noFill/>
            <a:ln>
              <a:noFill/>
            </a:ln>
          </p:spPr>
        </p:pic>
        <p:sp>
          <p:nvSpPr>
            <p:cNvPr id="19" name="Shape 149"/>
            <p:cNvSpPr txBox="1"/>
            <p:nvPr/>
          </p:nvSpPr>
          <p:spPr>
            <a:xfrm>
              <a:off x="4479351" y="6470844"/>
              <a:ext cx="547584" cy="338551"/>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2569"/>
                </a:buClr>
                <a:buSzPct val="25000"/>
                <a:buFont typeface="Arial"/>
                <a:buNone/>
              </a:pPr>
              <a:r>
                <a:rPr lang="en-US" sz="1600" b="1" i="0" u="none" strike="noStrike" cap="none">
                  <a:solidFill>
                    <a:srgbClr val="002569"/>
                  </a:solidFill>
                </a:rPr>
                <a:t>2014</a:t>
              </a:r>
            </a:p>
          </p:txBody>
        </p:sp>
      </p:grpSp>
    </p:spTree>
    <p:extLst>
      <p:ext uri="{BB962C8B-B14F-4D97-AF65-F5344CB8AC3E}">
        <p14:creationId xmlns:p14="http://schemas.microsoft.com/office/powerpoint/2010/main" val="312909591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24</a:t>
            </a:fld>
            <a:endParaRPr lang="uk-UA" dirty="0"/>
          </a:p>
        </p:txBody>
      </p:sp>
      <p:sp>
        <p:nvSpPr>
          <p:cNvPr id="5" name="Content Placeholder 3"/>
          <p:cNvSpPr txBox="1">
            <a:spLocks/>
          </p:cNvSpPr>
          <p:nvPr/>
        </p:nvSpPr>
        <p:spPr>
          <a:xfrm>
            <a:off x="2057400" y="304800"/>
            <a:ext cx="5715000" cy="533400"/>
          </a:xfrm>
          <a:prstGeom prst="rect">
            <a:avLst/>
          </a:prstGeom>
          <a:noFill/>
          <a:ln>
            <a:noFill/>
          </a:ln>
        </p:spPr>
        <p:txBody>
          <a:bodyPr lIns="91425" tIns="91425" rIns="91425" bIns="91425" anchor="t" anchorCtr="0"/>
          <a:lstStyle>
            <a:lvl1pPr marL="0" marR="0" lvl="0" indent="0" algn="l" defTabSz="457200" rtl="0">
              <a:spcBef>
                <a:spcPts val="0"/>
              </a:spcBef>
              <a:buNone/>
              <a:defRPr sz="1800" b="0" i="0" u="none" strike="noStrike" cap="none">
                <a:solidFill>
                  <a:srgbClr val="002569"/>
                </a:solidFill>
              </a:defRPr>
            </a:lvl1pPr>
            <a:lvl2pPr marL="457200" marR="0" lvl="1" indent="457200" algn="l" defTabSz="457200" rtl="0">
              <a:spcBef>
                <a:spcPts val="0"/>
              </a:spcBef>
              <a:buNone/>
              <a:defRPr sz="1800" b="0" i="0" u="none" strike="noStrike" cap="none">
                <a:solidFill>
                  <a:srgbClr val="002569"/>
                </a:solidFill>
              </a:defRPr>
            </a:lvl2pPr>
            <a:lvl3pPr marL="914400" marR="0" lvl="2" indent="914400" algn="l" defTabSz="457200" rtl="0">
              <a:spcBef>
                <a:spcPts val="0"/>
              </a:spcBef>
              <a:buNone/>
              <a:defRPr sz="1800" b="0" i="0" u="none" strike="noStrike" cap="none">
                <a:solidFill>
                  <a:srgbClr val="002569"/>
                </a:solidFill>
              </a:defRPr>
            </a:lvl3pPr>
            <a:lvl4pPr marL="1371600" marR="0" lvl="3" indent="1371600" algn="l" defTabSz="457200" rtl="0">
              <a:spcBef>
                <a:spcPts val="0"/>
              </a:spcBef>
              <a:buNone/>
              <a:defRPr sz="1800" b="0" i="0" u="none" strike="noStrike" cap="none">
                <a:solidFill>
                  <a:srgbClr val="002569"/>
                </a:solidFill>
              </a:defRPr>
            </a:lvl4pPr>
            <a:lvl5pPr marL="1828800" marR="0" lvl="4" indent="1828800" algn="l" defTabSz="457200" rtl="0">
              <a:spcBef>
                <a:spcPts val="0"/>
              </a:spcBef>
              <a:buNone/>
              <a:defRPr sz="1800" b="0" i="0" u="none" strike="noStrike" cap="none">
                <a:solidFill>
                  <a:srgbClr val="002569"/>
                </a:solidFill>
              </a:defRPr>
            </a:lvl5pPr>
            <a:lvl6pPr marL="2286000" marR="0" lvl="5" indent="2286000" algn="l" defTabSz="457200" rtl="0">
              <a:spcBef>
                <a:spcPts val="0"/>
              </a:spcBef>
              <a:buNone/>
              <a:defRPr sz="1800" b="0" i="0" u="none" strike="noStrike" cap="none">
                <a:solidFill>
                  <a:srgbClr val="002569"/>
                </a:solidFill>
              </a:defRPr>
            </a:lvl6pPr>
            <a:lvl7pPr marL="2743200" marR="0" lvl="6" indent="2743200" algn="l" defTabSz="457200" rtl="0">
              <a:spcBef>
                <a:spcPts val="0"/>
              </a:spcBef>
              <a:buNone/>
              <a:defRPr sz="1800" b="0" i="0" u="none" strike="noStrike" cap="none">
                <a:solidFill>
                  <a:srgbClr val="002569"/>
                </a:solidFill>
              </a:defRPr>
            </a:lvl7pPr>
            <a:lvl8pPr marL="3200400" marR="0" lvl="7" indent="3200400" algn="l" defTabSz="457200" rtl="0">
              <a:spcBef>
                <a:spcPts val="0"/>
              </a:spcBef>
              <a:buNone/>
              <a:defRPr sz="1800" b="0" i="0" u="none" strike="noStrike" cap="none">
                <a:solidFill>
                  <a:srgbClr val="002569"/>
                </a:solidFill>
              </a:defRPr>
            </a:lvl8pPr>
            <a:lvl9pPr marL="3657600" marR="0" lvl="8" indent="3657600" algn="l" defTabSz="457200" rtl="0">
              <a:spcBef>
                <a:spcPts val="0"/>
              </a:spcBef>
              <a:buNone/>
              <a:defRPr sz="1800" b="0" i="0" u="none" strike="noStrike" cap="none">
                <a:solidFill>
                  <a:srgbClr val="002569"/>
                </a:solidFill>
              </a:defRPr>
            </a:lvl9pPr>
          </a:lstStyle>
          <a:p>
            <a:r>
              <a:rPr lang="en-US" sz="3200" b="1" dirty="0" smtClean="0">
                <a:solidFill>
                  <a:schemeClr val="bg1"/>
                </a:solidFill>
                <a:latin typeface="+mj-lt"/>
              </a:rPr>
              <a:t>Vietnam Plans</a:t>
            </a:r>
            <a:endParaRPr lang="en-US" sz="3200" b="1" dirty="0">
              <a:solidFill>
                <a:schemeClr val="bg1"/>
              </a:solidFill>
              <a:latin typeface="+mj-lt"/>
            </a:endParaRPr>
          </a:p>
        </p:txBody>
      </p:sp>
      <p:cxnSp>
        <p:nvCxnSpPr>
          <p:cNvPr id="6" name="Shape 157"/>
          <p:cNvCxnSpPr/>
          <p:nvPr/>
        </p:nvCxnSpPr>
        <p:spPr>
          <a:xfrm flipH="1">
            <a:off x="1816100" y="6284912"/>
            <a:ext cx="949324" cy="344486"/>
          </a:xfrm>
          <a:prstGeom prst="straightConnector1">
            <a:avLst/>
          </a:prstGeom>
          <a:noFill/>
          <a:ln>
            <a:noFill/>
          </a:ln>
        </p:spPr>
      </p:cxnSp>
      <p:sp>
        <p:nvSpPr>
          <p:cNvPr id="7" name="Shape 158"/>
          <p:cNvSpPr txBox="1"/>
          <p:nvPr/>
        </p:nvSpPr>
        <p:spPr>
          <a:xfrm>
            <a:off x="304798" y="1449842"/>
            <a:ext cx="8534400" cy="4906096"/>
          </a:xfrm>
          <a:prstGeom prst="rect">
            <a:avLst/>
          </a:prstGeom>
          <a:noFill/>
          <a:ln>
            <a:noFill/>
          </a:ln>
        </p:spPr>
        <p:txBody>
          <a:bodyPr lIns="91425" tIns="45700" rIns="91425" bIns="45700" anchor="t" anchorCtr="0">
            <a:noAutofit/>
          </a:bodyPr>
          <a:lstStyle/>
          <a:p>
            <a:pPr marL="287337" lvl="0" indent="-256857" rtl="0">
              <a:lnSpc>
                <a:spcPct val="115000"/>
              </a:lnSpc>
              <a:spcBef>
                <a:spcPts val="0"/>
              </a:spcBef>
              <a:buClr>
                <a:srgbClr val="002569"/>
              </a:buClr>
              <a:buSzPct val="100000"/>
              <a:buFont typeface="Noto Sans Symbols"/>
              <a:buChar char="▪"/>
            </a:pPr>
            <a:r>
              <a:rPr lang="en-US" sz="2400" dirty="0">
                <a:latin typeface="Calibri"/>
                <a:ea typeface="Calibri"/>
                <a:cs typeface="Calibri"/>
                <a:sym typeface="Calibri"/>
              </a:rPr>
              <a:t>Coordination between CSIRO, SEO, and Symbios to hire a Python programmer and complete the first local deployment in April.</a:t>
            </a:r>
          </a:p>
          <a:p>
            <a:pPr marL="287338" marR="0" lvl="0" indent="-287338" algn="l" rtl="0">
              <a:spcBef>
                <a:spcPts val="0"/>
              </a:spcBef>
              <a:spcAft>
                <a:spcPts val="0"/>
              </a:spcAft>
              <a:buClr>
                <a:srgbClr val="002569"/>
              </a:buClr>
              <a:buSzPct val="119999"/>
              <a:buFont typeface="Noto Sans Symbols"/>
              <a:buChar char="▪"/>
            </a:pPr>
            <a:r>
              <a:rPr lang="en-US" sz="2400" b="0" i="0" u="none" strike="noStrike" cap="none" dirty="0">
                <a:latin typeface="Calibri"/>
                <a:ea typeface="Calibri"/>
                <a:cs typeface="Calibri"/>
                <a:sym typeface="Calibri"/>
              </a:rPr>
              <a:t>SEO to put </a:t>
            </a:r>
            <a:r>
              <a:rPr lang="en-US" sz="2400" i="0" u="none" strike="noStrike" cap="none" dirty="0">
                <a:latin typeface="Calibri"/>
                <a:ea typeface="Calibri"/>
                <a:cs typeface="Calibri"/>
                <a:sym typeface="Calibri"/>
              </a:rPr>
              <a:t>ARD an</a:t>
            </a:r>
            <a:r>
              <a:rPr lang="en-US" sz="2400" b="0" i="0" u="none" strike="noStrike" cap="none" dirty="0">
                <a:latin typeface="Calibri"/>
                <a:ea typeface="Calibri"/>
                <a:cs typeface="Calibri"/>
                <a:sym typeface="Calibri"/>
              </a:rPr>
              <a:t>d processed Data Cubes on a disk for delivery to Vietnam at the April GFOI meeting.</a:t>
            </a:r>
          </a:p>
          <a:p>
            <a:pPr marL="287338" marR="0" lvl="0" indent="-287338" algn="l" rtl="0">
              <a:spcBef>
                <a:spcPts val="500"/>
              </a:spcBef>
              <a:spcAft>
                <a:spcPts val="0"/>
              </a:spcAft>
              <a:buClr>
                <a:srgbClr val="002569"/>
              </a:buClr>
              <a:buSzPct val="119999"/>
              <a:buFont typeface="Noto Sans Symbols"/>
              <a:buChar char="▪"/>
            </a:pPr>
            <a:r>
              <a:rPr lang="en-US" sz="2400" b="0" i="0" u="none" strike="noStrike" cap="none" dirty="0">
                <a:latin typeface="Calibri"/>
                <a:ea typeface="Calibri"/>
                <a:cs typeface="Calibri"/>
                <a:sym typeface="Calibri"/>
              </a:rPr>
              <a:t>SEO to put SERVIR (Mekong Basin) and Vietnam (Ho Chi Minh City) Data Cubes on Amazon (AWS).</a:t>
            </a:r>
          </a:p>
          <a:p>
            <a:pPr marL="287338" marR="0" lvl="0" indent="-287338" algn="l" rtl="0">
              <a:spcBef>
                <a:spcPts val="500"/>
              </a:spcBef>
              <a:spcAft>
                <a:spcPts val="0"/>
              </a:spcAft>
              <a:buClr>
                <a:srgbClr val="002569"/>
              </a:buClr>
              <a:buSzPct val="119999"/>
              <a:buFont typeface="Noto Sans Symbols"/>
              <a:buChar char="▪"/>
            </a:pPr>
            <a:r>
              <a:rPr lang="en-US" sz="2400" b="0" i="0" u="none" strike="noStrike" cap="none" dirty="0">
                <a:latin typeface="Calibri"/>
                <a:ea typeface="Calibri"/>
                <a:cs typeface="Calibri"/>
                <a:sym typeface="Calibri"/>
              </a:rPr>
              <a:t>SEO will provide face-to-face training in Hanoi for a Vietnam Python programmer.</a:t>
            </a:r>
          </a:p>
          <a:p>
            <a:pPr marL="287338" marR="0" lvl="0" indent="-287338" algn="l" rtl="0">
              <a:spcBef>
                <a:spcPts val="500"/>
              </a:spcBef>
              <a:buClr>
                <a:srgbClr val="002569"/>
              </a:buClr>
              <a:buSzPct val="119999"/>
              <a:buFont typeface="Noto Sans Symbols"/>
              <a:buChar char="▪"/>
            </a:pPr>
            <a:r>
              <a:rPr lang="en-US" sz="2400" b="0" i="0" u="none" strike="noStrike" cap="none" dirty="0">
                <a:latin typeface="Calibri"/>
                <a:ea typeface="Calibri"/>
                <a:cs typeface="Calibri"/>
                <a:sym typeface="Calibri"/>
              </a:rPr>
              <a:t>Vietnam will investigate putting their S1 rice monitoring code into Python and release to the Data Cube open source community.</a:t>
            </a:r>
          </a:p>
        </p:txBody>
      </p:sp>
    </p:spTree>
    <p:extLst>
      <p:ext uri="{BB962C8B-B14F-4D97-AF65-F5344CB8AC3E}">
        <p14:creationId xmlns:p14="http://schemas.microsoft.com/office/powerpoint/2010/main" val="352702613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25</a:t>
            </a:fld>
            <a:endParaRPr lang="uk-UA" dirty="0"/>
          </a:p>
        </p:txBody>
      </p:sp>
      <p:sp>
        <p:nvSpPr>
          <p:cNvPr id="5" name="Content Placeholder 3"/>
          <p:cNvSpPr txBox="1">
            <a:spLocks/>
          </p:cNvSpPr>
          <p:nvPr/>
        </p:nvSpPr>
        <p:spPr>
          <a:xfrm>
            <a:off x="2057400" y="0"/>
            <a:ext cx="5715000" cy="533400"/>
          </a:xfrm>
          <a:prstGeom prst="rect">
            <a:avLst/>
          </a:prstGeom>
          <a:noFill/>
          <a:ln>
            <a:noFill/>
          </a:ln>
        </p:spPr>
        <p:txBody>
          <a:bodyPr lIns="91425" tIns="91425" rIns="91425" bIns="91425" anchor="t" anchorCtr="0"/>
          <a:lstStyle>
            <a:lvl1pPr marL="0" marR="0" lvl="0" indent="0" algn="l" defTabSz="457200" rtl="0">
              <a:spcBef>
                <a:spcPts val="0"/>
              </a:spcBef>
              <a:buNone/>
              <a:defRPr sz="1800" b="0" i="0" u="none" strike="noStrike" cap="none">
                <a:solidFill>
                  <a:srgbClr val="002569"/>
                </a:solidFill>
              </a:defRPr>
            </a:lvl1pPr>
            <a:lvl2pPr marL="457200" marR="0" lvl="1" indent="457200" algn="l" defTabSz="457200" rtl="0">
              <a:spcBef>
                <a:spcPts val="0"/>
              </a:spcBef>
              <a:buNone/>
              <a:defRPr sz="1800" b="0" i="0" u="none" strike="noStrike" cap="none">
                <a:solidFill>
                  <a:srgbClr val="002569"/>
                </a:solidFill>
              </a:defRPr>
            </a:lvl2pPr>
            <a:lvl3pPr marL="914400" marR="0" lvl="2" indent="914400" algn="l" defTabSz="457200" rtl="0">
              <a:spcBef>
                <a:spcPts val="0"/>
              </a:spcBef>
              <a:buNone/>
              <a:defRPr sz="1800" b="0" i="0" u="none" strike="noStrike" cap="none">
                <a:solidFill>
                  <a:srgbClr val="002569"/>
                </a:solidFill>
              </a:defRPr>
            </a:lvl3pPr>
            <a:lvl4pPr marL="1371600" marR="0" lvl="3" indent="1371600" algn="l" defTabSz="457200" rtl="0">
              <a:spcBef>
                <a:spcPts val="0"/>
              </a:spcBef>
              <a:buNone/>
              <a:defRPr sz="1800" b="0" i="0" u="none" strike="noStrike" cap="none">
                <a:solidFill>
                  <a:srgbClr val="002569"/>
                </a:solidFill>
              </a:defRPr>
            </a:lvl4pPr>
            <a:lvl5pPr marL="1828800" marR="0" lvl="4" indent="1828800" algn="l" defTabSz="457200" rtl="0">
              <a:spcBef>
                <a:spcPts val="0"/>
              </a:spcBef>
              <a:buNone/>
              <a:defRPr sz="1800" b="0" i="0" u="none" strike="noStrike" cap="none">
                <a:solidFill>
                  <a:srgbClr val="002569"/>
                </a:solidFill>
              </a:defRPr>
            </a:lvl5pPr>
            <a:lvl6pPr marL="2286000" marR="0" lvl="5" indent="2286000" algn="l" defTabSz="457200" rtl="0">
              <a:spcBef>
                <a:spcPts val="0"/>
              </a:spcBef>
              <a:buNone/>
              <a:defRPr sz="1800" b="0" i="0" u="none" strike="noStrike" cap="none">
                <a:solidFill>
                  <a:srgbClr val="002569"/>
                </a:solidFill>
              </a:defRPr>
            </a:lvl6pPr>
            <a:lvl7pPr marL="2743200" marR="0" lvl="6" indent="2743200" algn="l" defTabSz="457200" rtl="0">
              <a:spcBef>
                <a:spcPts val="0"/>
              </a:spcBef>
              <a:buNone/>
              <a:defRPr sz="1800" b="0" i="0" u="none" strike="noStrike" cap="none">
                <a:solidFill>
                  <a:srgbClr val="002569"/>
                </a:solidFill>
              </a:defRPr>
            </a:lvl7pPr>
            <a:lvl8pPr marL="3200400" marR="0" lvl="7" indent="3200400" algn="l" defTabSz="457200" rtl="0">
              <a:spcBef>
                <a:spcPts val="0"/>
              </a:spcBef>
              <a:buNone/>
              <a:defRPr sz="1800" b="0" i="0" u="none" strike="noStrike" cap="none">
                <a:solidFill>
                  <a:srgbClr val="002569"/>
                </a:solidFill>
              </a:defRPr>
            </a:lvl8pPr>
            <a:lvl9pPr marL="3657600" marR="0" lvl="8" indent="3657600" algn="l" defTabSz="457200" rtl="0">
              <a:spcBef>
                <a:spcPts val="0"/>
              </a:spcBef>
              <a:buNone/>
              <a:defRPr sz="1800" b="0" i="0" u="none" strike="noStrike" cap="none">
                <a:solidFill>
                  <a:srgbClr val="002569"/>
                </a:solidFill>
              </a:defRPr>
            </a:lvl9pPr>
          </a:lstStyle>
          <a:p>
            <a:r>
              <a:rPr lang="en-US" sz="3200" b="1" dirty="0">
                <a:solidFill>
                  <a:schemeClr val="bg1"/>
                </a:solidFill>
                <a:latin typeface="+mj-lt"/>
              </a:rPr>
              <a:t>Open Data </a:t>
            </a:r>
            <a:r>
              <a:rPr lang="en-US" sz="3200" b="1" dirty="0" smtClean="0">
                <a:solidFill>
                  <a:schemeClr val="bg1"/>
                </a:solidFill>
                <a:latin typeface="+mj-lt"/>
              </a:rPr>
              <a:t>Cube</a:t>
            </a:r>
          </a:p>
          <a:p>
            <a:r>
              <a:rPr lang="en-US" sz="3200" b="1" dirty="0" smtClean="0">
                <a:solidFill>
                  <a:schemeClr val="bg1"/>
                </a:solidFill>
                <a:latin typeface="+mj-lt"/>
              </a:rPr>
              <a:t>Lessons </a:t>
            </a:r>
            <a:r>
              <a:rPr lang="en-US" sz="3200" b="1" dirty="0">
                <a:solidFill>
                  <a:schemeClr val="bg1"/>
                </a:solidFill>
                <a:latin typeface="+mj-lt"/>
              </a:rPr>
              <a:t>Learned</a:t>
            </a:r>
          </a:p>
        </p:txBody>
      </p:sp>
      <p:sp>
        <p:nvSpPr>
          <p:cNvPr id="6" name="Content Placeholder 2"/>
          <p:cNvSpPr txBox="1">
            <a:spLocks/>
          </p:cNvSpPr>
          <p:nvPr/>
        </p:nvSpPr>
        <p:spPr>
          <a:xfrm>
            <a:off x="457200" y="1295400"/>
            <a:ext cx="8686800" cy="50292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l" defTabSz="914400" rtl="0">
              <a:spcBef>
                <a:spcPts val="0"/>
              </a:spcBef>
              <a:buFont typeface="Arial"/>
              <a:buNone/>
            </a:pPr>
            <a:r>
              <a:rPr lang="en-US" dirty="0" smtClean="0">
                <a:latin typeface="+mj-lt"/>
                <a:ea typeface="Calibri"/>
                <a:cs typeface="Calibri"/>
                <a:sym typeface="Calibri"/>
              </a:rPr>
              <a:t>The Open Data Cube pilot projects have resulted in a number of key “lessons learned” that will improve the success of future deployments, which include:</a:t>
            </a:r>
            <a:br>
              <a:rPr lang="en-US" dirty="0" smtClean="0">
                <a:latin typeface="+mj-lt"/>
                <a:ea typeface="Calibri"/>
                <a:cs typeface="Calibri"/>
                <a:sym typeface="Calibri"/>
              </a:rPr>
            </a:br>
            <a:endParaRPr lang="en-US" sz="1000" dirty="0" smtClean="0">
              <a:latin typeface="+mj-lt"/>
              <a:ea typeface="Calibri"/>
              <a:cs typeface="Calibri"/>
              <a:sym typeface="Calibri"/>
            </a:endParaRPr>
          </a:p>
          <a:p>
            <a:pPr marL="457200" indent="-381000" algn="l" defTabSz="914400" rtl="0">
              <a:spcBef>
                <a:spcPts val="0"/>
              </a:spcBef>
              <a:buClr>
                <a:srgbClr val="002569"/>
              </a:buClr>
              <a:buFont typeface="Arial" panose="020B0604020202020204" pitchFamily="34" charset="0"/>
              <a:buChar char="•"/>
            </a:pPr>
            <a:r>
              <a:rPr lang="en-US" dirty="0" smtClean="0">
                <a:latin typeface="+mj-lt"/>
                <a:ea typeface="Calibri"/>
                <a:cs typeface="Calibri"/>
                <a:sym typeface="Calibri"/>
              </a:rPr>
              <a:t>Users want “customer service” and on-demand help to resolve issues, especially during initial deployment</a:t>
            </a:r>
          </a:p>
          <a:p>
            <a:pPr marL="457200" indent="-381000" algn="l" defTabSz="914400" rtl="0">
              <a:spcBef>
                <a:spcPts val="0"/>
              </a:spcBef>
              <a:buClr>
                <a:srgbClr val="002569"/>
              </a:buClr>
              <a:buFont typeface="Arial" panose="020B0604020202020204" pitchFamily="34" charset="0"/>
              <a:buChar char="•"/>
            </a:pPr>
            <a:endParaRPr lang="en-US" sz="1000" dirty="0" smtClean="0">
              <a:latin typeface="+mj-lt"/>
              <a:ea typeface="Calibri"/>
              <a:cs typeface="Calibri"/>
              <a:sym typeface="Calibri"/>
            </a:endParaRPr>
          </a:p>
          <a:p>
            <a:pPr marL="457200" indent="-381000" algn="l" defTabSz="914400" rtl="0">
              <a:spcBef>
                <a:spcPts val="0"/>
              </a:spcBef>
              <a:buClr>
                <a:srgbClr val="002569"/>
              </a:buClr>
              <a:buFont typeface="Arial" panose="020B0604020202020204" pitchFamily="34" charset="0"/>
              <a:buChar char="•"/>
            </a:pPr>
            <a:r>
              <a:rPr lang="en-US" dirty="0" smtClean="0">
                <a:latin typeface="+mj-lt"/>
                <a:ea typeface="Calibri"/>
                <a:cs typeface="Calibri"/>
                <a:sym typeface="Calibri"/>
              </a:rPr>
              <a:t>Users prefer ARD to reduce processing burden, but they still have many issues getting old or new data </a:t>
            </a:r>
          </a:p>
          <a:p>
            <a:pPr marL="457200" indent="-381000" algn="l" defTabSz="914400" rtl="0">
              <a:spcBef>
                <a:spcPts val="0"/>
              </a:spcBef>
              <a:buClr>
                <a:srgbClr val="002569"/>
              </a:buClr>
              <a:buFont typeface="Arial" panose="020B0604020202020204" pitchFamily="34" charset="0"/>
              <a:buChar char="•"/>
            </a:pPr>
            <a:endParaRPr lang="en-US" sz="1000" dirty="0" smtClean="0">
              <a:latin typeface="+mj-lt"/>
              <a:ea typeface="Calibri"/>
              <a:cs typeface="Calibri"/>
              <a:sym typeface="Calibri"/>
            </a:endParaRPr>
          </a:p>
          <a:p>
            <a:pPr marL="457200" indent="-381000" algn="l" defTabSz="914400" rtl="0">
              <a:spcBef>
                <a:spcPts val="0"/>
              </a:spcBef>
              <a:buClr>
                <a:srgbClr val="002569"/>
              </a:buClr>
              <a:buFont typeface="Arial" panose="020B0604020202020204" pitchFamily="34" charset="0"/>
              <a:buChar char="•"/>
            </a:pPr>
            <a:r>
              <a:rPr lang="en-US" dirty="0" smtClean="0">
                <a:latin typeface="+mj-lt"/>
                <a:ea typeface="Calibri"/>
                <a:cs typeface="Calibri"/>
                <a:sym typeface="Calibri"/>
              </a:rPr>
              <a:t>Most users want to use QGIS as their GIS tool</a:t>
            </a:r>
          </a:p>
          <a:p>
            <a:pPr marL="457200" indent="-381000" algn="l" defTabSz="914400" rtl="0">
              <a:spcBef>
                <a:spcPts val="0"/>
              </a:spcBef>
              <a:buClr>
                <a:srgbClr val="002569"/>
              </a:buClr>
              <a:buFont typeface="Arial" panose="020B0604020202020204" pitchFamily="34" charset="0"/>
              <a:buChar char="•"/>
            </a:pPr>
            <a:endParaRPr lang="en-US" sz="1000" dirty="0" smtClean="0">
              <a:latin typeface="+mj-lt"/>
              <a:ea typeface="Calibri"/>
              <a:cs typeface="Calibri"/>
              <a:sym typeface="Calibri"/>
            </a:endParaRPr>
          </a:p>
          <a:p>
            <a:pPr marL="457200" indent="-381000" algn="l" defTabSz="914400" rtl="0">
              <a:spcBef>
                <a:spcPts val="0"/>
              </a:spcBef>
              <a:buClr>
                <a:srgbClr val="002569"/>
              </a:buClr>
              <a:buFont typeface="Arial" panose="020B0604020202020204" pitchFamily="34" charset="0"/>
              <a:buChar char="•"/>
            </a:pPr>
            <a:r>
              <a:rPr lang="en-US" dirty="0" smtClean="0">
                <a:latin typeface="+mj-lt"/>
                <a:ea typeface="Calibri"/>
                <a:cs typeface="Calibri"/>
                <a:sym typeface="Calibri"/>
              </a:rPr>
              <a:t>Switzerland has a preferred DEM, that is local, not public</a:t>
            </a:r>
          </a:p>
          <a:p>
            <a:pPr marL="457200" indent="-381000" algn="l" defTabSz="914400" rtl="0">
              <a:spcBef>
                <a:spcPts val="0"/>
              </a:spcBef>
              <a:buClr>
                <a:srgbClr val="002569"/>
              </a:buClr>
              <a:buFont typeface="Arial" panose="020B0604020202020204" pitchFamily="34" charset="0"/>
              <a:buChar char="•"/>
            </a:pPr>
            <a:endParaRPr lang="en-US" sz="1000" dirty="0" smtClean="0">
              <a:latin typeface="+mj-lt"/>
              <a:ea typeface="Calibri"/>
              <a:cs typeface="Calibri"/>
              <a:sym typeface="Calibri"/>
            </a:endParaRPr>
          </a:p>
          <a:p>
            <a:pPr marL="457200" indent="-381000" algn="l" defTabSz="914400" rtl="0">
              <a:spcBef>
                <a:spcPts val="0"/>
              </a:spcBef>
              <a:buClr>
                <a:srgbClr val="002569"/>
              </a:buClr>
              <a:buFont typeface="Arial" panose="020B0604020202020204" pitchFamily="34" charset="0"/>
              <a:buChar char="•"/>
            </a:pPr>
            <a:r>
              <a:rPr lang="en-US" dirty="0" smtClean="0">
                <a:latin typeface="+mj-lt"/>
                <a:ea typeface="Calibri"/>
                <a:cs typeface="Calibri"/>
                <a:sym typeface="Calibri"/>
              </a:rPr>
              <a:t>Colombia has issues with cloud masking and does not like the standard Landsat CFMask flag</a:t>
            </a:r>
            <a:endParaRPr lang="en-US" dirty="0">
              <a:latin typeface="+mj-lt"/>
              <a:ea typeface="Calibri"/>
              <a:cs typeface="Calibri"/>
              <a:sym typeface="Calibri"/>
            </a:endParaRPr>
          </a:p>
        </p:txBody>
      </p:sp>
    </p:spTree>
    <p:extLst>
      <p:ext uri="{BB962C8B-B14F-4D97-AF65-F5344CB8AC3E}">
        <p14:creationId xmlns:p14="http://schemas.microsoft.com/office/powerpoint/2010/main" val="393146165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26</a:t>
            </a:fld>
            <a:endParaRPr lang="uk-UA" dirty="0"/>
          </a:p>
        </p:txBody>
      </p:sp>
      <p:sp>
        <p:nvSpPr>
          <p:cNvPr id="5" name="Content Placeholder 3"/>
          <p:cNvSpPr txBox="1">
            <a:spLocks/>
          </p:cNvSpPr>
          <p:nvPr/>
        </p:nvSpPr>
        <p:spPr>
          <a:xfrm>
            <a:off x="2057400" y="0"/>
            <a:ext cx="6629400" cy="533400"/>
          </a:xfrm>
          <a:prstGeom prst="rect">
            <a:avLst/>
          </a:prstGeom>
          <a:noFill/>
          <a:ln>
            <a:noFill/>
          </a:ln>
        </p:spPr>
        <p:txBody>
          <a:bodyPr lIns="91425" tIns="91425" rIns="91425" bIns="91425" anchor="t" anchorCtr="0"/>
          <a:lstStyle>
            <a:lvl1pPr marL="0" marR="0" lvl="0" indent="0" algn="l" defTabSz="457200" rtl="0">
              <a:spcBef>
                <a:spcPts val="0"/>
              </a:spcBef>
              <a:buNone/>
              <a:defRPr sz="1800" b="0" i="0" u="none" strike="noStrike" cap="none">
                <a:solidFill>
                  <a:srgbClr val="002569"/>
                </a:solidFill>
              </a:defRPr>
            </a:lvl1pPr>
            <a:lvl2pPr marL="457200" marR="0" lvl="1" indent="457200" algn="l" defTabSz="457200" rtl="0">
              <a:spcBef>
                <a:spcPts val="0"/>
              </a:spcBef>
              <a:buNone/>
              <a:defRPr sz="1800" b="0" i="0" u="none" strike="noStrike" cap="none">
                <a:solidFill>
                  <a:srgbClr val="002569"/>
                </a:solidFill>
              </a:defRPr>
            </a:lvl2pPr>
            <a:lvl3pPr marL="914400" marR="0" lvl="2" indent="914400" algn="l" defTabSz="457200" rtl="0">
              <a:spcBef>
                <a:spcPts val="0"/>
              </a:spcBef>
              <a:buNone/>
              <a:defRPr sz="1800" b="0" i="0" u="none" strike="noStrike" cap="none">
                <a:solidFill>
                  <a:srgbClr val="002569"/>
                </a:solidFill>
              </a:defRPr>
            </a:lvl3pPr>
            <a:lvl4pPr marL="1371600" marR="0" lvl="3" indent="1371600" algn="l" defTabSz="457200" rtl="0">
              <a:spcBef>
                <a:spcPts val="0"/>
              </a:spcBef>
              <a:buNone/>
              <a:defRPr sz="1800" b="0" i="0" u="none" strike="noStrike" cap="none">
                <a:solidFill>
                  <a:srgbClr val="002569"/>
                </a:solidFill>
              </a:defRPr>
            </a:lvl4pPr>
            <a:lvl5pPr marL="1828800" marR="0" lvl="4" indent="1828800" algn="l" defTabSz="457200" rtl="0">
              <a:spcBef>
                <a:spcPts val="0"/>
              </a:spcBef>
              <a:buNone/>
              <a:defRPr sz="1800" b="0" i="0" u="none" strike="noStrike" cap="none">
                <a:solidFill>
                  <a:srgbClr val="002569"/>
                </a:solidFill>
              </a:defRPr>
            </a:lvl5pPr>
            <a:lvl6pPr marL="2286000" marR="0" lvl="5" indent="2286000" algn="l" defTabSz="457200" rtl="0">
              <a:spcBef>
                <a:spcPts val="0"/>
              </a:spcBef>
              <a:buNone/>
              <a:defRPr sz="1800" b="0" i="0" u="none" strike="noStrike" cap="none">
                <a:solidFill>
                  <a:srgbClr val="002569"/>
                </a:solidFill>
              </a:defRPr>
            </a:lvl6pPr>
            <a:lvl7pPr marL="2743200" marR="0" lvl="6" indent="2743200" algn="l" defTabSz="457200" rtl="0">
              <a:spcBef>
                <a:spcPts val="0"/>
              </a:spcBef>
              <a:buNone/>
              <a:defRPr sz="1800" b="0" i="0" u="none" strike="noStrike" cap="none">
                <a:solidFill>
                  <a:srgbClr val="002569"/>
                </a:solidFill>
              </a:defRPr>
            </a:lvl7pPr>
            <a:lvl8pPr marL="3200400" marR="0" lvl="7" indent="3200400" algn="l" defTabSz="457200" rtl="0">
              <a:spcBef>
                <a:spcPts val="0"/>
              </a:spcBef>
              <a:buNone/>
              <a:defRPr sz="1800" b="0" i="0" u="none" strike="noStrike" cap="none">
                <a:solidFill>
                  <a:srgbClr val="002569"/>
                </a:solidFill>
              </a:defRPr>
            </a:lvl8pPr>
            <a:lvl9pPr marL="3657600" marR="0" lvl="8" indent="3657600" algn="l" defTabSz="457200" rtl="0">
              <a:spcBef>
                <a:spcPts val="0"/>
              </a:spcBef>
              <a:buNone/>
              <a:defRPr sz="1800" b="0" i="0" u="none" strike="noStrike" cap="none">
                <a:solidFill>
                  <a:srgbClr val="002569"/>
                </a:solidFill>
              </a:defRPr>
            </a:lvl9pPr>
          </a:lstStyle>
          <a:p>
            <a:r>
              <a:rPr lang="en-US" sz="2800" b="1" dirty="0">
                <a:solidFill>
                  <a:schemeClr val="bg1"/>
                </a:solidFill>
                <a:latin typeface="+mj-lt"/>
              </a:rPr>
              <a:t>USGS Land Change Monitoring, Assessment, and Projection (LCMAP)</a:t>
            </a:r>
          </a:p>
        </p:txBody>
      </p:sp>
      <p:sp>
        <p:nvSpPr>
          <p:cNvPr id="6" name="Shape 163"/>
          <p:cNvSpPr txBox="1"/>
          <p:nvPr/>
        </p:nvSpPr>
        <p:spPr>
          <a:xfrm>
            <a:off x="538316" y="1408588"/>
            <a:ext cx="8096864" cy="1723549"/>
          </a:xfrm>
          <a:prstGeom prst="rect">
            <a:avLst/>
          </a:prstGeom>
          <a:solidFill>
            <a:srgbClr val="FFFFFF">
              <a:alpha val="49803"/>
            </a:srgbClr>
          </a:solidFill>
          <a:ln>
            <a:noFill/>
          </a:ln>
        </p:spPr>
        <p:txBody>
          <a:bodyPr lIns="182875" tIns="182875" rIns="182875" bIns="182875" anchor="t" anchorCtr="0">
            <a:noAutofit/>
          </a:bodyPr>
          <a:lstStyle/>
          <a:p>
            <a:pPr marL="0" marR="0" lvl="0" indent="0" algn="l" rtl="0">
              <a:spcBef>
                <a:spcPts val="0"/>
              </a:spcBef>
              <a:spcAft>
                <a:spcPts val="0"/>
              </a:spcAft>
              <a:buSzPct val="25000"/>
              <a:buNone/>
            </a:pPr>
            <a:r>
              <a:rPr lang="en-US" sz="2000" b="0" i="1" u="none" strike="noStrike" cap="none">
                <a:solidFill>
                  <a:srgbClr val="000099"/>
                </a:solidFill>
                <a:latin typeface="Arial"/>
                <a:ea typeface="Arial"/>
                <a:cs typeface="Arial"/>
                <a:sym typeface="Arial"/>
              </a:rPr>
              <a:t>A capability to continuously track and characterize changes in land cover, use, and condition and translate such information into assessments of current and historical processes of change as a science foundation to support  evaluations and decisions relevant to environmental management and policy</a:t>
            </a:r>
          </a:p>
        </p:txBody>
      </p:sp>
      <p:sp>
        <p:nvSpPr>
          <p:cNvPr id="7" name="Shape 164"/>
          <p:cNvSpPr txBox="1"/>
          <p:nvPr/>
        </p:nvSpPr>
        <p:spPr>
          <a:xfrm>
            <a:off x="4899769" y="3514626"/>
            <a:ext cx="4244230" cy="2154435"/>
          </a:xfrm>
          <a:prstGeom prst="rect">
            <a:avLst/>
          </a:prstGeom>
          <a:solidFill>
            <a:srgbClr val="FFFFFF">
              <a:alpha val="49803"/>
            </a:srgbClr>
          </a:solidFill>
          <a:ln>
            <a:noFill/>
          </a:ln>
        </p:spPr>
        <p:txBody>
          <a:bodyPr lIns="182875" tIns="182875" rIns="182875" bIns="182875" anchor="t" anchorCtr="0">
            <a:noAutofit/>
          </a:bodyPr>
          <a:lstStyle/>
          <a:p>
            <a:pPr marL="0" marR="0" lvl="0" indent="0" algn="l" rtl="0">
              <a:spcBef>
                <a:spcPts val="0"/>
              </a:spcBef>
              <a:spcAft>
                <a:spcPts val="0"/>
              </a:spcAft>
              <a:buSzPct val="25000"/>
              <a:buNone/>
            </a:pPr>
            <a:r>
              <a:rPr lang="en-US" sz="1600" b="0" u="none" strike="noStrike" cap="none">
                <a:solidFill>
                  <a:srgbClr val="000099"/>
                </a:solidFill>
                <a:latin typeface="Arial"/>
                <a:ea typeface="Arial"/>
                <a:cs typeface="Arial"/>
                <a:sym typeface="Arial"/>
              </a:rPr>
              <a:t>Basic foundational elements include:</a:t>
            </a:r>
          </a:p>
          <a:p>
            <a:pPr marL="274320" marR="0" lvl="1" indent="-172720" algn="l" rtl="0">
              <a:spcBef>
                <a:spcPts val="0"/>
              </a:spcBef>
              <a:spcAft>
                <a:spcPts val="0"/>
              </a:spcAft>
              <a:buClr>
                <a:srgbClr val="007500"/>
              </a:buClr>
              <a:buSzPct val="100000"/>
              <a:buFont typeface="Arial"/>
              <a:buChar char="•"/>
            </a:pPr>
            <a:r>
              <a:rPr lang="en-US" sz="1200" b="0" u="none" strike="noStrike" cap="none">
                <a:solidFill>
                  <a:srgbClr val="007500"/>
                </a:solidFill>
                <a:latin typeface="Arial"/>
                <a:ea typeface="Arial"/>
                <a:cs typeface="Arial"/>
                <a:sym typeface="Arial"/>
              </a:rPr>
              <a:t>Analysis-Ready Data (ARD) archive</a:t>
            </a:r>
          </a:p>
          <a:p>
            <a:pPr marL="274320" marR="0" lvl="1" indent="-172720" algn="l" rtl="0">
              <a:spcBef>
                <a:spcPts val="0"/>
              </a:spcBef>
              <a:spcAft>
                <a:spcPts val="0"/>
              </a:spcAft>
              <a:buClr>
                <a:srgbClr val="007500"/>
              </a:buClr>
              <a:buSzPct val="100000"/>
              <a:buFont typeface="Arial"/>
              <a:buChar char="•"/>
            </a:pPr>
            <a:r>
              <a:rPr lang="en-US" sz="1200" b="0" u="none" strike="noStrike" cap="none">
                <a:solidFill>
                  <a:srgbClr val="007500"/>
                </a:solidFill>
                <a:latin typeface="Arial"/>
                <a:ea typeface="Arial"/>
                <a:cs typeface="Arial"/>
                <a:sym typeface="Arial"/>
              </a:rPr>
              <a:t>Land change and land cover data derived from all available cloud- and shadow-free pixels</a:t>
            </a:r>
          </a:p>
          <a:p>
            <a:pPr marL="274320" marR="0" lvl="1" indent="-172720" algn="l" rtl="0">
              <a:spcBef>
                <a:spcPts val="0"/>
              </a:spcBef>
              <a:spcAft>
                <a:spcPts val="0"/>
              </a:spcAft>
              <a:buClr>
                <a:srgbClr val="007500"/>
              </a:buClr>
              <a:buSzPct val="100000"/>
              <a:buFont typeface="Arial"/>
              <a:buChar char="•"/>
            </a:pPr>
            <a:r>
              <a:rPr lang="en-US" sz="1200" b="0" u="none" strike="noStrike" cap="none">
                <a:solidFill>
                  <a:srgbClr val="007500"/>
                </a:solidFill>
                <a:latin typeface="Arial"/>
                <a:ea typeface="Arial"/>
                <a:cs typeface="Arial"/>
                <a:sym typeface="Arial"/>
              </a:rPr>
              <a:t>Independent reference data for validation and area estimation</a:t>
            </a:r>
          </a:p>
          <a:p>
            <a:pPr marL="274320" marR="0" lvl="1" indent="-172720" algn="l" rtl="0">
              <a:spcBef>
                <a:spcPts val="0"/>
              </a:spcBef>
              <a:spcAft>
                <a:spcPts val="0"/>
              </a:spcAft>
              <a:buClr>
                <a:srgbClr val="007500"/>
              </a:buClr>
              <a:buSzPct val="100000"/>
              <a:buFont typeface="Arial"/>
              <a:buChar char="•"/>
            </a:pPr>
            <a:r>
              <a:rPr lang="en-US" sz="1200" b="0" u="none" strike="noStrike" cap="none">
                <a:solidFill>
                  <a:srgbClr val="007500"/>
                </a:solidFill>
                <a:latin typeface="Arial"/>
                <a:ea typeface="Arial"/>
                <a:cs typeface="Arial"/>
                <a:sym typeface="Arial"/>
              </a:rPr>
              <a:t>Assessments focused on land change processes, characteristics, and consequences</a:t>
            </a:r>
          </a:p>
          <a:p>
            <a:pPr marL="274320" marR="0" lvl="1" indent="-172720" algn="l" rtl="0">
              <a:spcBef>
                <a:spcPts val="0"/>
              </a:spcBef>
              <a:spcAft>
                <a:spcPts val="0"/>
              </a:spcAft>
              <a:buClr>
                <a:srgbClr val="007500"/>
              </a:buClr>
              <a:buSzPct val="100000"/>
              <a:buFont typeface="Arial"/>
              <a:buChar char="•"/>
            </a:pPr>
            <a:r>
              <a:rPr lang="en-US" sz="1200" b="0" u="none" strike="noStrike" cap="none">
                <a:solidFill>
                  <a:srgbClr val="007500"/>
                </a:solidFill>
                <a:latin typeface="Arial"/>
                <a:ea typeface="Arial"/>
                <a:cs typeface="Arial"/>
                <a:sym typeface="Arial"/>
              </a:rPr>
              <a:t>Scenario driven projections of future LULC extents and patterns</a:t>
            </a:r>
          </a:p>
        </p:txBody>
      </p:sp>
      <p:pic>
        <p:nvPicPr>
          <p:cNvPr id="8" name="Shape 16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42814" y="3300983"/>
            <a:ext cx="4750097" cy="2651760"/>
          </a:xfrm>
          <a:prstGeom prst="rect">
            <a:avLst/>
          </a:prstGeom>
          <a:noFill/>
          <a:ln>
            <a:noFill/>
          </a:ln>
        </p:spPr>
      </p:pic>
    </p:spTree>
    <p:extLst>
      <p:ext uri="{BB962C8B-B14F-4D97-AF65-F5344CB8AC3E}">
        <p14:creationId xmlns:p14="http://schemas.microsoft.com/office/powerpoint/2010/main" val="343974764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hape 17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1131725"/>
            <a:ext cx="9144000" cy="5726400"/>
          </a:xfrm>
          <a:prstGeom prst="rect">
            <a:avLst/>
          </a:prstGeom>
          <a:solidFill>
            <a:schemeClr val="lt1"/>
          </a:solidFill>
          <a:ln>
            <a:noFill/>
          </a:ln>
        </p:spPr>
      </p:pic>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27</a:t>
            </a:fld>
            <a:endParaRPr lang="uk-UA" dirty="0"/>
          </a:p>
        </p:txBody>
      </p:sp>
      <p:sp>
        <p:nvSpPr>
          <p:cNvPr id="7" name="Content Placeholder 3"/>
          <p:cNvSpPr>
            <a:spLocks noGrp="1"/>
          </p:cNvSpPr>
          <p:nvPr>
            <p:ph sz="quarter" idx="11"/>
          </p:nvPr>
        </p:nvSpPr>
        <p:spPr>
          <a:xfrm>
            <a:off x="2057400" y="304800"/>
            <a:ext cx="6553200" cy="533400"/>
          </a:xfrm>
        </p:spPr>
        <p:txBody>
          <a:bodyPr/>
          <a:lstStyle/>
          <a:p>
            <a:pPr marL="0" indent="0">
              <a:buNone/>
            </a:pPr>
            <a:r>
              <a:rPr lang="en-US" sz="3200" b="1" dirty="0" smtClean="0"/>
              <a:t>LCMAP System Schematic</a:t>
            </a:r>
            <a:endParaRPr lang="en-US" sz="3200" b="1" dirty="0"/>
          </a:p>
        </p:txBody>
      </p:sp>
    </p:spTree>
    <p:extLst>
      <p:ext uri="{BB962C8B-B14F-4D97-AF65-F5344CB8AC3E}">
        <p14:creationId xmlns:p14="http://schemas.microsoft.com/office/powerpoint/2010/main" val="56704778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28</a:t>
            </a:fld>
            <a:endParaRPr lang="uk-UA" dirty="0"/>
          </a:p>
        </p:txBody>
      </p:sp>
      <p:sp>
        <p:nvSpPr>
          <p:cNvPr id="6" name="Shape 177"/>
          <p:cNvSpPr txBox="1">
            <a:spLocks/>
          </p:cNvSpPr>
          <p:nvPr/>
        </p:nvSpPr>
        <p:spPr>
          <a:xfrm>
            <a:off x="381000" y="1198562"/>
            <a:ext cx="8763000" cy="4495800"/>
          </a:xfrm>
          <a:prstGeom prst="rect">
            <a:avLst/>
          </a:prstGeom>
          <a:noFill/>
          <a:ln>
            <a:noFill/>
          </a:ln>
        </p:spPr>
        <p:txBody>
          <a:bodyPr lIns="90475" tIns="44450" rIns="90475" bIns="44450" anchor="t" anchorCtr="0">
            <a:noAutofit/>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indent="-285750" algn="l" defTabSz="914400" rtl="0">
              <a:spcBef>
                <a:spcPts val="0"/>
              </a:spcBef>
              <a:buClr>
                <a:schemeClr val="dk1"/>
              </a:buClr>
              <a:buFont typeface="Noto Sans Symbols"/>
              <a:buChar char="▪"/>
            </a:pPr>
            <a:r>
              <a:rPr lang="en-US" sz="1800" b="1" dirty="0" smtClean="0">
                <a:latin typeface="+mj-lt"/>
                <a:ea typeface="Arial"/>
                <a:cs typeface="Arial"/>
                <a:sym typeface="Arial"/>
              </a:rPr>
              <a:t>System Status</a:t>
            </a:r>
          </a:p>
          <a:p>
            <a:pPr marL="742950" lvl="1" indent="-273050" algn="l" defTabSz="914400" rtl="0">
              <a:spcBef>
                <a:spcPts val="320"/>
              </a:spcBef>
              <a:buClr>
                <a:schemeClr val="dk1"/>
              </a:buClr>
              <a:buSzPct val="128571"/>
              <a:buFont typeface="Noto Sans Symbols"/>
              <a:buChar char="▪"/>
            </a:pPr>
            <a:r>
              <a:rPr lang="en-US" sz="1600" dirty="0" smtClean="0">
                <a:latin typeface="+mj-lt"/>
                <a:ea typeface="Arial"/>
                <a:cs typeface="Arial"/>
                <a:sym typeface="Arial"/>
              </a:rPr>
              <a:t>Information Warehouse and Data Store</a:t>
            </a:r>
          </a:p>
          <a:p>
            <a:pPr marL="1143000" lvl="2" indent="-215900" algn="l" defTabSz="914400" rtl="0">
              <a:spcBef>
                <a:spcPts val="280"/>
              </a:spcBef>
              <a:buClr>
                <a:schemeClr val="dk1"/>
              </a:buClr>
              <a:buSzPct val="129166"/>
              <a:buFont typeface="Noto Sans Symbols"/>
              <a:buChar char="▪"/>
            </a:pPr>
            <a:r>
              <a:rPr lang="en-US" sz="1400" dirty="0" smtClean="0">
                <a:latin typeface="+mj-lt"/>
                <a:ea typeface="Arial"/>
                <a:cs typeface="Arial"/>
                <a:sym typeface="Arial"/>
              </a:rPr>
              <a:t>Using Cassandra in-house in hybrid cloud environment to store U.S. ARD</a:t>
            </a:r>
          </a:p>
          <a:p>
            <a:pPr marL="1143000" lvl="2" indent="-215900" algn="l" defTabSz="914400" rtl="0">
              <a:spcBef>
                <a:spcPts val="280"/>
              </a:spcBef>
              <a:buClr>
                <a:schemeClr val="dk1"/>
              </a:buClr>
              <a:buSzPct val="129166"/>
              <a:buFont typeface="Noto Sans Symbols"/>
              <a:buChar char="▪"/>
            </a:pPr>
            <a:r>
              <a:rPr lang="en-US" sz="1400" dirty="0" smtClean="0">
                <a:latin typeface="+mj-lt"/>
                <a:ea typeface="Arial"/>
                <a:cs typeface="Arial"/>
                <a:sym typeface="Arial"/>
              </a:rPr>
              <a:t>API (RESTful interface) developed for access to ARD</a:t>
            </a:r>
          </a:p>
          <a:p>
            <a:pPr marL="1143000" lvl="2" indent="-215900" algn="l" defTabSz="914400" rtl="0">
              <a:spcBef>
                <a:spcPts val="280"/>
              </a:spcBef>
              <a:buClr>
                <a:schemeClr val="dk1"/>
              </a:buClr>
              <a:buSzPct val="129166"/>
              <a:buFont typeface="Noto Sans Symbols"/>
              <a:buChar char="▪"/>
            </a:pPr>
            <a:r>
              <a:rPr lang="en-US" sz="1400" dirty="0" smtClean="0">
                <a:latin typeface="+mj-lt"/>
                <a:ea typeface="Arial"/>
                <a:cs typeface="Arial"/>
                <a:sym typeface="Arial"/>
              </a:rPr>
              <a:t>Ingested Landsat ARD over six U.S. test sites</a:t>
            </a:r>
          </a:p>
          <a:p>
            <a:pPr marL="1143000" lvl="2" indent="-215900" algn="l" defTabSz="914400" rtl="0">
              <a:spcBef>
                <a:spcPts val="280"/>
              </a:spcBef>
              <a:buClr>
                <a:schemeClr val="dk1"/>
              </a:buClr>
              <a:buSzPct val="129166"/>
              <a:buFont typeface="Noto Sans Symbols"/>
              <a:buChar char="▪"/>
            </a:pPr>
            <a:r>
              <a:rPr lang="en-US" sz="1400" dirty="0" smtClean="0">
                <a:latin typeface="+mj-lt"/>
                <a:ea typeface="Arial"/>
                <a:cs typeface="Arial"/>
                <a:sym typeface="Arial"/>
              </a:rPr>
              <a:t>Plan to ingest the full U.S. ARD in the upcoming months</a:t>
            </a:r>
          </a:p>
          <a:p>
            <a:pPr marL="742950" lvl="1" indent="-273050" algn="l" defTabSz="914400" rtl="0">
              <a:spcBef>
                <a:spcPts val="320"/>
              </a:spcBef>
              <a:buClr>
                <a:schemeClr val="dk1"/>
              </a:buClr>
              <a:buSzPct val="128571"/>
              <a:buFont typeface="Noto Sans Symbols"/>
              <a:buChar char="▪"/>
            </a:pPr>
            <a:r>
              <a:rPr lang="en-US" sz="1600" dirty="0" smtClean="0">
                <a:latin typeface="+mj-lt"/>
                <a:ea typeface="Arial"/>
                <a:cs typeface="Arial"/>
                <a:sym typeface="Arial"/>
              </a:rPr>
              <a:t>Science Execution Environment</a:t>
            </a:r>
          </a:p>
          <a:p>
            <a:pPr marL="1143000" lvl="2" indent="-215900" algn="l" defTabSz="914400" rtl="0">
              <a:spcBef>
                <a:spcPts val="280"/>
              </a:spcBef>
              <a:buClr>
                <a:schemeClr val="dk1"/>
              </a:buClr>
              <a:buSzPct val="129166"/>
              <a:buFont typeface="Noto Sans Symbols"/>
              <a:buChar char="▪"/>
            </a:pPr>
            <a:r>
              <a:rPr lang="en-US" sz="1400" dirty="0" smtClean="0">
                <a:latin typeface="+mj-lt"/>
                <a:ea typeface="Arial"/>
                <a:cs typeface="Arial"/>
                <a:sym typeface="Arial"/>
              </a:rPr>
              <a:t>Using MESOS, Marathon, and other tools in-house in hybrid cloud environment</a:t>
            </a:r>
          </a:p>
          <a:p>
            <a:pPr marL="1143000" lvl="2" indent="-215900" algn="l" defTabSz="914400" rtl="0">
              <a:spcBef>
                <a:spcPts val="280"/>
              </a:spcBef>
              <a:buClr>
                <a:schemeClr val="dk1"/>
              </a:buClr>
              <a:buSzPct val="129166"/>
              <a:buFont typeface="Noto Sans Symbols"/>
              <a:buChar char="▪"/>
            </a:pPr>
            <a:r>
              <a:rPr lang="en-US" sz="1400" dirty="0" smtClean="0">
                <a:latin typeface="+mj-lt"/>
                <a:ea typeface="Arial"/>
                <a:cs typeface="Arial"/>
                <a:sym typeface="Arial"/>
              </a:rPr>
              <a:t>Currently running Continuous Change Detection to generate products for science evaluation over six U.S. test sites</a:t>
            </a:r>
          </a:p>
          <a:p>
            <a:pPr marL="1143000" lvl="2" indent="-215900" algn="l" defTabSz="914400" rtl="0">
              <a:spcBef>
                <a:spcPts val="280"/>
              </a:spcBef>
              <a:buClr>
                <a:schemeClr val="dk1"/>
              </a:buClr>
              <a:buSzPct val="129166"/>
              <a:buFont typeface="Noto Sans Symbols"/>
              <a:buChar char="▪"/>
            </a:pPr>
            <a:r>
              <a:rPr lang="en-US" sz="1400" dirty="0" smtClean="0">
                <a:latin typeface="+mj-lt"/>
                <a:ea typeface="Arial"/>
                <a:cs typeface="Arial"/>
                <a:sym typeface="Arial"/>
              </a:rPr>
              <a:t>Plan to produce an initial set of U.S. Land Change Products this year</a:t>
            </a:r>
          </a:p>
          <a:p>
            <a:pPr marL="742950" lvl="1" indent="-273050" algn="l" defTabSz="914400" rtl="0">
              <a:spcBef>
                <a:spcPts val="320"/>
              </a:spcBef>
              <a:buClr>
                <a:schemeClr val="dk1"/>
              </a:buClr>
              <a:buSzPct val="128571"/>
              <a:buFont typeface="Noto Sans Symbols"/>
              <a:buChar char="▪"/>
            </a:pPr>
            <a:r>
              <a:rPr lang="en-US" sz="1600" dirty="0" smtClean="0">
                <a:latin typeface="+mj-lt"/>
                <a:ea typeface="Arial"/>
                <a:cs typeface="Arial"/>
                <a:sym typeface="Arial"/>
              </a:rPr>
              <a:t>Access and Exploration</a:t>
            </a:r>
          </a:p>
          <a:p>
            <a:pPr marL="1143000" lvl="2" indent="-215900" algn="l" defTabSz="914400" rtl="0">
              <a:spcBef>
                <a:spcPts val="280"/>
              </a:spcBef>
              <a:buClr>
                <a:schemeClr val="dk1"/>
              </a:buClr>
              <a:buSzPct val="129166"/>
              <a:buFont typeface="Noto Sans Symbols"/>
              <a:buChar char="▪"/>
            </a:pPr>
            <a:r>
              <a:rPr lang="en-US" sz="1400" dirty="0" smtClean="0">
                <a:latin typeface="+mj-lt"/>
                <a:ea typeface="Arial"/>
                <a:cs typeface="Arial"/>
                <a:sym typeface="Arial"/>
              </a:rPr>
              <a:t>Using Time-series Tools (</a:t>
            </a:r>
            <a:r>
              <a:rPr lang="en-US" sz="1400" dirty="0" err="1" smtClean="0">
                <a:latin typeface="+mj-lt"/>
                <a:ea typeface="Arial"/>
                <a:cs typeface="Arial"/>
                <a:sym typeface="Arial"/>
              </a:rPr>
              <a:t>TSTools</a:t>
            </a:r>
            <a:r>
              <a:rPr lang="en-US" sz="1400" dirty="0" smtClean="0">
                <a:latin typeface="+mj-lt"/>
                <a:ea typeface="Arial"/>
                <a:cs typeface="Arial"/>
                <a:sym typeface="Arial"/>
              </a:rPr>
              <a:t>), QGIS, ARC GIS for evaluation and verification of products</a:t>
            </a:r>
          </a:p>
          <a:p>
            <a:pPr marL="1143000" lvl="2" indent="-215900" algn="l" defTabSz="914400" rtl="0">
              <a:spcBef>
                <a:spcPts val="280"/>
              </a:spcBef>
              <a:buClr>
                <a:schemeClr val="dk1"/>
              </a:buClr>
              <a:buSzPct val="129166"/>
              <a:buFont typeface="Noto Sans Symbols"/>
              <a:buChar char="▪"/>
            </a:pPr>
            <a:r>
              <a:rPr lang="en-US" sz="1400" dirty="0" smtClean="0">
                <a:latin typeface="+mj-lt"/>
                <a:ea typeface="Arial"/>
                <a:cs typeface="Arial"/>
                <a:sym typeface="Arial"/>
              </a:rPr>
              <a:t>Plan to place Land Change Products into Earth Explorer for download (</a:t>
            </a:r>
            <a:r>
              <a:rPr lang="en-US" sz="1400" u="sng" dirty="0" smtClean="0">
                <a:latin typeface="+mj-lt"/>
                <a:ea typeface="Arial"/>
                <a:cs typeface="Arial"/>
                <a:sym typeface="Arial"/>
                <a:hlinkClick r:id="rId2"/>
              </a:rPr>
              <a:t>https://earthexplorer.usgs.gov/</a:t>
            </a:r>
            <a:r>
              <a:rPr lang="en-US" sz="1400" dirty="0" smtClean="0">
                <a:latin typeface="+mj-lt"/>
                <a:ea typeface="Arial"/>
                <a:cs typeface="Arial"/>
                <a:sym typeface="Arial"/>
              </a:rPr>
              <a:t>)</a:t>
            </a:r>
          </a:p>
          <a:p>
            <a:pPr marL="1143000" lvl="2" indent="-215900" algn="l" defTabSz="914400" rtl="0">
              <a:spcBef>
                <a:spcPts val="280"/>
              </a:spcBef>
              <a:buClr>
                <a:schemeClr val="dk1"/>
              </a:buClr>
              <a:buSzPct val="129166"/>
              <a:buFont typeface="Noto Sans Symbols"/>
              <a:buChar char="▪"/>
            </a:pPr>
            <a:r>
              <a:rPr lang="en-US" sz="1400" dirty="0" smtClean="0">
                <a:latin typeface="+mj-lt"/>
                <a:ea typeface="Arial"/>
                <a:cs typeface="Arial"/>
                <a:sym typeface="Arial"/>
              </a:rPr>
              <a:t>Evaluating use cases for pixel-level public access of ARD and derived products</a:t>
            </a:r>
          </a:p>
          <a:p>
            <a:pPr algn="l" defTabSz="914400" rtl="0">
              <a:spcBef>
                <a:spcPts val="200"/>
              </a:spcBef>
              <a:buClr>
                <a:srgbClr val="FCC539"/>
              </a:buClr>
              <a:buSzPct val="125000"/>
              <a:buFont typeface="Noto Sans Symbols"/>
              <a:buNone/>
            </a:pPr>
            <a:endParaRPr lang="en-US" sz="1050" b="1" dirty="0" smtClean="0">
              <a:latin typeface="+mj-lt"/>
              <a:ea typeface="Arial"/>
              <a:cs typeface="Arial"/>
              <a:sym typeface="Arial"/>
            </a:endParaRPr>
          </a:p>
          <a:p>
            <a:pPr indent="-285750" algn="l" defTabSz="914400" rtl="0">
              <a:spcBef>
                <a:spcPts val="400"/>
              </a:spcBef>
              <a:buClr>
                <a:schemeClr val="dk1"/>
              </a:buClr>
              <a:buFont typeface="Noto Sans Symbols"/>
              <a:buChar char="▪"/>
            </a:pPr>
            <a:r>
              <a:rPr lang="en-US" sz="1800" b="1" dirty="0" smtClean="0">
                <a:latin typeface="+mj-lt"/>
                <a:ea typeface="Arial"/>
                <a:cs typeface="Arial"/>
                <a:sym typeface="Arial"/>
              </a:rPr>
              <a:t>Contributing to Open Data Cube in collaboration with SEO, GA, and CSIRO</a:t>
            </a:r>
          </a:p>
          <a:p>
            <a:pPr marL="742950" lvl="1" indent="-273050" algn="l" defTabSz="914400" rtl="0">
              <a:spcBef>
                <a:spcPts val="320"/>
              </a:spcBef>
              <a:buClr>
                <a:schemeClr val="dk1"/>
              </a:buClr>
              <a:buSzPct val="128571"/>
              <a:buFont typeface="Noto Sans Symbols"/>
              <a:buChar char="▪"/>
            </a:pPr>
            <a:r>
              <a:rPr lang="en-US" sz="1600" dirty="0" smtClean="0">
                <a:latin typeface="+mj-lt"/>
                <a:ea typeface="Arial"/>
                <a:cs typeface="Arial"/>
                <a:sym typeface="Arial"/>
              </a:rPr>
              <a:t>Considering Open Data Cube architecture for global capabilities and future U.S. data cube expansion</a:t>
            </a:r>
            <a:endParaRPr lang="en-US" sz="1600" dirty="0">
              <a:latin typeface="+mj-lt"/>
              <a:ea typeface="Arial"/>
              <a:cs typeface="Arial"/>
              <a:sym typeface="Arial"/>
            </a:endParaRPr>
          </a:p>
        </p:txBody>
      </p:sp>
      <p:sp>
        <p:nvSpPr>
          <p:cNvPr id="7" name="Content Placeholder 3"/>
          <p:cNvSpPr>
            <a:spLocks noGrp="1"/>
          </p:cNvSpPr>
          <p:nvPr>
            <p:ph sz="quarter" idx="11"/>
          </p:nvPr>
        </p:nvSpPr>
        <p:spPr>
          <a:xfrm>
            <a:off x="2057400" y="304800"/>
            <a:ext cx="6553200" cy="533400"/>
          </a:xfrm>
        </p:spPr>
        <p:txBody>
          <a:bodyPr/>
          <a:lstStyle/>
          <a:p>
            <a:pPr marL="0" indent="0">
              <a:buNone/>
            </a:pPr>
            <a:r>
              <a:rPr lang="en-US" sz="3200" b="1" dirty="0" smtClean="0"/>
              <a:t>LCMAP Status &amp; Plans</a:t>
            </a:r>
            <a:endParaRPr lang="en-US" sz="3200" b="1" dirty="0"/>
          </a:p>
        </p:txBody>
      </p:sp>
    </p:spTree>
    <p:extLst>
      <p:ext uri="{BB962C8B-B14F-4D97-AF65-F5344CB8AC3E}">
        <p14:creationId xmlns:p14="http://schemas.microsoft.com/office/powerpoint/2010/main" val="163025318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29</a:t>
            </a:fld>
            <a:endParaRPr lang="uk-UA" dirty="0"/>
          </a:p>
        </p:txBody>
      </p:sp>
      <p:sp>
        <p:nvSpPr>
          <p:cNvPr id="3" name="Content Placeholder 2"/>
          <p:cNvSpPr>
            <a:spLocks noGrp="1"/>
          </p:cNvSpPr>
          <p:nvPr>
            <p:ph sz="quarter" idx="10"/>
          </p:nvPr>
        </p:nvSpPr>
        <p:spPr>
          <a:xfrm>
            <a:off x="457200" y="1219200"/>
            <a:ext cx="8686800" cy="5105400"/>
          </a:xfrm>
        </p:spPr>
        <p:txBody>
          <a:bodyPr/>
          <a:lstStyle/>
          <a:p>
            <a:r>
              <a:rPr lang="en-US" sz="1800" dirty="0"/>
              <a:t>To ensure that the systems, products, and information meet end-user needs and are of the expected quality, obtaining user input and incorporating a robust product evaluation and validation process is critical.</a:t>
            </a:r>
          </a:p>
          <a:p>
            <a:pPr lvl="1"/>
            <a:r>
              <a:rPr lang="en-US" sz="1600" dirty="0"/>
              <a:t>User involvement is critical and products need to be evaluated through a robust process to obtain the desired benefits.</a:t>
            </a:r>
          </a:p>
          <a:p>
            <a:endParaRPr lang="en-US" sz="1000" dirty="0"/>
          </a:p>
          <a:p>
            <a:r>
              <a:rPr lang="en-US" sz="1800" dirty="0"/>
              <a:t>The technology and systems necessary to ingest, warehouse, and allow access to pixel-level satellite data can become quite complex. System scaling and the effort required to develop these architectures should not be underestimated. Incorporating many new technologies at the same time increases risk and can delay results.</a:t>
            </a:r>
          </a:p>
          <a:p>
            <a:pPr lvl="1"/>
            <a:r>
              <a:rPr lang="en-US" sz="1600" dirty="0"/>
              <a:t>Across the CEOS community, we need to work together rather than everyone doing their own thing.</a:t>
            </a:r>
          </a:p>
          <a:p>
            <a:pPr lvl="1"/>
            <a:r>
              <a:rPr lang="en-US" sz="1600" dirty="0"/>
              <a:t>Consider implementation phasing.</a:t>
            </a:r>
            <a:endParaRPr lang="en-US" sz="1800" dirty="0"/>
          </a:p>
          <a:p>
            <a:endParaRPr lang="en-US" sz="1000" dirty="0"/>
          </a:p>
          <a:p>
            <a:r>
              <a:rPr lang="en-US" sz="1800" dirty="0"/>
              <a:t>The traditional distinctions, or boundaries, between product generation and storage, access and visualization, and delivery (of results) have clearly changed. </a:t>
            </a:r>
          </a:p>
          <a:p>
            <a:pPr lvl="1"/>
            <a:r>
              <a:rPr lang="en-US" sz="1600" dirty="0"/>
              <a:t>Architecture and teaming approaches must shift to meet demands</a:t>
            </a:r>
            <a:r>
              <a:rPr lang="en-US" sz="1600" dirty="0" smtClean="0"/>
              <a:t>.</a:t>
            </a:r>
            <a:endParaRPr lang="en-US" sz="1600" dirty="0"/>
          </a:p>
        </p:txBody>
      </p:sp>
      <p:sp>
        <p:nvSpPr>
          <p:cNvPr id="4" name="Content Placeholder 3"/>
          <p:cNvSpPr>
            <a:spLocks noGrp="1"/>
          </p:cNvSpPr>
          <p:nvPr>
            <p:ph sz="quarter" idx="11"/>
          </p:nvPr>
        </p:nvSpPr>
        <p:spPr>
          <a:xfrm>
            <a:off x="2057400" y="304800"/>
            <a:ext cx="6553200" cy="533400"/>
          </a:xfrm>
        </p:spPr>
        <p:txBody>
          <a:bodyPr/>
          <a:lstStyle/>
          <a:p>
            <a:pPr marL="0" indent="0">
              <a:buNone/>
            </a:pPr>
            <a:r>
              <a:rPr lang="en-US" sz="3200" b="1" dirty="0" smtClean="0"/>
              <a:t>LCMAP </a:t>
            </a:r>
            <a:r>
              <a:rPr lang="en-US" sz="3200" b="1" dirty="0"/>
              <a:t>Lessons Learned</a:t>
            </a:r>
          </a:p>
        </p:txBody>
      </p:sp>
    </p:spTree>
    <p:extLst>
      <p:ext uri="{BB962C8B-B14F-4D97-AF65-F5344CB8AC3E}">
        <p14:creationId xmlns:p14="http://schemas.microsoft.com/office/powerpoint/2010/main" val="1684948649"/>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t>3</a:t>
            </a:fld>
            <a:endParaRPr lang="uk-UA"/>
          </a:p>
        </p:txBody>
      </p:sp>
      <p:sp>
        <p:nvSpPr>
          <p:cNvPr id="7" name="Content Placeholder 3"/>
          <p:cNvSpPr>
            <a:spLocks noGrp="1"/>
          </p:cNvSpPr>
          <p:nvPr>
            <p:ph sz="quarter" idx="11"/>
          </p:nvPr>
        </p:nvSpPr>
        <p:spPr>
          <a:xfrm>
            <a:off x="2057400" y="0"/>
            <a:ext cx="5638800" cy="533400"/>
          </a:xfrm>
        </p:spPr>
        <p:txBody>
          <a:bodyPr/>
          <a:lstStyle/>
          <a:p>
            <a:pPr marL="0" indent="0">
              <a:buNone/>
            </a:pPr>
            <a:r>
              <a:rPr lang="en-US" sz="3200" b="1" dirty="0"/>
              <a:t>Significant Change…</a:t>
            </a:r>
          </a:p>
          <a:p>
            <a:pPr marL="0" indent="0">
              <a:buNone/>
            </a:pPr>
            <a:r>
              <a:rPr lang="en-US" sz="3200" b="1" dirty="0"/>
              <a:t>Significant Opportunities</a:t>
            </a:r>
          </a:p>
        </p:txBody>
      </p:sp>
      <p:sp>
        <p:nvSpPr>
          <p:cNvPr id="8" name="Text Placeholder 7"/>
          <p:cNvSpPr txBox="1">
            <a:spLocks/>
          </p:cNvSpPr>
          <p:nvPr/>
        </p:nvSpPr>
        <p:spPr>
          <a:xfrm>
            <a:off x="6552141" y="1846052"/>
            <a:ext cx="2402671" cy="1524165"/>
          </a:xfrm>
          <a:prstGeom prst="rect">
            <a:avLst/>
          </a:prstGeom>
          <a:solidFill>
            <a:schemeClr val="accent1"/>
          </a:solidFill>
        </p:spPr>
        <p:txBody>
          <a:bodyPr>
            <a:normAutofit/>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lvl="1" indent="0" defTabSz="914400">
              <a:spcBef>
                <a:spcPts val="1200"/>
              </a:spcBef>
              <a:spcAft>
                <a:spcPts val="200"/>
              </a:spcAft>
              <a:buNone/>
            </a:pPr>
            <a:r>
              <a:rPr lang="en-AU" sz="1600" dirty="0" smtClean="0"/>
              <a:t>Step change in EO satellite capability leading to new applications</a:t>
            </a:r>
            <a:endParaRPr lang="en-AU" sz="1600" dirty="0"/>
          </a:p>
        </p:txBody>
      </p:sp>
      <p:sp>
        <p:nvSpPr>
          <p:cNvPr id="10" name="Text Placeholder 8"/>
          <p:cNvSpPr txBox="1">
            <a:spLocks/>
          </p:cNvSpPr>
          <p:nvPr/>
        </p:nvSpPr>
        <p:spPr>
          <a:xfrm>
            <a:off x="3626060" y="1846053"/>
            <a:ext cx="2408978" cy="1524165"/>
          </a:xfrm>
          <a:prstGeom prst="rect">
            <a:avLst/>
          </a:prstGeom>
          <a:solidFill>
            <a:schemeClr val="accent3">
              <a:lumMod val="60000"/>
              <a:lumOff val="40000"/>
            </a:schemeClr>
          </a:solidFill>
        </p:spPr>
        <p:txBody>
          <a:bodyPr>
            <a:noAutofit/>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lvl="1" indent="0" defTabSz="914400">
              <a:spcBef>
                <a:spcPts val="1200"/>
              </a:spcBef>
              <a:spcAft>
                <a:spcPts val="200"/>
              </a:spcAft>
              <a:buNone/>
            </a:pPr>
            <a:r>
              <a:rPr lang="en-AU" sz="1600" dirty="0" smtClean="0"/>
              <a:t>Substantial growth expectation in the EO based digital economy across Industry and Government</a:t>
            </a:r>
            <a:endParaRPr lang="en-AU" sz="1600" dirty="0"/>
          </a:p>
        </p:txBody>
      </p:sp>
      <p:sp>
        <p:nvSpPr>
          <p:cNvPr id="11" name="Content Placeholder 6"/>
          <p:cNvSpPr>
            <a:spLocks noGrp="1"/>
          </p:cNvSpPr>
          <p:nvPr>
            <p:ph sz="quarter" idx="4294967295"/>
          </p:nvPr>
        </p:nvSpPr>
        <p:spPr>
          <a:xfrm>
            <a:off x="3146789" y="3718561"/>
            <a:ext cx="2848829" cy="2150533"/>
          </a:xfrm>
          <a:prstGeom prst="rect">
            <a:avLst/>
          </a:prstGeom>
        </p:spPr>
        <p:txBody>
          <a:bodyPr>
            <a:normAutofit fontScale="92500"/>
          </a:bodyPr>
          <a:lstStyle/>
          <a:p>
            <a:pPr lvl="1"/>
            <a:r>
              <a:rPr lang="en-AU" sz="1200" dirty="0" smtClean="0"/>
              <a:t>Freely available data and Cloud computing combine to create new industries</a:t>
            </a:r>
          </a:p>
          <a:p>
            <a:pPr lvl="1"/>
            <a:r>
              <a:rPr lang="en-AU" sz="1200" dirty="0" smtClean="0"/>
              <a:t>New applications from new capabilities in EO</a:t>
            </a:r>
          </a:p>
          <a:p>
            <a:pPr lvl="1"/>
            <a:r>
              <a:rPr lang="en-AU" sz="1200" dirty="0" smtClean="0"/>
              <a:t>Increased awareness leads to more (non-EO expert) users</a:t>
            </a:r>
          </a:p>
          <a:p>
            <a:pPr lvl="1"/>
            <a:r>
              <a:rPr lang="en-AU" sz="1200" dirty="0" smtClean="0"/>
              <a:t>Users expect near real-time, locally relevant EO derived information</a:t>
            </a:r>
          </a:p>
        </p:txBody>
      </p:sp>
      <p:sp>
        <p:nvSpPr>
          <p:cNvPr id="12" name="Text Placeholder 8"/>
          <p:cNvSpPr txBox="1">
            <a:spLocks/>
          </p:cNvSpPr>
          <p:nvPr/>
        </p:nvSpPr>
        <p:spPr>
          <a:xfrm>
            <a:off x="291657" y="1846054"/>
            <a:ext cx="2626531" cy="4402346"/>
          </a:xfrm>
          <a:prstGeom prst="rect">
            <a:avLst/>
          </a:prstGeom>
          <a:solidFill>
            <a:srgbClr val="FFFF00"/>
          </a:solidFill>
        </p:spPr>
        <p:txBody>
          <a:bodyPr lIns="91440" rIns="91440" anchor="ctr">
            <a:noAutofit/>
          </a:bodyPr>
          <a:lstStyle>
            <a:lvl1pPr marL="0" indent="0">
              <a:spcBef>
                <a:spcPts val="500"/>
              </a:spcBef>
              <a:buSzPct val="100000"/>
              <a:buFont typeface="Arial"/>
              <a:buNone/>
              <a:defRPr sz="2000" b="0" cap="all" baseline="0">
                <a:solidFill>
                  <a:schemeClr val="tx2"/>
                </a:solidFill>
                <a:latin typeface="Arial Bold"/>
                <a:ea typeface="Arial Bold"/>
                <a:cs typeface="Arial Bold"/>
                <a:sym typeface="Arial Bold"/>
              </a:defRPr>
            </a:lvl1pPr>
            <a:lvl2pPr marL="457200" indent="0">
              <a:spcBef>
                <a:spcPts val="500"/>
              </a:spcBef>
              <a:buSzPct val="100000"/>
              <a:buFont typeface="Arial"/>
              <a:buNone/>
              <a:defRPr sz="2000" b="1">
                <a:solidFill>
                  <a:srgbClr val="002569"/>
                </a:solidFill>
                <a:latin typeface="Arial Bold"/>
                <a:ea typeface="Arial Bold"/>
                <a:cs typeface="Arial Bold"/>
                <a:sym typeface="Arial Bold"/>
              </a:defRPr>
            </a:lvl2pPr>
            <a:lvl3pPr marL="914400" indent="0">
              <a:spcBef>
                <a:spcPts val="500"/>
              </a:spcBef>
              <a:buSzPct val="100000"/>
              <a:buFont typeface="Arial"/>
              <a:buNone/>
              <a:defRPr sz="1800" b="1">
                <a:solidFill>
                  <a:srgbClr val="002569"/>
                </a:solidFill>
                <a:latin typeface="Arial Bold"/>
                <a:ea typeface="Arial Bold"/>
                <a:cs typeface="Arial Bold"/>
                <a:sym typeface="Arial Bold"/>
              </a:defRPr>
            </a:lvl3pPr>
            <a:lvl4pPr marL="1371600" indent="0">
              <a:spcBef>
                <a:spcPts val="500"/>
              </a:spcBef>
              <a:buSzPct val="100000"/>
              <a:buFont typeface="Arial"/>
              <a:buNone/>
              <a:defRPr sz="1600" b="1">
                <a:solidFill>
                  <a:srgbClr val="002569"/>
                </a:solidFill>
                <a:latin typeface="Arial Bold"/>
                <a:ea typeface="Arial Bold"/>
                <a:cs typeface="Arial Bold"/>
                <a:sym typeface="Arial Bold"/>
              </a:defRPr>
            </a:lvl4pPr>
            <a:lvl5pPr marL="1828800" indent="0">
              <a:spcBef>
                <a:spcPts val="500"/>
              </a:spcBef>
              <a:buSzPct val="100000"/>
              <a:buFont typeface="Arial"/>
              <a:buNone/>
              <a:defRPr sz="1600" b="1">
                <a:solidFill>
                  <a:srgbClr val="002569"/>
                </a:solidFill>
                <a:latin typeface="Arial Bold"/>
                <a:ea typeface="Arial Bold"/>
                <a:cs typeface="Arial Bold"/>
                <a:sym typeface="Arial Bold"/>
              </a:defRPr>
            </a:lvl5pPr>
            <a:lvl6pPr marL="2286000" indent="0">
              <a:spcBef>
                <a:spcPts val="500"/>
              </a:spcBef>
              <a:buFont typeface="Arial"/>
              <a:buNone/>
              <a:defRPr sz="1600" b="1">
                <a:solidFill>
                  <a:srgbClr val="002569"/>
                </a:solidFill>
                <a:latin typeface="Arial Bold"/>
                <a:ea typeface="Arial Bold"/>
                <a:cs typeface="Arial Bold"/>
                <a:sym typeface="Arial Bold"/>
              </a:defRPr>
            </a:lvl6pPr>
            <a:lvl7pPr marL="2743200" indent="0">
              <a:spcBef>
                <a:spcPts val="500"/>
              </a:spcBef>
              <a:buFont typeface="Arial"/>
              <a:buNone/>
              <a:defRPr sz="1600" b="1">
                <a:solidFill>
                  <a:srgbClr val="002569"/>
                </a:solidFill>
                <a:latin typeface="Arial Bold"/>
                <a:ea typeface="Arial Bold"/>
                <a:cs typeface="Arial Bold"/>
                <a:sym typeface="Arial Bold"/>
              </a:defRPr>
            </a:lvl7pPr>
            <a:lvl8pPr marL="3200400" indent="0">
              <a:spcBef>
                <a:spcPts val="500"/>
              </a:spcBef>
              <a:buFont typeface="Arial"/>
              <a:buNone/>
              <a:defRPr sz="1600" b="1">
                <a:solidFill>
                  <a:srgbClr val="002569"/>
                </a:solidFill>
                <a:latin typeface="Arial Bold"/>
                <a:ea typeface="Arial Bold"/>
                <a:cs typeface="Arial Bold"/>
                <a:sym typeface="Arial Bold"/>
              </a:defRPr>
            </a:lvl8pPr>
            <a:lvl9pPr marL="3657600" indent="0">
              <a:spcBef>
                <a:spcPts val="500"/>
              </a:spcBef>
              <a:buFont typeface="Arial"/>
              <a:buNone/>
              <a:defRPr sz="1600" b="1">
                <a:solidFill>
                  <a:srgbClr val="002569"/>
                </a:solidFill>
                <a:latin typeface="Arial Bold"/>
                <a:ea typeface="Arial Bold"/>
                <a:cs typeface="Arial Bold"/>
                <a:sym typeface="Arial Bold"/>
              </a:defRPr>
            </a:lvl9pPr>
          </a:lstStyle>
          <a:p>
            <a:pPr marL="0" lvl="1">
              <a:spcBef>
                <a:spcPts val="1200"/>
              </a:spcBef>
              <a:spcAft>
                <a:spcPts val="200"/>
              </a:spcAft>
            </a:pPr>
            <a:r>
              <a:rPr lang="en-AU" sz="1600" dirty="0" smtClean="0"/>
              <a:t>FDA Driving Themes:</a:t>
            </a:r>
          </a:p>
          <a:p>
            <a:pPr marL="285750" lvl="1" indent="-285750">
              <a:spcBef>
                <a:spcPts val="1200"/>
              </a:spcBef>
              <a:spcAft>
                <a:spcPts val="200"/>
              </a:spcAft>
              <a:buFont typeface="Arial" panose="020B0604020202020204" pitchFamily="34" charset="0"/>
              <a:buChar char="•"/>
            </a:pPr>
            <a:r>
              <a:rPr lang="en-US" sz="1400" b="0" dirty="0"/>
              <a:t>Satellite data volumes and variety are increasing</a:t>
            </a:r>
          </a:p>
          <a:p>
            <a:pPr marL="285750" lvl="1" indent="-285750">
              <a:spcBef>
                <a:spcPts val="1200"/>
              </a:spcBef>
              <a:spcAft>
                <a:spcPts val="200"/>
              </a:spcAft>
              <a:buFont typeface="Arial" panose="020B0604020202020204" pitchFamily="34" charset="0"/>
              <a:buChar char="•"/>
            </a:pPr>
            <a:r>
              <a:rPr lang="en-US" sz="1400" b="0" dirty="0"/>
              <a:t>Satellite data demand and expectations of EO value are increasing</a:t>
            </a:r>
          </a:p>
          <a:p>
            <a:pPr marL="285750" lvl="1" indent="-285750">
              <a:spcBef>
                <a:spcPts val="1200"/>
              </a:spcBef>
              <a:spcAft>
                <a:spcPts val="200"/>
              </a:spcAft>
              <a:buFont typeface="Arial" panose="020B0604020202020204" pitchFamily="34" charset="0"/>
              <a:buChar char="•"/>
            </a:pPr>
            <a:r>
              <a:rPr lang="en-US" sz="1400" b="0" dirty="0"/>
              <a:t>Users want data systems and analysis tools that allow easy access and use of satellite data</a:t>
            </a:r>
          </a:p>
          <a:p>
            <a:pPr marL="285750" lvl="1" indent="-285750">
              <a:spcBef>
                <a:spcPts val="1200"/>
              </a:spcBef>
              <a:spcAft>
                <a:spcPts val="200"/>
              </a:spcAft>
              <a:buFont typeface="Arial" panose="020B0604020202020204" pitchFamily="34" charset="0"/>
              <a:buChar char="•"/>
            </a:pPr>
            <a:r>
              <a:rPr lang="en-US" sz="1400" b="0" dirty="0"/>
              <a:t>Many users desire ARD to minimize data preparation time and knowledge </a:t>
            </a:r>
            <a:r>
              <a:rPr lang="en-US" sz="1400" b="0" dirty="0" smtClean="0"/>
              <a:t>requirements</a:t>
            </a:r>
          </a:p>
          <a:p>
            <a:pPr marL="285750" lvl="1" indent="-285750">
              <a:spcBef>
                <a:spcPts val="1200"/>
              </a:spcBef>
              <a:spcAft>
                <a:spcPts val="200"/>
              </a:spcAft>
              <a:buFont typeface="Arial" panose="020B0604020202020204" pitchFamily="34" charset="0"/>
              <a:buChar char="•"/>
            </a:pPr>
            <a:endParaRPr lang="en-US" sz="1400" dirty="0" smtClean="0"/>
          </a:p>
        </p:txBody>
      </p:sp>
      <p:sp>
        <p:nvSpPr>
          <p:cNvPr id="13" name="Right Arrow 12"/>
          <p:cNvSpPr/>
          <p:nvPr/>
        </p:nvSpPr>
        <p:spPr>
          <a:xfrm>
            <a:off x="3038001" y="2133484"/>
            <a:ext cx="329508" cy="290087"/>
          </a:xfrm>
          <a:prstGeom prst="right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14" name="Right Arrow 13"/>
          <p:cNvSpPr/>
          <p:nvPr/>
        </p:nvSpPr>
        <p:spPr>
          <a:xfrm>
            <a:off x="3034571" y="2780979"/>
            <a:ext cx="329508" cy="290087"/>
          </a:xfrm>
          <a:prstGeom prst="right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15" name="Right Arrow 14"/>
          <p:cNvSpPr/>
          <p:nvPr/>
        </p:nvSpPr>
        <p:spPr>
          <a:xfrm>
            <a:off x="3042717" y="3358614"/>
            <a:ext cx="329508" cy="290087"/>
          </a:xfrm>
          <a:prstGeom prst="right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16" name="Right Arrow 15"/>
          <p:cNvSpPr/>
          <p:nvPr/>
        </p:nvSpPr>
        <p:spPr>
          <a:xfrm>
            <a:off x="3042717" y="4578420"/>
            <a:ext cx="329508" cy="290087"/>
          </a:xfrm>
          <a:prstGeom prst="right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17" name="Right Arrow 16"/>
          <p:cNvSpPr/>
          <p:nvPr/>
        </p:nvSpPr>
        <p:spPr>
          <a:xfrm>
            <a:off x="3038001" y="5059305"/>
            <a:ext cx="329508" cy="290087"/>
          </a:xfrm>
          <a:prstGeom prst="right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18" name="Right Arrow 17"/>
          <p:cNvSpPr/>
          <p:nvPr/>
        </p:nvSpPr>
        <p:spPr>
          <a:xfrm>
            <a:off x="3034571" y="5591900"/>
            <a:ext cx="329508" cy="290087"/>
          </a:xfrm>
          <a:prstGeom prst="right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19" name="Right Arrow 18"/>
          <p:cNvSpPr/>
          <p:nvPr/>
        </p:nvSpPr>
        <p:spPr>
          <a:xfrm>
            <a:off x="3030406" y="3979217"/>
            <a:ext cx="329508" cy="290087"/>
          </a:xfrm>
          <a:prstGeom prst="right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26" name="Content Placeholder 6"/>
          <p:cNvSpPr>
            <a:spLocks noGrp="1"/>
          </p:cNvSpPr>
          <p:nvPr>
            <p:ph sz="quarter" idx="4294967295"/>
          </p:nvPr>
        </p:nvSpPr>
        <p:spPr>
          <a:xfrm>
            <a:off x="6107836" y="3718560"/>
            <a:ext cx="2848829" cy="2529840"/>
          </a:xfrm>
          <a:prstGeom prst="rect">
            <a:avLst/>
          </a:prstGeom>
        </p:spPr>
        <p:txBody>
          <a:bodyPr>
            <a:noAutofit/>
          </a:bodyPr>
          <a:lstStyle/>
          <a:p>
            <a:pPr lvl="1"/>
            <a:r>
              <a:rPr lang="en-US" sz="1100" dirty="0"/>
              <a:t>Higher spatial resolution</a:t>
            </a:r>
          </a:p>
          <a:p>
            <a:pPr lvl="1"/>
            <a:r>
              <a:rPr lang="en-US" sz="1100" dirty="0"/>
              <a:t>Greater diagnostic capability through increased spectral resolution (hyperspectral) and new modalities (active and passive radar)</a:t>
            </a:r>
          </a:p>
          <a:p>
            <a:pPr lvl="1"/>
            <a:r>
              <a:rPr lang="en-US" sz="1100" dirty="0"/>
              <a:t>New capabilities in monitoring through increased acquisition </a:t>
            </a:r>
            <a:r>
              <a:rPr lang="en-US" sz="1100" dirty="0" smtClean="0"/>
              <a:t>rate and through new payloads (e.g. altimetry, atmosphere) </a:t>
            </a:r>
          </a:p>
          <a:p>
            <a:pPr lvl="1"/>
            <a:endParaRPr lang="en-US" sz="1100" dirty="0"/>
          </a:p>
        </p:txBody>
      </p:sp>
    </p:spTree>
    <p:extLst>
      <p:ext uri="{BB962C8B-B14F-4D97-AF65-F5344CB8AC3E}">
        <p14:creationId xmlns:p14="http://schemas.microsoft.com/office/powerpoint/2010/main" val="3108046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
        <p:nvSpPr>
          <p:cNvPr id="3" name="Content Placeholder 2"/>
          <p:cNvSpPr>
            <a:spLocks noGrp="1"/>
          </p:cNvSpPr>
          <p:nvPr>
            <p:ph sz="quarter" idx="10"/>
          </p:nvPr>
        </p:nvSpPr>
        <p:spPr>
          <a:xfrm>
            <a:off x="457200" y="1219200"/>
            <a:ext cx="8686800" cy="5334000"/>
          </a:xfrm>
        </p:spPr>
        <p:txBody>
          <a:bodyPr/>
          <a:lstStyle/>
          <a:p>
            <a:pPr lvl="0">
              <a:lnSpc>
                <a:spcPct val="115000"/>
              </a:lnSpc>
            </a:pPr>
            <a:r>
              <a:rPr lang="en-US" dirty="0"/>
              <a:t>One of the 2017 FDA AHT’s key tasks is to establish a consensus on ‘What’ </a:t>
            </a:r>
            <a:r>
              <a:rPr lang="en-US" dirty="0" smtClean="0"/>
              <a:t>the </a:t>
            </a:r>
            <a:r>
              <a:rPr lang="en-US" dirty="0"/>
              <a:t>CEOS strategic focus </a:t>
            </a:r>
            <a:r>
              <a:rPr lang="en-US" dirty="0" smtClean="0"/>
              <a:t>should be for </a:t>
            </a:r>
            <a:r>
              <a:rPr lang="en-US" dirty="0"/>
              <a:t>future data access and analysis architectures</a:t>
            </a:r>
          </a:p>
          <a:p>
            <a:pPr>
              <a:lnSpc>
                <a:spcPct val="115000"/>
              </a:lnSpc>
            </a:pPr>
            <a:endParaRPr lang="en-US" sz="600" dirty="0"/>
          </a:p>
          <a:p>
            <a:pPr>
              <a:lnSpc>
                <a:spcPct val="115000"/>
              </a:lnSpc>
            </a:pPr>
            <a:r>
              <a:rPr lang="en-US" dirty="0"/>
              <a:t>In February 2017, an FDA Strategic Assessment Survey was distributed</a:t>
            </a:r>
          </a:p>
          <a:p>
            <a:pPr lvl="1" indent="-342900">
              <a:lnSpc>
                <a:spcPct val="115000"/>
              </a:lnSpc>
            </a:pPr>
            <a:r>
              <a:rPr lang="en-US" sz="1400" dirty="0"/>
              <a:t>Responses were received from 14 organizations (CNES, CSA, CSIRO, DLR, EC, ESA, EUMETSAT, GA, INPE, ISRO, UKSA, USGS, CEOS SEO and CEOS WGISS)</a:t>
            </a:r>
          </a:p>
          <a:p>
            <a:pPr lvl="1" indent="-342900">
              <a:lnSpc>
                <a:spcPct val="115000"/>
              </a:lnSpc>
            </a:pPr>
            <a:r>
              <a:rPr lang="en-US" sz="1400" dirty="0">
                <a:sym typeface="Calibri"/>
              </a:rPr>
              <a:t>Questions included: What should agencies do together or alone? What actions have the greatest potential benefit? What are the most significant barriers?</a:t>
            </a:r>
          </a:p>
          <a:p>
            <a:pPr>
              <a:lnSpc>
                <a:spcPct val="115000"/>
              </a:lnSpc>
            </a:pPr>
            <a:endParaRPr lang="en-US" sz="600" dirty="0">
              <a:sym typeface="Calibri"/>
            </a:endParaRPr>
          </a:p>
          <a:p>
            <a:pPr>
              <a:lnSpc>
                <a:spcPct val="115000"/>
              </a:lnSpc>
            </a:pPr>
            <a:r>
              <a:rPr lang="en-US" dirty="0">
                <a:sym typeface="Calibri"/>
              </a:rPr>
              <a:t>Many common responses and desires</a:t>
            </a:r>
          </a:p>
          <a:p>
            <a:pPr lvl="1" indent="-342900">
              <a:lnSpc>
                <a:spcPct val="115000"/>
              </a:lnSpc>
            </a:pPr>
            <a:r>
              <a:rPr lang="en-US" sz="1400" dirty="0" smtClean="0">
                <a:sym typeface="Calibri"/>
              </a:rPr>
              <a:t>Simplify </a:t>
            </a:r>
            <a:r>
              <a:rPr lang="en-US" sz="1400" dirty="0">
                <a:sym typeface="Calibri"/>
              </a:rPr>
              <a:t>EO data uptake and application for many users</a:t>
            </a:r>
          </a:p>
          <a:p>
            <a:pPr lvl="1" indent="-342900">
              <a:lnSpc>
                <a:spcPct val="115000"/>
              </a:lnSpc>
            </a:pPr>
            <a:r>
              <a:rPr lang="en-US" sz="1400" dirty="0" smtClean="0">
                <a:sym typeface="Calibri"/>
              </a:rPr>
              <a:t>Definition </a:t>
            </a:r>
            <a:r>
              <a:rPr lang="en-US" sz="1400" dirty="0">
                <a:sym typeface="Calibri"/>
              </a:rPr>
              <a:t>and automated delivery of interoperable ARD (e.g., CARD4L)</a:t>
            </a:r>
          </a:p>
          <a:p>
            <a:pPr lvl="1" indent="-342900">
              <a:lnSpc>
                <a:spcPct val="115000"/>
              </a:lnSpc>
            </a:pPr>
            <a:r>
              <a:rPr lang="en-US" sz="1400" dirty="0" smtClean="0">
                <a:sym typeface="Calibri"/>
              </a:rPr>
              <a:t>Exploit cloud computing for </a:t>
            </a:r>
            <a:r>
              <a:rPr lang="en-US" sz="1400" dirty="0">
                <a:sym typeface="Calibri"/>
              </a:rPr>
              <a:t>storage and </a:t>
            </a:r>
            <a:r>
              <a:rPr lang="en-US" sz="1400" dirty="0" smtClean="0">
                <a:sym typeface="Calibri"/>
              </a:rPr>
              <a:t>processing (e.g., exploitation platforms and data cubes)</a:t>
            </a:r>
            <a:endParaRPr lang="en-US" sz="1400" dirty="0">
              <a:sym typeface="Calibri"/>
            </a:endParaRPr>
          </a:p>
          <a:p>
            <a:pPr lvl="1" indent="-342900">
              <a:lnSpc>
                <a:spcPct val="115000"/>
              </a:lnSpc>
            </a:pPr>
            <a:r>
              <a:rPr lang="en-US" sz="1400" dirty="0">
                <a:sym typeface="Calibri"/>
              </a:rPr>
              <a:t>Algorithm portability</a:t>
            </a:r>
          </a:p>
          <a:p>
            <a:pPr lvl="1" indent="-342900">
              <a:lnSpc>
                <a:spcPct val="115000"/>
              </a:lnSpc>
            </a:pPr>
            <a:r>
              <a:rPr lang="en-US" sz="1400" dirty="0">
                <a:sym typeface="Calibri"/>
              </a:rPr>
              <a:t>Solutions that enable scalability from local (e.g</a:t>
            </a:r>
            <a:r>
              <a:rPr lang="en-US" sz="1400" dirty="0" smtClean="0">
                <a:sym typeface="Calibri"/>
              </a:rPr>
              <a:t>. institutional</a:t>
            </a:r>
            <a:r>
              <a:rPr lang="en-US" sz="1400" dirty="0">
                <a:sym typeface="Calibri"/>
              </a:rPr>
              <a:t>) to global</a:t>
            </a:r>
          </a:p>
          <a:p>
            <a:pPr lvl="1" indent="-342900">
              <a:lnSpc>
                <a:spcPct val="115000"/>
              </a:lnSpc>
            </a:pPr>
            <a:r>
              <a:rPr lang="en-US" sz="1400" dirty="0">
                <a:sym typeface="Calibri"/>
              </a:rPr>
              <a:t>Open source tools alongside commercial – </a:t>
            </a:r>
            <a:r>
              <a:rPr lang="en-US" sz="1400" dirty="0" smtClean="0">
                <a:sym typeface="Calibri"/>
              </a:rPr>
              <a:t>complementarity</a:t>
            </a:r>
            <a:endParaRPr lang="en-US" sz="1400" dirty="0">
              <a:sym typeface="Calibri"/>
            </a:endParaRPr>
          </a:p>
        </p:txBody>
      </p:sp>
      <p:sp>
        <p:nvSpPr>
          <p:cNvPr id="5" name="Content Placeholder 3"/>
          <p:cNvSpPr txBox="1">
            <a:spLocks/>
          </p:cNvSpPr>
          <p:nvPr/>
        </p:nvSpPr>
        <p:spPr>
          <a:xfrm>
            <a:off x="2057400" y="304800"/>
            <a:ext cx="5638800" cy="533400"/>
          </a:xfrm>
          <a:prstGeom prst="rect">
            <a:avLst/>
          </a:prstGeom>
          <a:noFill/>
          <a:ln>
            <a:noFill/>
          </a:ln>
        </p:spPr>
        <p:txBody>
          <a:bodyPr lIns="91425" tIns="91425" rIns="91425" bIns="91425" anchor="t" anchorCtr="0"/>
          <a:lstStyle>
            <a:lvl1pPr marL="0" marR="0" lvl="0" indent="0" algn="l" defTabSz="457200" rtl="0">
              <a:spcBef>
                <a:spcPts val="0"/>
              </a:spcBef>
              <a:buNone/>
              <a:defRPr sz="1800" b="0" i="0" u="none" strike="noStrike" cap="none">
                <a:solidFill>
                  <a:srgbClr val="002569"/>
                </a:solidFill>
              </a:defRPr>
            </a:lvl1pPr>
            <a:lvl2pPr marL="457200" marR="0" lvl="1" indent="457200" algn="l" defTabSz="457200" rtl="0">
              <a:spcBef>
                <a:spcPts val="0"/>
              </a:spcBef>
              <a:buNone/>
              <a:defRPr sz="1800" b="0" i="0" u="none" strike="noStrike" cap="none">
                <a:solidFill>
                  <a:srgbClr val="002569"/>
                </a:solidFill>
              </a:defRPr>
            </a:lvl2pPr>
            <a:lvl3pPr marL="914400" marR="0" lvl="2" indent="914400" algn="l" defTabSz="457200" rtl="0">
              <a:spcBef>
                <a:spcPts val="0"/>
              </a:spcBef>
              <a:buNone/>
              <a:defRPr sz="1800" b="0" i="0" u="none" strike="noStrike" cap="none">
                <a:solidFill>
                  <a:srgbClr val="002569"/>
                </a:solidFill>
              </a:defRPr>
            </a:lvl3pPr>
            <a:lvl4pPr marL="1371600" marR="0" lvl="3" indent="1371600" algn="l" defTabSz="457200" rtl="0">
              <a:spcBef>
                <a:spcPts val="0"/>
              </a:spcBef>
              <a:buNone/>
              <a:defRPr sz="1800" b="0" i="0" u="none" strike="noStrike" cap="none">
                <a:solidFill>
                  <a:srgbClr val="002569"/>
                </a:solidFill>
              </a:defRPr>
            </a:lvl4pPr>
            <a:lvl5pPr marL="1828800" marR="0" lvl="4" indent="1828800" algn="l" defTabSz="457200" rtl="0">
              <a:spcBef>
                <a:spcPts val="0"/>
              </a:spcBef>
              <a:buNone/>
              <a:defRPr sz="1800" b="0" i="0" u="none" strike="noStrike" cap="none">
                <a:solidFill>
                  <a:srgbClr val="002569"/>
                </a:solidFill>
              </a:defRPr>
            </a:lvl5pPr>
            <a:lvl6pPr marL="2286000" marR="0" lvl="5" indent="2286000" algn="l" defTabSz="457200" rtl="0">
              <a:spcBef>
                <a:spcPts val="0"/>
              </a:spcBef>
              <a:buNone/>
              <a:defRPr sz="1800" b="0" i="0" u="none" strike="noStrike" cap="none">
                <a:solidFill>
                  <a:srgbClr val="002569"/>
                </a:solidFill>
              </a:defRPr>
            </a:lvl6pPr>
            <a:lvl7pPr marL="2743200" marR="0" lvl="6" indent="2743200" algn="l" defTabSz="457200" rtl="0">
              <a:spcBef>
                <a:spcPts val="0"/>
              </a:spcBef>
              <a:buNone/>
              <a:defRPr sz="1800" b="0" i="0" u="none" strike="noStrike" cap="none">
                <a:solidFill>
                  <a:srgbClr val="002569"/>
                </a:solidFill>
              </a:defRPr>
            </a:lvl7pPr>
            <a:lvl8pPr marL="3200400" marR="0" lvl="7" indent="3200400" algn="l" defTabSz="457200" rtl="0">
              <a:spcBef>
                <a:spcPts val="0"/>
              </a:spcBef>
              <a:buNone/>
              <a:defRPr sz="1800" b="0" i="0" u="none" strike="noStrike" cap="none">
                <a:solidFill>
                  <a:srgbClr val="002569"/>
                </a:solidFill>
              </a:defRPr>
            </a:lvl8pPr>
            <a:lvl9pPr marL="3657600" marR="0" lvl="8" indent="3657600" algn="l" defTabSz="457200" rtl="0">
              <a:spcBef>
                <a:spcPts val="0"/>
              </a:spcBef>
              <a:buNone/>
              <a:defRPr sz="1800" b="0" i="0" u="none" strike="noStrike" cap="none">
                <a:solidFill>
                  <a:srgbClr val="002569"/>
                </a:solidFill>
              </a:defRPr>
            </a:lvl9pPr>
          </a:lstStyle>
          <a:p>
            <a:r>
              <a:rPr lang="en-US" sz="3200" b="1" dirty="0" smtClean="0">
                <a:solidFill>
                  <a:schemeClr val="bg1"/>
                </a:solidFill>
                <a:latin typeface="+mj-lt"/>
              </a:rPr>
              <a:t>FDA Strategic Assessment</a:t>
            </a:r>
            <a:endParaRPr lang="en-US" sz="3200" b="1" dirty="0">
              <a:solidFill>
                <a:schemeClr val="bg1"/>
              </a:solidFill>
              <a:latin typeface="+mj-lt"/>
            </a:endParaRPr>
          </a:p>
        </p:txBody>
      </p:sp>
    </p:spTree>
    <p:extLst>
      <p:ext uri="{BB962C8B-B14F-4D97-AF65-F5344CB8AC3E}">
        <p14:creationId xmlns:p14="http://schemas.microsoft.com/office/powerpoint/2010/main" val="2366531021"/>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5" name="Shape 62"/>
          <p:cNvSpPr txBox="1">
            <a:spLocks/>
          </p:cNvSpPr>
          <p:nvPr/>
        </p:nvSpPr>
        <p:spPr>
          <a:xfrm>
            <a:off x="1357313" y="152400"/>
            <a:ext cx="6415087" cy="1000125"/>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US" sz="3200" b="1" dirty="0" smtClean="0">
                <a:solidFill>
                  <a:srgbClr val="FFFFFF"/>
                </a:solidFill>
                <a:latin typeface="+mj-lt"/>
              </a:rPr>
              <a:t>FDA</a:t>
            </a:r>
          </a:p>
          <a:p>
            <a:pPr marL="152400" algn="ctr"/>
            <a:r>
              <a:rPr lang="en-GB" sz="2000" b="1" dirty="0" smtClean="0">
                <a:solidFill>
                  <a:schemeClr val="bg1"/>
                </a:solidFill>
                <a:latin typeface="+mj-lt"/>
              </a:rPr>
              <a:t>‘What’ should CEOS </a:t>
            </a:r>
            <a:r>
              <a:rPr lang="en-GB" sz="2000" b="1" dirty="0">
                <a:solidFill>
                  <a:schemeClr val="bg1"/>
                </a:solidFill>
                <a:latin typeface="+mj-lt"/>
              </a:rPr>
              <a:t>members </a:t>
            </a:r>
            <a:r>
              <a:rPr lang="en-GB" sz="2000" b="1" dirty="0" smtClean="0">
                <a:solidFill>
                  <a:schemeClr val="bg1"/>
                </a:solidFill>
                <a:latin typeface="+mj-lt"/>
              </a:rPr>
              <a:t>do jointly?</a:t>
            </a:r>
            <a:endParaRPr lang="en-GB" sz="2000" b="1" dirty="0">
              <a:solidFill>
                <a:schemeClr val="bg1"/>
              </a:solidFill>
              <a:latin typeface="+mj-lt"/>
            </a:endParaRPr>
          </a:p>
        </p:txBody>
      </p:sp>
      <p:sp>
        <p:nvSpPr>
          <p:cNvPr id="7" name="Text Placeholder 3"/>
          <p:cNvSpPr txBox="1">
            <a:spLocks/>
          </p:cNvSpPr>
          <p:nvPr/>
        </p:nvSpPr>
        <p:spPr>
          <a:xfrm>
            <a:off x="224246" y="1295400"/>
            <a:ext cx="8919754" cy="53340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r>
              <a:rPr lang="en-US" sz="1600" dirty="0" smtClean="0">
                <a:latin typeface="+mj-lt"/>
              </a:rPr>
              <a:t>Pursue CARD4L interoperability by:</a:t>
            </a:r>
          </a:p>
          <a:p>
            <a:pPr lvl="1" defTabSz="914400">
              <a:buFont typeface="Courier New" panose="02070309020205020404" pitchFamily="49" charset="0"/>
              <a:buChar char="o"/>
            </a:pPr>
            <a:r>
              <a:rPr lang="en-US" sz="1600" dirty="0" smtClean="0">
                <a:latin typeface="+mj-lt"/>
              </a:rPr>
              <a:t>  </a:t>
            </a:r>
            <a:r>
              <a:rPr lang="en-US" sz="1400" dirty="0" smtClean="0">
                <a:latin typeface="+mj-lt"/>
              </a:rPr>
              <a:t>Proceeding with systematic generation of CARD4L-compliant products for optical data (e.g., S2, L8)</a:t>
            </a:r>
          </a:p>
          <a:p>
            <a:pPr lvl="1" defTabSz="914400">
              <a:buFont typeface="Courier New" panose="02070309020205020404" pitchFamily="49" charset="0"/>
              <a:buChar char="o"/>
            </a:pPr>
            <a:r>
              <a:rPr lang="en-US" sz="1400" dirty="0" smtClean="0">
                <a:latin typeface="+mj-lt"/>
              </a:rPr>
              <a:t>  Developing examples of CARD4L-compliant SAR products reflecting user demand</a:t>
            </a:r>
          </a:p>
          <a:p>
            <a:pPr lvl="1" defTabSz="914400">
              <a:buFont typeface="Courier New" panose="02070309020205020404" pitchFamily="49" charset="0"/>
              <a:buChar char="o"/>
            </a:pPr>
            <a:r>
              <a:rPr lang="en-US" sz="1400" dirty="0" smtClean="0">
                <a:latin typeface="+mj-lt"/>
              </a:rPr>
              <a:t>  Exploring further development of ARD-on-the-fly production through data handling tools </a:t>
            </a:r>
          </a:p>
          <a:p>
            <a:pPr lvl="1" defTabSz="914400"/>
            <a:endParaRPr lang="en-US" sz="1000" dirty="0" smtClean="0">
              <a:latin typeface="+mj-lt"/>
            </a:endParaRPr>
          </a:p>
          <a:p>
            <a:pPr defTabSz="914400"/>
            <a:r>
              <a:rPr lang="en-US" sz="1600" dirty="0" smtClean="0">
                <a:latin typeface="+mj-lt"/>
              </a:rPr>
              <a:t>Develop Open Source tools to stimulate satellite data use enabling exploitation of EO data and to build local, national, regional, and global capabilities:</a:t>
            </a:r>
          </a:p>
          <a:p>
            <a:pPr lvl="1" defTabSz="914400">
              <a:buFont typeface="Courier New" panose="02070309020205020404" pitchFamily="49" charset="0"/>
              <a:buChar char="o"/>
            </a:pPr>
            <a:r>
              <a:rPr lang="en-US" sz="1400" dirty="0" smtClean="0">
                <a:latin typeface="+mj-lt"/>
              </a:rPr>
              <a:t>Coordinate development of data and computational infrastructures ensuring complementarity and interoperability across CEOS agencies (e.g., EU DIAS, CEOS Open Data Cubes, AGDC, LCMAP)</a:t>
            </a:r>
          </a:p>
          <a:p>
            <a:pPr lvl="1" defTabSz="914400">
              <a:buFont typeface="Courier New" panose="02070309020205020404" pitchFamily="49" charset="0"/>
              <a:buChar char="o"/>
            </a:pPr>
            <a:r>
              <a:rPr lang="en-US" sz="1400" dirty="0" smtClean="0">
                <a:latin typeface="+mj-lt"/>
              </a:rPr>
              <a:t>Instantiate data cubes engaging key GEO initiatives (such as GFOI and GEOGLAM) and user agencies to ensure scalability/sustainability of user-defined analysis workflows</a:t>
            </a:r>
          </a:p>
          <a:p>
            <a:pPr defTabSz="914400"/>
            <a:endParaRPr lang="en-US" sz="1000" dirty="0" smtClean="0">
              <a:latin typeface="+mj-lt"/>
            </a:endParaRPr>
          </a:p>
          <a:p>
            <a:pPr defTabSz="914400">
              <a:spcAft>
                <a:spcPts val="600"/>
              </a:spcAft>
            </a:pPr>
            <a:r>
              <a:rPr lang="en-US" sz="1600" dirty="0" smtClean="0">
                <a:latin typeface="+mj-lt"/>
              </a:rPr>
              <a:t>Capture user feedback and user statistics on FDA implementations in a structured way which allows analyses and extraction of lessons leaned</a:t>
            </a:r>
            <a:endParaRPr lang="en-US" sz="1000" dirty="0" smtClean="0">
              <a:latin typeface="+mj-lt"/>
            </a:endParaRPr>
          </a:p>
          <a:p>
            <a:pPr defTabSz="914400">
              <a:spcAft>
                <a:spcPts val="600"/>
              </a:spcAft>
            </a:pPr>
            <a:r>
              <a:rPr lang="en-US" sz="1600" dirty="0" smtClean="0">
                <a:latin typeface="+mj-lt"/>
              </a:rPr>
              <a:t>Ensure availability and promote uptake of data and processing standards when appropriate and implement standardization when necessary </a:t>
            </a:r>
            <a:endParaRPr lang="en-US" sz="1000" dirty="0" smtClean="0">
              <a:latin typeface="+mj-lt"/>
            </a:endParaRPr>
          </a:p>
          <a:p>
            <a:pPr defTabSz="914400"/>
            <a:r>
              <a:rPr lang="en-US" sz="1600" dirty="0" smtClean="0">
                <a:latin typeface="+mj-lt"/>
              </a:rPr>
              <a:t>Adapt the potential FDA solutions to the profile of diverse users accommodating analytical processing capabilities</a:t>
            </a:r>
            <a:endParaRPr lang="en-US" sz="1600" dirty="0">
              <a:latin typeface="+mj-lt"/>
            </a:endParaRPr>
          </a:p>
        </p:txBody>
      </p:sp>
    </p:spTree>
    <p:extLst>
      <p:ext uri="{BB962C8B-B14F-4D97-AF65-F5344CB8AC3E}">
        <p14:creationId xmlns:p14="http://schemas.microsoft.com/office/powerpoint/2010/main" val="85343742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
        <p:nvSpPr>
          <p:cNvPr id="4" name="Content Placeholder 3"/>
          <p:cNvSpPr>
            <a:spLocks noGrp="1"/>
          </p:cNvSpPr>
          <p:nvPr>
            <p:ph sz="quarter" idx="11"/>
          </p:nvPr>
        </p:nvSpPr>
        <p:spPr>
          <a:xfrm>
            <a:off x="2057400" y="0"/>
            <a:ext cx="5638800" cy="533400"/>
          </a:xfrm>
        </p:spPr>
        <p:txBody>
          <a:bodyPr/>
          <a:lstStyle/>
          <a:p>
            <a:pPr marL="0" indent="0">
              <a:buNone/>
            </a:pPr>
            <a:r>
              <a:rPr lang="en-US" sz="3200" b="1" dirty="0" smtClean="0"/>
              <a:t>Visualizing</a:t>
            </a:r>
          </a:p>
          <a:p>
            <a:pPr marL="0" indent="0">
              <a:buNone/>
            </a:pPr>
            <a:r>
              <a:rPr lang="en-US" sz="3200" b="1" dirty="0" smtClean="0"/>
              <a:t>Future </a:t>
            </a:r>
            <a:r>
              <a:rPr lang="en-US" sz="3200" b="1" dirty="0"/>
              <a:t>Data Architectures</a:t>
            </a:r>
          </a:p>
        </p:txBody>
      </p:sp>
      <p:pic>
        <p:nvPicPr>
          <p:cNvPr id="5" name="Picture 6"/>
          <p:cNvPicPr>
            <a:picLocks noChangeAspect="1"/>
          </p:cNvPicPr>
          <p:nvPr/>
        </p:nvPicPr>
        <p:blipFill>
          <a:blip r:embed="rId2" cstate="screen">
            <a:extLst>
              <a:ext uri="{28A0092B-C50C-407E-A947-70E740481C1C}">
                <a14:useLocalDpi xmlns:a14="http://schemas.microsoft.com/office/drawing/2010/main"/>
              </a:ext>
            </a:extLst>
          </a:blip>
          <a:srcRect l="10921" t="18735" r="12791" b="12152"/>
          <a:stretch>
            <a:fillRect/>
          </a:stretch>
        </p:blipFill>
        <p:spPr bwMode="auto">
          <a:xfrm>
            <a:off x="1" y="1542409"/>
            <a:ext cx="499550" cy="462839"/>
          </a:xfrm>
          <a:prstGeom prst="rect">
            <a:avLst/>
          </a:prstGeom>
          <a:noFill/>
          <a:ln>
            <a:noFill/>
          </a:ln>
          <a:extLst>
            <a:ext uri="{909E8E84-426E-40dd-AFC4-6F175D3DCCD1}">
              <a14:hiddenFill xmlns:a14="http://schemas.microsoft.com/office/drawing/2010/main" xmlns="">
                <a:solidFill>
                  <a:srgbClr val="FFFFFF">
                    <a:alpha val="76862"/>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ounded Rectangle 5"/>
          <p:cNvSpPr/>
          <p:nvPr/>
        </p:nvSpPr>
        <p:spPr>
          <a:xfrm>
            <a:off x="2162922" y="1884657"/>
            <a:ext cx="6448341" cy="4199044"/>
          </a:xfrm>
          <a:prstGeom prst="roundRect">
            <a:avLst>
              <a:gd name="adj" fmla="val 2936"/>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80808"/>
              </a:solidFill>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rcRect l="10921" t="18735" r="12791" b="12152"/>
          <a:stretch>
            <a:fillRect/>
          </a:stretch>
        </p:blipFill>
        <p:spPr bwMode="auto">
          <a:xfrm>
            <a:off x="1" y="4323335"/>
            <a:ext cx="499550" cy="462839"/>
          </a:xfrm>
          <a:prstGeom prst="rect">
            <a:avLst/>
          </a:prstGeom>
          <a:noFill/>
          <a:ln>
            <a:noFill/>
          </a:ln>
          <a:extLst>
            <a:ext uri="{909E8E84-426E-40dd-AFC4-6F175D3DCCD1}">
              <a14:hiddenFill xmlns:a14="http://schemas.microsoft.com/office/drawing/2010/main" xmlns="">
                <a:solidFill>
                  <a:srgbClr val="FFFFFF">
                    <a:alpha val="76862"/>
                  </a:srgbClr>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6"/>
          <p:cNvPicPr>
            <a:picLocks noChangeAspect="1"/>
          </p:cNvPicPr>
          <p:nvPr/>
        </p:nvPicPr>
        <p:blipFill>
          <a:blip r:embed="rId2" cstate="screen">
            <a:extLst>
              <a:ext uri="{28A0092B-C50C-407E-A947-70E740481C1C}">
                <a14:useLocalDpi xmlns:a14="http://schemas.microsoft.com/office/drawing/2010/main"/>
              </a:ext>
            </a:extLst>
          </a:blip>
          <a:srcRect l="10921" t="18735" r="12791" b="12152"/>
          <a:stretch>
            <a:fillRect/>
          </a:stretch>
        </p:blipFill>
        <p:spPr bwMode="auto">
          <a:xfrm>
            <a:off x="1" y="2889929"/>
            <a:ext cx="499550" cy="462839"/>
          </a:xfrm>
          <a:prstGeom prst="rect">
            <a:avLst/>
          </a:prstGeom>
          <a:noFill/>
          <a:ln>
            <a:noFill/>
          </a:ln>
          <a:extLst>
            <a:ext uri="{909E8E84-426E-40dd-AFC4-6F175D3DCCD1}">
              <a14:hiddenFill xmlns:a14="http://schemas.microsoft.com/office/drawing/2010/main" xmlns="">
                <a:solidFill>
                  <a:srgbClr val="FFFFFF">
                    <a:alpha val="76862"/>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1630553" y="5284758"/>
            <a:ext cx="461986" cy="276999"/>
          </a:xfrm>
          <a:prstGeom prst="rect">
            <a:avLst/>
          </a:prstGeom>
          <a:solidFill>
            <a:srgbClr val="0C62FF"/>
          </a:solidFill>
        </p:spPr>
        <p:txBody>
          <a:bodyPr wrap="none">
            <a:spAutoFit/>
          </a:bodyPr>
          <a:lstStyle/>
          <a:p>
            <a:r>
              <a:rPr lang="en-GB" sz="1200" b="1" i="1" dirty="0">
                <a:solidFill>
                  <a:srgbClr val="F8F8F8"/>
                </a:solidFill>
                <a:latin typeface="Calibri" panose="020F0502020204030204" pitchFamily="34" charset="0"/>
              </a:rPr>
              <a:t>ARD</a:t>
            </a:r>
            <a:endParaRPr lang="en-GB" sz="1200" i="1" dirty="0">
              <a:solidFill>
                <a:srgbClr val="F8F8F8"/>
              </a:solidFill>
            </a:endParaRPr>
          </a:p>
        </p:txBody>
      </p:sp>
      <p:sp>
        <p:nvSpPr>
          <p:cNvPr id="10" name="Rectangle 9"/>
          <p:cNvSpPr/>
          <p:nvPr/>
        </p:nvSpPr>
        <p:spPr>
          <a:xfrm>
            <a:off x="1630553" y="2506095"/>
            <a:ext cx="461986" cy="276999"/>
          </a:xfrm>
          <a:prstGeom prst="rect">
            <a:avLst/>
          </a:prstGeom>
          <a:solidFill>
            <a:srgbClr val="0C62FF"/>
          </a:solidFill>
        </p:spPr>
        <p:txBody>
          <a:bodyPr wrap="none">
            <a:spAutoFit/>
          </a:bodyPr>
          <a:lstStyle/>
          <a:p>
            <a:r>
              <a:rPr lang="en-GB" sz="1200" b="1" i="1" dirty="0">
                <a:solidFill>
                  <a:srgbClr val="F8F8F8"/>
                </a:solidFill>
                <a:latin typeface="Calibri" panose="020F0502020204030204" pitchFamily="34" charset="0"/>
              </a:rPr>
              <a:t>ARD</a:t>
            </a:r>
            <a:endParaRPr lang="en-GB" sz="1200" i="1" dirty="0">
              <a:solidFill>
                <a:srgbClr val="F8F8F8"/>
              </a:solidFill>
            </a:endParaRPr>
          </a:p>
        </p:txBody>
      </p:sp>
      <p:sp>
        <p:nvSpPr>
          <p:cNvPr id="11" name="Rectangle 10"/>
          <p:cNvSpPr/>
          <p:nvPr/>
        </p:nvSpPr>
        <p:spPr>
          <a:xfrm>
            <a:off x="6911636" y="3507126"/>
            <a:ext cx="1715530" cy="2143638"/>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rgbClr val="F8F8F8"/>
                </a:solidFill>
                <a:latin typeface="Calibri" panose="020F0502020204030204" pitchFamily="34" charset="0"/>
              </a:rPr>
              <a:t>Visualisation tools </a:t>
            </a:r>
            <a:br>
              <a:rPr lang="en-GB" sz="1400" b="1" dirty="0" smtClean="0">
                <a:solidFill>
                  <a:srgbClr val="F8F8F8"/>
                </a:solidFill>
                <a:latin typeface="Calibri" panose="020F0502020204030204" pitchFamily="34" charset="0"/>
              </a:rPr>
            </a:br>
            <a:r>
              <a:rPr lang="en-GB" sz="1400" b="1" dirty="0" smtClean="0">
                <a:solidFill>
                  <a:srgbClr val="F8F8F8"/>
                </a:solidFill>
                <a:latin typeface="Calibri" panose="020F0502020204030204" pitchFamily="34" charset="0"/>
              </a:rPr>
              <a:t>+ data analytics </a:t>
            </a:r>
            <a:br>
              <a:rPr lang="en-GB" sz="1400" b="1" dirty="0" smtClean="0">
                <a:solidFill>
                  <a:srgbClr val="F8F8F8"/>
                </a:solidFill>
                <a:latin typeface="Calibri" panose="020F0502020204030204" pitchFamily="34" charset="0"/>
              </a:rPr>
            </a:br>
            <a:r>
              <a:rPr lang="en-GB" sz="1400" b="1" dirty="0" smtClean="0">
                <a:solidFill>
                  <a:srgbClr val="F8F8F8"/>
                </a:solidFill>
                <a:latin typeface="Calibri" panose="020F0502020204030204" pitchFamily="34" charset="0"/>
              </a:rPr>
              <a:t>for expert communities </a:t>
            </a:r>
          </a:p>
          <a:p>
            <a:pPr algn="ctr"/>
            <a:r>
              <a:rPr lang="en-GB" sz="1000" b="1" dirty="0" smtClean="0">
                <a:solidFill>
                  <a:srgbClr val="F8F8F8"/>
                </a:solidFill>
                <a:latin typeface="Calibri" panose="020F0502020204030204" pitchFamily="34" charset="0"/>
              </a:rPr>
              <a:t/>
            </a:r>
            <a:br>
              <a:rPr lang="en-GB" sz="1000" b="1" dirty="0" smtClean="0">
                <a:solidFill>
                  <a:srgbClr val="F8F8F8"/>
                </a:solidFill>
                <a:latin typeface="Calibri" panose="020F0502020204030204" pitchFamily="34" charset="0"/>
              </a:rPr>
            </a:br>
            <a:r>
              <a:rPr lang="en-GB" sz="1000" b="1" i="1" dirty="0" smtClean="0">
                <a:solidFill>
                  <a:srgbClr val="F8F8F8"/>
                </a:solidFill>
                <a:latin typeface="Calibri" panose="020F0502020204030204" pitchFamily="34" charset="0"/>
              </a:rPr>
              <a:t>Heterogeneous </a:t>
            </a:r>
            <a:r>
              <a:rPr lang="en-GB" sz="1000" b="1" i="1" dirty="0">
                <a:solidFill>
                  <a:srgbClr val="F8F8F8"/>
                </a:solidFill>
                <a:latin typeface="Calibri" panose="020F0502020204030204" pitchFamily="34" charset="0"/>
              </a:rPr>
              <a:t>missions </a:t>
            </a:r>
            <a:br>
              <a:rPr lang="en-GB" sz="1000" b="1" i="1" dirty="0">
                <a:solidFill>
                  <a:srgbClr val="F8F8F8"/>
                </a:solidFill>
                <a:latin typeface="Calibri" panose="020F0502020204030204" pitchFamily="34" charset="0"/>
              </a:rPr>
            </a:br>
            <a:r>
              <a:rPr lang="en-GB" sz="1000" b="1" i="1" dirty="0">
                <a:solidFill>
                  <a:srgbClr val="F8F8F8"/>
                </a:solidFill>
                <a:latin typeface="Calibri" panose="020F0502020204030204" pitchFamily="34" charset="0"/>
              </a:rPr>
              <a:t>(i.e. not only optical </a:t>
            </a:r>
            <a:r>
              <a:rPr lang="en-GB" sz="1000" b="1" i="1" dirty="0" smtClean="0">
                <a:solidFill>
                  <a:srgbClr val="F8F8F8"/>
                </a:solidFill>
                <a:latin typeface="Calibri" panose="020F0502020204030204" pitchFamily="34" charset="0"/>
              </a:rPr>
              <a:t/>
            </a:r>
            <a:br>
              <a:rPr lang="en-GB" sz="1000" b="1" i="1" dirty="0" smtClean="0">
                <a:solidFill>
                  <a:srgbClr val="F8F8F8"/>
                </a:solidFill>
                <a:latin typeface="Calibri" panose="020F0502020204030204" pitchFamily="34" charset="0"/>
              </a:rPr>
            </a:br>
            <a:r>
              <a:rPr lang="en-GB" sz="1000" b="1" i="1" dirty="0" smtClean="0">
                <a:solidFill>
                  <a:srgbClr val="F8F8F8"/>
                </a:solidFill>
                <a:latin typeface="Calibri" panose="020F0502020204030204" pitchFamily="34" charset="0"/>
              </a:rPr>
              <a:t>EO data</a:t>
            </a:r>
            <a:r>
              <a:rPr lang="en-GB" sz="1000" b="1" i="1" dirty="0">
                <a:solidFill>
                  <a:srgbClr val="F8F8F8"/>
                </a:solidFill>
                <a:latin typeface="Calibri" panose="020F0502020204030204" pitchFamily="34" charset="0"/>
              </a:rPr>
              <a:t>) </a:t>
            </a:r>
            <a:endParaRPr lang="en-GB" sz="1000" b="1" i="1" dirty="0" smtClean="0">
              <a:solidFill>
                <a:srgbClr val="F8F8F8"/>
              </a:solidFill>
              <a:latin typeface="Calibri" panose="020F0502020204030204" pitchFamily="34" charset="0"/>
            </a:endParaRPr>
          </a:p>
          <a:p>
            <a:pPr algn="ctr"/>
            <a:endParaRPr lang="en-GB" sz="600" b="1" dirty="0" smtClean="0">
              <a:solidFill>
                <a:srgbClr val="F8F8F8"/>
              </a:solidFill>
              <a:latin typeface="Calibri" panose="020F0502020204030204" pitchFamily="34" charset="0"/>
            </a:endParaRPr>
          </a:p>
          <a:p>
            <a:r>
              <a:rPr lang="en-GB" sz="1000" b="1" dirty="0" smtClean="0">
                <a:solidFill>
                  <a:srgbClr val="F8F8F8"/>
                </a:solidFill>
                <a:latin typeface="Calibri" panose="020F0502020204030204" pitchFamily="34" charset="0"/>
              </a:rPr>
              <a:t>-  Product  algorithm lab</a:t>
            </a:r>
            <a:endParaRPr lang="en-GB" sz="1000" b="1" dirty="0">
              <a:solidFill>
                <a:srgbClr val="F8F8F8"/>
              </a:solidFill>
              <a:latin typeface="Calibri" panose="020F0502020204030204" pitchFamily="34" charset="0"/>
            </a:endParaRPr>
          </a:p>
          <a:p>
            <a:pPr marL="88900" indent="-88900">
              <a:buFont typeface="Calibri" panose="020F0502020204030204" pitchFamily="34" charset="0"/>
              <a:buChar char="₋"/>
            </a:pPr>
            <a:r>
              <a:rPr lang="en-GB" sz="1000" b="1" dirty="0" smtClean="0">
                <a:solidFill>
                  <a:srgbClr val="F8F8F8"/>
                </a:solidFill>
                <a:latin typeface="Calibri" panose="020F0502020204030204" pitchFamily="34" charset="0"/>
              </a:rPr>
              <a:t>Data reprocessing</a:t>
            </a:r>
            <a:endParaRPr lang="en-GB" sz="1000" b="1" dirty="0">
              <a:solidFill>
                <a:srgbClr val="F8F8F8"/>
              </a:solidFill>
              <a:latin typeface="Calibri" panose="020F0502020204030204" pitchFamily="34" charset="0"/>
            </a:endParaRPr>
          </a:p>
          <a:p>
            <a:pPr marL="88900" indent="-88900">
              <a:buFont typeface="Calibri" panose="020F0502020204030204" pitchFamily="34" charset="0"/>
              <a:buChar char="₋"/>
            </a:pPr>
            <a:r>
              <a:rPr lang="en-GB" sz="1000" b="1" dirty="0" smtClean="0">
                <a:solidFill>
                  <a:srgbClr val="F8F8F8"/>
                </a:solidFill>
                <a:latin typeface="Calibri" panose="020F0502020204030204" pitchFamily="34" charset="0"/>
              </a:rPr>
              <a:t>Data validation tools</a:t>
            </a:r>
            <a:endParaRPr lang="en-GB" sz="1000" b="1" dirty="0">
              <a:solidFill>
                <a:srgbClr val="F8F8F8"/>
              </a:solidFill>
              <a:latin typeface="Calibri" panose="020F0502020204030204" pitchFamily="34" charset="0"/>
            </a:endParaRPr>
          </a:p>
        </p:txBody>
      </p:sp>
      <p:sp>
        <p:nvSpPr>
          <p:cNvPr id="12" name="Rectangle 11"/>
          <p:cNvSpPr/>
          <p:nvPr/>
        </p:nvSpPr>
        <p:spPr>
          <a:xfrm>
            <a:off x="5372910" y="2927914"/>
            <a:ext cx="1538725" cy="2714374"/>
          </a:xfrm>
          <a:prstGeom prst="rect">
            <a:avLst/>
          </a:prstGeom>
          <a:solidFill>
            <a:srgbClr val="0099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dirty="0">
              <a:solidFill>
                <a:srgbClr val="F8F8F8"/>
              </a:solidFill>
              <a:latin typeface="Calibri" panose="020F0502020204030204" pitchFamily="34" charset="0"/>
            </a:endParaRPr>
          </a:p>
          <a:p>
            <a:endParaRPr lang="en-GB" sz="1400" b="1" dirty="0" smtClean="0">
              <a:solidFill>
                <a:srgbClr val="F8F8F8"/>
              </a:solidFill>
              <a:latin typeface="Calibri" panose="020F0502020204030204" pitchFamily="34" charset="0"/>
            </a:endParaRPr>
          </a:p>
          <a:p>
            <a:endParaRPr lang="en-GB" sz="1400" b="1" dirty="0">
              <a:solidFill>
                <a:srgbClr val="F8F8F8"/>
              </a:solidFill>
              <a:latin typeface="Calibri" panose="020F0502020204030204" pitchFamily="34" charset="0"/>
            </a:endParaRPr>
          </a:p>
          <a:p>
            <a:endParaRPr lang="en-GB" sz="1400" b="1" dirty="0">
              <a:solidFill>
                <a:srgbClr val="F8F8F8"/>
              </a:solidFill>
              <a:latin typeface="Calibri" panose="020F0502020204030204" pitchFamily="34" charset="0"/>
            </a:endParaRPr>
          </a:p>
          <a:p>
            <a:endParaRPr lang="en-GB" sz="1400" b="1" dirty="0">
              <a:solidFill>
                <a:srgbClr val="F8F8F8"/>
              </a:solidFill>
              <a:latin typeface="Calibri" panose="020F0502020204030204" pitchFamily="34" charset="0"/>
            </a:endParaRPr>
          </a:p>
        </p:txBody>
      </p:sp>
      <p:sp>
        <p:nvSpPr>
          <p:cNvPr id="13" name="Right Arrow 12"/>
          <p:cNvSpPr/>
          <p:nvPr/>
        </p:nvSpPr>
        <p:spPr>
          <a:xfrm>
            <a:off x="430353" y="1781907"/>
            <a:ext cx="1468404" cy="1184090"/>
          </a:xfrm>
          <a:prstGeom prst="rightArrow">
            <a:avLst>
              <a:gd name="adj1" fmla="val 61378"/>
              <a:gd name="adj2" fmla="val 46709"/>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Rectangle 13"/>
          <p:cNvSpPr/>
          <p:nvPr/>
        </p:nvSpPr>
        <p:spPr>
          <a:xfrm>
            <a:off x="430350" y="2066707"/>
            <a:ext cx="1431196" cy="592470"/>
          </a:xfrm>
          <a:prstGeom prst="rect">
            <a:avLst/>
          </a:prstGeom>
        </p:spPr>
        <p:txBody>
          <a:bodyPr wrap="square">
            <a:spAutoFit/>
          </a:bodyPr>
          <a:lstStyle/>
          <a:p>
            <a:r>
              <a:rPr lang="en-GB" sz="1100" b="1" i="1" dirty="0" smtClean="0">
                <a:solidFill>
                  <a:schemeClr val="bg2">
                    <a:lumMod val="20000"/>
                    <a:lumOff val="80000"/>
                  </a:schemeClr>
                </a:solidFill>
                <a:latin typeface="Calibri" panose="020F0502020204030204" pitchFamily="34" charset="0"/>
              </a:rPr>
              <a:t>EO mission #1 </a:t>
            </a:r>
          </a:p>
          <a:p>
            <a:r>
              <a:rPr lang="en-GB" sz="1100" b="1" i="1" dirty="0" smtClean="0">
                <a:solidFill>
                  <a:schemeClr val="bg2">
                    <a:lumMod val="20000"/>
                    <a:lumOff val="80000"/>
                  </a:schemeClr>
                </a:solidFill>
                <a:latin typeface="Calibri" panose="020F0502020204030204" pitchFamily="34" charset="0"/>
              </a:rPr>
              <a:t>data products </a:t>
            </a:r>
            <a:r>
              <a:rPr lang="en-GB" sz="1050" b="1" i="1" dirty="0" smtClean="0">
                <a:solidFill>
                  <a:schemeClr val="bg2">
                    <a:lumMod val="20000"/>
                    <a:lumOff val="80000"/>
                  </a:schemeClr>
                </a:solidFill>
                <a:latin typeface="Calibri" panose="020F0502020204030204" pitchFamily="34" charset="0"/>
              </a:rPr>
              <a:t>(e.g. </a:t>
            </a:r>
            <a:br>
              <a:rPr lang="en-GB" sz="1050" b="1" i="1" dirty="0" smtClean="0">
                <a:solidFill>
                  <a:schemeClr val="bg2">
                    <a:lumMod val="20000"/>
                    <a:lumOff val="80000"/>
                  </a:schemeClr>
                </a:solidFill>
                <a:latin typeface="Calibri" panose="020F0502020204030204" pitchFamily="34" charset="0"/>
              </a:rPr>
            </a:br>
            <a:r>
              <a:rPr lang="en-GB" sz="1050" b="1" i="1" dirty="0" smtClean="0">
                <a:solidFill>
                  <a:schemeClr val="bg2">
                    <a:lumMod val="20000"/>
                    <a:lumOff val="80000"/>
                  </a:schemeClr>
                </a:solidFill>
                <a:latin typeface="Calibri" panose="020F0502020204030204" pitchFamily="34" charset="0"/>
              </a:rPr>
              <a:t>Level 1, L2 products)</a:t>
            </a:r>
          </a:p>
        </p:txBody>
      </p:sp>
      <p:grpSp>
        <p:nvGrpSpPr>
          <p:cNvPr id="15" name="Group 14"/>
          <p:cNvGrpSpPr/>
          <p:nvPr/>
        </p:nvGrpSpPr>
        <p:grpSpPr>
          <a:xfrm>
            <a:off x="2245218" y="2220749"/>
            <a:ext cx="1729415" cy="3421538"/>
            <a:chOff x="2226263" y="752022"/>
            <a:chExt cx="1729415" cy="2896430"/>
          </a:xfrm>
          <a:solidFill>
            <a:srgbClr val="0099FF"/>
          </a:solidFill>
        </p:grpSpPr>
        <p:sp>
          <p:nvSpPr>
            <p:cNvPr id="16" name="Up Arrow 15"/>
            <p:cNvSpPr/>
            <p:nvPr/>
          </p:nvSpPr>
          <p:spPr>
            <a:xfrm rot="5400000">
              <a:off x="3481357" y="667961"/>
              <a:ext cx="310842" cy="599563"/>
            </a:xfrm>
            <a:prstGeom prst="upArrow">
              <a:avLst>
                <a:gd name="adj1" fmla="val 50000"/>
                <a:gd name="adj2" fmla="val 46694"/>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8F8F8"/>
                </a:solidFill>
              </a:endParaRPr>
            </a:p>
          </p:txBody>
        </p:sp>
        <p:sp>
          <p:nvSpPr>
            <p:cNvPr id="17" name="Up Arrow 16"/>
            <p:cNvSpPr/>
            <p:nvPr/>
          </p:nvSpPr>
          <p:spPr>
            <a:xfrm rot="5400000">
              <a:off x="3500476" y="1950960"/>
              <a:ext cx="310842" cy="599563"/>
            </a:xfrm>
            <a:prstGeom prst="upArrow">
              <a:avLst>
                <a:gd name="adj1" fmla="val 50000"/>
                <a:gd name="adj2" fmla="val 46694"/>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8F8F8"/>
                </a:solidFill>
              </a:endParaRPr>
            </a:p>
          </p:txBody>
        </p:sp>
        <p:sp>
          <p:nvSpPr>
            <p:cNvPr id="18" name="Up Arrow 17"/>
            <p:cNvSpPr/>
            <p:nvPr/>
          </p:nvSpPr>
          <p:spPr>
            <a:xfrm rot="5400000">
              <a:off x="3500475" y="3118299"/>
              <a:ext cx="310842" cy="599563"/>
            </a:xfrm>
            <a:prstGeom prst="upArrow">
              <a:avLst>
                <a:gd name="adj1" fmla="val 50000"/>
                <a:gd name="adj2" fmla="val 46694"/>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8F8F8"/>
                </a:solidFill>
              </a:endParaRPr>
            </a:p>
          </p:txBody>
        </p:sp>
        <p:sp>
          <p:nvSpPr>
            <p:cNvPr id="19" name="Rectangle 18"/>
            <p:cNvSpPr/>
            <p:nvPr/>
          </p:nvSpPr>
          <p:spPr>
            <a:xfrm>
              <a:off x="2226263" y="752022"/>
              <a:ext cx="1394364" cy="2896430"/>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i="1" dirty="0" smtClean="0">
                <a:solidFill>
                  <a:srgbClr val="F8F8F8"/>
                </a:solidFill>
                <a:latin typeface="Calibri" panose="020F0502020204030204" pitchFamily="34" charset="0"/>
              </a:endParaRPr>
            </a:p>
          </p:txBody>
        </p:sp>
      </p:grpSp>
      <p:sp>
        <p:nvSpPr>
          <p:cNvPr id="20" name="TextBox 19"/>
          <p:cNvSpPr txBox="1"/>
          <p:nvPr/>
        </p:nvSpPr>
        <p:spPr>
          <a:xfrm>
            <a:off x="249775" y="6222201"/>
            <a:ext cx="3705739" cy="369332"/>
          </a:xfrm>
          <a:prstGeom prst="rect">
            <a:avLst/>
          </a:prstGeom>
          <a:noFill/>
        </p:spPr>
        <p:txBody>
          <a:bodyPr wrap="square" rtlCol="0">
            <a:spAutoFit/>
          </a:bodyPr>
          <a:lstStyle/>
          <a:p>
            <a:r>
              <a:rPr lang="en-GB" sz="900" dirty="0" smtClean="0">
                <a:latin typeface="Calibri" panose="020F0502020204030204" pitchFamily="34" charset="0"/>
              </a:rPr>
              <a:t>ARD could be generated as input to the data platforms, but also as a tool within the dedicated virtual working environments for specific tailoring</a:t>
            </a:r>
            <a:endParaRPr lang="en-GB" sz="900" dirty="0">
              <a:latin typeface="Calibri" panose="020F0502020204030204" pitchFamily="34" charset="0"/>
            </a:endParaRPr>
          </a:p>
        </p:txBody>
      </p:sp>
      <p:sp>
        <p:nvSpPr>
          <p:cNvPr id="21" name="Rectangle 20"/>
          <p:cNvSpPr/>
          <p:nvPr/>
        </p:nvSpPr>
        <p:spPr>
          <a:xfrm>
            <a:off x="2221116" y="2452699"/>
            <a:ext cx="1418466" cy="3031599"/>
          </a:xfrm>
          <a:prstGeom prst="rect">
            <a:avLst/>
          </a:prstGeom>
        </p:spPr>
        <p:txBody>
          <a:bodyPr wrap="square">
            <a:spAutoFit/>
          </a:bodyPr>
          <a:lstStyle/>
          <a:p>
            <a:pPr algn="ctr"/>
            <a:r>
              <a:rPr lang="en-GB" sz="1400" b="1" dirty="0">
                <a:solidFill>
                  <a:srgbClr val="F8F8F8"/>
                </a:solidFill>
                <a:latin typeface="Calibri" panose="020F0502020204030204" pitchFamily="34" charset="0"/>
              </a:rPr>
              <a:t>Few enabling interoperable </a:t>
            </a:r>
            <a:r>
              <a:rPr lang="en-GB" sz="1400" b="1" dirty="0" smtClean="0">
                <a:solidFill>
                  <a:srgbClr val="F8F8F8"/>
                </a:solidFill>
                <a:latin typeface="Calibri" panose="020F0502020204030204" pitchFamily="34" charset="0"/>
              </a:rPr>
              <a:t>EO Data </a:t>
            </a:r>
            <a:r>
              <a:rPr lang="en-GB" sz="1400" b="1" dirty="0">
                <a:solidFill>
                  <a:srgbClr val="F8F8F8"/>
                </a:solidFill>
                <a:latin typeface="Calibri" panose="020F0502020204030204" pitchFamily="34" charset="0"/>
              </a:rPr>
              <a:t>P</a:t>
            </a:r>
            <a:r>
              <a:rPr lang="en-GB" sz="1400" b="1" dirty="0" smtClean="0">
                <a:solidFill>
                  <a:srgbClr val="F8F8F8"/>
                </a:solidFill>
                <a:latin typeface="Calibri" panose="020F0502020204030204" pitchFamily="34" charset="0"/>
              </a:rPr>
              <a:t>latforms </a:t>
            </a:r>
            <a:r>
              <a:rPr lang="en-GB" sz="1200" b="1" dirty="0" smtClean="0">
                <a:solidFill>
                  <a:srgbClr val="F8F8F8"/>
                </a:solidFill>
                <a:latin typeface="Calibri" panose="020F0502020204030204" pitchFamily="34" charset="0"/>
              </a:rPr>
              <a:t/>
            </a:r>
            <a:br>
              <a:rPr lang="en-GB" sz="1200" b="1" dirty="0" smtClean="0">
                <a:solidFill>
                  <a:srgbClr val="F8F8F8"/>
                </a:solidFill>
                <a:latin typeface="Calibri" panose="020F0502020204030204" pitchFamily="34" charset="0"/>
              </a:rPr>
            </a:br>
            <a:r>
              <a:rPr lang="en-GB" sz="1100" b="1" dirty="0" smtClean="0">
                <a:solidFill>
                  <a:srgbClr val="F8F8F8"/>
                </a:solidFill>
                <a:latin typeface="Calibri" panose="020F0502020204030204" pitchFamily="34" charset="0"/>
              </a:rPr>
              <a:t>(i.e. data storage </a:t>
            </a:r>
            <a:br>
              <a:rPr lang="en-GB" sz="1100" b="1" dirty="0" smtClean="0">
                <a:solidFill>
                  <a:srgbClr val="F8F8F8"/>
                </a:solidFill>
                <a:latin typeface="Calibri" panose="020F0502020204030204" pitchFamily="34" charset="0"/>
              </a:rPr>
            </a:br>
            <a:r>
              <a:rPr lang="en-GB" sz="1100" b="1" dirty="0" smtClean="0">
                <a:solidFill>
                  <a:srgbClr val="F8F8F8"/>
                </a:solidFill>
                <a:latin typeface="Calibri" panose="020F0502020204030204" pitchFamily="34" charset="0"/>
              </a:rPr>
              <a:t>+ data processing capabilities)</a:t>
            </a:r>
          </a:p>
          <a:p>
            <a:endParaRPr lang="en-GB" sz="1200" b="1" dirty="0" smtClean="0">
              <a:solidFill>
                <a:srgbClr val="F8F8F8"/>
              </a:solidFill>
              <a:latin typeface="Calibri" panose="020F0502020204030204" pitchFamily="34" charset="0"/>
            </a:endParaRPr>
          </a:p>
          <a:p>
            <a:endParaRPr lang="en-GB" sz="1200" b="1" dirty="0">
              <a:solidFill>
                <a:srgbClr val="F8F8F8"/>
              </a:solidFill>
              <a:latin typeface="Calibri" panose="020F0502020204030204" pitchFamily="34" charset="0"/>
            </a:endParaRPr>
          </a:p>
          <a:p>
            <a:endParaRPr lang="en-GB" sz="1200" b="1" dirty="0">
              <a:solidFill>
                <a:srgbClr val="F8F8F8"/>
              </a:solidFill>
              <a:latin typeface="Calibri" panose="020F0502020204030204" pitchFamily="34" charset="0"/>
            </a:endParaRPr>
          </a:p>
          <a:p>
            <a:pPr marL="87313" indent="-76200">
              <a:buFont typeface="Arial" panose="020B0604020202020204" pitchFamily="34" charset="0"/>
              <a:buChar char="•"/>
            </a:pPr>
            <a:r>
              <a:rPr lang="en-GB" sz="1100" b="1" i="1" dirty="0">
                <a:solidFill>
                  <a:srgbClr val="F8F8F8"/>
                </a:solidFill>
                <a:latin typeface="Calibri" panose="020F0502020204030204" pitchFamily="34" charset="0"/>
                <a:sym typeface="Wingdings" panose="05000000000000000000" pitchFamily="2" charset="2"/>
              </a:rPr>
              <a:t>could </a:t>
            </a:r>
            <a:r>
              <a:rPr lang="en-GB" sz="1100" b="1" i="1" dirty="0">
                <a:solidFill>
                  <a:srgbClr val="F8F8F8"/>
                </a:solidFill>
                <a:latin typeface="Calibri" panose="020F0502020204030204" pitchFamily="34" charset="0"/>
              </a:rPr>
              <a:t>hold global datasets or regional datasets</a:t>
            </a:r>
            <a:r>
              <a:rPr lang="en-GB" sz="1100" b="1" i="1" dirty="0" smtClean="0">
                <a:solidFill>
                  <a:srgbClr val="F8F8F8"/>
                </a:solidFill>
                <a:latin typeface="Calibri" panose="020F0502020204030204" pitchFamily="34" charset="0"/>
              </a:rPr>
              <a:t>,</a:t>
            </a:r>
          </a:p>
          <a:p>
            <a:pPr marL="87313" indent="-76200">
              <a:buFont typeface="Arial" panose="020B0604020202020204" pitchFamily="34" charset="0"/>
              <a:buChar char="•"/>
            </a:pPr>
            <a:endParaRPr lang="en-GB" sz="1100" b="1" i="1" dirty="0">
              <a:solidFill>
                <a:srgbClr val="F8F8F8"/>
              </a:solidFill>
              <a:latin typeface="Calibri" panose="020F0502020204030204" pitchFamily="34" charset="0"/>
            </a:endParaRPr>
          </a:p>
          <a:p>
            <a:pPr marL="87313" indent="-76200">
              <a:buFont typeface="Arial" panose="020B0604020202020204" pitchFamily="34" charset="0"/>
              <a:buChar char="•"/>
            </a:pPr>
            <a:r>
              <a:rPr lang="en-GB" sz="1100" b="1" i="1" dirty="0">
                <a:solidFill>
                  <a:srgbClr val="F8F8F8"/>
                </a:solidFill>
                <a:latin typeface="Calibri" panose="020F0502020204030204" pitchFamily="34" charset="0"/>
              </a:rPr>
              <a:t>coordinated at CEOS and GEO level</a:t>
            </a:r>
          </a:p>
        </p:txBody>
      </p:sp>
      <p:sp>
        <p:nvSpPr>
          <p:cNvPr id="22" name="Rectangle 21"/>
          <p:cNvSpPr/>
          <p:nvPr/>
        </p:nvSpPr>
        <p:spPr>
          <a:xfrm>
            <a:off x="3996011" y="2220749"/>
            <a:ext cx="1444626" cy="3424452"/>
          </a:xfrm>
          <a:prstGeom prst="rect">
            <a:avLst/>
          </a:prstGeom>
          <a:solidFill>
            <a:srgbClr val="0099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dirty="0">
              <a:solidFill>
                <a:srgbClr val="F8F8F8"/>
              </a:solidFill>
              <a:latin typeface="Calibri" panose="020F0502020204030204" pitchFamily="34" charset="0"/>
            </a:endParaRPr>
          </a:p>
        </p:txBody>
      </p:sp>
      <p:sp>
        <p:nvSpPr>
          <p:cNvPr id="23" name="TextBox 22"/>
          <p:cNvSpPr txBox="1"/>
          <p:nvPr/>
        </p:nvSpPr>
        <p:spPr>
          <a:xfrm>
            <a:off x="3962641" y="3494021"/>
            <a:ext cx="1511952" cy="577081"/>
          </a:xfrm>
          <a:prstGeom prst="rect">
            <a:avLst/>
          </a:prstGeom>
          <a:noFill/>
        </p:spPr>
        <p:txBody>
          <a:bodyPr wrap="none" rtlCol="0">
            <a:spAutoFit/>
          </a:bodyPr>
          <a:lstStyle/>
          <a:p>
            <a:pPr marL="88900" indent="-88900">
              <a:buFont typeface="Calibri" panose="020F0502020204030204" pitchFamily="34" charset="0"/>
              <a:buChar char="₋"/>
            </a:pPr>
            <a:r>
              <a:rPr lang="en-GB" sz="1050" b="1" i="1" dirty="0">
                <a:solidFill>
                  <a:srgbClr val="F8F8F8"/>
                </a:solidFill>
                <a:latin typeface="Calibri" panose="020F0502020204030204" pitchFamily="34" charset="0"/>
              </a:rPr>
              <a:t>i</a:t>
            </a:r>
            <a:r>
              <a:rPr lang="en-GB" sz="1050" b="1" i="1" dirty="0" smtClean="0">
                <a:solidFill>
                  <a:srgbClr val="F8F8F8"/>
                </a:solidFill>
                <a:latin typeface="Calibri" panose="020F0502020204030204" pitchFamily="34" charset="0"/>
              </a:rPr>
              <a:t>mage visualisation</a:t>
            </a:r>
          </a:p>
          <a:p>
            <a:pPr marL="88900" indent="-88900">
              <a:buFont typeface="Calibri" panose="020F0502020204030204" pitchFamily="34" charset="0"/>
              <a:buChar char="₋"/>
            </a:pPr>
            <a:r>
              <a:rPr lang="en-GB" sz="1050" b="1" i="1" dirty="0" smtClean="0">
                <a:solidFill>
                  <a:srgbClr val="F8F8F8"/>
                </a:solidFill>
                <a:latin typeface="Calibri" panose="020F0502020204030204" pitchFamily="34" charset="0"/>
              </a:rPr>
              <a:t>basic </a:t>
            </a:r>
            <a:r>
              <a:rPr lang="en-GB" sz="1050" b="1" i="1" dirty="0">
                <a:solidFill>
                  <a:srgbClr val="F8F8F8"/>
                </a:solidFill>
                <a:latin typeface="Calibri" panose="020F0502020204030204" pitchFamily="34" charset="0"/>
              </a:rPr>
              <a:t>image rendering</a:t>
            </a:r>
          </a:p>
          <a:p>
            <a:pPr marL="88900" indent="-88900">
              <a:buFont typeface="Calibri" panose="020F0502020204030204" pitchFamily="34" charset="0"/>
              <a:buChar char="₋"/>
            </a:pPr>
            <a:r>
              <a:rPr lang="en-GB" sz="1050" b="1" i="1" dirty="0" smtClean="0">
                <a:solidFill>
                  <a:srgbClr val="F8F8F8"/>
                </a:solidFill>
                <a:latin typeface="Calibri" panose="020F0502020204030204" pitchFamily="34" charset="0"/>
              </a:rPr>
              <a:t>image mosaicking</a:t>
            </a:r>
          </a:p>
        </p:txBody>
      </p:sp>
      <p:sp>
        <p:nvSpPr>
          <p:cNvPr id="24" name="Rectangle 23"/>
          <p:cNvSpPr/>
          <p:nvPr/>
        </p:nvSpPr>
        <p:spPr>
          <a:xfrm>
            <a:off x="1622028" y="3865803"/>
            <a:ext cx="461986" cy="276999"/>
          </a:xfrm>
          <a:prstGeom prst="rect">
            <a:avLst/>
          </a:prstGeom>
          <a:solidFill>
            <a:srgbClr val="0C62FF"/>
          </a:solidFill>
        </p:spPr>
        <p:txBody>
          <a:bodyPr wrap="none">
            <a:spAutoFit/>
          </a:bodyPr>
          <a:lstStyle/>
          <a:p>
            <a:r>
              <a:rPr lang="en-GB" sz="1200" b="1" i="1" dirty="0">
                <a:solidFill>
                  <a:srgbClr val="F8F8F8"/>
                </a:solidFill>
                <a:latin typeface="Calibri" panose="020F0502020204030204" pitchFamily="34" charset="0"/>
              </a:rPr>
              <a:t>ARD</a:t>
            </a:r>
            <a:endParaRPr lang="en-GB" sz="1200" i="1" dirty="0">
              <a:solidFill>
                <a:srgbClr val="F8F8F8"/>
              </a:solidFill>
            </a:endParaRPr>
          </a:p>
        </p:txBody>
      </p:sp>
      <p:sp>
        <p:nvSpPr>
          <p:cNvPr id="25" name="Right Arrow 24"/>
          <p:cNvSpPr/>
          <p:nvPr/>
        </p:nvSpPr>
        <p:spPr>
          <a:xfrm>
            <a:off x="430351" y="3152955"/>
            <a:ext cx="1468404" cy="1184090"/>
          </a:xfrm>
          <a:prstGeom prst="rightArrow">
            <a:avLst>
              <a:gd name="adj1" fmla="val 61378"/>
              <a:gd name="adj2" fmla="val 46709"/>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6" name="Right Arrow 25"/>
          <p:cNvSpPr/>
          <p:nvPr/>
        </p:nvSpPr>
        <p:spPr>
          <a:xfrm>
            <a:off x="430350" y="4552073"/>
            <a:ext cx="1468404" cy="1184090"/>
          </a:xfrm>
          <a:prstGeom prst="rightArrow">
            <a:avLst>
              <a:gd name="adj1" fmla="val 61378"/>
              <a:gd name="adj2" fmla="val 46709"/>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7" name="Rectangle 26"/>
          <p:cNvSpPr/>
          <p:nvPr/>
        </p:nvSpPr>
        <p:spPr>
          <a:xfrm>
            <a:off x="5426633" y="4419600"/>
            <a:ext cx="1408370" cy="900246"/>
          </a:xfrm>
          <a:prstGeom prst="rect">
            <a:avLst/>
          </a:prstGeom>
        </p:spPr>
        <p:txBody>
          <a:bodyPr wrap="square">
            <a:spAutoFit/>
          </a:bodyPr>
          <a:lstStyle/>
          <a:p>
            <a:pPr marL="88900" indent="-88900">
              <a:buFont typeface="Calibri" panose="020F0502020204030204" pitchFamily="34" charset="0"/>
              <a:buChar char="₋"/>
            </a:pPr>
            <a:r>
              <a:rPr lang="en-GB" sz="1050" b="1" i="1" dirty="0" smtClean="0">
                <a:solidFill>
                  <a:srgbClr val="F8F8F8"/>
                </a:solidFill>
                <a:latin typeface="Calibri" panose="020F0502020204030204" pitchFamily="34" charset="0"/>
              </a:rPr>
              <a:t>same </a:t>
            </a:r>
            <a:r>
              <a:rPr lang="en-GB" sz="1050" b="1" i="1" dirty="0">
                <a:solidFill>
                  <a:srgbClr val="F8F8F8"/>
                </a:solidFill>
                <a:latin typeface="Calibri" panose="020F0502020204030204" pitchFamily="34" charset="0"/>
              </a:rPr>
              <a:t>type of EO data in a common geometric grid</a:t>
            </a:r>
          </a:p>
          <a:p>
            <a:pPr marL="88900" indent="-88900">
              <a:buFont typeface="Calibri" panose="020F0502020204030204" pitchFamily="34" charset="0"/>
              <a:buChar char="₋"/>
            </a:pPr>
            <a:r>
              <a:rPr lang="en-GB" sz="1050" b="1" dirty="0" smtClean="0">
                <a:solidFill>
                  <a:srgbClr val="F8F8F8"/>
                </a:solidFill>
                <a:latin typeface="Calibri" panose="020F0502020204030204" pitchFamily="34" charset="0"/>
              </a:rPr>
              <a:t>time </a:t>
            </a:r>
            <a:r>
              <a:rPr lang="en-GB" sz="1050" b="1" dirty="0">
                <a:solidFill>
                  <a:srgbClr val="F8F8F8"/>
                </a:solidFill>
                <a:latin typeface="Calibri" panose="020F0502020204030204" pitchFamily="34" charset="0"/>
              </a:rPr>
              <a:t>series analysis</a:t>
            </a:r>
          </a:p>
          <a:p>
            <a:pPr marL="88900" indent="-88900">
              <a:buFont typeface="Calibri" panose="020F0502020204030204" pitchFamily="34" charset="0"/>
              <a:buChar char="₋"/>
            </a:pPr>
            <a:r>
              <a:rPr lang="en-GB" sz="1050" b="1" dirty="0" smtClean="0">
                <a:solidFill>
                  <a:srgbClr val="F8F8F8"/>
                </a:solidFill>
                <a:latin typeface="Calibri" panose="020F0502020204030204" pitchFamily="34" charset="0"/>
              </a:rPr>
              <a:t>machine learning</a:t>
            </a:r>
            <a:endParaRPr lang="en-GB" sz="1050" b="1" dirty="0">
              <a:solidFill>
                <a:srgbClr val="F8F8F8"/>
              </a:solidFill>
              <a:latin typeface="Calibri" panose="020F0502020204030204" pitchFamily="34" charset="0"/>
            </a:endParaRPr>
          </a:p>
        </p:txBody>
      </p:sp>
      <p:sp>
        <p:nvSpPr>
          <p:cNvPr id="28" name="Rectangle 27"/>
          <p:cNvSpPr/>
          <p:nvPr/>
        </p:nvSpPr>
        <p:spPr>
          <a:xfrm>
            <a:off x="431106" y="3448765"/>
            <a:ext cx="1468402" cy="592470"/>
          </a:xfrm>
          <a:prstGeom prst="rect">
            <a:avLst/>
          </a:prstGeom>
        </p:spPr>
        <p:txBody>
          <a:bodyPr wrap="square">
            <a:spAutoFit/>
          </a:bodyPr>
          <a:lstStyle/>
          <a:p>
            <a:r>
              <a:rPr lang="en-GB" sz="1100" b="1" i="1" dirty="0" smtClean="0">
                <a:solidFill>
                  <a:schemeClr val="bg2">
                    <a:lumMod val="20000"/>
                    <a:lumOff val="80000"/>
                  </a:schemeClr>
                </a:solidFill>
                <a:latin typeface="Calibri" panose="020F0502020204030204" pitchFamily="34" charset="0"/>
              </a:rPr>
              <a:t>EO mission #2 </a:t>
            </a:r>
          </a:p>
          <a:p>
            <a:r>
              <a:rPr lang="en-GB" sz="1100" b="1" i="1" dirty="0" smtClean="0">
                <a:solidFill>
                  <a:schemeClr val="bg2">
                    <a:lumMod val="20000"/>
                    <a:lumOff val="80000"/>
                  </a:schemeClr>
                </a:solidFill>
                <a:latin typeface="Calibri" panose="020F0502020204030204" pitchFamily="34" charset="0"/>
              </a:rPr>
              <a:t>data products </a:t>
            </a:r>
            <a:r>
              <a:rPr lang="en-GB" sz="1050" b="1" i="1" dirty="0" smtClean="0">
                <a:solidFill>
                  <a:schemeClr val="bg2">
                    <a:lumMod val="20000"/>
                    <a:lumOff val="80000"/>
                  </a:schemeClr>
                </a:solidFill>
                <a:latin typeface="Calibri" panose="020F0502020204030204" pitchFamily="34" charset="0"/>
              </a:rPr>
              <a:t>(e.g. </a:t>
            </a:r>
            <a:br>
              <a:rPr lang="en-GB" sz="1050" b="1" i="1" dirty="0" smtClean="0">
                <a:solidFill>
                  <a:schemeClr val="bg2">
                    <a:lumMod val="20000"/>
                    <a:lumOff val="80000"/>
                  </a:schemeClr>
                </a:solidFill>
                <a:latin typeface="Calibri" panose="020F0502020204030204" pitchFamily="34" charset="0"/>
              </a:rPr>
            </a:br>
            <a:r>
              <a:rPr lang="en-GB" sz="1050" b="1" i="1" dirty="0" smtClean="0">
                <a:solidFill>
                  <a:schemeClr val="bg2">
                    <a:lumMod val="20000"/>
                    <a:lumOff val="80000"/>
                  </a:schemeClr>
                </a:solidFill>
                <a:latin typeface="Calibri" panose="020F0502020204030204" pitchFamily="34" charset="0"/>
              </a:rPr>
              <a:t>Level 1, L2 products)</a:t>
            </a:r>
          </a:p>
        </p:txBody>
      </p:sp>
      <p:sp>
        <p:nvSpPr>
          <p:cNvPr id="29" name="Rectangle 28"/>
          <p:cNvSpPr/>
          <p:nvPr/>
        </p:nvSpPr>
        <p:spPr>
          <a:xfrm>
            <a:off x="430355" y="4807155"/>
            <a:ext cx="1468402" cy="592470"/>
          </a:xfrm>
          <a:prstGeom prst="rect">
            <a:avLst/>
          </a:prstGeom>
        </p:spPr>
        <p:txBody>
          <a:bodyPr wrap="square">
            <a:spAutoFit/>
          </a:bodyPr>
          <a:lstStyle/>
          <a:p>
            <a:r>
              <a:rPr lang="en-GB" sz="1100" b="1" i="1" dirty="0" smtClean="0">
                <a:solidFill>
                  <a:schemeClr val="bg2">
                    <a:lumMod val="20000"/>
                    <a:lumOff val="80000"/>
                  </a:schemeClr>
                </a:solidFill>
                <a:latin typeface="Calibri" panose="020F0502020204030204" pitchFamily="34" charset="0"/>
              </a:rPr>
              <a:t>EO mission #n </a:t>
            </a:r>
          </a:p>
          <a:p>
            <a:r>
              <a:rPr lang="en-GB" sz="1100" b="1" i="1" dirty="0" smtClean="0">
                <a:solidFill>
                  <a:schemeClr val="bg2">
                    <a:lumMod val="20000"/>
                    <a:lumOff val="80000"/>
                  </a:schemeClr>
                </a:solidFill>
                <a:latin typeface="Calibri" panose="020F0502020204030204" pitchFamily="34" charset="0"/>
              </a:rPr>
              <a:t>data products </a:t>
            </a:r>
            <a:r>
              <a:rPr lang="en-GB" sz="1050" b="1" i="1" dirty="0" smtClean="0">
                <a:solidFill>
                  <a:schemeClr val="bg2">
                    <a:lumMod val="20000"/>
                    <a:lumOff val="80000"/>
                  </a:schemeClr>
                </a:solidFill>
                <a:latin typeface="Calibri" panose="020F0502020204030204" pitchFamily="34" charset="0"/>
              </a:rPr>
              <a:t>(e.g. </a:t>
            </a:r>
            <a:br>
              <a:rPr lang="en-GB" sz="1050" b="1" i="1" dirty="0" smtClean="0">
                <a:solidFill>
                  <a:schemeClr val="bg2">
                    <a:lumMod val="20000"/>
                    <a:lumOff val="80000"/>
                  </a:schemeClr>
                </a:solidFill>
                <a:latin typeface="Calibri" panose="020F0502020204030204" pitchFamily="34" charset="0"/>
              </a:rPr>
            </a:br>
            <a:r>
              <a:rPr lang="en-GB" sz="1050" b="1" i="1" dirty="0" smtClean="0">
                <a:solidFill>
                  <a:schemeClr val="bg2">
                    <a:lumMod val="20000"/>
                    <a:lumOff val="80000"/>
                  </a:schemeClr>
                </a:solidFill>
                <a:latin typeface="Calibri" panose="020F0502020204030204" pitchFamily="34" charset="0"/>
              </a:rPr>
              <a:t>Level 1, L2 products)</a:t>
            </a:r>
          </a:p>
        </p:txBody>
      </p:sp>
      <p:sp>
        <p:nvSpPr>
          <p:cNvPr id="30" name="Rectangle 29"/>
          <p:cNvSpPr/>
          <p:nvPr/>
        </p:nvSpPr>
        <p:spPr>
          <a:xfrm>
            <a:off x="4083764" y="5724628"/>
            <a:ext cx="1272327" cy="261610"/>
          </a:xfrm>
          <a:prstGeom prst="rect">
            <a:avLst/>
          </a:prstGeom>
        </p:spPr>
        <p:txBody>
          <a:bodyPr wrap="square">
            <a:spAutoFit/>
          </a:bodyPr>
          <a:lstStyle/>
          <a:p>
            <a:pPr algn="ctr"/>
            <a:r>
              <a:rPr lang="en-GB" sz="1100" b="1" i="1" dirty="0" smtClean="0">
                <a:solidFill>
                  <a:srgbClr val="080808"/>
                </a:solidFill>
                <a:latin typeface="Calibri" panose="020F0502020204030204" pitchFamily="34" charset="0"/>
              </a:rPr>
              <a:t>[general </a:t>
            </a:r>
            <a:r>
              <a:rPr lang="en-GB" sz="1100" b="1" i="1" dirty="0">
                <a:solidFill>
                  <a:srgbClr val="080808"/>
                </a:solidFill>
                <a:latin typeface="Calibri" panose="020F0502020204030204" pitchFamily="34" charset="0"/>
              </a:rPr>
              <a:t>public</a:t>
            </a:r>
            <a:r>
              <a:rPr lang="en-GB" sz="1100" b="1" i="1" dirty="0" smtClean="0">
                <a:solidFill>
                  <a:srgbClr val="080808"/>
                </a:solidFill>
                <a:latin typeface="Calibri" panose="020F0502020204030204" pitchFamily="34" charset="0"/>
              </a:rPr>
              <a:t>]</a:t>
            </a:r>
            <a:endParaRPr lang="en-GB" sz="1100" i="1" dirty="0">
              <a:solidFill>
                <a:srgbClr val="080808"/>
              </a:solidFill>
            </a:endParaRPr>
          </a:p>
        </p:txBody>
      </p:sp>
      <p:sp>
        <p:nvSpPr>
          <p:cNvPr id="31" name="Rectangle 30"/>
          <p:cNvSpPr/>
          <p:nvPr/>
        </p:nvSpPr>
        <p:spPr>
          <a:xfrm>
            <a:off x="4100584" y="2666303"/>
            <a:ext cx="1226984" cy="523220"/>
          </a:xfrm>
          <a:prstGeom prst="rect">
            <a:avLst/>
          </a:prstGeom>
        </p:spPr>
        <p:txBody>
          <a:bodyPr wrap="square">
            <a:spAutoFit/>
          </a:bodyPr>
          <a:lstStyle/>
          <a:p>
            <a:pPr algn="ctr"/>
            <a:r>
              <a:rPr lang="en-GB" sz="1400" b="1" dirty="0">
                <a:solidFill>
                  <a:srgbClr val="F8F8F8"/>
                </a:solidFill>
                <a:latin typeface="Calibri" panose="020F0502020204030204" pitchFamily="34" charset="0"/>
              </a:rPr>
              <a:t>Visualisation tools</a:t>
            </a:r>
          </a:p>
        </p:txBody>
      </p:sp>
      <p:sp>
        <p:nvSpPr>
          <p:cNvPr id="32" name="Rectangle 31"/>
          <p:cNvSpPr/>
          <p:nvPr/>
        </p:nvSpPr>
        <p:spPr>
          <a:xfrm>
            <a:off x="3355951" y="1542409"/>
            <a:ext cx="4034283" cy="538609"/>
          </a:xfrm>
          <a:prstGeom prst="rect">
            <a:avLst/>
          </a:prstGeom>
          <a:solidFill>
            <a:srgbClr val="0099FF"/>
          </a:solidFill>
          <a:ln w="28575">
            <a:noFill/>
          </a:ln>
          <a:effectLst>
            <a:outerShdw blurRad="50800" dist="38100" dir="2700000" algn="tl" rotWithShape="0">
              <a:prstClr val="black">
                <a:alpha val="40000"/>
              </a:prstClr>
            </a:outerShdw>
          </a:effectLst>
        </p:spPr>
        <p:txBody>
          <a:bodyPr wrap="square">
            <a:spAutoFit/>
          </a:bodyPr>
          <a:lstStyle/>
          <a:p>
            <a:pPr algn="ctr">
              <a:spcBef>
                <a:spcPts val="600"/>
              </a:spcBef>
            </a:pPr>
            <a:r>
              <a:rPr lang="en-GB" sz="1200" b="1" dirty="0">
                <a:solidFill>
                  <a:srgbClr val="F8F8F8"/>
                </a:solidFill>
                <a:latin typeface="Calibri" panose="020F0502020204030204" pitchFamily="34" charset="0"/>
              </a:rPr>
              <a:t>Exploitation </a:t>
            </a:r>
            <a:r>
              <a:rPr lang="en-GB" sz="1200" b="1" dirty="0" smtClean="0">
                <a:solidFill>
                  <a:srgbClr val="F8F8F8"/>
                </a:solidFill>
                <a:latin typeface="Calibri" panose="020F0502020204030204" pitchFamily="34" charset="0"/>
              </a:rPr>
              <a:t>Platforms  =  virtual </a:t>
            </a:r>
            <a:r>
              <a:rPr lang="en-GB" sz="1200" b="1" dirty="0">
                <a:solidFill>
                  <a:srgbClr val="F8F8F8"/>
                </a:solidFill>
                <a:latin typeface="Calibri" panose="020F0502020204030204" pitchFamily="34" charset="0"/>
              </a:rPr>
              <a:t>working </a:t>
            </a:r>
            <a:r>
              <a:rPr lang="en-GB" sz="1200" b="1" dirty="0" smtClean="0">
                <a:solidFill>
                  <a:srgbClr val="F8F8F8"/>
                </a:solidFill>
                <a:latin typeface="Calibri" panose="020F0502020204030204" pitchFamily="34" charset="0"/>
              </a:rPr>
              <a:t>environments</a:t>
            </a:r>
            <a:endParaRPr lang="en-GB" sz="1400" b="1" dirty="0">
              <a:solidFill>
                <a:srgbClr val="F8F8F8"/>
              </a:solidFill>
              <a:latin typeface="Calibri" panose="020F0502020204030204" pitchFamily="34" charset="0"/>
            </a:endParaRPr>
          </a:p>
          <a:p>
            <a:pPr algn="ctr">
              <a:spcBef>
                <a:spcPts val="600"/>
              </a:spcBef>
            </a:pPr>
            <a:r>
              <a:rPr lang="en-GB" sz="1200" b="1" i="1" dirty="0" smtClean="0">
                <a:solidFill>
                  <a:srgbClr val="F8F8F8"/>
                </a:solidFill>
                <a:latin typeface="Calibri" panose="020F0502020204030204" pitchFamily="34" charset="0"/>
                <a:sym typeface="Wingdings" panose="05000000000000000000" pitchFamily="2" charset="2"/>
              </a:rPr>
              <a:t>  </a:t>
            </a:r>
            <a:r>
              <a:rPr lang="en-GB" sz="1200" b="1" i="1" dirty="0" smtClean="0">
                <a:solidFill>
                  <a:srgbClr val="F8F8F8"/>
                </a:solidFill>
                <a:latin typeface="Calibri" panose="020F0502020204030204" pitchFamily="34" charset="0"/>
              </a:rPr>
              <a:t>user only needs a web interface</a:t>
            </a:r>
            <a:endParaRPr lang="en-GB" sz="1200" b="1" i="1" dirty="0">
              <a:solidFill>
                <a:srgbClr val="F8F8F8"/>
              </a:solidFill>
              <a:latin typeface="Calibri" panose="020F0502020204030204" pitchFamily="34" charset="0"/>
            </a:endParaRPr>
          </a:p>
        </p:txBody>
      </p:sp>
      <p:sp>
        <p:nvSpPr>
          <p:cNvPr id="33" name="Rectangle 32"/>
          <p:cNvSpPr/>
          <p:nvPr/>
        </p:nvSpPr>
        <p:spPr>
          <a:xfrm>
            <a:off x="5446942" y="3030072"/>
            <a:ext cx="1376900" cy="954107"/>
          </a:xfrm>
          <a:prstGeom prst="rect">
            <a:avLst/>
          </a:prstGeom>
        </p:spPr>
        <p:txBody>
          <a:bodyPr wrap="square">
            <a:spAutoFit/>
          </a:bodyPr>
          <a:lstStyle/>
          <a:p>
            <a:pPr lvl="0" algn="ctr"/>
            <a:r>
              <a:rPr lang="en-GB" sz="1400" b="1" dirty="0">
                <a:solidFill>
                  <a:srgbClr val="F8F8F8"/>
                </a:solidFill>
                <a:latin typeface="Calibri" panose="020F0502020204030204" pitchFamily="34" charset="0"/>
              </a:rPr>
              <a:t>Visualisation tools  </a:t>
            </a:r>
            <a:endParaRPr lang="en-GB" sz="1400" b="1" dirty="0" smtClean="0">
              <a:solidFill>
                <a:srgbClr val="F8F8F8"/>
              </a:solidFill>
              <a:latin typeface="Calibri" panose="020F0502020204030204" pitchFamily="34" charset="0"/>
            </a:endParaRPr>
          </a:p>
          <a:p>
            <a:pPr lvl="0" algn="ctr"/>
            <a:r>
              <a:rPr lang="en-GB" sz="1400" b="1" dirty="0" smtClean="0">
                <a:solidFill>
                  <a:srgbClr val="F8F8F8"/>
                </a:solidFill>
                <a:latin typeface="Calibri" panose="020F0502020204030204" pitchFamily="34" charset="0"/>
              </a:rPr>
              <a:t>+ basic data </a:t>
            </a:r>
            <a:r>
              <a:rPr lang="en-GB" sz="1400" b="1" dirty="0">
                <a:solidFill>
                  <a:srgbClr val="F8F8F8"/>
                </a:solidFill>
                <a:latin typeface="Calibri" panose="020F0502020204030204" pitchFamily="34" charset="0"/>
              </a:rPr>
              <a:t>analytics</a:t>
            </a:r>
          </a:p>
        </p:txBody>
      </p:sp>
      <p:sp>
        <p:nvSpPr>
          <p:cNvPr id="34" name="Rectangle 33"/>
          <p:cNvSpPr/>
          <p:nvPr/>
        </p:nvSpPr>
        <p:spPr>
          <a:xfrm>
            <a:off x="4647034" y="6083701"/>
            <a:ext cx="3301116" cy="307777"/>
          </a:xfrm>
          <a:prstGeom prst="rect">
            <a:avLst/>
          </a:prstGeom>
        </p:spPr>
        <p:txBody>
          <a:bodyPr wrap="none">
            <a:spAutoFit/>
          </a:bodyPr>
          <a:lstStyle/>
          <a:p>
            <a:pPr algn="ctr"/>
            <a:r>
              <a:rPr lang="en-GB" sz="1400" b="1" i="1" dirty="0" smtClean="0">
                <a:solidFill>
                  <a:srgbClr val="FF0000"/>
                </a:solidFill>
                <a:latin typeface="Calibri" panose="020F0502020204030204" pitchFamily="34" charset="0"/>
              </a:rPr>
              <a:t>increasing platform complexity/flexibility </a:t>
            </a:r>
            <a:endParaRPr lang="en-GB" sz="1400" b="1" i="1" dirty="0">
              <a:solidFill>
                <a:srgbClr val="FF0000"/>
              </a:solidFill>
              <a:latin typeface="Calibri" panose="020F0502020204030204" pitchFamily="34" charset="0"/>
            </a:endParaRPr>
          </a:p>
        </p:txBody>
      </p:sp>
      <p:sp>
        <p:nvSpPr>
          <p:cNvPr id="35" name="Rectangle 34"/>
          <p:cNvSpPr/>
          <p:nvPr/>
        </p:nvSpPr>
        <p:spPr>
          <a:xfrm>
            <a:off x="5428709" y="5724628"/>
            <a:ext cx="1369286" cy="261610"/>
          </a:xfrm>
          <a:prstGeom prst="rect">
            <a:avLst/>
          </a:prstGeom>
        </p:spPr>
        <p:txBody>
          <a:bodyPr wrap="none">
            <a:spAutoFit/>
          </a:bodyPr>
          <a:lstStyle/>
          <a:p>
            <a:pPr algn="ctr"/>
            <a:r>
              <a:rPr lang="en-GB" sz="1100" b="1" i="1" dirty="0" smtClean="0">
                <a:solidFill>
                  <a:srgbClr val="080808"/>
                </a:solidFill>
                <a:latin typeface="Calibri" panose="020F0502020204030204" pitchFamily="34" charset="0"/>
              </a:rPr>
              <a:t>[</a:t>
            </a:r>
            <a:r>
              <a:rPr lang="en-GB" sz="1100" b="1" i="1" dirty="0">
                <a:solidFill>
                  <a:srgbClr val="080808"/>
                </a:solidFill>
                <a:latin typeface="Calibri" panose="020F0502020204030204" pitchFamily="34" charset="0"/>
              </a:rPr>
              <a:t>e.g. public services</a:t>
            </a:r>
            <a:r>
              <a:rPr lang="en-GB" sz="1100" b="1" i="1" dirty="0" smtClean="0">
                <a:solidFill>
                  <a:srgbClr val="080808"/>
                </a:solidFill>
                <a:latin typeface="Calibri" panose="020F0502020204030204" pitchFamily="34" charset="0"/>
              </a:rPr>
              <a:t>]</a:t>
            </a:r>
            <a:endParaRPr lang="en-GB" sz="1100" i="1" dirty="0">
              <a:solidFill>
                <a:srgbClr val="080808"/>
              </a:solidFill>
            </a:endParaRPr>
          </a:p>
        </p:txBody>
      </p:sp>
      <p:sp>
        <p:nvSpPr>
          <p:cNvPr id="36" name="Rectangle 35"/>
          <p:cNvSpPr/>
          <p:nvPr/>
        </p:nvSpPr>
        <p:spPr>
          <a:xfrm>
            <a:off x="6911636" y="5716934"/>
            <a:ext cx="1620115" cy="276999"/>
          </a:xfrm>
          <a:prstGeom prst="rect">
            <a:avLst/>
          </a:prstGeom>
        </p:spPr>
        <p:txBody>
          <a:bodyPr wrap="square">
            <a:spAutoFit/>
          </a:bodyPr>
          <a:lstStyle/>
          <a:p>
            <a:pPr algn="ctr"/>
            <a:r>
              <a:rPr lang="en-GB" sz="1200" b="1" i="1" dirty="0" smtClean="0">
                <a:solidFill>
                  <a:srgbClr val="080808"/>
                </a:solidFill>
                <a:latin typeface="Calibri" panose="020F0502020204030204" pitchFamily="34" charset="0"/>
              </a:rPr>
              <a:t> </a:t>
            </a:r>
            <a:r>
              <a:rPr lang="en-GB" sz="1100" b="1" i="1" dirty="0" smtClean="0">
                <a:solidFill>
                  <a:srgbClr val="080808"/>
                </a:solidFill>
                <a:latin typeface="Calibri" panose="020F0502020204030204" pitchFamily="34" charset="0"/>
              </a:rPr>
              <a:t>[</a:t>
            </a:r>
            <a:r>
              <a:rPr lang="en-GB" sz="1100" b="1" i="1" dirty="0">
                <a:solidFill>
                  <a:srgbClr val="080808"/>
                </a:solidFill>
                <a:latin typeface="Calibri" panose="020F0502020204030204" pitchFamily="34" charset="0"/>
              </a:rPr>
              <a:t>e.g. </a:t>
            </a:r>
            <a:r>
              <a:rPr lang="en-GB" sz="1100" b="1" i="1" dirty="0" smtClean="0">
                <a:solidFill>
                  <a:srgbClr val="080808"/>
                </a:solidFill>
                <a:latin typeface="Calibri" panose="020F0502020204030204" pitchFamily="34" charset="0"/>
              </a:rPr>
              <a:t>scientists]</a:t>
            </a:r>
            <a:endParaRPr lang="en-GB" sz="1100" i="1" dirty="0">
              <a:solidFill>
                <a:srgbClr val="080808"/>
              </a:solidFill>
            </a:endParaRPr>
          </a:p>
        </p:txBody>
      </p:sp>
      <p:sp>
        <p:nvSpPr>
          <p:cNvPr id="37" name="Rectangle 36"/>
          <p:cNvSpPr/>
          <p:nvPr/>
        </p:nvSpPr>
        <p:spPr>
          <a:xfrm>
            <a:off x="4493162" y="4482398"/>
            <a:ext cx="393056" cy="230832"/>
          </a:xfrm>
          <a:prstGeom prst="rect">
            <a:avLst/>
          </a:prstGeom>
          <a:solidFill>
            <a:srgbClr val="0C62FF"/>
          </a:solidFill>
        </p:spPr>
        <p:txBody>
          <a:bodyPr wrap="none">
            <a:spAutoFit/>
          </a:bodyPr>
          <a:lstStyle/>
          <a:p>
            <a:r>
              <a:rPr lang="en-GB" sz="900" b="1" i="1" dirty="0" smtClean="0">
                <a:solidFill>
                  <a:srgbClr val="F8F8F8"/>
                </a:solidFill>
                <a:latin typeface="Calibri" panose="020F0502020204030204" pitchFamily="34" charset="0"/>
              </a:rPr>
              <a:t>ARD</a:t>
            </a:r>
            <a:endParaRPr lang="en-GB" sz="900" i="1" dirty="0">
              <a:solidFill>
                <a:srgbClr val="F8F8F8"/>
              </a:solidFill>
            </a:endParaRPr>
          </a:p>
        </p:txBody>
      </p:sp>
      <p:sp>
        <p:nvSpPr>
          <p:cNvPr id="38" name="Rectangle 37"/>
          <p:cNvSpPr/>
          <p:nvPr/>
        </p:nvSpPr>
        <p:spPr>
          <a:xfrm>
            <a:off x="5927329" y="5341267"/>
            <a:ext cx="393056" cy="230832"/>
          </a:xfrm>
          <a:prstGeom prst="rect">
            <a:avLst/>
          </a:prstGeom>
          <a:solidFill>
            <a:srgbClr val="0C62FF"/>
          </a:solidFill>
        </p:spPr>
        <p:txBody>
          <a:bodyPr wrap="none">
            <a:spAutoFit/>
          </a:bodyPr>
          <a:lstStyle/>
          <a:p>
            <a:r>
              <a:rPr lang="en-GB" sz="900" b="1" i="1" dirty="0" smtClean="0">
                <a:solidFill>
                  <a:srgbClr val="F8F8F8"/>
                </a:solidFill>
                <a:latin typeface="Calibri" panose="020F0502020204030204" pitchFamily="34" charset="0"/>
              </a:rPr>
              <a:t>ARD</a:t>
            </a:r>
            <a:endParaRPr lang="en-GB" sz="900" b="1" i="1" dirty="0">
              <a:solidFill>
                <a:srgbClr val="F8F8F8"/>
              </a:solidFill>
              <a:latin typeface="Calibri" panose="020F0502020204030204" pitchFamily="34" charset="0"/>
            </a:endParaRPr>
          </a:p>
        </p:txBody>
      </p:sp>
      <p:sp>
        <p:nvSpPr>
          <p:cNvPr id="39" name="Rectangle 38"/>
          <p:cNvSpPr/>
          <p:nvPr/>
        </p:nvSpPr>
        <p:spPr>
          <a:xfrm rot="16200000">
            <a:off x="8269754" y="3570389"/>
            <a:ext cx="1301433" cy="523220"/>
          </a:xfrm>
          <a:prstGeom prst="rect">
            <a:avLst/>
          </a:prstGeom>
        </p:spPr>
        <p:txBody>
          <a:bodyPr wrap="square">
            <a:spAutoFit/>
          </a:bodyPr>
          <a:lstStyle/>
          <a:p>
            <a:pPr algn="ctr"/>
            <a:r>
              <a:rPr lang="en-GB" sz="1400" b="1" i="1" dirty="0" smtClean="0">
                <a:solidFill>
                  <a:srgbClr val="FF0000"/>
                </a:solidFill>
                <a:latin typeface="Calibri" panose="020F0502020204030204" pitchFamily="34" charset="0"/>
              </a:rPr>
              <a:t>number  of users </a:t>
            </a:r>
            <a:endParaRPr lang="en-GB" sz="1400" b="1" i="1" dirty="0">
              <a:solidFill>
                <a:srgbClr val="FF0000"/>
              </a:solidFill>
              <a:latin typeface="Calibri" panose="020F0502020204030204" pitchFamily="34" charset="0"/>
            </a:endParaRPr>
          </a:p>
        </p:txBody>
      </p:sp>
      <p:cxnSp>
        <p:nvCxnSpPr>
          <p:cNvPr id="40" name="Straight Arrow Connector 39"/>
          <p:cNvCxnSpPr/>
          <p:nvPr/>
        </p:nvCxnSpPr>
        <p:spPr>
          <a:xfrm flipH="1" flipV="1">
            <a:off x="8682990" y="1884657"/>
            <a:ext cx="25400" cy="4160543"/>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999217" y="6040596"/>
            <a:ext cx="4627948" cy="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620458" y="4119021"/>
            <a:ext cx="5610231" cy="246221"/>
          </a:xfrm>
          <a:prstGeom prst="rect">
            <a:avLst/>
          </a:prstGeom>
          <a:solidFill>
            <a:srgbClr val="FFFF00"/>
          </a:solidFill>
          <a:ln w="9525">
            <a:solidFill>
              <a:schemeClr val="tx1"/>
            </a:solidFill>
          </a:ln>
          <a:effectLst>
            <a:outerShdw blurRad="50800" dist="38100" dir="2700000" algn="tl" rotWithShape="0">
              <a:prstClr val="black">
                <a:alpha val="40000"/>
              </a:prstClr>
            </a:outerShdw>
          </a:effectLst>
        </p:spPr>
        <p:txBody>
          <a:bodyPr wrap="square">
            <a:spAutoFit/>
          </a:bodyPr>
          <a:lstStyle/>
          <a:p>
            <a:pPr algn="ctr">
              <a:spcBef>
                <a:spcPts val="600"/>
              </a:spcBef>
            </a:pPr>
            <a:r>
              <a:rPr lang="en-GB" sz="1000" b="1" u="sng" dirty="0" smtClean="0">
                <a:latin typeface="Calibri" panose="020F0502020204030204" pitchFamily="34" charset="0"/>
              </a:rPr>
              <a:t>Data </a:t>
            </a:r>
            <a:r>
              <a:rPr lang="en-GB" sz="1000" b="1" u="sng" dirty="0">
                <a:latin typeface="Calibri" panose="020F0502020204030204" pitchFamily="34" charset="0"/>
              </a:rPr>
              <a:t>C</a:t>
            </a:r>
            <a:r>
              <a:rPr lang="en-GB" sz="1000" b="1" u="sng" dirty="0" smtClean="0">
                <a:latin typeface="Calibri" panose="020F0502020204030204" pitchFamily="34" charset="0"/>
              </a:rPr>
              <a:t>ube</a:t>
            </a:r>
            <a:r>
              <a:rPr lang="en-GB" sz="1000" b="1" dirty="0" smtClean="0">
                <a:latin typeface="Calibri" panose="020F0502020204030204" pitchFamily="34" charset="0"/>
              </a:rPr>
              <a:t> = particular </a:t>
            </a:r>
            <a:r>
              <a:rPr lang="en-GB" sz="1000" b="1" dirty="0">
                <a:latin typeface="Calibri" panose="020F0502020204030204" pitchFamily="34" charset="0"/>
              </a:rPr>
              <a:t>instantiation of an exploitation platform focused on deep time series analysis</a:t>
            </a:r>
          </a:p>
        </p:txBody>
      </p:sp>
      <p:sp>
        <p:nvSpPr>
          <p:cNvPr id="44" name="Rectangular Callout 43"/>
          <p:cNvSpPr/>
          <p:nvPr/>
        </p:nvSpPr>
        <p:spPr>
          <a:xfrm>
            <a:off x="1137474" y="1219200"/>
            <a:ext cx="2157984" cy="589114"/>
          </a:xfrm>
          <a:prstGeom prst="wedgeRectCallout">
            <a:avLst>
              <a:gd name="adj1" fmla="val 33968"/>
              <a:gd name="adj2" fmla="val 168047"/>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002569"/>
                </a:solidFill>
                <a:latin typeface="Calibri" panose="020F0502020204030204" pitchFamily="34" charset="0"/>
              </a:rPr>
              <a:t>Data &amp; Information Access Service</a:t>
            </a:r>
            <a:br>
              <a:rPr lang="en-GB" sz="1000" b="1" dirty="0">
                <a:solidFill>
                  <a:srgbClr val="002569"/>
                </a:solidFill>
                <a:latin typeface="Calibri" panose="020F0502020204030204" pitchFamily="34" charset="0"/>
              </a:rPr>
            </a:br>
            <a:r>
              <a:rPr lang="en-GB" sz="1000" b="1" dirty="0">
                <a:solidFill>
                  <a:srgbClr val="002569"/>
                </a:solidFill>
                <a:latin typeface="Calibri" panose="020F0502020204030204" pitchFamily="34" charset="0"/>
              </a:rPr>
              <a:t>(DIAS)</a:t>
            </a:r>
          </a:p>
          <a:p>
            <a:pPr algn="l"/>
            <a:r>
              <a:rPr lang="en-GB" sz="1000" b="1" dirty="0">
                <a:solidFill>
                  <a:srgbClr val="002569"/>
                </a:solidFill>
                <a:latin typeface="Calibri" panose="020F0502020204030204" pitchFamily="34" charset="0"/>
              </a:rPr>
              <a:t>[on behalf of EC Copernicus</a:t>
            </a:r>
            <a:r>
              <a:rPr lang="en-GB" sz="1000" b="1" dirty="0" smtClean="0">
                <a:solidFill>
                  <a:srgbClr val="002569"/>
                </a:solidFill>
                <a:latin typeface="Calibri" panose="020F0502020204030204" pitchFamily="34" charset="0"/>
              </a:rPr>
              <a:t>]</a:t>
            </a:r>
            <a:endParaRPr lang="en-GB" sz="1000" dirty="0">
              <a:solidFill>
                <a:srgbClr val="002569"/>
              </a:solidFill>
            </a:endParaRPr>
          </a:p>
        </p:txBody>
      </p:sp>
      <p:sp>
        <p:nvSpPr>
          <p:cNvPr id="46" name="Rectangular Callout 45"/>
          <p:cNvSpPr/>
          <p:nvPr/>
        </p:nvSpPr>
        <p:spPr>
          <a:xfrm>
            <a:off x="5623774" y="2225048"/>
            <a:ext cx="2453426" cy="518152"/>
          </a:xfrm>
          <a:prstGeom prst="wedgeRectCallout">
            <a:avLst>
              <a:gd name="adj1" fmla="val 3224"/>
              <a:gd name="adj2" fmla="val 166237"/>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002569"/>
                </a:solidFill>
                <a:latin typeface="Calibri" panose="020F0502020204030204" pitchFamily="34" charset="0"/>
              </a:rPr>
              <a:t>Thematic Exploitation </a:t>
            </a:r>
            <a:r>
              <a:rPr lang="en-US" sz="1000" b="1" dirty="0" smtClean="0">
                <a:solidFill>
                  <a:srgbClr val="002569"/>
                </a:solidFill>
                <a:latin typeface="Calibri" panose="020F0502020204030204" pitchFamily="34" charset="0"/>
              </a:rPr>
              <a:t>Platforms (TEPs)</a:t>
            </a:r>
            <a:endParaRPr lang="en-US" sz="1000" b="1" dirty="0">
              <a:solidFill>
                <a:srgbClr val="002569"/>
              </a:solidFill>
              <a:latin typeface="Calibri" panose="020F0502020204030204" pitchFamily="34" charset="0"/>
            </a:endParaRPr>
          </a:p>
          <a:p>
            <a:pPr algn="ctr"/>
            <a:r>
              <a:rPr lang="en-US" sz="1000" b="1" dirty="0">
                <a:solidFill>
                  <a:srgbClr val="002569"/>
                </a:solidFill>
                <a:latin typeface="Calibri" panose="020F0502020204030204" pitchFamily="34" charset="0"/>
              </a:rPr>
              <a:t>(Forestry, Geohazards, Urban, Hydrology, Coastal, Polar, Food Security)</a:t>
            </a:r>
          </a:p>
        </p:txBody>
      </p:sp>
      <p:pic>
        <p:nvPicPr>
          <p:cNvPr id="4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18961" y="1524000"/>
            <a:ext cx="353966" cy="2359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3658096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sp>
        <p:nvSpPr>
          <p:cNvPr id="3" name="Content Placeholder 2"/>
          <p:cNvSpPr>
            <a:spLocks noGrp="1"/>
          </p:cNvSpPr>
          <p:nvPr>
            <p:ph sz="quarter" idx="10"/>
          </p:nvPr>
        </p:nvSpPr>
        <p:spPr>
          <a:xfrm>
            <a:off x="457200" y="1219200"/>
            <a:ext cx="8686800" cy="5105400"/>
          </a:xfrm>
        </p:spPr>
        <p:txBody>
          <a:bodyPr/>
          <a:lstStyle/>
          <a:p>
            <a:pPr marL="0" indent="0">
              <a:buNone/>
            </a:pPr>
            <a:r>
              <a:rPr lang="en-US" dirty="0" smtClean="0">
                <a:cs typeface="Arial Bold" panose="020B0704020202020204" pitchFamily="34" charset="0"/>
              </a:rPr>
              <a:t>By </a:t>
            </a:r>
            <a:r>
              <a:rPr lang="en-US" dirty="0">
                <a:cs typeface="Arial Bold" panose="020B0704020202020204" pitchFamily="34" charset="0"/>
              </a:rPr>
              <a:t>CEOS </a:t>
            </a:r>
            <a:r>
              <a:rPr lang="en-US" dirty="0" smtClean="0">
                <a:cs typeface="Arial Bold" panose="020B0704020202020204" pitchFamily="34" charset="0"/>
              </a:rPr>
              <a:t>agencies </a:t>
            </a:r>
            <a:r>
              <a:rPr lang="en-US" dirty="0">
                <a:cs typeface="Arial Bold" panose="020B0704020202020204" pitchFamily="34" charset="0"/>
              </a:rPr>
              <a:t>working together on the agreed FDA actions described </a:t>
            </a:r>
            <a:r>
              <a:rPr lang="en-US" dirty="0" smtClean="0">
                <a:cs typeface="Arial Bold" panose="020B0704020202020204" pitchFamily="34" charset="0"/>
              </a:rPr>
              <a:t>on </a:t>
            </a:r>
            <a:r>
              <a:rPr lang="en-US" dirty="0">
                <a:cs typeface="Arial Bold" panose="020B0704020202020204" pitchFamily="34" charset="0"/>
              </a:rPr>
              <a:t>slide 5 (the “what”), the following outcomes will be </a:t>
            </a:r>
            <a:r>
              <a:rPr lang="en-US" dirty="0" smtClean="0">
                <a:cs typeface="Arial Bold" panose="020B0704020202020204" pitchFamily="34" charset="0"/>
              </a:rPr>
              <a:t>realized:</a:t>
            </a:r>
            <a:endParaRPr lang="en-AU" dirty="0">
              <a:cs typeface="Arial Bold" panose="020B0704020202020204" pitchFamily="34" charset="0"/>
            </a:endParaRPr>
          </a:p>
          <a:p>
            <a:endParaRPr lang="en-AU" sz="1000" dirty="0">
              <a:cs typeface="Arial Bold" panose="020B0704020202020204" pitchFamily="34" charset="0"/>
            </a:endParaRPr>
          </a:p>
          <a:p>
            <a:pPr marL="640080">
              <a:buAutoNum type="arabicPeriod"/>
            </a:pPr>
            <a:r>
              <a:rPr lang="en-US" sz="1800" dirty="0" smtClean="0">
                <a:cs typeface="Arial Bold" panose="020B0704020202020204" pitchFamily="34" charset="0"/>
              </a:rPr>
              <a:t>The </a:t>
            </a:r>
            <a:r>
              <a:rPr lang="en-US" sz="1800" dirty="0">
                <a:cs typeface="Arial Bold" panose="020B0704020202020204" pitchFamily="34" charset="0"/>
              </a:rPr>
              <a:t>number of users able to engage with EO data, with less need for expertise in ‘satellite data’, and use multi-mission/multi-agency data ‘by default’ </a:t>
            </a:r>
            <a:r>
              <a:rPr lang="en-US" sz="1800" b="1" dirty="0">
                <a:cs typeface="Arial Bold" panose="020B0704020202020204" pitchFamily="34" charset="0"/>
              </a:rPr>
              <a:t>WILL INCREASE</a:t>
            </a:r>
            <a:endParaRPr lang="en-AU" sz="1800" b="1" dirty="0" smtClean="0">
              <a:cs typeface="Arial Bold" panose="020B0704020202020204" pitchFamily="34" charset="0"/>
            </a:endParaRPr>
          </a:p>
          <a:p>
            <a:pPr marL="640080">
              <a:buAutoNum type="arabicPeriod"/>
            </a:pPr>
            <a:r>
              <a:rPr lang="en-US" sz="1800" dirty="0" smtClean="0">
                <a:cs typeface="Arial Bold" panose="020B0704020202020204" pitchFamily="34" charset="0"/>
              </a:rPr>
              <a:t>The </a:t>
            </a:r>
            <a:r>
              <a:rPr lang="en-US" sz="1800" dirty="0">
                <a:cs typeface="Arial Bold" panose="020B0704020202020204" pitchFamily="34" charset="0"/>
              </a:rPr>
              <a:t>range of technologies available to meet diverse user needs – both as open source and commercial </a:t>
            </a:r>
            <a:r>
              <a:rPr lang="en-US" sz="1800" b="1" dirty="0" smtClean="0">
                <a:cs typeface="Arial Bold" panose="020B0704020202020204" pitchFamily="34" charset="0"/>
              </a:rPr>
              <a:t>WILL </a:t>
            </a:r>
            <a:r>
              <a:rPr lang="en-US" sz="1800" b="1" dirty="0">
                <a:cs typeface="Arial Bold" panose="020B0704020202020204" pitchFamily="34" charset="0"/>
              </a:rPr>
              <a:t>INCREASE</a:t>
            </a:r>
            <a:endParaRPr lang="en-AU" sz="1800" b="1" dirty="0" smtClean="0">
              <a:cs typeface="Arial Bold" panose="020B0704020202020204" pitchFamily="34" charset="0"/>
            </a:endParaRPr>
          </a:p>
          <a:p>
            <a:pPr marL="640080">
              <a:buAutoNum type="arabicPeriod"/>
            </a:pPr>
            <a:r>
              <a:rPr lang="en-US" sz="1800" dirty="0" smtClean="0">
                <a:cs typeface="Arial Bold" panose="020B0704020202020204" pitchFamily="34" charset="0"/>
              </a:rPr>
              <a:t>Collaboration </a:t>
            </a:r>
            <a:r>
              <a:rPr lang="en-US" sz="1800" dirty="0">
                <a:cs typeface="Arial Bold" panose="020B0704020202020204" pitchFamily="34" charset="0"/>
              </a:rPr>
              <a:t>and sharing of new products, algorithms, techniques and services that exploit satellite EO data between users and intermediaries (e.g., product developers) </a:t>
            </a:r>
            <a:r>
              <a:rPr lang="en-US" sz="1800" b="1" dirty="0">
                <a:cs typeface="Arial Bold" panose="020B0704020202020204" pitchFamily="34" charset="0"/>
              </a:rPr>
              <a:t>WILL INCREASE</a:t>
            </a:r>
            <a:endParaRPr lang="en-AU" sz="1800" b="1" dirty="0" smtClean="0">
              <a:cs typeface="Arial Bold" panose="020B0704020202020204" pitchFamily="34" charset="0"/>
            </a:endParaRPr>
          </a:p>
          <a:p>
            <a:pPr marL="640080">
              <a:buAutoNum type="arabicPeriod"/>
            </a:pPr>
            <a:r>
              <a:rPr lang="en-US" sz="1800" dirty="0" smtClean="0">
                <a:cs typeface="Arial Bold" panose="020B0704020202020204" pitchFamily="34" charset="0"/>
              </a:rPr>
              <a:t>The </a:t>
            </a:r>
            <a:r>
              <a:rPr lang="en-US" sz="1800" dirty="0">
                <a:cs typeface="Arial Bold" panose="020B0704020202020204" pitchFamily="34" charset="0"/>
              </a:rPr>
              <a:t>number of sustainable operational exploitation environments for GEO and other user-lead </a:t>
            </a:r>
            <a:r>
              <a:rPr lang="en-US" sz="1800" dirty="0" smtClean="0">
                <a:cs typeface="Arial Bold" panose="020B0704020202020204" pitchFamily="34" charset="0"/>
              </a:rPr>
              <a:t>initiatives, </a:t>
            </a:r>
            <a:r>
              <a:rPr lang="en-US" sz="1800" dirty="0">
                <a:cs typeface="Arial Bold" panose="020B0704020202020204" pitchFamily="34" charset="0"/>
              </a:rPr>
              <a:t>the quantity of data collected, and </a:t>
            </a:r>
            <a:r>
              <a:rPr lang="en-US" sz="1800" dirty="0" smtClean="0">
                <a:cs typeface="Arial Bold" panose="020B0704020202020204" pitchFamily="34" charset="0"/>
              </a:rPr>
              <a:t>the methodologies </a:t>
            </a:r>
            <a:r>
              <a:rPr lang="en-US" sz="1800" dirty="0">
                <a:cs typeface="Arial Bold" panose="020B0704020202020204" pitchFamily="34" charset="0"/>
              </a:rPr>
              <a:t>developed </a:t>
            </a:r>
            <a:r>
              <a:rPr lang="en-US" sz="1800" b="1" dirty="0">
                <a:cs typeface="Arial Bold" panose="020B0704020202020204" pitchFamily="34" charset="0"/>
              </a:rPr>
              <a:t>WILL INCREASE</a:t>
            </a:r>
            <a:endParaRPr lang="en-AU" sz="1800" b="1" dirty="0" smtClean="0">
              <a:cs typeface="Arial Bold" panose="020B0704020202020204" pitchFamily="34" charset="0"/>
            </a:endParaRPr>
          </a:p>
          <a:p>
            <a:pPr marL="640080">
              <a:buAutoNum type="arabicPeriod"/>
            </a:pPr>
            <a:r>
              <a:rPr lang="en-US" sz="1800" dirty="0" smtClean="0">
                <a:cs typeface="Arial Bold" panose="020B0704020202020204" pitchFamily="34" charset="0"/>
              </a:rPr>
              <a:t>Due </a:t>
            </a:r>
            <a:r>
              <a:rPr lang="en-US" sz="1800" dirty="0">
                <a:cs typeface="Arial Bold" panose="020B0704020202020204" pitchFamily="34" charset="0"/>
              </a:rPr>
              <a:t>to the availability of data, the tools to use it, the reduction of sovereign risks, and targeted capacity building, the number of countries integrating EO data into critical decision processes </a:t>
            </a:r>
            <a:r>
              <a:rPr lang="en-US" sz="1800" b="1" dirty="0">
                <a:cs typeface="Arial Bold" panose="020B0704020202020204" pitchFamily="34" charset="0"/>
              </a:rPr>
              <a:t>WILL INCREASE</a:t>
            </a:r>
            <a:endParaRPr lang="en-AU" sz="1600" b="1" dirty="0">
              <a:cs typeface="Arial Bold" panose="020B0704020202020204" pitchFamily="34" charset="0"/>
            </a:endParaRPr>
          </a:p>
        </p:txBody>
      </p:sp>
      <p:sp>
        <p:nvSpPr>
          <p:cNvPr id="4" name="Content Placeholder 3"/>
          <p:cNvSpPr>
            <a:spLocks noGrp="1"/>
          </p:cNvSpPr>
          <p:nvPr>
            <p:ph sz="quarter" idx="11"/>
          </p:nvPr>
        </p:nvSpPr>
        <p:spPr/>
        <p:txBody>
          <a:bodyPr/>
          <a:lstStyle/>
          <a:p>
            <a:pPr marL="0" indent="0">
              <a:buNone/>
            </a:pPr>
            <a:r>
              <a:rPr lang="en-US" sz="3200" b="1" dirty="0"/>
              <a:t>Measuring Success</a:t>
            </a:r>
            <a:endParaRPr lang="en-US" sz="3200" dirty="0"/>
          </a:p>
        </p:txBody>
      </p:sp>
    </p:spTree>
    <p:extLst>
      <p:ext uri="{BB962C8B-B14F-4D97-AF65-F5344CB8AC3E}">
        <p14:creationId xmlns:p14="http://schemas.microsoft.com/office/powerpoint/2010/main" val="269931948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8</a:t>
            </a:fld>
            <a:endParaRPr lang="uk-UA" dirty="0"/>
          </a:p>
        </p:txBody>
      </p:sp>
      <p:sp>
        <p:nvSpPr>
          <p:cNvPr id="3" name="Content Placeholder 2"/>
          <p:cNvSpPr>
            <a:spLocks noGrp="1"/>
          </p:cNvSpPr>
          <p:nvPr>
            <p:ph sz="quarter" idx="10"/>
          </p:nvPr>
        </p:nvSpPr>
        <p:spPr>
          <a:xfrm>
            <a:off x="457200" y="1447800"/>
            <a:ext cx="8686800" cy="5105400"/>
          </a:xfrm>
        </p:spPr>
        <p:txBody>
          <a:bodyPr/>
          <a:lstStyle/>
          <a:p>
            <a:pPr marL="285750" indent="-285750">
              <a:buFont typeface="Arial" panose="020B0604020202020204" pitchFamily="34" charset="0"/>
              <a:buChar char="•"/>
            </a:pPr>
            <a:r>
              <a:rPr lang="en-US" dirty="0">
                <a:cs typeface="Arial Bold" panose="020B0704020202020204" pitchFamily="34" charset="0"/>
              </a:rPr>
              <a:t>The </a:t>
            </a:r>
            <a:r>
              <a:rPr lang="en-US" b="1" dirty="0">
                <a:cs typeface="Arial Bold" panose="020B0704020202020204" pitchFamily="34" charset="0"/>
              </a:rPr>
              <a:t>Land Surface Imaging Virtual Constellation (LSI-VC)</a:t>
            </a:r>
            <a:r>
              <a:rPr lang="en-US" dirty="0">
                <a:cs typeface="Arial Bold" panose="020B0704020202020204" pitchFamily="34" charset="0"/>
              </a:rPr>
              <a:t> was tasked (Nov 2015) to </a:t>
            </a:r>
            <a:r>
              <a:rPr lang="en-US" i="1" dirty="0">
                <a:cs typeface="Arial Bold" panose="020B0704020202020204" pitchFamily="34" charset="0"/>
              </a:rPr>
              <a:t>“Define intercomparable </a:t>
            </a:r>
            <a:r>
              <a:rPr lang="en-US" b="1" i="1" dirty="0">
                <a:cs typeface="Arial Bold" panose="020B0704020202020204" pitchFamily="34" charset="0"/>
              </a:rPr>
              <a:t>Analysis-Ready Data (ARD)</a:t>
            </a:r>
            <a:r>
              <a:rPr lang="en-US" i="1" dirty="0">
                <a:cs typeface="Arial Bold" panose="020B0704020202020204" pitchFamily="34" charset="0"/>
              </a:rPr>
              <a:t> products within the context of land surface imaging”</a:t>
            </a:r>
            <a:r>
              <a:rPr lang="en-US" dirty="0">
                <a:cs typeface="Arial Bold" panose="020B0704020202020204" pitchFamily="34" charset="0"/>
              </a:rPr>
              <a:t>. </a:t>
            </a:r>
            <a:endParaRPr lang="en-US" dirty="0" smtClean="0">
              <a:cs typeface="Arial Bold" panose="020B0704020202020204" pitchFamily="34" charset="0"/>
            </a:endParaRPr>
          </a:p>
          <a:p>
            <a:pPr marL="285750" indent="-285750">
              <a:buFont typeface="Arial" panose="020B0604020202020204" pitchFamily="34" charset="0"/>
              <a:buChar char="•"/>
            </a:pPr>
            <a:endParaRPr lang="en-US" dirty="0">
              <a:cs typeface="Arial Bold" panose="020B0704020202020204" pitchFamily="34" charset="0"/>
            </a:endParaRPr>
          </a:p>
          <a:p>
            <a:pPr marL="285750" indent="-285750">
              <a:buFont typeface="Arial" panose="020B0604020202020204" pitchFamily="34" charset="0"/>
              <a:buChar char="•"/>
            </a:pPr>
            <a:r>
              <a:rPr lang="en-US" b="1" dirty="0" smtClean="0">
                <a:cs typeface="Arial Bold" panose="020B0704020202020204" pitchFamily="34" charset="0"/>
              </a:rPr>
              <a:t>CEOS </a:t>
            </a:r>
            <a:r>
              <a:rPr lang="en-US" b="1" dirty="0">
                <a:cs typeface="Arial Bold" panose="020B0704020202020204" pitchFamily="34" charset="0"/>
              </a:rPr>
              <a:t>Analysis Ready Data for Land (CARD4L</a:t>
            </a:r>
            <a:r>
              <a:rPr lang="en-US" b="1" dirty="0" smtClean="0">
                <a:cs typeface="Arial Bold" panose="020B0704020202020204" pitchFamily="34" charset="0"/>
              </a:rPr>
              <a:t>) </a:t>
            </a:r>
            <a:r>
              <a:rPr lang="en-US" dirty="0">
                <a:cs typeface="Arial Bold" panose="020B0704020202020204" pitchFamily="34" charset="0"/>
              </a:rPr>
              <a:t>are satellite data that have been processed to a minimum set of requirements and organized into a form that allows immediate analysis with a minimum of additional user effort, and, interoperability both through time and with other </a:t>
            </a:r>
            <a:r>
              <a:rPr lang="en-US" dirty="0" smtClean="0">
                <a:cs typeface="Arial Bold" panose="020B0704020202020204" pitchFamily="34" charset="0"/>
              </a:rPr>
              <a:t>datasets.</a:t>
            </a:r>
          </a:p>
          <a:p>
            <a:pPr marL="285750" indent="-285750">
              <a:buFont typeface="Arial" panose="020B0604020202020204" pitchFamily="34" charset="0"/>
              <a:buChar char="•"/>
            </a:pPr>
            <a:endParaRPr lang="en-US" dirty="0">
              <a:cs typeface="Arial Bold" panose="020B0704020202020204" pitchFamily="34" charset="0"/>
            </a:endParaRPr>
          </a:p>
          <a:p>
            <a:pPr marL="285750" indent="-285750">
              <a:buFont typeface="Arial" panose="020B0604020202020204" pitchFamily="34" charset="0"/>
              <a:buChar char="•"/>
            </a:pPr>
            <a:r>
              <a:rPr lang="en-US" dirty="0" smtClean="0">
                <a:cs typeface="Arial Bold" panose="020B0704020202020204" pitchFamily="34" charset="0"/>
              </a:rPr>
              <a:t>CARD4L is intended </a:t>
            </a:r>
            <a:r>
              <a:rPr lang="en-US" dirty="0">
                <a:cs typeface="Arial Bold" panose="020B0704020202020204" pitchFamily="34" charset="0"/>
              </a:rPr>
              <a:t>to lower </a:t>
            </a:r>
            <a:r>
              <a:rPr lang="en-US" dirty="0" smtClean="0">
                <a:cs typeface="Arial Bold" panose="020B0704020202020204" pitchFamily="34" charset="0"/>
              </a:rPr>
              <a:t>barriers to use </a:t>
            </a:r>
            <a:r>
              <a:rPr lang="en-US" dirty="0">
                <a:cs typeface="Arial Bold" panose="020B0704020202020204" pitchFamily="34" charset="0"/>
              </a:rPr>
              <a:t>and engage new communities of users. </a:t>
            </a:r>
            <a:r>
              <a:rPr lang="en-US" b="1" dirty="0" smtClean="0">
                <a:cs typeface="Arial Bold" panose="020B0704020202020204" pitchFamily="34" charset="0"/>
              </a:rPr>
              <a:t>CARD4L will underpin many CEOS activities including Data Cubes and other future data distribution architectures</a:t>
            </a:r>
            <a:r>
              <a:rPr lang="en-US" dirty="0">
                <a:cs typeface="Arial Bold" panose="020B0704020202020204" pitchFamily="34" charset="0"/>
              </a:rPr>
              <a:t>.</a:t>
            </a:r>
          </a:p>
        </p:txBody>
      </p:sp>
      <p:sp>
        <p:nvSpPr>
          <p:cNvPr id="4" name="Content Placeholder 3"/>
          <p:cNvSpPr>
            <a:spLocks noGrp="1"/>
          </p:cNvSpPr>
          <p:nvPr>
            <p:ph sz="quarter" idx="11"/>
          </p:nvPr>
        </p:nvSpPr>
        <p:spPr>
          <a:xfrm>
            <a:off x="2057400" y="304800"/>
            <a:ext cx="5867400" cy="533400"/>
          </a:xfrm>
        </p:spPr>
        <p:txBody>
          <a:bodyPr/>
          <a:lstStyle/>
          <a:p>
            <a:pPr marL="0" indent="0">
              <a:buNone/>
            </a:pPr>
            <a:r>
              <a:rPr lang="en-US" sz="3200" b="1" dirty="0"/>
              <a:t>LSI-VC </a:t>
            </a:r>
            <a:r>
              <a:rPr lang="en-US" sz="3200" b="1" dirty="0" smtClean="0"/>
              <a:t>CARD4L Background</a:t>
            </a:r>
            <a:endParaRPr lang="en-US" sz="3200" dirty="0"/>
          </a:p>
        </p:txBody>
      </p:sp>
    </p:spTree>
    <p:extLst>
      <p:ext uri="{BB962C8B-B14F-4D97-AF65-F5344CB8AC3E}">
        <p14:creationId xmlns:p14="http://schemas.microsoft.com/office/powerpoint/2010/main" val="307683073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sp>
        <p:nvSpPr>
          <p:cNvPr id="3" name="Content Placeholder 2"/>
          <p:cNvSpPr>
            <a:spLocks noGrp="1"/>
          </p:cNvSpPr>
          <p:nvPr>
            <p:ph sz="quarter" idx="10"/>
          </p:nvPr>
        </p:nvSpPr>
        <p:spPr>
          <a:xfrm>
            <a:off x="457200" y="1295400"/>
            <a:ext cx="4191000" cy="5334000"/>
          </a:xfrm>
        </p:spPr>
        <p:txBody>
          <a:bodyPr/>
          <a:lstStyle/>
          <a:p>
            <a:pPr marL="285750" indent="-285750">
              <a:buFont typeface="Arial" panose="020B0604020202020204" pitchFamily="34" charset="0"/>
              <a:buChar char="•"/>
            </a:pPr>
            <a:r>
              <a:rPr lang="en-US" sz="1700" dirty="0" smtClean="0">
                <a:cs typeface="Arial Bold" panose="020B0704020202020204" pitchFamily="34" charset="0"/>
              </a:rPr>
              <a:t>The high-level definition of CARD4L was endorsed at CEOS-30.</a:t>
            </a:r>
          </a:p>
          <a:p>
            <a:pPr marL="285750" indent="-285750">
              <a:buFont typeface="Arial" panose="020B0604020202020204" pitchFamily="34" charset="0"/>
              <a:buChar char="•"/>
            </a:pPr>
            <a:endParaRPr lang="en-US" sz="1000" dirty="0" smtClean="0">
              <a:cs typeface="Arial Bold" panose="020B0704020202020204" pitchFamily="34" charset="0"/>
            </a:endParaRPr>
          </a:p>
          <a:p>
            <a:pPr marL="285750" indent="-285750">
              <a:buFont typeface="Arial" panose="020B0604020202020204" pitchFamily="34" charset="0"/>
              <a:buChar char="•"/>
            </a:pPr>
            <a:r>
              <a:rPr lang="en-US" sz="1700" b="1" dirty="0">
                <a:cs typeface="Arial Bold" panose="020B0704020202020204" pitchFamily="34" charset="0"/>
              </a:rPr>
              <a:t>CARD4L Product Family Specifications (PFS</a:t>
            </a:r>
            <a:r>
              <a:rPr lang="en-US" sz="1700" b="1" dirty="0" smtClean="0">
                <a:cs typeface="Arial Bold" panose="020B0704020202020204" pitchFamily="34" charset="0"/>
              </a:rPr>
              <a:t>) </a:t>
            </a:r>
            <a:r>
              <a:rPr lang="en-US" sz="1700" dirty="0" smtClean="0">
                <a:cs typeface="Arial Bold" panose="020B0704020202020204" pitchFamily="34" charset="0"/>
              </a:rPr>
              <a:t>detail threshold and target requirements for specific product types. 3 are being prepared for SIT TW (surface reflectance, land surface temperature, SAR backscatter).</a:t>
            </a:r>
          </a:p>
          <a:p>
            <a:pPr marL="285750" indent="-285750">
              <a:buFont typeface="Arial" panose="020B0604020202020204" pitchFamily="34" charset="0"/>
              <a:buChar char="•"/>
            </a:pPr>
            <a:endParaRPr lang="en-US" sz="1000" dirty="0" smtClean="0">
              <a:cs typeface="Arial Bold" panose="020B0704020202020204" pitchFamily="34" charset="0"/>
            </a:endParaRPr>
          </a:p>
          <a:p>
            <a:pPr marL="285750" indent="-285750">
              <a:buFont typeface="Arial" panose="020B0604020202020204" pitchFamily="34" charset="0"/>
              <a:buChar char="•"/>
            </a:pPr>
            <a:r>
              <a:rPr lang="en-US" sz="1700" dirty="0" smtClean="0">
                <a:cs typeface="Arial Bold" panose="020B0704020202020204" pitchFamily="34" charset="0"/>
              </a:rPr>
              <a:t>A </a:t>
            </a:r>
            <a:r>
              <a:rPr lang="en-US" sz="1700" b="1" dirty="0" smtClean="0">
                <a:cs typeface="Arial Bold" panose="020B0704020202020204" pitchFamily="34" charset="0"/>
              </a:rPr>
              <a:t>CARD4L </a:t>
            </a:r>
            <a:r>
              <a:rPr lang="en-US" sz="1700" b="1" dirty="0">
                <a:cs typeface="Arial Bold" panose="020B0704020202020204" pitchFamily="34" charset="0"/>
              </a:rPr>
              <a:t>Assessment </a:t>
            </a:r>
            <a:r>
              <a:rPr lang="en-US" sz="1700" b="1" dirty="0" smtClean="0">
                <a:cs typeface="Arial Bold" panose="020B0704020202020204" pitchFamily="34" charset="0"/>
              </a:rPr>
              <a:t>Framework </a:t>
            </a:r>
            <a:r>
              <a:rPr lang="en-US" sz="1700" dirty="0" smtClean="0">
                <a:cs typeface="Arial Bold" panose="020B0704020202020204" pitchFamily="34" charset="0"/>
              </a:rPr>
              <a:t>will be developed to aid the assessment of product compliance.</a:t>
            </a:r>
          </a:p>
          <a:p>
            <a:pPr marL="285750" indent="-285750">
              <a:buFont typeface="Arial" panose="020B0604020202020204" pitchFamily="34" charset="0"/>
              <a:buChar char="•"/>
            </a:pPr>
            <a:endParaRPr lang="en-US" sz="1000" dirty="0">
              <a:cs typeface="Arial Bold" panose="020B0704020202020204" pitchFamily="34" charset="0"/>
            </a:endParaRPr>
          </a:p>
          <a:p>
            <a:pPr marL="285750" indent="-285750">
              <a:buFont typeface="Arial" panose="020B0604020202020204" pitchFamily="34" charset="0"/>
              <a:buChar char="•"/>
            </a:pPr>
            <a:r>
              <a:rPr lang="en-US" sz="1700" dirty="0" smtClean="0">
                <a:cs typeface="Arial Bold" panose="020B0704020202020204" pitchFamily="34" charset="0"/>
              </a:rPr>
              <a:t>In 2017, LSI-VC is also coordinating the </a:t>
            </a:r>
            <a:r>
              <a:rPr lang="en-US" sz="1700" b="1" dirty="0" smtClean="0">
                <a:cs typeface="Arial Bold" panose="020B0704020202020204" pitchFamily="34" charset="0"/>
              </a:rPr>
              <a:t>trial production of CARD4L for the CEOS Future Data Architectures pilots</a:t>
            </a:r>
            <a:r>
              <a:rPr lang="en-US" sz="1700" dirty="0" smtClean="0">
                <a:cs typeface="Arial Bold" panose="020B0704020202020204" pitchFamily="34" charset="0"/>
              </a:rPr>
              <a:t>.</a:t>
            </a:r>
          </a:p>
        </p:txBody>
      </p:sp>
      <p:sp>
        <p:nvSpPr>
          <p:cNvPr id="4" name="Content Placeholder 3"/>
          <p:cNvSpPr>
            <a:spLocks noGrp="1"/>
          </p:cNvSpPr>
          <p:nvPr>
            <p:ph sz="quarter" idx="11"/>
          </p:nvPr>
        </p:nvSpPr>
        <p:spPr>
          <a:xfrm>
            <a:off x="2057400" y="304800"/>
            <a:ext cx="5638800" cy="533400"/>
          </a:xfrm>
        </p:spPr>
        <p:txBody>
          <a:bodyPr/>
          <a:lstStyle/>
          <a:p>
            <a:pPr marL="0" indent="0">
              <a:buNone/>
            </a:pPr>
            <a:r>
              <a:rPr lang="en-US" sz="3200" b="1" dirty="0"/>
              <a:t>LSI-VC </a:t>
            </a:r>
            <a:r>
              <a:rPr lang="en-US" sz="3200" b="1" dirty="0" smtClean="0"/>
              <a:t>CARD4L Framework</a:t>
            </a:r>
            <a:endParaRPr lang="en-US" sz="3200"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76800" y="1295400"/>
            <a:ext cx="3750031" cy="5410200"/>
          </a:xfrm>
          <a:prstGeom prst="rect">
            <a:avLst/>
          </a:prstGeom>
        </p:spPr>
      </p:pic>
    </p:spTree>
    <p:extLst>
      <p:ext uri="{BB962C8B-B14F-4D97-AF65-F5344CB8AC3E}">
        <p14:creationId xmlns:p14="http://schemas.microsoft.com/office/powerpoint/2010/main" val="2645277455"/>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9474</TotalTime>
  <Words>3450</Words>
  <Application>Microsoft Office PowerPoint</Application>
  <PresentationFormat>On-screen Show (4:3)</PresentationFormat>
  <Paragraphs>486</Paragraphs>
  <Slides>29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Arial Bold</vt:lpstr>
      <vt:lpstr>Avenir Roman</vt:lpstr>
      <vt:lpstr>Calibri</vt:lpstr>
      <vt:lpstr>Courier New</vt:lpstr>
      <vt:lpstr>Droid Serif</vt:lpstr>
      <vt:lpstr>Helvetica</vt:lpstr>
      <vt:lpstr>Noto Sans Symbols</vt:lpstr>
      <vt:lpstr>Proxima Nova Regular</vt:lpstr>
      <vt:lpstr>Wingdings</vt:lpstr>
      <vt:lpstr>Default</vt:lpstr>
      <vt:lpstr>Future Data Access &amp; Analysis Architectures (FDA) Ad Hoc Team (AHT)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Labahn, Steven T</cp:lastModifiedBy>
  <cp:revision>328</cp:revision>
  <cp:lastPrinted>2017-04-18T08:40:28Z</cp:lastPrinted>
  <dcterms:modified xsi:type="dcterms:W3CDTF">2017-04-22T19:16:40Z</dcterms:modified>
</cp:coreProperties>
</file>