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77" r:id="rId4"/>
    <p:sldId id="261" r:id="rId5"/>
    <p:sldId id="269" r:id="rId6"/>
    <p:sldId id="262" r:id="rId7"/>
    <p:sldId id="278" r:id="rId8"/>
    <p:sldId id="281" r:id="rId9"/>
    <p:sldId id="271" r:id="rId10"/>
    <p:sldId id="273" r:id="rId11"/>
    <p:sldId id="279" r:id="rId12"/>
    <p:sldId id="268" r:id="rId13"/>
    <p:sldId id="280" r:id="rId14"/>
    <p:sldId id="272" r:id="rId15"/>
    <p:sldId id="270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ntos, Vardis M (398G)" initials="TVM(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1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2"/>
    <p:restoredTop sz="94146"/>
  </p:normalViewPr>
  <p:slideViewPr>
    <p:cSldViewPr>
      <p:cViewPr>
        <p:scale>
          <a:sx n="127" d="100"/>
          <a:sy n="127" d="100"/>
        </p:scale>
        <p:origin x="14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AU" sz="1100" i="1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SIT-32,</a:t>
            </a:r>
            <a:r>
              <a:rPr lang="en-AU" sz="1100" i="1" baseline="0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ESA HQ, 26-27 Apr 2017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hyperlink" Target="http://www.sargassoseacommission.org/" TargetMode="External"/><Relationship Id="rId5" Type="http://schemas.openxmlformats.org/officeDocument/2006/relationships/hyperlink" Target="http://www.un.org/depts/los/biodiversity/prepcom.htm" TargetMode="External"/><Relationship Id="rId6" Type="http://schemas.openxmlformats.org/officeDocument/2006/relationships/hyperlink" Target="http://www.un.org/depts/los/convention_agreements/texts/unclos/UNCLOS-TOC.htm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4" Type="http://schemas.openxmlformats.org/officeDocument/2006/relationships/hyperlink" Target="http://www.marineb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level.nasa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4" Type="http://schemas.openxmlformats.org/officeDocument/2006/relationships/hyperlink" Target="http://www.marineb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4" Type="http://schemas.openxmlformats.org/officeDocument/2006/relationships/hyperlink" Target="http://www.marineb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05968" y="1575017"/>
            <a:ext cx="80010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(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5968" y="41910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32 Agenda Item #3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Strategic Implementation Team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ESA Headquarters, Paris, 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26</a:t>
            </a:r>
            <a:r>
              <a:rPr lang="en-US" baseline="30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-27</a:t>
            </a:r>
            <a:r>
              <a:rPr lang="en-US" baseline="30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April 2017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0"/>
            <a:ext cx="2806211" cy="1239412"/>
            <a:chOff x="622789" y="1217405"/>
            <a:chExt cx="2806211" cy="1239412"/>
          </a:xfrm>
        </p:grpSpPr>
        <p:pic>
          <p:nvPicPr>
            <p:cNvPr id="12" name="ceos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2789" y="1217405"/>
              <a:ext cx="2507906" cy="993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10"/>
            <p:cNvSpPr txBox="1">
              <a:spLocks/>
            </p:cNvSpPr>
            <p:nvPr/>
          </p:nvSpPr>
          <p:spPr>
            <a:xfrm>
              <a:off x="622789" y="2246634"/>
              <a:ext cx="2806211" cy="210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914400">
                <a:defRPr sz="1800" b="0">
                  <a:solidFill>
                    <a:srgbClr val="000000"/>
                  </a:solidFill>
                </a:defRPr>
              </a:pPr>
              <a:r>
                <a:rPr lang="en-US" sz="105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Committee on Earth Observation Satellites</a:t>
              </a:r>
              <a:endPara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Shape 10"/>
          <p:cNvSpPr txBox="1">
            <a:spLocks/>
          </p:cNvSpPr>
          <p:nvPr/>
        </p:nvSpPr>
        <p:spPr>
          <a:xfrm>
            <a:off x="505968" y="2568148"/>
            <a:ext cx="3886200" cy="422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Initiative Proposal to CEOS</a:t>
            </a:r>
            <a:endParaRPr lang="en-US" sz="20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79886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j-lt"/>
              </a:rPr>
              <a:t>Drs. E.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Lindstrom, V.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Tsontos &amp; J.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Vazquez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0200" y="1447800"/>
            <a:ext cx="7458456" cy="4953000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Establish </a:t>
            </a:r>
            <a:r>
              <a:rPr lang="en-US" sz="1800" dirty="0">
                <a:latin typeface="Calibri" panose="020F0502020204030204" pitchFamily="34" charset="0"/>
              </a:rPr>
              <a:t>collaborative agreements with agency </a:t>
            </a:r>
            <a:r>
              <a:rPr lang="en-US" sz="1800" dirty="0" smtClean="0">
                <a:latin typeface="Calibri" panose="020F0502020204030204" pitchFamily="34" charset="0"/>
              </a:rPr>
              <a:t>&amp; </a:t>
            </a:r>
            <a:r>
              <a:rPr lang="en-US" sz="1800" dirty="0">
                <a:latin typeface="Calibri" panose="020F0502020204030204" pitchFamily="34" charset="0"/>
              </a:rPr>
              <a:t>stakeholder groups partnering in COVERAGE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COVERAGE Project management infrastructure </a:t>
            </a:r>
            <a:r>
              <a:rPr lang="en-US" sz="1800" dirty="0" smtClean="0">
                <a:latin typeface="Calibri" panose="020F0502020204030204" pitchFamily="34" charset="0"/>
              </a:rPr>
              <a:t>(including steering committee and team/collaborators)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</a:t>
            </a:r>
            <a:r>
              <a:rPr lang="en-US" sz="1800" dirty="0" smtClean="0">
                <a:latin typeface="Calibri" panose="020F0502020204030204" pitchFamily="34" charset="0"/>
              </a:rPr>
              <a:t>integrated </a:t>
            </a:r>
            <a:r>
              <a:rPr lang="en-US" sz="1800" dirty="0">
                <a:latin typeface="Calibri" panose="020F0502020204030204" pitchFamily="34" charset="0"/>
              </a:rPr>
              <a:t>project implementation plan and schedule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Use </a:t>
            </a:r>
            <a:r>
              <a:rPr lang="en-US" sz="1800" dirty="0">
                <a:latin typeface="Calibri" panose="020F0502020204030204" pitchFamily="34" charset="0"/>
              </a:rPr>
              <a:t>case gathering and prioritization at both the COVERAGE system and component level </a:t>
            </a:r>
            <a:r>
              <a:rPr lang="en-US" sz="1800" dirty="0" smtClean="0">
                <a:latin typeface="Calibri" panose="020F0502020204030204" pitchFamily="34" charset="0"/>
              </a:rPr>
              <a:t>(visualization</a:t>
            </a:r>
            <a:r>
              <a:rPr lang="en-US" sz="1800" dirty="0">
                <a:latin typeface="Calibri" panose="020F0502020204030204" pitchFamily="34" charset="0"/>
              </a:rPr>
              <a:t>, data discovery, </a:t>
            </a:r>
            <a:r>
              <a:rPr lang="en-US" sz="1800" dirty="0" err="1" smtClean="0">
                <a:latin typeface="Calibri" panose="020F0502020204030204" pitchFamily="34" charset="0"/>
              </a:rPr>
              <a:t>subsetting</a:t>
            </a:r>
            <a:r>
              <a:rPr lang="en-US" sz="1800" dirty="0">
                <a:latin typeface="Calibri" panose="020F0502020204030204" pitchFamily="34" charset="0"/>
              </a:rPr>
              <a:t>, and other desirable value-added data services)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Inventory </a:t>
            </a:r>
            <a:r>
              <a:rPr lang="en-US" sz="1800" dirty="0">
                <a:latin typeface="Calibri" panose="020F0502020204030204" pitchFamily="34" charset="0"/>
              </a:rPr>
              <a:t>of data sources and associated data access interfaces necessary to support priority use cases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COVERAGE system and component functional requirements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Technical </a:t>
            </a:r>
            <a:r>
              <a:rPr lang="en-US" sz="1800" dirty="0">
                <a:latin typeface="Calibri" panose="020F0502020204030204" pitchFamily="34" charset="0"/>
              </a:rPr>
              <a:t>design </a:t>
            </a:r>
            <a:r>
              <a:rPr lang="en-US" sz="1800" dirty="0" smtClean="0">
                <a:latin typeface="Calibri" panose="020F0502020204030204" pitchFamily="34" charset="0"/>
              </a:rPr>
              <a:t>specification/review/refinement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Iterative Development &amp; Review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Periodic </a:t>
            </a:r>
            <a:r>
              <a:rPr lang="en-US" sz="1800" dirty="0">
                <a:latin typeface="Calibri" panose="020F0502020204030204" pitchFamily="34" charset="0"/>
              </a:rPr>
              <a:t>reporting (agency and CEOS)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86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Draft Implementation Plan Approach for CEOS</a:t>
            </a:r>
          </a:p>
        </p:txBody>
      </p:sp>
      <p:sp>
        <p:nvSpPr>
          <p:cNvPr id="5" name="Right Brace 4"/>
          <p:cNvSpPr/>
          <p:nvPr/>
        </p:nvSpPr>
        <p:spPr>
          <a:xfrm rot="10800000">
            <a:off x="1295400" y="1488430"/>
            <a:ext cx="304800" cy="150876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" y="190500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By 2017 SIT-Tech.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WG Meeting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362200" y="295687"/>
            <a:ext cx="4953000" cy="5334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Sargasso Sea Pilot Project    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1219200"/>
            <a:ext cx="2268415" cy="16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2964680"/>
            <a:ext cx="2268416" cy="168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227035"/>
            <a:ext cx="6970143" cy="25771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with the Sargasso Sea Commission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SSC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SSC: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Network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international partners led by the Government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Bermuda, including UK, USA and intergovernmental agencies (IUCN, ISA)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advance the recognition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importance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Sargasso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 and promote its protection in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accordance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with UNCLOS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Interactions with SSC over a 2 year period, including a joint workshop in Key West, FL.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ith stakeholders, to define the scope and contents of a pilot COVERAGE application for the Sargasso region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Development of a demo COVERAGE application for the Sargasso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59438"/>
            <a:ext cx="9144000" cy="1769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Value of COVERAGE for SSC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Platform providing integrated data access to data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high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area</a:t>
            </a:r>
          </a:p>
          <a:p>
            <a:pPr lvl="1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Illuminate the relationship between oceanographic conditions and uses of the Sargasso Sea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Identify ocean use by marine species and humans &amp; highlight areas of conflicting usage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supporting future measures resulting from ongoing UN negotiation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new marine biodiversity treaty for areas beyond national jurisdiction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(ABNJ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as an extension to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UNCLOS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30486"/>
            <a:ext cx="674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the Sargasso Sea and NASA as a regional pilot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application for Sargasso Sea Commission to ensure that the development is user-driven and effective.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11901" r="2461" b="13573"/>
          <a:stretch/>
        </p:blipFill>
        <p:spPr>
          <a:xfrm>
            <a:off x="6875585" y="4746444"/>
            <a:ext cx="2268415" cy="4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9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7912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Points for CEOS Partners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Side Meeting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-12192" y="1752600"/>
            <a:ext cx="9110472" cy="381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Engage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any ocean surface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available in near real time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potential inclusion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COVERAGE (technical compatibility - one of SST, SSS, color, winds, height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 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Identify high priority applications for which COVERAGE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would provide valuable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new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capability and data streams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(use cases)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Resources to support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partnering agency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in COVERAGE (technical and coordination work)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Areas of possible technical exchange in the COVERAGE context 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technology contributions and coordinated/standards-oriented development for cross-system interoperability)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Approach to broader stakeholder engagement.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GOOS program.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Sustainability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(what could be the path to operationalization for a sustained COVERAGE beyond the 3 years of the R&amp;D project assuming successful)</a:t>
            </a:r>
          </a:p>
        </p:txBody>
      </p:sp>
    </p:spTree>
    <p:extLst>
      <p:ext uri="{BB962C8B-B14F-4D97-AF65-F5344CB8AC3E}">
        <p14:creationId xmlns:p14="http://schemas.microsoft.com/office/powerpoint/2010/main" val="939715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670006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- Sargasso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 Web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(2/2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100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21533" y="1600200"/>
            <a:ext cx="9180189" cy="2104891"/>
            <a:chOff x="-171575" y="4472673"/>
            <a:chExt cx="9180189" cy="21048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06" y="4472673"/>
              <a:ext cx="2242868" cy="15478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8051" r="6388"/>
            <a:stretch/>
          </p:blipFill>
          <p:spPr>
            <a:xfrm>
              <a:off x="64027" y="4472673"/>
              <a:ext cx="2153154" cy="1531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6790"/>
            <a:stretch/>
          </p:blipFill>
          <p:spPr>
            <a:xfrm>
              <a:off x="4655100" y="4472673"/>
              <a:ext cx="2013120" cy="15313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71575" y="6020501"/>
              <a:ext cx="2576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MODIS CHL-A + 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ASCAT Ocean Surface Winds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8442" y="6054344"/>
              <a:ext cx="241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Bluefin tuna archival tag track + Reynolds SST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2350" y="6038478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2060"/>
                  </a:solidFill>
                </a:rPr>
                <a:t>AVISO Sea level anomaly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5746" y="4472673"/>
              <a:ext cx="2242868" cy="15313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02744" y="6054344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AIS Vessel Positions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Heat map + Tracks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585" y="4233151"/>
            <a:ext cx="8778815" cy="2111577"/>
            <a:chOff x="149524" y="4190821"/>
            <a:chExt cx="8778815" cy="21115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24" y="4190821"/>
              <a:ext cx="2697193" cy="17430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248" y="5994621"/>
              <a:ext cx="1827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MUR-SST Gradients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0465" y="4190821"/>
              <a:ext cx="2837642" cy="17430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81532" y="5994620"/>
              <a:ext cx="2555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Aquarius Sea Surface Salinity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3342" y="4190821"/>
              <a:ext cx="2814997" cy="17430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07398" y="5994619"/>
              <a:ext cx="2226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OSCAR Surface Currents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2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</a:t>
            </a:r>
            <a:r>
              <a:rPr lang="en-US" b="1" dirty="0">
                <a:solidFill>
                  <a:srgbClr val="FFFF00"/>
                </a:solidFill>
              </a:rPr>
              <a:t>Alignment with </a:t>
            </a:r>
            <a:r>
              <a:rPr lang="en-US" b="1" dirty="0" smtClean="0">
                <a:solidFill>
                  <a:srgbClr val="FFFF00"/>
                </a:solidFill>
              </a:rPr>
              <a:t>GEO Ocean Initiatives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992" y="1752600"/>
            <a:ext cx="8093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GEO-Blue Planet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Advance/exploit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sustained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ocean and coastal observations for the benefit of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nd-to-end information services providing increased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and access to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sensing ocean observation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6469304"/>
            <a:ext cx="6553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2016-2018 Work Plan, 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&amp;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2017-2019 Work Plan, Mar. 2017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80939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GEO-MBON goals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nabling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the 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description of relationships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between biodiversity, organism abundance, system productivity, and ecosystem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Providing </a:t>
            </a:r>
            <a:r>
              <a:rPr lang="en-US" sz="1600" dirty="0">
                <a:latin typeface="Calibri" panose="020F0502020204030204" pitchFamily="34" charset="0"/>
              </a:rPr>
              <a:t>biological and environmental data collected by multiple independent programs in a single integrated web-based tool that informs scientists, resource managers, educators, and all relevant </a:t>
            </a:r>
            <a:r>
              <a:rPr lang="en-US" sz="1600" dirty="0" smtClean="0">
                <a:latin typeface="Calibri" panose="020F0502020204030204" pitchFamily="34" charset="0"/>
              </a:rPr>
              <a:t>stakeholders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9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76200"/>
            <a:ext cx="6400800" cy="5334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COVERAGE GEO-Community Endorsement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42"/>
          <a:stretch/>
        </p:blipFill>
        <p:spPr>
          <a:xfrm>
            <a:off x="2362200" y="1146461"/>
            <a:ext cx="4931005" cy="55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</a:t>
            </a:r>
            <a:r>
              <a:rPr lang="en-US" b="1" dirty="0" smtClean="0">
                <a:solidFill>
                  <a:srgbClr val="FFFF00"/>
                </a:solidFill>
              </a:rPr>
              <a:t>Overview  </a:t>
            </a:r>
            <a:r>
              <a:rPr lang="en-US" sz="1000" b="1" dirty="0" smtClean="0">
                <a:solidFill>
                  <a:srgbClr val="FFFF00"/>
                </a:solidFill>
              </a:rPr>
              <a:t> </a:t>
            </a:r>
            <a:r>
              <a:rPr lang="en-US" sz="1000" dirty="0" smtClean="0">
                <a:solidFill>
                  <a:srgbClr val="FFFF00"/>
                </a:solidFill>
              </a:rPr>
              <a:t>(1/2)</a:t>
            </a:r>
            <a:r>
              <a:rPr lang="en-US" sz="1000" b="1" dirty="0" smtClean="0">
                <a:solidFill>
                  <a:srgbClr val="FFFF00"/>
                </a:solidFill>
              </a:rPr>
              <a:t>   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133600"/>
            <a:ext cx="9143999" cy="36961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International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via CEOS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diverse stakeholder engagement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a global COVERAGE “portal product” developed around a priority set of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community-driven themes and use cases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Build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project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to: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Enhance </a:t>
            </a:r>
            <a:r>
              <a:rPr lang="en-US" sz="18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complementarity among 4 CEOS Ocean </a:t>
            </a:r>
            <a:r>
              <a:rPr lang="en-US" sz="18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Constellations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Utilize established earth science data standards/protocols &amp; emerging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data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management/cloud capabilities where necessary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Assemble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and present satellite and 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in situ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ocean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data in a compelling web-based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format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Demonstrate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value-added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of multivariate ocean data integration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support of science, applications, and public engagement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952"/>
            <a:ext cx="9153143" cy="4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7435"/>
          <a:stretch/>
        </p:blipFill>
        <p:spPr>
          <a:xfrm>
            <a:off x="3098353" y="6569816"/>
            <a:ext cx="1435547" cy="2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6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Milestones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000" i="1" dirty="0" smtClean="0">
                <a:solidFill>
                  <a:srgbClr val="FFFF00"/>
                </a:solidFill>
              </a:rPr>
              <a:t>from Pasadena to Paris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9200" y="2744687"/>
            <a:ext cx="0" cy="3489828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bevel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1219200" y="1588007"/>
            <a:ext cx="0" cy="1156679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1008888" y="1588008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990600" y="2744687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008888" y="6009094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72982" y="1434119"/>
            <a:ext cx="83933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Sept.2013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6949" y="1434119"/>
            <a:ext cx="5210051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effort. Not proposing a new VC.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concept conceived at Pasadena SIT-TWG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86" y="2590799"/>
            <a:ext cx="7960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Aug.2016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530" y="2024158"/>
            <a:ext cx="7175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2015/16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6949" y="1911019"/>
            <a:ext cx="5062728" cy="84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Sargasso COVERAGE pilot with SSC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SSC COVERAGE stakeholder workshop (Key West, FL.)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88768" y="3130295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103154" y="2976407"/>
            <a:ext cx="83933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Sept.2016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73045" y="2566784"/>
            <a:ext cx="6042155" cy="25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initiative paper developed by NASA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73044" y="2952392"/>
            <a:ext cx="7794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initiative submitted to CEOS and presented at SIT Technical Workshop (Oxford) per the formal CEOS initiative process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deferred to SIT32 pending consultative process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Actions:  - </a:t>
            </a:r>
            <a:r>
              <a:rPr lang="en-AU" sz="1600" dirty="0" smtClean="0">
                <a:latin typeface="Calibri" panose="020F0502020204030204" pitchFamily="34" charset="0"/>
              </a:rPr>
              <a:t>Ocean </a:t>
            </a:r>
            <a:r>
              <a:rPr lang="en-AU" sz="1600" dirty="0">
                <a:latin typeface="Calibri" panose="020F0502020204030204" pitchFamily="34" charset="0"/>
              </a:rPr>
              <a:t>VCs </a:t>
            </a:r>
            <a:r>
              <a:rPr lang="en-AU" sz="1600" dirty="0" smtClean="0">
                <a:latin typeface="Calibri" panose="020F0502020204030204" pitchFamily="34" charset="0"/>
              </a:rPr>
              <a:t>&amp; </a:t>
            </a:r>
            <a:r>
              <a:rPr lang="en-AU" sz="1600" dirty="0">
                <a:latin typeface="Calibri" panose="020F0502020204030204" pitchFamily="34" charset="0"/>
              </a:rPr>
              <a:t>interested </a:t>
            </a:r>
            <a:r>
              <a:rPr lang="en-AU" sz="1600" dirty="0" smtClean="0">
                <a:latin typeface="Calibri" panose="020F0502020204030204" pitchFamily="34" charset="0"/>
              </a:rPr>
              <a:t>WGs to review/comment COVERAGE </a:t>
            </a:r>
            <a:r>
              <a:rPr lang="en-AU" sz="1600" dirty="0">
                <a:latin typeface="Calibri" panose="020F0502020204030204" pitchFamily="34" charset="0"/>
              </a:rPr>
              <a:t>initiative </a:t>
            </a:r>
            <a:r>
              <a:rPr lang="en-AU" sz="1600" dirty="0" smtClean="0">
                <a:latin typeface="Calibri" panose="020F0502020204030204" pitchFamily="34" charset="0"/>
              </a:rPr>
              <a:t>paper</a:t>
            </a:r>
            <a:br>
              <a:rPr lang="en-AU" sz="1600" dirty="0" smtClean="0">
                <a:latin typeface="Calibri" panose="020F0502020204030204" pitchFamily="34" charset="0"/>
              </a:rPr>
            </a:br>
            <a:r>
              <a:rPr lang="en-AU" sz="1600" dirty="0" smtClean="0">
                <a:latin typeface="Calibri" panose="020F0502020204030204" pitchFamily="34" charset="0"/>
              </a:rPr>
              <a:t>		   - COVERAGE to engage VC’s, GEO-Blue Planet &amp; MBON, interested Agencies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924" y="5855207"/>
            <a:ext cx="85696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April 2017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863725" y="4367856"/>
            <a:ext cx="266392" cy="1103517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62272" y="4749070"/>
            <a:ext cx="79284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7 months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5604" y="5819016"/>
            <a:ext cx="506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SIT-32 Meeting (Paris)</a:t>
            </a:r>
            <a:b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COVERAGE presentation &amp; side meeting</a:t>
            </a:r>
            <a:b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Resolution to adopt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36668" y="4416794"/>
            <a:ext cx="7836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Consultative process with Stakeholders 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telecons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presentations)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GEO-Blue Planet &amp; GEO-MBON endorsement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VCs supportive: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SST-VC endorsement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 engagement: NASA (PO-program, EOSDIS), NOAA (P. DiGiacomo)</a:t>
            </a:r>
            <a:b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835104" y="1935171"/>
            <a:ext cx="266392" cy="513733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7533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71800" y="304800"/>
            <a:ext cx="42672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COVERAGE Motivation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668" y="1295400"/>
            <a:ext cx="916533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is a response to: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 for improved, unified access to data from the 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ocean virtual constellations (VCs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for GEO    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SSH, SST, </a:t>
            </a:r>
            <a:r>
              <a:rPr lang="en-GB" sz="1600" i="1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OVW,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but also potentially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SSS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and Ocean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Currents)</a:t>
            </a:r>
            <a:endParaRPr lang="en-US" sz="16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 for improved access/integration of multivariate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multi-platform ocean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observations,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thematically organized and in a common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frame (including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those from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VCs), available in near real-time where possible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support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GEO-Blue Planet &amp; MBON initiatives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particular.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" y="3481011"/>
            <a:ext cx="91440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>
                <a:latin typeface="Calibri" panose="020F0502020204030204" pitchFamily="34" charset="0"/>
              </a:rPr>
              <a:t>Proposed COVERAGE initiative for </a:t>
            </a:r>
            <a:r>
              <a:rPr lang="en-US" b="1" dirty="0" smtClean="0">
                <a:latin typeface="Calibri" panose="020F0502020204030204" pitchFamily="34" charset="0"/>
              </a:rPr>
              <a:t>CEOS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Low Footprint R&amp;D Project</a:t>
            </a:r>
            <a:r>
              <a:rPr lang="en-US" dirty="0" smtClean="0">
                <a:latin typeface="Calibri" panose="020F0502020204030204" pitchFamily="34" charset="0"/>
              </a:rPr>
              <a:t>!   - no new VC or WG.  </a:t>
            </a:r>
            <a:endParaRPr lang="en-US" i="1" u="sng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Provide a coherent, focal point activity and mechanism promoting the advancement of the aforementioned needs consistent with CEOS programmatic objectives.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Invite interest and  participation of </a:t>
            </a:r>
            <a:r>
              <a:rPr lang="en-US" dirty="0">
                <a:latin typeface="Calibri" panose="020F0502020204030204" pitchFamily="34" charset="0"/>
              </a:rPr>
              <a:t>other CEOS agencies in this effort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Collaborative Opportunities:  data sharing, technical exchange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" y="5588361"/>
            <a:ext cx="91440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Stakeholder Beneficiaries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Internal: Ocean VCs, WGISS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External:  GEO-Blue Planet, GEO-MBON, UN/IOC GOOS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6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</a:t>
            </a:r>
            <a:r>
              <a:rPr lang="en-US" b="1" dirty="0" smtClean="0">
                <a:solidFill>
                  <a:srgbClr val="FFFF00"/>
                </a:solidFill>
              </a:rPr>
              <a:t>Overview  </a:t>
            </a:r>
            <a:r>
              <a:rPr lang="en-US" sz="1000" b="1" dirty="0" smtClean="0">
                <a:solidFill>
                  <a:srgbClr val="FFFF00"/>
                </a:solidFill>
              </a:rPr>
              <a:t> </a:t>
            </a:r>
            <a:r>
              <a:rPr lang="en-US" sz="1000" dirty="0" smtClean="0">
                <a:solidFill>
                  <a:srgbClr val="FFFF00"/>
                </a:solidFill>
              </a:rPr>
              <a:t>(2/2</a:t>
            </a:r>
            <a:r>
              <a:rPr lang="en-US" sz="10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36049"/>
            <a:ext cx="9143999" cy="460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data rich platform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delivery and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access to integrated, analysis ready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Multi-parameter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observations, easily discoverable and usable, thematically organized, available in near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real-time (where possible),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collocated to a common grid and including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climatologies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Complemented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by a set of value-added data services available via the COVERAGE portal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including: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advanced Web-based visualization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interface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ata discovery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subsetting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/extraction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collocation/matchup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other potentially relevant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on demand processing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capabilities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trend analysis, anomaly detection, dynamic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regridding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Establish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technical interfaces and data delivery and aggregation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pipelines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Community &amp; Use Case Driven</a:t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Leverage relevant  existing/emerging technologies 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(several open source) and a successful 	project implementation model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NASA Sea Level Change Portal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952"/>
            <a:ext cx="9153143" cy="4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36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Alignment with CEOS </a:t>
            </a:r>
            <a:r>
              <a:rPr lang="en-US" sz="2200" b="1" dirty="0">
                <a:solidFill>
                  <a:srgbClr val="FFFF00"/>
                </a:solidFill>
              </a:rPr>
              <a:t>Strategic </a:t>
            </a:r>
            <a:r>
              <a:rPr lang="en-US" sz="2200" b="1" dirty="0" smtClean="0">
                <a:solidFill>
                  <a:srgbClr val="FFFF00"/>
                </a:solidFill>
              </a:rPr>
              <a:t>Objectives &amp; Work Elements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63261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 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integration across the full range of Earth observations (</a:t>
            </a:r>
            <a:r>
              <a:rPr lang="en-US" sz="1600" dirty="0" smtClean="0">
                <a:latin typeface="Calibri" panose="020F0502020204030204" pitchFamily="34" charset="0"/>
              </a:rPr>
              <a:t>space-based-&gt;in </a:t>
            </a:r>
            <a:r>
              <a:rPr lang="en-US" sz="1600" dirty="0">
                <a:latin typeface="Calibri" panose="020F0502020204030204" pitchFamily="34" charset="0"/>
              </a:rPr>
              <a:t>situ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</a:rPr>
              <a:t>acilitate </a:t>
            </a:r>
            <a:r>
              <a:rPr lang="en-US" sz="1600" dirty="0">
                <a:latin typeface="Calibri" panose="020F0502020204030204" pitchFamily="34" charset="0"/>
              </a:rPr>
              <a:t>open </a:t>
            </a:r>
            <a:r>
              <a:rPr lang="en-US" sz="1600" dirty="0" smtClean="0">
                <a:latin typeface="Calibri" panose="020F0502020204030204" pitchFamily="34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</a:rPr>
              <a:t>easy access to </a:t>
            </a:r>
            <a:r>
              <a:rPr lang="en-US" sz="1600" dirty="0" smtClean="0">
                <a:latin typeface="Calibri" panose="020F0502020204030204" pitchFamily="34" charset="0"/>
              </a:rPr>
              <a:t>CEOS agency </a:t>
            </a:r>
            <a:r>
              <a:rPr lang="en-US" sz="1600" dirty="0">
                <a:latin typeface="Calibri" panose="020F0502020204030204" pitchFamily="34" charset="0"/>
              </a:rPr>
              <a:t>data for maximal societal </a:t>
            </a:r>
            <a:r>
              <a:rPr lang="en-US" sz="1600" dirty="0" smtClean="0">
                <a:latin typeface="Calibri" panose="020F0502020204030204" pitchFamily="34" charset="0"/>
              </a:rPr>
              <a:t>benefit CEOS via improved discovery</a:t>
            </a:r>
            <a:r>
              <a:rPr lang="en-US" sz="1600" dirty="0">
                <a:latin typeface="Calibri" panose="020F0502020204030204" pitchFamily="34" charset="0"/>
              </a:rPr>
              <a:t>, interoperability, coordinated data access portals in specific topical areas, </a:t>
            </a:r>
            <a:r>
              <a:rPr lang="en-US" sz="1600" dirty="0" smtClean="0">
                <a:latin typeface="Calibri" panose="020F0502020204030204" pitchFamily="34" charset="0"/>
              </a:rPr>
              <a:t>promoting </a:t>
            </a:r>
            <a:r>
              <a:rPr lang="en-US" sz="1600" dirty="0">
                <a:latin typeface="Calibri" panose="020F0502020204030204" pitchFamily="34" charset="0"/>
              </a:rPr>
              <a:t>use of open-source </a:t>
            </a:r>
            <a:r>
              <a:rPr lang="en-US" sz="1600" dirty="0" smtClean="0">
                <a:latin typeface="Calibri" panose="020F0502020204030204" pitchFamily="34" charset="0"/>
              </a:rPr>
              <a:t>tools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53116"/>
            <a:ext cx="8305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2016-19 Work Plan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>
              <a:spcBef>
                <a:spcPts val="600"/>
              </a:spcBef>
            </a:pPr>
            <a:r>
              <a:rPr lang="en-US" sz="1600" i="1" dirty="0" smtClean="0">
                <a:latin typeface="Calibri" panose="020F0502020204030204" pitchFamily="34" charset="0"/>
              </a:rPr>
              <a:t>3.6.  Capacity </a:t>
            </a:r>
            <a:r>
              <a:rPr lang="en-US" sz="1600" i="1" dirty="0">
                <a:latin typeface="Calibri" panose="020F0502020204030204" pitchFamily="34" charset="0"/>
              </a:rPr>
              <a:t>Building, Data Access, Availability and Quality:</a:t>
            </a:r>
            <a:endParaRPr lang="en-US" sz="1600" i="1" dirty="0" smtClean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II. </a:t>
            </a:r>
            <a:r>
              <a:rPr lang="en-US" sz="1600" dirty="0">
                <a:latin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</a:rPr>
              <a:t>uture </a:t>
            </a:r>
            <a:r>
              <a:rPr lang="en-US" sz="1600" dirty="0">
                <a:latin typeface="Calibri" panose="020F0502020204030204" pitchFamily="34" charset="0"/>
              </a:rPr>
              <a:t>D</a:t>
            </a:r>
            <a:r>
              <a:rPr lang="en-US" sz="1600" dirty="0" smtClean="0">
                <a:latin typeface="Calibri" panose="020F0502020204030204" pitchFamily="34" charset="0"/>
              </a:rPr>
              <a:t>ata </a:t>
            </a:r>
            <a:r>
              <a:rPr lang="en-US" sz="1600" dirty="0">
                <a:latin typeface="Calibri" panose="020F0502020204030204" pitchFamily="34" charset="0"/>
              </a:rPr>
              <a:t>A</a:t>
            </a:r>
            <a:r>
              <a:rPr lang="en-US" sz="1600" dirty="0" smtClean="0">
                <a:latin typeface="Calibri" panose="020F0502020204030204" pitchFamily="34" charset="0"/>
              </a:rPr>
              <a:t>rchitectures: Address data </a:t>
            </a:r>
            <a:r>
              <a:rPr lang="en-US" sz="1600" dirty="0">
                <a:latin typeface="Calibri" panose="020F0502020204030204" pitchFamily="34" charset="0"/>
              </a:rPr>
              <a:t>access/usage </a:t>
            </a:r>
            <a:r>
              <a:rPr lang="en-US" sz="1600" dirty="0" smtClean="0">
                <a:latin typeface="Calibri" panose="020F0502020204030204" pitchFamily="34" charset="0"/>
              </a:rPr>
              <a:t>obstacles &amp; </a:t>
            </a:r>
            <a:r>
              <a:rPr lang="en-US" sz="1600" dirty="0">
                <a:latin typeface="Calibri" panose="020F0502020204030204" pitchFamily="34" charset="0"/>
              </a:rPr>
              <a:t>“Big Data” </a:t>
            </a:r>
            <a:r>
              <a:rPr lang="en-US" sz="1600" dirty="0" smtClean="0">
                <a:latin typeface="Calibri" panose="020F0502020204030204" pitchFamily="34" charset="0"/>
              </a:rPr>
              <a:t>challenge</a:t>
            </a:r>
          </a:p>
          <a:p>
            <a:pPr lvl="0">
              <a:spcBef>
                <a:spcPts val="60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1600" i="1" dirty="0" smtClean="0">
                <a:latin typeface="Calibri" panose="020F0502020204030204" pitchFamily="34" charset="0"/>
              </a:rPr>
              <a:t>Support </a:t>
            </a:r>
            <a:r>
              <a:rPr lang="en-US" sz="1600" i="1" dirty="0">
                <a:latin typeface="Calibri" panose="020F0502020204030204" pitchFamily="34" charset="0"/>
              </a:rPr>
              <a:t>to Other Key Stakeholder Initiatives: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priority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identified by GEO Blue Planet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Initiative:</a:t>
            </a: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VCs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in sustainment/continuation/harmonization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essential ocean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experimental &amp; operational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coordinated, multi-sensor ocean products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to explore optimal utility of developing a collocated, readily accessible dataset package with fit-for-purpose latency for applied, industrial, and research uses.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736" y="6497242"/>
            <a:ext cx="6477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Work Plan,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2017-2019 Work Plan, Mar. 2017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Status of COVERAGE </a:t>
            </a:r>
            <a:r>
              <a:rPr lang="en-US" b="1" dirty="0" smtClean="0">
                <a:solidFill>
                  <a:srgbClr val="FFFF00"/>
                </a:solidFill>
              </a:rPr>
              <a:t>Stakeholder Engagement since Oxford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86171"/>
            <a:ext cx="80939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Multiple consultations with VCs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GEO-MBON, GEO-Blue Planet, </a:t>
            </a:r>
            <a:r>
              <a:rPr lang="en-US" dirty="0" smtClean="0">
                <a:latin typeface="Calibri" panose="020F0502020204030204" pitchFamily="34" charset="0"/>
              </a:rPr>
              <a:t>CEOS agencies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SST </a:t>
            </a:r>
            <a:r>
              <a:rPr lang="en-US" dirty="0">
                <a:latin typeface="Calibri" panose="020F0502020204030204" pitchFamily="34" charset="0"/>
              </a:rPr>
              <a:t>VC </a:t>
            </a:r>
            <a:r>
              <a:rPr lang="en-US" dirty="0" smtClean="0">
                <a:latin typeface="Calibri" panose="020F0502020204030204" pitchFamily="34" charset="0"/>
              </a:rPr>
              <a:t>endorsement </a:t>
            </a:r>
            <a:r>
              <a:rPr lang="en-US" i="1" dirty="0" smtClean="0">
                <a:latin typeface="Calibri" panose="020F0502020204030204" pitchFamily="34" charset="0"/>
              </a:rPr>
              <a:t>(3/29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i="1" dirty="0" smtClean="0">
                <a:latin typeface="Calibri" panose="020F0502020204030204" pitchFamily="34" charset="0"/>
              </a:rPr>
              <a:t>"this </a:t>
            </a:r>
            <a:r>
              <a:rPr lang="en-US" i="1" dirty="0">
                <a:latin typeface="Calibri" panose="020F0502020204030204" pitchFamily="34" charset="0"/>
              </a:rPr>
              <a:t>is an important initiative and it should be </a:t>
            </a:r>
            <a:r>
              <a:rPr lang="en-US" i="1" dirty="0" smtClean="0">
                <a:latin typeface="Calibri" panose="020F0502020204030204" pitchFamily="34" charset="0"/>
              </a:rPr>
              <a:t>supported….</a:t>
            </a:r>
            <a:br>
              <a:rPr lang="en-US" i="1" dirty="0" smtClean="0">
                <a:latin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 we </a:t>
            </a:r>
            <a:r>
              <a:rPr lang="en-US" i="1" dirty="0">
                <a:latin typeface="Calibri" panose="020F0502020204030204" pitchFamily="34" charset="0"/>
              </a:rPr>
              <a:t>would like to confirm that the SST-VC supports this </a:t>
            </a:r>
            <a:r>
              <a:rPr lang="en-US" i="1" dirty="0" smtClean="0">
                <a:latin typeface="Calibri" panose="020F0502020204030204" pitchFamily="34" charset="0"/>
              </a:rPr>
              <a:t>initiative”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MBON </a:t>
            </a:r>
            <a:r>
              <a:rPr lang="en-US" dirty="0">
                <a:latin typeface="Calibri" panose="020F0502020204030204" pitchFamily="34" charset="0"/>
              </a:rPr>
              <a:t>consultations &amp; </a:t>
            </a:r>
            <a:r>
              <a:rPr lang="en-US" dirty="0" smtClean="0">
                <a:latin typeface="Calibri" panose="020F0502020204030204" pitchFamily="34" charset="0"/>
              </a:rPr>
              <a:t>formal letter of endorsement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dirty="0" smtClean="0">
                <a:latin typeface="Calibri" panose="020F0502020204030204" pitchFamily="34" charset="0"/>
              </a:rPr>
              <a:t>Blue </a:t>
            </a:r>
            <a:r>
              <a:rPr lang="en-US" dirty="0">
                <a:latin typeface="Calibri" panose="020F0502020204030204" pitchFamily="34" charset="0"/>
              </a:rPr>
              <a:t>Planet &amp; NOAA </a:t>
            </a:r>
            <a:r>
              <a:rPr lang="en-US" dirty="0" smtClean="0">
                <a:latin typeface="Calibri" panose="020F0502020204030204" pitchFamily="34" charset="0"/>
              </a:rPr>
              <a:t>consultations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- BP </a:t>
            </a:r>
            <a:r>
              <a:rPr lang="en-US" dirty="0">
                <a:latin typeface="Calibri" panose="020F0502020204030204" pitchFamily="34" charset="0"/>
              </a:rPr>
              <a:t>includes COVERAGE in Draft 3-year CEOS </a:t>
            </a:r>
            <a:r>
              <a:rPr lang="en-US" dirty="0" err="1">
                <a:latin typeface="Calibri" panose="020F0502020204030204" pitchFamily="34" charset="0"/>
              </a:rPr>
              <a:t>Workplan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2017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- potential application (nested </a:t>
            </a:r>
            <a:r>
              <a:rPr lang="en-US" dirty="0">
                <a:latin typeface="Calibri" panose="020F0502020204030204" pitchFamily="34" charset="0"/>
              </a:rPr>
              <a:t>regional, sub-regional app.  Sargasso </a:t>
            </a:r>
            <a:r>
              <a:rPr lang="en-US" dirty="0" smtClean="0">
                <a:latin typeface="Calibri" panose="020F0502020204030204" pitchFamily="34" charset="0"/>
              </a:rPr>
              <a:t>&amp; 	Caribbean 	“4M”: Multi-purpose marine </a:t>
            </a:r>
            <a:r>
              <a:rPr lang="en-US" dirty="0">
                <a:latin typeface="Calibri" panose="020F0502020204030204" pitchFamily="34" charset="0"/>
              </a:rPr>
              <a:t>monitoring concept to support to </a:t>
            </a:r>
            <a:r>
              <a:rPr lang="en-US" dirty="0" smtClean="0">
                <a:latin typeface="Calibri" panose="020F0502020204030204" pitchFamily="34" charset="0"/>
              </a:rPr>
              <a:t>Marine </a:t>
            </a:r>
            <a:r>
              <a:rPr lang="en-US" dirty="0">
                <a:latin typeface="Calibri" panose="020F0502020204030204" pitchFamily="34" charset="0"/>
              </a:rPr>
              <a:t>Habitat </a:t>
            </a:r>
            <a:r>
              <a:rPr lang="en-US" dirty="0" smtClean="0">
                <a:latin typeface="Calibri" panose="020F0502020204030204" pitchFamily="34" charset="0"/>
              </a:rPr>
              <a:t>	Monitoring </a:t>
            </a:r>
            <a:r>
              <a:rPr lang="en-US" dirty="0">
                <a:latin typeface="Calibri" panose="020F0502020204030204" pitchFamily="34" charset="0"/>
              </a:rPr>
              <a:t>in Barbados &amp; </a:t>
            </a:r>
            <a:r>
              <a:rPr lang="en-US" dirty="0" smtClean="0">
                <a:latin typeface="Calibri" panose="020F0502020204030204" pitchFamily="34" charset="0"/>
              </a:rPr>
              <a:t>Grenada)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Agency </a:t>
            </a:r>
            <a:r>
              <a:rPr lang="en-US" dirty="0">
                <a:latin typeface="Calibri" panose="020F0502020204030204" pitchFamily="34" charset="0"/>
              </a:rPr>
              <a:t>socialization:  NASA (PO-program, </a:t>
            </a:r>
            <a:r>
              <a:rPr lang="en-US" dirty="0" smtClean="0">
                <a:latin typeface="Calibri" panose="020F0502020204030204" pitchFamily="34" charset="0"/>
              </a:rPr>
              <a:t>EOSDIS), </a:t>
            </a:r>
            <a:r>
              <a:rPr lang="en-US" dirty="0" smtClean="0">
                <a:latin typeface="Calibri" panose="020F0502020204030204" pitchFamily="34" charset="0"/>
              </a:rPr>
              <a:t>NOAA, JAXA, </a:t>
            </a:r>
            <a:r>
              <a:rPr lang="en-US" dirty="0" err="1" smtClean="0">
                <a:latin typeface="Calibri" panose="020F0502020204030204" pitchFamily="34" charset="0"/>
              </a:rPr>
              <a:t>Eumetsat</a:t>
            </a:r>
            <a:r>
              <a:rPr lang="en-US" dirty="0" smtClean="0">
                <a:latin typeface="Calibri" panose="020F0502020204030204" pitchFamily="34" charset="0"/>
              </a:rPr>
              <a:t>, CNES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Consultations planned to continue in coming months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6469304"/>
            <a:ext cx="45284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Work Plan,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58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86400" cy="533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Draft Implementation Plan Approach for CEOS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94929"/>
              </p:ext>
            </p:extLst>
          </p:nvPr>
        </p:nvGraphicFramePr>
        <p:xfrm>
          <a:off x="1371600" y="1194010"/>
          <a:ext cx="5943600" cy="3351150"/>
        </p:xfrm>
        <a:graphic>
          <a:graphicData uri="http://schemas.openxmlformats.org/drawingml/2006/table">
            <a:tbl>
              <a:tblPr firstRow="1" firstCol="1" bandRow="1"/>
              <a:tblGrid>
                <a:gridCol w="1543050">
                  <a:extLst>
                    <a:ext uri="{9D8B030D-6E8A-4147-A177-3AD203B41FA5}">
                      <a16:colId xmlns:a16="http://schemas.microsoft.com/office/drawing/2014/main" xmlns="" val="237146754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1297266286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2007279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39287365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D9E2F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Advancement of the CEOS Virtual Constellations: 2017-2019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67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Objective/Deliverable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Projected Completion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 Information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CEOS Entity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879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COV-1: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Collaborative agreements for COVERAGE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collaborative agreements with agency and stakeholder groups (VCs, GEO-MBON, GEO-Blue Planet) partnering in COVERAGE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3307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COV-2: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use cases &amp; focal pilot application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Determine priority application for COVERAGE via stakeholders engagement and compile use cases/requirements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856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COV-3: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Project Implementation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detailed project implementation plan and schedule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14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COV-4: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Phase I prototype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of prototype COVERAGE system demonstrating core functionality for limited datasets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390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COV-5: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Phase II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COVERAGE system demonstrating full functionality for suite of datasets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92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COV-5: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Operational COVERAGE portal &amp;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Tested and operationally deployed COVERAGE thematic data portal &amp; associated data services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70613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6700" y="4648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development concept for COVERAGE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arrangements &amp; detailed scoping (6 months)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implementation for limited COVERAGE prototype system (1 year)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development of full COVERAGE system (1 year)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&amp; testing, deployment and evaluation of finalized COVERAGE system (6 months).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6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3124200"/>
            <a:ext cx="9144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BACKUP SLIDES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819400" y="304800"/>
            <a:ext cx="3352800" cy="5334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COVERAGE Initiative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1476</Words>
  <Application>Microsoft Macintosh PowerPoint</Application>
  <PresentationFormat>On-screen Show (4:3)</PresentationFormat>
  <Paragraphs>191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Times New Roman</vt:lpstr>
      <vt:lpstr>Wingdings</vt:lpstr>
      <vt:lpstr>Arial</vt:lpstr>
      <vt:lpstr>Default</vt:lpstr>
      <vt:lpstr>CEOS Ocean Variables Enabling Research and Applications for GEO   (COVERAGE):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241</cp:revision>
  <dcterms:modified xsi:type="dcterms:W3CDTF">2017-04-17T21:08:52Z</dcterms:modified>
</cp:coreProperties>
</file>