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9" r:id="rId4"/>
    <p:sldId id="268" r:id="rId5"/>
    <p:sldId id="266" r:id="rId6"/>
    <p:sldId id="267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37" autoAdjust="0"/>
  </p:normalViewPr>
  <p:slideViewPr>
    <p:cSldViewPr>
      <p:cViewPr>
        <p:scale>
          <a:sx n="77" d="100"/>
          <a:sy n="77" d="100"/>
        </p:scale>
        <p:origin x="-104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que.Eliet@esa.int" TargetMode="External"/><Relationship Id="rId2" Type="http://schemas.openxmlformats.org/officeDocument/2006/relationships/hyperlink" Target="mailto:Carmen.Comparetto@esa.i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Logistics </a:t>
            </a:r>
            <a:br>
              <a:rPr lang="en-GB" sz="4200" b="1" dirty="0" smtClean="0">
                <a:solidFill>
                  <a:srgbClr val="FFFFFF"/>
                </a:solidFill>
                <a:latin typeface="+mj-lt"/>
              </a:rPr>
            </a:br>
            <a:endParaRPr sz="4200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2402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ESA/HQ,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April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LUNCH</a:t>
            </a:r>
          </a:p>
          <a:p>
            <a:r>
              <a:rPr lang="en-US" dirty="0" smtClean="0"/>
              <a:t>Hosted lunch for </a:t>
            </a:r>
            <a:r>
              <a:rPr lang="en-US" dirty="0" smtClean="0"/>
              <a:t>SIT-32 </a:t>
            </a:r>
            <a:r>
              <a:rPr lang="en-US" dirty="0" smtClean="0"/>
              <a:t>participants </a:t>
            </a:r>
            <a:r>
              <a:rPr lang="en-US" dirty="0" smtClean="0"/>
              <a:t>at </a:t>
            </a:r>
            <a:r>
              <a:rPr lang="en-US" dirty="0"/>
              <a:t>C</a:t>
            </a:r>
            <a:r>
              <a:rPr lang="en-US" dirty="0" smtClean="0"/>
              <a:t>anteen. </a:t>
            </a:r>
          </a:p>
          <a:p>
            <a:r>
              <a:rPr lang="en-US" dirty="0" smtClean="0"/>
              <a:t>Daily lunch tickets will be distributed during morning coffee break.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CANTEEN &amp; BAR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Floor  -1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COFFEE, TEA AND WATER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t each coffee break</a:t>
            </a:r>
            <a:r>
              <a:rPr lang="en-US" dirty="0"/>
              <a:t>, </a:t>
            </a:r>
            <a:r>
              <a:rPr lang="en-US" dirty="0" smtClean="0"/>
              <a:t>outside the Plenary room.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TRAVEL OFFICE, </a:t>
            </a:r>
            <a:r>
              <a:rPr lang="en-US" b="1" dirty="0">
                <a:solidFill>
                  <a:schemeClr val="tx2"/>
                </a:solidFill>
              </a:rPr>
              <a:t>ATM </a:t>
            </a:r>
            <a:r>
              <a:rPr lang="en-US" b="1" dirty="0" smtClean="0">
                <a:solidFill>
                  <a:schemeClr val="tx2"/>
                </a:solidFill>
              </a:rPr>
              <a:t>machine and INFIRMARY: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Ground floor </a:t>
            </a:r>
            <a:r>
              <a:rPr lang="en-US" dirty="0">
                <a:solidFill>
                  <a:schemeClr val="tx2"/>
                </a:solidFill>
              </a:rPr>
              <a:t>next to </a:t>
            </a:r>
            <a:r>
              <a:rPr lang="en-US" dirty="0" smtClean="0">
                <a:solidFill>
                  <a:schemeClr val="tx2"/>
                </a:solidFill>
              </a:rPr>
              <a:t>Main Reception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0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Logistics </a:t>
            </a:r>
            <a:r>
              <a:rPr lang="en-GB" dirty="0"/>
              <a:t>(</a:t>
            </a:r>
            <a:r>
              <a:rPr lang="en-GB" dirty="0" smtClean="0"/>
              <a:t>1/4)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85239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SECURITY</a:t>
            </a:r>
          </a:p>
          <a:p>
            <a:r>
              <a:rPr lang="en-US" dirty="0" smtClean="0"/>
              <a:t>Attendees are </a:t>
            </a:r>
            <a:r>
              <a:rPr lang="en-US" dirty="0"/>
              <a:t>requested to wear their magnetic badge </a:t>
            </a:r>
            <a:r>
              <a:rPr lang="en-US" dirty="0" smtClean="0"/>
              <a:t>at any time, inside ESA </a:t>
            </a:r>
            <a:r>
              <a:rPr lang="en-US" dirty="0"/>
              <a:t>HQ building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Due </a:t>
            </a:r>
            <a:r>
              <a:rPr lang="en-US" dirty="0"/>
              <a:t>to high level of security, </a:t>
            </a:r>
            <a:r>
              <a:rPr lang="en-US" dirty="0" smtClean="0"/>
              <a:t>on-site </a:t>
            </a:r>
            <a:r>
              <a:rPr lang="en-US" dirty="0"/>
              <a:t>circulation is restricted; visitors must be accompanied by security staff</a:t>
            </a:r>
            <a:r>
              <a:rPr lang="en-US"/>
              <a:t>. </a:t>
            </a:r>
            <a:endParaRPr lang="en-US" smtClean="0"/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/>
              <a:t>27 </a:t>
            </a:r>
            <a:r>
              <a:rPr lang="en-US" dirty="0" smtClean="0"/>
              <a:t>April, Participants </a:t>
            </a:r>
            <a:r>
              <a:rPr lang="en-US" dirty="0"/>
              <a:t>are required </a:t>
            </a:r>
            <a:r>
              <a:rPr lang="en-US" dirty="0" smtClean="0"/>
              <a:t>to </a:t>
            </a:r>
            <a:r>
              <a:rPr lang="en-US" dirty="0"/>
              <a:t>present </a:t>
            </a:r>
            <a:r>
              <a:rPr lang="en-US" dirty="0" smtClean="0"/>
              <a:t>again a </a:t>
            </a:r>
            <a:r>
              <a:rPr lang="en-US" dirty="0"/>
              <a:t>valid Id at ESA Security Office </a:t>
            </a:r>
            <a:r>
              <a:rPr lang="en-US" dirty="0" smtClean="0"/>
              <a:t>(entrance </a:t>
            </a:r>
            <a:r>
              <a:rPr lang="en-US" dirty="0"/>
              <a:t>of ESA HQ) to receive a magnetic badge.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Logistics </a:t>
            </a:r>
            <a:r>
              <a:rPr lang="en-GB" dirty="0" smtClean="0"/>
              <a:t>(2/4)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094638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6764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SECURITY ADVICE </a:t>
            </a:r>
          </a:p>
          <a:p>
            <a:r>
              <a:rPr lang="en-US" dirty="0" smtClean="0"/>
              <a:t>Expect heightened security and travel disruption in Central Paris. Comply with all directives issued by security forces.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Security alerts can prompt closures or evacuations of transport hubs and services. Don’t stand to close to SIT Chair …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Report any suspicious  behavior or suspect packages to Authorities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TRANSPORTATION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Taxi on demand </a:t>
            </a:r>
            <a:r>
              <a:rPr lang="en-US" sz="1800" dirty="0" smtClean="0"/>
              <a:t>at receptio</a:t>
            </a:r>
            <a:r>
              <a:rPr lang="en-US" sz="1800" dirty="0" smtClean="0"/>
              <a:t>n desk</a:t>
            </a:r>
            <a:endParaRPr lang="en-US" sz="1800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Logistics </a:t>
            </a:r>
            <a:r>
              <a:rPr lang="en-GB" dirty="0" smtClean="0"/>
              <a:t>(3/4)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53508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GROUP PHOTO</a:t>
            </a:r>
          </a:p>
          <a:p>
            <a:pPr marL="0" indent="0">
              <a:buNone/>
            </a:pPr>
            <a:r>
              <a:rPr lang="en-US" dirty="0" smtClean="0"/>
              <a:t>Today,  during the morning coffee break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WIFI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Individual </a:t>
            </a:r>
            <a:r>
              <a:rPr lang="en-US" dirty="0" err="1"/>
              <a:t>Wifi</a:t>
            </a:r>
            <a:r>
              <a:rPr lang="en-US" dirty="0"/>
              <a:t> access code provided to each </a:t>
            </a:r>
            <a:r>
              <a:rPr lang="en-US" dirty="0" smtClean="0"/>
              <a:t>participant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b="1" dirty="0"/>
              <a:t>WORKING ROOM</a:t>
            </a:r>
          </a:p>
          <a:p>
            <a:pPr marL="0" indent="0">
              <a:buNone/>
            </a:pPr>
            <a:r>
              <a:rPr lang="en-US" dirty="0" smtClean="0"/>
              <a:t>Room </a:t>
            </a:r>
            <a:r>
              <a:rPr lang="en-US" dirty="0"/>
              <a:t>B301 (3rd floor) </a:t>
            </a:r>
            <a:r>
              <a:rPr lang="en-US" dirty="0" smtClean="0"/>
              <a:t>available </a:t>
            </a:r>
            <a:r>
              <a:rPr lang="en-US" dirty="0"/>
              <a:t>to </a:t>
            </a:r>
            <a:r>
              <a:rPr lang="en-US" dirty="0" smtClean="0"/>
              <a:t>all CEOS participants, </a:t>
            </a:r>
            <a:r>
              <a:rPr lang="en-US" dirty="0"/>
              <a:t>on 26 </a:t>
            </a:r>
            <a:r>
              <a:rPr lang="en-US" dirty="0" smtClean="0"/>
              <a:t>- 27 </a:t>
            </a:r>
            <a:r>
              <a:rPr lang="en-US" dirty="0"/>
              <a:t>April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SUPPORT</a:t>
            </a:r>
          </a:p>
          <a:p>
            <a:pPr marL="0" indent="0">
              <a:buNone/>
            </a:pPr>
            <a:r>
              <a:rPr lang="en-US" dirty="0" smtClean="0"/>
              <a:t>Contact Carmen  (</a:t>
            </a:r>
            <a:r>
              <a:rPr lang="en-US" dirty="0" smtClean="0">
                <a:hlinkClick r:id="rId2"/>
              </a:rPr>
              <a:t>Carmen.Comparetto@esa.int</a:t>
            </a:r>
            <a:r>
              <a:rPr lang="en-US" dirty="0" smtClean="0"/>
              <a:t>, </a:t>
            </a:r>
            <a:r>
              <a:rPr lang="en-US" dirty="0" err="1" smtClean="0"/>
              <a:t>tel</a:t>
            </a:r>
            <a:r>
              <a:rPr lang="en-US" dirty="0" smtClean="0"/>
              <a:t>: +39 3392460669) or Veronique </a:t>
            </a:r>
            <a:r>
              <a:rPr lang="en-US" dirty="0" err="1" smtClean="0"/>
              <a:t>Eliet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Veronique.Eliet@esa.int</a:t>
            </a:r>
            <a:r>
              <a:rPr lang="en-US" dirty="0" smtClean="0"/>
              <a:t>, </a:t>
            </a:r>
            <a:r>
              <a:rPr lang="en-US" dirty="0" err="1" smtClean="0"/>
              <a:t>tel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xxxx</a:t>
            </a:r>
            <a:r>
              <a:rPr lang="en-US" dirty="0" smtClean="0"/>
              <a:t>  extension)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Logistics </a:t>
            </a:r>
            <a:r>
              <a:rPr lang="en-GB" dirty="0" smtClean="0"/>
              <a:t>(4/4)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46645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64770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Tonight, guided </a:t>
            </a:r>
            <a:r>
              <a:rPr lang="en-US" b="1" dirty="0"/>
              <a:t>tour of </a:t>
            </a:r>
            <a:r>
              <a:rPr lang="en-US" b="1" i="1" dirty="0"/>
              <a:t>Mona Bismarck American </a:t>
            </a:r>
            <a:r>
              <a:rPr lang="en-US" b="1" i="1" dirty="0" smtClean="0"/>
              <a:t>Centre </a:t>
            </a:r>
            <a:r>
              <a:rPr lang="en-US" b="1" dirty="0" smtClean="0"/>
              <a:t>at </a:t>
            </a:r>
            <a:r>
              <a:rPr lang="en-US" b="1" dirty="0"/>
              <a:t>19:00 (7 pm)</a:t>
            </a:r>
            <a:r>
              <a:rPr lang="en-US" b="1" dirty="0" smtClean="0"/>
              <a:t>, </a:t>
            </a:r>
            <a:r>
              <a:rPr lang="en-US" b="1" dirty="0"/>
              <a:t>followed by a hosted dinner.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Dress </a:t>
            </a:r>
            <a:r>
              <a:rPr lang="en-US" u="sng" dirty="0"/>
              <a:t>code</a:t>
            </a:r>
            <a:r>
              <a:rPr lang="en-US" dirty="0"/>
              <a:t>: casual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Address</a:t>
            </a:r>
            <a:r>
              <a:rPr lang="en-US" dirty="0" smtClean="0"/>
              <a:t>: 34 </a:t>
            </a:r>
            <a:r>
              <a:rPr lang="en-US" dirty="0"/>
              <a:t>Avenue de New York, near the </a:t>
            </a:r>
            <a:r>
              <a:rPr lang="en-US" i="1" dirty="0" err="1"/>
              <a:t>Jardins</a:t>
            </a:r>
            <a:r>
              <a:rPr lang="en-US" i="1" dirty="0"/>
              <a:t> du </a:t>
            </a:r>
            <a:r>
              <a:rPr lang="en-US" i="1" dirty="0" err="1" smtClean="0"/>
              <a:t>Trocadero</a:t>
            </a:r>
            <a:endParaRPr lang="en-US" i="1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Access: </a:t>
            </a:r>
          </a:p>
          <a:p>
            <a:r>
              <a:rPr lang="en-US" dirty="0" smtClean="0"/>
              <a:t>Walking distance </a:t>
            </a:r>
            <a:r>
              <a:rPr lang="en-US" dirty="0"/>
              <a:t>from ESA </a:t>
            </a:r>
            <a:r>
              <a:rPr lang="en-US" dirty="0" smtClean="0"/>
              <a:t>HQ:  2,3 </a:t>
            </a:r>
            <a:r>
              <a:rPr lang="en-US" dirty="0"/>
              <a:t>km (</a:t>
            </a:r>
            <a:r>
              <a:rPr lang="en-US" dirty="0" smtClean="0"/>
              <a:t>1.4 </a:t>
            </a:r>
            <a:r>
              <a:rPr lang="en-US" dirty="0"/>
              <a:t>mile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Underground </a:t>
            </a:r>
            <a:r>
              <a:rPr lang="en-US" i="1" dirty="0"/>
              <a:t>(“metro” in French</a:t>
            </a:r>
            <a:r>
              <a:rPr lang="en-US" dirty="0"/>
              <a:t>) </a:t>
            </a:r>
            <a:r>
              <a:rPr lang="en-US" dirty="0" smtClean="0"/>
              <a:t>from </a:t>
            </a:r>
            <a:r>
              <a:rPr lang="en-US" dirty="0" err="1" smtClean="0"/>
              <a:t>Cambronne</a:t>
            </a:r>
            <a:r>
              <a:rPr lang="en-US" dirty="0" smtClean="0"/>
              <a:t> </a:t>
            </a:r>
            <a:r>
              <a:rPr lang="en-US" dirty="0"/>
              <a:t>station (</a:t>
            </a:r>
            <a:r>
              <a:rPr lang="en-US" i="1" dirty="0"/>
              <a:t>line 6, direction Charles de Gaulle </a:t>
            </a:r>
            <a:r>
              <a:rPr lang="en-US" i="1" dirty="0" err="1"/>
              <a:t>Etoile</a:t>
            </a:r>
            <a:r>
              <a:rPr lang="en-US" i="1" dirty="0"/>
              <a:t>), </a:t>
            </a:r>
            <a:r>
              <a:rPr lang="en-US" dirty="0"/>
              <a:t>get out at the </a:t>
            </a:r>
            <a:r>
              <a:rPr lang="en-US" dirty="0" err="1"/>
              <a:t>Trocadero</a:t>
            </a:r>
            <a:r>
              <a:rPr lang="en-US" dirty="0"/>
              <a:t> station and then walk 750 m (0.5 mile).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SIT-32 </a:t>
            </a:r>
            <a:r>
              <a:rPr lang="en-GB" dirty="0"/>
              <a:t>Social </a:t>
            </a:r>
            <a:r>
              <a:rPr lang="en-GB" dirty="0" smtClean="0"/>
              <a:t>event</a:t>
            </a:r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781800" y="1600200"/>
            <a:ext cx="2293627" cy="22860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2" name="Picture 11" descr="Image result for Mona Bismarck American Cent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19600"/>
            <a:ext cx="2293627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47778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Logistics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143</cp:revision>
  <dcterms:modified xsi:type="dcterms:W3CDTF">2017-04-25T11:19:18Z</dcterms:modified>
</cp:coreProperties>
</file>